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15"/>
  </p:notesMasterIdLst>
  <p:sldIdLst>
    <p:sldId id="256" r:id="rId2"/>
    <p:sldId id="290" r:id="rId3"/>
    <p:sldId id="284" r:id="rId4"/>
    <p:sldId id="291" r:id="rId5"/>
    <p:sldId id="286" r:id="rId6"/>
    <p:sldId id="258" r:id="rId7"/>
    <p:sldId id="292" r:id="rId8"/>
    <p:sldId id="287" r:id="rId9"/>
    <p:sldId id="285" r:id="rId10"/>
    <p:sldId id="282" r:id="rId11"/>
    <p:sldId id="278" r:id="rId12"/>
    <p:sldId id="288" r:id="rId13"/>
    <p:sldId id="293"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autoAdjust="0"/>
    <p:restoredTop sz="81806" autoAdjust="0"/>
  </p:normalViewPr>
  <p:slideViewPr>
    <p:cSldViewPr>
      <p:cViewPr varScale="1">
        <p:scale>
          <a:sx n="53" d="100"/>
          <a:sy n="53" d="100"/>
        </p:scale>
        <p:origin x="158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Dropbox\Gait\statistic.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5117725937428139E-2"/>
          <c:y val="4.9745185007933589E-2"/>
          <c:w val="0.90976454812514373"/>
          <c:h val="0.69471340791194136"/>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AA1-4F80-94F8-862B8D25763A}"/>
              </c:ext>
            </c:extLst>
          </c:dPt>
          <c:dPt>
            <c:idx val="1"/>
            <c:bubble3D val="0"/>
            <c:spPr>
              <a:solidFill>
                <a:schemeClr val="bg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5AA1-4F80-94F8-862B8D25763A}"/>
              </c:ext>
            </c:extLst>
          </c:dPt>
          <c:dPt>
            <c:idx val="2"/>
            <c:bubble3D val="0"/>
            <c:spPr>
              <a:solidFill>
                <a:srgbClr val="00B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5-5AA1-4F80-94F8-862B8D25763A}"/>
              </c:ext>
            </c:extLst>
          </c:dPt>
          <c:dPt>
            <c:idx val="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7-5AA1-4F80-94F8-862B8D25763A}"/>
              </c:ext>
            </c:extLst>
          </c:dPt>
          <c:dLbls>
            <c:dLbl>
              <c:idx val="0"/>
              <c:layout/>
              <c:tx>
                <c:rich>
                  <a:bodyPr/>
                  <a:lstStyle/>
                  <a:p>
                    <a:fld id="{D1D420DE-1CE6-4B3A-B49E-C2DC9E7721B7}"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5AA1-4F80-94F8-862B8D25763A}"/>
                </c:ext>
              </c:extLst>
            </c:dLbl>
            <c:dLbl>
              <c:idx val="1"/>
              <c:layout/>
              <c:tx>
                <c:rich>
                  <a:bodyPr/>
                  <a:lstStyle/>
                  <a:p>
                    <a:fld id="{8CCDF8A1-64FE-4A40-9155-6AAB59D41D26}"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5AA1-4F80-94F8-862B8D25763A}"/>
                </c:ext>
              </c:extLst>
            </c:dLbl>
            <c:dLbl>
              <c:idx val="2"/>
              <c:layout/>
              <c:tx>
                <c:rich>
                  <a:bodyPr/>
                  <a:lstStyle/>
                  <a:p>
                    <a:fld id="{FED75CF7-D4B8-406F-A1BB-7ADBDE8969E5}"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5AA1-4F80-94F8-862B8D25763A}"/>
                </c:ext>
              </c:extLst>
            </c:dLbl>
            <c:dLbl>
              <c:idx val="3"/>
              <c:layout/>
              <c:tx>
                <c:rich>
                  <a:bodyPr/>
                  <a:lstStyle/>
                  <a:p>
                    <a:fld id="{BA39F0E3-65C4-46FC-A9CF-F683F70FB93A}" type="PERCENTAGE">
                      <a:rPr lang="en-US" sz="1200" baseline="0"/>
                      <a:pPr/>
                      <a:t>[ПРОЦЕНТ]</a:t>
                    </a:fld>
                    <a:endParaRPr lang="ru-RU"/>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5AA1-4F80-94F8-862B8D25763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Лист1!$A$1:$D$1</c:f>
              <c:strCache>
                <c:ptCount val="4"/>
                <c:pt idx="0">
                  <c:v>предсколиозы</c:v>
                </c:pt>
                <c:pt idx="1">
                  <c:v>сколиозы</c:v>
                </c:pt>
                <c:pt idx="2">
                  <c:v>здоровые</c:v>
                </c:pt>
                <c:pt idx="3">
                  <c:v>нарушение осанки</c:v>
                </c:pt>
              </c:strCache>
            </c:strRef>
          </c:cat>
          <c:val>
            <c:numRef>
              <c:f>Лист1!$A$2:$D$2</c:f>
              <c:numCache>
                <c:formatCode>0%</c:formatCode>
                <c:ptCount val="4"/>
                <c:pt idx="0">
                  <c:v>0.15</c:v>
                </c:pt>
                <c:pt idx="1">
                  <c:v>0.16</c:v>
                </c:pt>
                <c:pt idx="2">
                  <c:v>0.05</c:v>
                </c:pt>
                <c:pt idx="3">
                  <c:v>0.64</c:v>
                </c:pt>
              </c:numCache>
            </c:numRef>
          </c:val>
          <c:extLst>
            <c:ext xmlns:c16="http://schemas.microsoft.com/office/drawing/2014/chart" uri="{C3380CC4-5D6E-409C-BE32-E72D297353CC}">
              <c16:uniqueId val="{00000008-5AA1-4F80-94F8-862B8D25763A}"/>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w="25400">
      <a:solidFill>
        <a:schemeClr val="tx1"/>
      </a:solid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09885-9384-4FD5-B44E-20C5B9D54B32}" type="datetimeFigureOut">
              <a:rPr lang="ru-RU" smtClean="0"/>
              <a:pPr/>
              <a:t>19.11.2017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36A8C2-DC70-48EA-A957-900898F239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Здравствуйте, мы</a:t>
            </a:r>
            <a:r>
              <a:rPr lang="ru-RU" baseline="0" dirty="0" smtClean="0"/>
              <a:t> команда №3 и тема нашего проекта – система удаленного мониторинга пациентов с заболеваниями ОДА.</a:t>
            </a:r>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1</a:t>
            </a:fld>
            <a:endParaRPr lang="ru-RU"/>
          </a:p>
        </p:txBody>
      </p:sp>
    </p:spTree>
    <p:extLst>
      <p:ext uri="{BB962C8B-B14F-4D97-AF65-F5344CB8AC3E}">
        <p14:creationId xmlns:p14="http://schemas.microsoft.com/office/powerpoint/2010/main" val="331164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 сегодняшний день нарушения ОДА являются одной из самых распространенных патологий, требующих постоянного отслеживания, особенно для пациентов во время реабилитации после операций. Но современного решения, которое могло бы удаленно отслеживать состояние таких пациента в этой области нет. </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2</a:t>
            </a:fld>
            <a:endParaRPr lang="ru-RU"/>
          </a:p>
        </p:txBody>
      </p:sp>
    </p:spTree>
    <p:extLst>
      <p:ext uri="{BB962C8B-B14F-4D97-AF65-F5344CB8AC3E}">
        <p14:creationId xmlns:p14="http://schemas.microsoft.com/office/powerpoint/2010/main" val="410423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Мы </a:t>
            </a:r>
            <a:r>
              <a:rPr lang="ru-RU" sz="1200" kern="1200" dirty="0" smtClean="0">
                <a:solidFill>
                  <a:schemeClr val="tx1"/>
                </a:solidFill>
                <a:effectLst/>
                <a:latin typeface="+mn-lt"/>
                <a:ea typeface="+mn-ea"/>
                <a:cs typeface="+mn-cs"/>
              </a:rPr>
              <a:t>предлагаем разработать систему удаленного мониторинга пациентов с заболеваниями ОДА, где пациенту достаточно иметь мобильный телефон со встроенными акселерометрами, как средство сбора медицинских данных </a:t>
            </a:r>
            <a:r>
              <a:rPr lang="ru-RU" sz="1200" kern="1200" dirty="0" smtClean="0">
                <a:solidFill>
                  <a:schemeClr val="tx1"/>
                </a:solidFill>
                <a:effectLst/>
                <a:latin typeface="+mn-lt"/>
                <a:ea typeface="+mn-ea"/>
                <a:cs typeface="+mn-cs"/>
              </a:rPr>
              <a:t>и </a:t>
            </a:r>
            <a:r>
              <a:rPr lang="ru-RU" sz="1200" kern="1200" dirty="0" smtClean="0">
                <a:solidFill>
                  <a:schemeClr val="tx1"/>
                </a:solidFill>
                <a:effectLst/>
                <a:latin typeface="+mn-lt"/>
                <a:ea typeface="+mn-ea"/>
                <a:cs typeface="+mn-cs"/>
              </a:rPr>
              <a:t>отправки их лечащему врачу, а лечащий врач может просматривать результаты через </a:t>
            </a:r>
            <a:r>
              <a:rPr lang="en-US" sz="1200" kern="1200" dirty="0"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-интерфейс.</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3</a:t>
            </a:fld>
            <a:endParaRPr lang="ru-RU"/>
          </a:p>
        </p:txBody>
      </p:sp>
    </p:spTree>
    <p:extLst>
      <p:ext uri="{BB962C8B-B14F-4D97-AF65-F5344CB8AC3E}">
        <p14:creationId xmlns:p14="http://schemas.microsoft.com/office/powerpoint/2010/main" val="429449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На данном слайде вы можете видеть таблицу сравнения существующих аналогов. </a:t>
            </a:r>
            <a:r>
              <a:rPr lang="en-US" sz="1200" kern="1200" dirty="0" err="1" smtClean="0">
                <a:solidFill>
                  <a:schemeClr val="tx1"/>
                </a:solidFill>
                <a:effectLst/>
                <a:latin typeface="+mn-lt"/>
                <a:ea typeface="+mn-ea"/>
                <a:cs typeface="+mn-cs"/>
              </a:rPr>
              <a:t>ScolioTrack</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 его российский аналог мобильную версию </a:t>
            </a:r>
            <a:r>
              <a:rPr lang="en-US" sz="1200" kern="1200" dirty="0" smtClean="0">
                <a:solidFill>
                  <a:schemeClr val="tx1"/>
                </a:solidFill>
                <a:effectLst/>
                <a:latin typeface="+mn-lt"/>
                <a:ea typeface="+mn-ea"/>
                <a:cs typeface="+mn-cs"/>
              </a:rPr>
              <a:t>Smart</a:t>
            </a:r>
            <a:r>
              <a:rPr lang="ru-RU"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orto</a:t>
            </a:r>
            <a:r>
              <a:rPr lang="ru-RU" sz="1200" kern="1200" dirty="0" smtClean="0">
                <a:solidFill>
                  <a:schemeClr val="tx1"/>
                </a:solidFill>
                <a:effectLst/>
                <a:latin typeface="+mn-lt"/>
                <a:ea typeface="+mn-ea"/>
                <a:cs typeface="+mn-cs"/>
              </a:rPr>
              <a:t> – это решения в области </a:t>
            </a:r>
            <a:r>
              <a:rPr lang="en-US" sz="1200" kern="1200" dirty="0" err="1" smtClean="0">
                <a:solidFill>
                  <a:schemeClr val="tx1"/>
                </a:solidFill>
                <a:effectLst/>
                <a:latin typeface="+mn-lt"/>
                <a:ea typeface="+mn-ea"/>
                <a:cs typeface="+mn-cs"/>
              </a:rPr>
              <a:t>mHealth</a:t>
            </a:r>
            <a:r>
              <a:rPr lang="ru-RU" sz="1200" kern="1200" dirty="0" smtClean="0">
                <a:solidFill>
                  <a:schemeClr val="tx1"/>
                </a:solidFill>
                <a:effectLst/>
                <a:latin typeface="+mn-lt"/>
                <a:ea typeface="+mn-ea"/>
                <a:cs typeface="+mn-cs"/>
              </a:rPr>
              <a:t>, которые </a:t>
            </a:r>
            <a:r>
              <a:rPr lang="ru-RU" sz="1200" kern="1200" dirty="0" err="1" smtClean="0">
                <a:solidFill>
                  <a:schemeClr val="tx1"/>
                </a:solidFill>
                <a:effectLst/>
                <a:latin typeface="+mn-lt"/>
                <a:ea typeface="+mn-ea"/>
                <a:cs typeface="+mn-cs"/>
              </a:rPr>
              <a:t>мониторят</a:t>
            </a:r>
            <a:r>
              <a:rPr lang="ru-RU" sz="1200" kern="1200" dirty="0" smtClean="0">
                <a:solidFill>
                  <a:schemeClr val="tx1"/>
                </a:solidFill>
                <a:effectLst/>
                <a:latin typeface="+mn-lt"/>
                <a:ea typeface="+mn-ea"/>
                <a:cs typeface="+mn-cs"/>
              </a:rPr>
              <a:t> только нарушения осанки по фотографиям спины больного. </a:t>
            </a:r>
          </a:p>
          <a:p>
            <a:r>
              <a:rPr lang="ru-RU" sz="1200" kern="1200" dirty="0" smtClean="0">
                <a:solidFill>
                  <a:schemeClr val="tx1"/>
                </a:solidFill>
                <a:effectLst/>
                <a:latin typeface="+mn-lt"/>
                <a:ea typeface="+mn-ea"/>
                <a:cs typeface="+mn-cs"/>
              </a:rPr>
              <a:t>В области ортопедии и травматологии для диагностики заболеваний опорно-двигательного аппарата распространены такие устройства как рентген; оптическая топография, 3</a:t>
            </a:r>
            <a:r>
              <a:rPr lang="en-US" sz="1200" kern="1200" dirty="0" smtClean="0">
                <a:solidFill>
                  <a:schemeClr val="tx1"/>
                </a:solidFill>
                <a:effectLst/>
                <a:latin typeface="+mn-lt"/>
                <a:ea typeface="+mn-ea"/>
                <a:cs typeface="+mn-cs"/>
              </a:rPr>
              <a:t>D</a:t>
            </a:r>
            <a:r>
              <a:rPr lang="ru-RU" sz="1200" kern="1200" dirty="0" smtClean="0">
                <a:solidFill>
                  <a:schemeClr val="tx1"/>
                </a:solidFill>
                <a:effectLst/>
                <a:latin typeface="+mn-lt"/>
                <a:ea typeface="+mn-ea"/>
                <a:cs typeface="+mn-cs"/>
              </a:rPr>
              <a:t>-сканирование и различные приборы, в состав которых входят акселерометры.</a:t>
            </a:r>
          </a:p>
          <a:p>
            <a:r>
              <a:rPr lang="ru-RU" sz="1200" kern="1200" dirty="0" smtClean="0">
                <a:solidFill>
                  <a:schemeClr val="tx1"/>
                </a:solidFill>
                <a:effectLst/>
                <a:latin typeface="+mn-lt"/>
                <a:ea typeface="+mn-ea"/>
                <a:cs typeface="+mn-cs"/>
              </a:rPr>
              <a:t>Все эти устройства являются большими немобильными конструкциями, которые невозможно применять без присутствия пациента в медицинском учреждении.</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4</a:t>
            </a:fld>
            <a:endParaRPr lang="ru-RU"/>
          </a:p>
        </p:txBody>
      </p:sp>
    </p:spTree>
    <p:extLst>
      <p:ext uri="{BB962C8B-B14F-4D97-AF65-F5344CB8AC3E}">
        <p14:creationId xmlns:p14="http://schemas.microsoft.com/office/powerpoint/2010/main" val="99756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Планируемые потребители - </a:t>
            </a:r>
            <a:r>
              <a:rPr lang="x-none" sz="1200" kern="1200" dirty="0" smtClean="0">
                <a:solidFill>
                  <a:schemeClr val="tx1"/>
                </a:solidFill>
                <a:effectLst/>
                <a:latin typeface="+mn-lt"/>
                <a:ea typeface="+mn-ea"/>
                <a:cs typeface="+mn-cs"/>
              </a:rPr>
              <a:t>Медицинские специалисты (травматологи</a:t>
            </a:r>
            <a:r>
              <a:rPr lang="ru-RU" sz="1200" kern="1200" dirty="0" smtClean="0">
                <a:solidFill>
                  <a:schemeClr val="tx1"/>
                </a:solidFill>
                <a:effectLst/>
                <a:latin typeface="+mn-lt"/>
                <a:ea typeface="+mn-ea"/>
                <a:cs typeface="+mn-cs"/>
              </a:rPr>
              <a:t>,</a:t>
            </a:r>
            <a:r>
              <a:rPr lang="x-none" sz="1200" kern="1200" dirty="0" smtClean="0">
                <a:solidFill>
                  <a:schemeClr val="tx1"/>
                </a:solidFill>
                <a:effectLst/>
                <a:latin typeface="+mn-lt"/>
                <a:ea typeface="+mn-ea"/>
                <a:cs typeface="+mn-cs"/>
              </a:rPr>
              <a:t> ортопеды, педиатры, неврологи)</a:t>
            </a:r>
            <a:r>
              <a:rPr lang="ru-RU" sz="1200" kern="1200" dirty="0" smtClean="0">
                <a:solidFill>
                  <a:schemeClr val="tx1"/>
                </a:solidFill>
                <a:effectLst/>
                <a:latin typeface="+mn-lt"/>
                <a:ea typeface="+mn-ea"/>
                <a:cs typeface="+mn-cs"/>
              </a:rPr>
              <a:t> в частных и бюджетных клиниках, а также обычны</a:t>
            </a:r>
            <a:r>
              <a:rPr lang="x-none" sz="1200" kern="1200" dirty="0" smtClean="0">
                <a:solidFill>
                  <a:schemeClr val="tx1"/>
                </a:solidFill>
                <a:effectLst/>
                <a:latin typeface="+mn-lt"/>
                <a:ea typeface="+mn-ea"/>
                <a:cs typeface="+mn-cs"/>
              </a:rPr>
              <a:t>е пользователи, желающие оценить состояние своего организма.</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5</a:t>
            </a:fld>
            <a:endParaRPr lang="ru-RU"/>
          </a:p>
        </p:txBody>
      </p:sp>
    </p:spTree>
    <p:extLst>
      <p:ext uri="{BB962C8B-B14F-4D97-AF65-F5344CB8AC3E}">
        <p14:creationId xmlns:p14="http://schemas.microsoft.com/office/powerpoint/2010/main" val="215490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Телефон фиксируется на теле человека, после чего он должен пройти по прямой в течение больше 11 секунд. В течение этого времени данные с акселерометра записываются, после чего их можно отправить лечащему врачу на обработку.</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C436A8C2-DC70-48EA-A957-900898F23971}" type="slidenum">
              <a:rPr lang="ru-RU" smtClean="0"/>
              <a:pPr/>
              <a:t>6</a:t>
            </a:fld>
            <a:endParaRPr lang="ru-RU"/>
          </a:p>
        </p:txBody>
      </p:sp>
    </p:spTree>
    <p:extLst>
      <p:ext uri="{BB962C8B-B14F-4D97-AF65-F5344CB8AC3E}">
        <p14:creationId xmlns:p14="http://schemas.microsoft.com/office/powerpoint/2010/main" val="276258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Основная часть доходов – продажа предоставления доступа к </a:t>
            </a:r>
            <a:r>
              <a:rPr lang="en-US" sz="1200" kern="1200" dirty="0" smtClean="0">
                <a:solidFill>
                  <a:schemeClr val="tx1"/>
                </a:solidFill>
                <a:effectLst/>
                <a:latin typeface="+mn-lt"/>
                <a:ea typeface="+mn-ea"/>
                <a:cs typeface="+mn-cs"/>
              </a:rPr>
              <a:t>API</a:t>
            </a:r>
            <a:r>
              <a:rPr lang="x-none" sz="1200" kern="1200" dirty="0" smtClean="0">
                <a:solidFill>
                  <a:schemeClr val="tx1"/>
                </a:solidFill>
                <a:effectLst/>
                <a:latin typeface="+mn-lt"/>
                <a:ea typeface="+mn-ea"/>
                <a:cs typeface="+mn-cs"/>
              </a:rPr>
              <a:t> и ПО медицинским учреждениям</a:t>
            </a:r>
            <a:r>
              <a:rPr lang="ru-RU" sz="1200" kern="1200" dirty="0" smtClean="0">
                <a:solidFill>
                  <a:schemeClr val="tx1"/>
                </a:solidFill>
                <a:effectLst/>
                <a:latin typeface="+mn-lt"/>
                <a:ea typeface="+mn-ea"/>
                <a:cs typeface="+mn-cs"/>
              </a:rPr>
              <a:t> и </a:t>
            </a:r>
            <a:r>
              <a:rPr lang="x-none" sz="1200" kern="1200" dirty="0" smtClean="0">
                <a:solidFill>
                  <a:schemeClr val="tx1"/>
                </a:solidFill>
                <a:effectLst/>
                <a:latin typeface="+mn-lt"/>
                <a:ea typeface="+mn-ea"/>
                <a:cs typeface="+mn-cs"/>
              </a:rPr>
              <a:t>внедрение в инфраструктуру фитнес-трекеров</a:t>
            </a:r>
            <a:r>
              <a:rPr lang="ru-RU" sz="1200" kern="1200" dirty="0" smtClean="0">
                <a:solidFill>
                  <a:schemeClr val="tx1"/>
                </a:solidFill>
                <a:effectLst/>
                <a:latin typeface="+mn-lt"/>
                <a:ea typeface="+mn-ea"/>
                <a:cs typeface="+mn-cs"/>
              </a:rPr>
              <a:t>. Также можно к</a:t>
            </a:r>
            <a:r>
              <a:rPr lang="x-none" sz="1200" kern="1200" dirty="0" smtClean="0">
                <a:solidFill>
                  <a:schemeClr val="tx1"/>
                </a:solidFill>
                <a:effectLst/>
                <a:latin typeface="+mn-lt"/>
                <a:ea typeface="+mn-ea"/>
                <a:cs typeface="+mn-cs"/>
              </a:rPr>
              <a:t>осве</a:t>
            </a:r>
            <a:r>
              <a:rPr lang="ru-RU" sz="1200" kern="1200" dirty="0" smtClean="0">
                <a:solidFill>
                  <a:schemeClr val="tx1"/>
                </a:solidFill>
                <a:effectLst/>
                <a:latin typeface="+mn-lt"/>
                <a:ea typeface="+mn-ea"/>
                <a:cs typeface="+mn-cs"/>
              </a:rPr>
              <a:t>н</a:t>
            </a:r>
            <a:r>
              <a:rPr lang="x-none" sz="1200" kern="1200" dirty="0" smtClean="0">
                <a:solidFill>
                  <a:schemeClr val="tx1"/>
                </a:solidFill>
                <a:effectLst/>
                <a:latin typeface="+mn-lt"/>
                <a:ea typeface="+mn-ea"/>
                <a:cs typeface="+mn-cs"/>
              </a:rPr>
              <a:t>но монетиз</a:t>
            </a:r>
            <a:r>
              <a:rPr lang="ru-RU" sz="1200" kern="1200" dirty="0" err="1" smtClean="0">
                <a:solidFill>
                  <a:schemeClr val="tx1"/>
                </a:solidFill>
                <a:effectLst/>
                <a:latin typeface="+mn-lt"/>
                <a:ea typeface="+mn-ea"/>
                <a:cs typeface="+mn-cs"/>
              </a:rPr>
              <a:t>ировать</a:t>
            </a:r>
            <a:r>
              <a:rPr lang="ru-RU" sz="1200" kern="1200" dirty="0" smtClean="0">
                <a:solidFill>
                  <a:schemeClr val="tx1"/>
                </a:solidFill>
                <a:effectLst/>
                <a:latin typeface="+mn-lt"/>
                <a:ea typeface="+mn-ea"/>
                <a:cs typeface="+mn-cs"/>
              </a:rPr>
              <a:t> мобильное приложение</a:t>
            </a:r>
            <a:r>
              <a:rPr lang="x-none" sz="1200" kern="1200" dirty="0" smtClean="0">
                <a:solidFill>
                  <a:schemeClr val="tx1"/>
                </a:solidFill>
                <a:effectLst/>
                <a:latin typeface="+mn-lt"/>
                <a:ea typeface="+mn-ea"/>
                <a:cs typeface="+mn-cs"/>
              </a:rPr>
              <a:t> через рекламу.</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7</a:t>
            </a:fld>
            <a:endParaRPr lang="ru-RU"/>
          </a:p>
        </p:txBody>
      </p:sp>
    </p:spTree>
    <p:extLst>
      <p:ext uri="{BB962C8B-B14F-4D97-AF65-F5344CB8AC3E}">
        <p14:creationId xmlns:p14="http://schemas.microsoft.com/office/powerpoint/2010/main" val="113580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err="1" smtClean="0">
                <a:solidFill>
                  <a:schemeClr val="tx1"/>
                </a:solidFill>
                <a:effectLst/>
                <a:latin typeface="+mn-lt"/>
                <a:ea typeface="+mn-ea"/>
                <a:cs typeface="+mn-cs"/>
              </a:rPr>
              <a:t>Популизировать</a:t>
            </a:r>
            <a:r>
              <a:rPr lang="ru-RU" sz="1200" kern="1200" dirty="0" smtClean="0">
                <a:solidFill>
                  <a:schemeClr val="tx1"/>
                </a:solidFill>
                <a:effectLst/>
                <a:latin typeface="+mn-lt"/>
                <a:ea typeface="+mn-ea"/>
                <a:cs typeface="+mn-cs"/>
              </a:rPr>
              <a:t> систему можно через соц. Сети и форумы, обращение к мед. Учреждениям, публикации в сборниках и выступления на конференциях</a:t>
            </a:r>
            <a:r>
              <a:rPr lang="x-none"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8</a:t>
            </a:fld>
            <a:endParaRPr lang="ru-RU"/>
          </a:p>
        </p:txBody>
      </p:sp>
    </p:spTree>
    <p:extLst>
      <p:ext uri="{BB962C8B-B14F-4D97-AF65-F5344CB8AC3E}">
        <p14:creationId xmlns:p14="http://schemas.microsoft.com/office/powerpoint/2010/main" val="1969266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Дальнейшие направления действий мы видим в том, чтобы исследовать другие способы анализа медицинских данных (например, </a:t>
            </a:r>
            <a:r>
              <a:rPr lang="ru-RU" sz="1200" kern="1200" dirty="0" err="1" smtClean="0">
                <a:solidFill>
                  <a:schemeClr val="tx1"/>
                </a:solidFill>
                <a:effectLst/>
                <a:latin typeface="+mn-lt"/>
                <a:ea typeface="+mn-ea"/>
                <a:cs typeface="+mn-cs"/>
              </a:rPr>
              <a:t>нейросети</a:t>
            </a:r>
            <a:r>
              <a:rPr lang="ru-RU" sz="1200" kern="1200" dirty="0" smtClean="0">
                <a:solidFill>
                  <a:schemeClr val="tx1"/>
                </a:solidFill>
                <a:effectLst/>
                <a:latin typeface="+mn-lt"/>
                <a:ea typeface="+mn-ea"/>
                <a:cs typeface="+mn-cs"/>
              </a:rPr>
              <a:t>), расширение контактов в сфере ортопедии, травматологии, неврологии для расширения выборки и совместной работе, использование уже существующих решений для мониторинга пациента (например, фитнес-</a:t>
            </a:r>
            <a:r>
              <a:rPr lang="ru-RU" sz="1200" kern="1200" dirty="0" err="1" smtClean="0">
                <a:solidFill>
                  <a:schemeClr val="tx1"/>
                </a:solidFill>
                <a:effectLst/>
                <a:latin typeface="+mn-lt"/>
                <a:ea typeface="+mn-ea"/>
                <a:cs typeface="+mn-cs"/>
              </a:rPr>
              <a:t>трекеры</a:t>
            </a:r>
            <a:r>
              <a:rPr lang="ru-RU" sz="1200" kern="1200" dirty="0" smtClean="0">
                <a:solidFill>
                  <a:schemeClr val="tx1"/>
                </a:solidFill>
                <a:effectLst/>
                <a:latin typeface="+mn-lt"/>
                <a:ea typeface="+mn-ea"/>
                <a:cs typeface="+mn-cs"/>
              </a:rPr>
              <a:t>) и создание собственных.</a:t>
            </a:r>
          </a:p>
          <a:p>
            <a:endParaRPr lang="ru-RU" dirty="0"/>
          </a:p>
        </p:txBody>
      </p:sp>
      <p:sp>
        <p:nvSpPr>
          <p:cNvPr id="4" name="Номер слайда 3"/>
          <p:cNvSpPr>
            <a:spLocks noGrp="1"/>
          </p:cNvSpPr>
          <p:nvPr>
            <p:ph type="sldNum" sz="quarter" idx="10"/>
          </p:nvPr>
        </p:nvSpPr>
        <p:spPr/>
        <p:txBody>
          <a:bodyPr/>
          <a:lstStyle/>
          <a:p>
            <a:fld id="{C436A8C2-DC70-48EA-A957-900898F23971}" type="slidenum">
              <a:rPr lang="ru-RU" smtClean="0"/>
              <a:pPr/>
              <a:t>9</a:t>
            </a:fld>
            <a:endParaRPr lang="ru-RU"/>
          </a:p>
        </p:txBody>
      </p:sp>
    </p:spTree>
    <p:extLst>
      <p:ext uri="{BB962C8B-B14F-4D97-AF65-F5344CB8AC3E}">
        <p14:creationId xmlns:p14="http://schemas.microsoft.com/office/powerpoint/2010/main" val="108811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E887D64-F80D-44C6-AF48-02E6D701D8E9}"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48D15D-8203-473B-A9AA-007018690AE8}"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073A31-5538-4FE5-BD76-D7CDF515DE40}"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BA86FB7-F4B0-47F7-8405-02BF464EED55}"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2F2FD42-40DB-4235-B6FB-610D0EB96968}" type="datetime1">
              <a:rPr lang="ru-RU" smtClean="0"/>
              <a:pPr/>
              <a:t>19.11.2017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00D4A2-70E4-495B-B805-34F282D150EC}" type="datetime1">
              <a:rPr lang="ru-RU" smtClean="0"/>
              <a:pPr/>
              <a:t>19.11.2017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4E9EE8B-E35C-4451-AEA7-E378B548D182}" type="datetime1">
              <a:rPr lang="ru-RU" smtClean="0"/>
              <a:pPr/>
              <a:t>19.11.2017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9460AE0-BBED-4DFA-8F77-B5919FD5F46B}" type="datetime1">
              <a:rPr lang="ru-RU" smtClean="0"/>
              <a:pPr/>
              <a:t>19.11.2017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A4490A-60E6-4DD8-B5D5-5A38AA053DB6}" type="datetime1">
              <a:rPr lang="ru-RU" smtClean="0"/>
              <a:pPr/>
              <a:t>19.11.2017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DD9AF17-4919-46C2-B3B0-5A0568BDFCE9}" type="datetime1">
              <a:rPr lang="ru-RU" smtClean="0"/>
              <a:pPr/>
              <a:t>19.11.2017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6A4BC15-ADB3-4F39-8F4D-A6628E3A4ACB}" type="datetime1">
              <a:rPr lang="ru-RU" smtClean="0"/>
              <a:pPr/>
              <a:t>19.11.2017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49608-1D42-4875-9A34-D61EA523D48B}" type="datetime1">
              <a:rPr lang="ru-RU" smtClean="0"/>
              <a:pPr/>
              <a:t>19.11.2017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0" y="0"/>
            <a:ext cx="75557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a:xfrm>
            <a:off x="791072" y="1916832"/>
            <a:ext cx="8352928" cy="2088232"/>
          </a:xfrm>
          <a:ln w="50800">
            <a:noFill/>
            <a:bevel/>
          </a:ln>
        </p:spPr>
        <p:txBody>
          <a:bodyPr>
            <a:normAutofit/>
          </a:bodyPr>
          <a:lstStyle/>
          <a:p>
            <a:r>
              <a:rPr lang="ru-RU" sz="3600" dirty="0" smtClean="0"/>
              <a:t>С</a:t>
            </a:r>
            <a:r>
              <a:rPr lang="ru-RU" sz="3200" dirty="0" smtClean="0"/>
              <a:t>истема удаленного мониторинга пациентов с заболеваниями опорно-двигательного аппарата </a:t>
            </a:r>
            <a:r>
              <a:rPr lang="ru-RU" dirty="0" smtClean="0"/>
              <a:t> </a:t>
            </a:r>
            <a:endParaRPr lang="ru-RU" dirty="0"/>
          </a:p>
        </p:txBody>
      </p:sp>
      <p:sp>
        <p:nvSpPr>
          <p:cNvPr id="3" name="Подзаголовок 2"/>
          <p:cNvSpPr>
            <a:spLocks noGrp="1"/>
          </p:cNvSpPr>
          <p:nvPr>
            <p:ph type="subTitle" idx="1"/>
          </p:nvPr>
        </p:nvSpPr>
        <p:spPr>
          <a:xfrm>
            <a:off x="1547664" y="404664"/>
            <a:ext cx="6400800" cy="1224136"/>
          </a:xfrm>
        </p:spPr>
        <p:txBody>
          <a:bodyPr>
            <a:normAutofit/>
          </a:bodyPr>
          <a:lstStyle/>
          <a:p>
            <a:r>
              <a:rPr lang="ru-RU" sz="2400" dirty="0" smtClean="0">
                <a:solidFill>
                  <a:schemeClr val="tx1">
                    <a:lumMod val="85000"/>
                    <a:lumOff val="15000"/>
                  </a:schemeClr>
                </a:solidFill>
              </a:rPr>
              <a:t>Санкт-Петербургский государственный университет аэрокосмического приборостроения</a:t>
            </a:r>
            <a:endParaRPr lang="ru-RU" sz="2400" dirty="0">
              <a:solidFill>
                <a:schemeClr val="tx1">
                  <a:lumMod val="85000"/>
                  <a:lumOff val="15000"/>
                </a:schemeClr>
              </a:solidFill>
            </a:endParaRPr>
          </a:p>
        </p:txBody>
      </p:sp>
      <p:sp>
        <p:nvSpPr>
          <p:cNvPr id="4" name="Прямоугольник 3"/>
          <p:cNvSpPr/>
          <p:nvPr/>
        </p:nvSpPr>
        <p:spPr>
          <a:xfrm>
            <a:off x="6580312" y="4365104"/>
            <a:ext cx="2016224" cy="338554"/>
          </a:xfrm>
          <a:prstGeom prst="rect">
            <a:avLst/>
          </a:prstGeom>
        </p:spPr>
        <p:txBody>
          <a:bodyPr wrap="square">
            <a:spAutoFit/>
          </a:bodyPr>
          <a:lstStyle/>
          <a:p>
            <a:pPr>
              <a:lnSpc>
                <a:spcPct val="80000"/>
              </a:lnSpc>
              <a:spcBef>
                <a:spcPct val="20000"/>
              </a:spcBef>
              <a:buSzPct val="90000"/>
            </a:pPr>
            <a:r>
              <a:rPr lang="ru-RU" sz="2000" b="1" dirty="0" smtClean="0">
                <a:solidFill>
                  <a:srgbClr val="000000"/>
                </a:solidFill>
              </a:rPr>
              <a:t>Команда №3</a:t>
            </a:r>
            <a:endParaRPr lang="ru-RU" sz="2000" dirty="0" smtClean="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Команда проекта</a:t>
            </a:r>
            <a:endParaRPr lang="ru-RU" dirty="0">
              <a:solidFill>
                <a:schemeClr val="bg1"/>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10</a:t>
            </a:fld>
            <a:endParaRPr lang="ru-RU" sz="1600" dirty="0">
              <a:solidFill>
                <a:schemeClr val="tx1"/>
              </a:solidFill>
            </a:endParaRPr>
          </a:p>
        </p:txBody>
      </p:sp>
      <p:pic>
        <p:nvPicPr>
          <p:cNvPr id="5" name="Shape 104" descr="WlxQNPBdnoY.jpg"/>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b="22787"/>
          <a:stretch>
            <a:fillRect/>
          </a:stretch>
        </p:blipFill>
        <p:spPr bwMode="auto">
          <a:xfrm>
            <a:off x="6351493" y="1979739"/>
            <a:ext cx="1633538" cy="19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298" y="1970638"/>
            <a:ext cx="2347094" cy="1964210"/>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0008" y="1970638"/>
            <a:ext cx="1966128" cy="1964210"/>
          </a:xfrm>
          <a:prstGeom prst="rect">
            <a:avLst/>
          </a:prstGeom>
        </p:spPr>
      </p:pic>
      <p:pic>
        <p:nvPicPr>
          <p:cNvPr id="3" name="Рисунок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9526" y="4459248"/>
            <a:ext cx="2707092" cy="181248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708920"/>
            <a:ext cx="8229600" cy="1143000"/>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p:txBody>
          <a:bodyPr/>
          <a:lstStyle/>
          <a:p>
            <a:fld id="{725C68B6-61C2-468F-89AB-4B9F7531AA68}" type="slidenum">
              <a:rPr lang="ru-RU" sz="1600" smtClean="0">
                <a:solidFill>
                  <a:schemeClr val="tx1"/>
                </a:solidFill>
              </a:rPr>
              <a:pPr/>
              <a:t>11</a:t>
            </a:fld>
            <a:endParaRPr lang="ru-RU" sz="1600" dirty="0">
              <a:solidFill>
                <a:schemeClr val="tx1"/>
              </a:solidFill>
            </a:endParaRPr>
          </a:p>
        </p:txBody>
      </p:sp>
      <p:sp>
        <p:nvSpPr>
          <p:cNvPr id="4" name="Прямоугольник 3"/>
          <p:cNvSpPr/>
          <p:nvPr/>
        </p:nvSpPr>
        <p:spPr>
          <a:xfrm>
            <a:off x="0" y="0"/>
            <a:ext cx="75557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Выводы</a:t>
            </a:r>
            <a:endParaRPr lang="ru-RU" dirty="0">
              <a:solidFill>
                <a:schemeClr val="bg1"/>
              </a:solidFill>
            </a:endParaRPr>
          </a:p>
        </p:txBody>
      </p:sp>
      <p:sp>
        <p:nvSpPr>
          <p:cNvPr id="3" name="Содержимое 2"/>
          <p:cNvSpPr>
            <a:spLocks noGrp="1"/>
          </p:cNvSpPr>
          <p:nvPr>
            <p:ph idx="1"/>
          </p:nvPr>
        </p:nvSpPr>
        <p:spPr>
          <a:xfrm>
            <a:off x="457200" y="1556792"/>
            <a:ext cx="8365504" cy="4525963"/>
          </a:xfrm>
        </p:spPr>
        <p:txBody>
          <a:bodyPr>
            <a:normAutofit lnSpcReduction="10000"/>
          </a:bodyPr>
          <a:lstStyle/>
          <a:p>
            <a:pPr marL="514350" indent="-514350" algn="just">
              <a:spcBef>
                <a:spcPct val="0"/>
              </a:spcBef>
              <a:buFont typeface="Arial" panose="020B0604020202020204" pitchFamily="34" charset="0"/>
              <a:buAutoNum type="arabicPeriod"/>
            </a:pPr>
            <a:r>
              <a:rPr lang="ru-RU" altLang="ru-RU" dirty="0"/>
              <a:t>Уникальность продукта:</a:t>
            </a:r>
          </a:p>
          <a:p>
            <a:pPr marL="514350" indent="-514350" algn="just">
              <a:spcBef>
                <a:spcPct val="0"/>
              </a:spcBef>
            </a:pPr>
            <a:r>
              <a:rPr lang="ru-RU" altLang="ru-RU" dirty="0" smtClean="0"/>
              <a:t>Низкая </a:t>
            </a:r>
            <a:r>
              <a:rPr lang="ru-RU" altLang="ru-RU" dirty="0"/>
              <a:t>цена</a:t>
            </a:r>
          </a:p>
          <a:p>
            <a:pPr marL="514350" indent="-514350" algn="just">
              <a:spcBef>
                <a:spcPct val="0"/>
              </a:spcBef>
            </a:pPr>
            <a:r>
              <a:rPr lang="ru-RU" altLang="ru-RU" dirty="0" smtClean="0"/>
              <a:t>Портативность</a:t>
            </a:r>
          </a:p>
          <a:p>
            <a:pPr marL="514350" indent="-514350" algn="just">
              <a:spcBef>
                <a:spcPct val="0"/>
              </a:spcBef>
            </a:pPr>
            <a:r>
              <a:rPr lang="ru-RU" altLang="ru-RU" dirty="0" smtClean="0"/>
              <a:t>Нет необходимости докупать дополнительные измерительные приборы</a:t>
            </a:r>
          </a:p>
          <a:p>
            <a:pPr marL="514350" indent="-514350" algn="just">
              <a:spcBef>
                <a:spcPct val="0"/>
              </a:spcBef>
            </a:pPr>
            <a:r>
              <a:rPr lang="ru-RU" altLang="ru-RU" dirty="0" smtClean="0"/>
              <a:t>Сравнительно легкое внедрение в существующие инфраструктуры</a:t>
            </a:r>
            <a:endParaRPr lang="ru-RU" altLang="ru-RU" dirty="0"/>
          </a:p>
          <a:p>
            <a:pPr marL="514350" indent="-514350" algn="just">
              <a:spcBef>
                <a:spcPct val="0"/>
              </a:spcBef>
              <a:buNone/>
            </a:pPr>
            <a:r>
              <a:rPr lang="ru-RU" altLang="ru-RU" dirty="0" smtClean="0">
                <a:ea typeface="Times New Roman" panose="02020603050405020304" pitchFamily="18" charset="0"/>
                <a:cs typeface="Arial" panose="020B0604020202020204" pitchFamily="34" charset="0"/>
              </a:rPr>
              <a:t>2. </a:t>
            </a:r>
            <a:r>
              <a:rPr lang="ru-RU" altLang="ru-RU" dirty="0"/>
              <a:t>В</a:t>
            </a:r>
            <a:r>
              <a:rPr lang="ru-RU" altLang="ru-RU" dirty="0" smtClean="0"/>
              <a:t>остребованность такого решения на рынке.</a:t>
            </a:r>
            <a:endParaRPr lang="ru-RU" altLang="ru-RU" dirty="0"/>
          </a:p>
          <a:p>
            <a:pPr marL="514350" indent="-514350" algn="just">
              <a:spcBef>
                <a:spcPct val="0"/>
              </a:spcBef>
              <a:buFont typeface="Arial" panose="020B0604020202020204" pitchFamily="34" charset="0"/>
              <a:buAutoNum type="arabicPeriod" startAt="3"/>
            </a:pPr>
            <a:r>
              <a:rPr lang="ru-RU" altLang="ru-RU" dirty="0"/>
              <a:t>Высокая социальная значимость </a:t>
            </a:r>
            <a:r>
              <a:rPr lang="ru-RU" altLang="ru-RU" dirty="0" smtClean="0"/>
              <a:t>проекта.</a:t>
            </a:r>
            <a:endParaRPr lang="ru-RU" altLang="ru-RU" dirty="0"/>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12</a:t>
            </a:fld>
            <a:endParaRPr lang="ru-RU" sz="1600" dirty="0">
              <a:solidFill>
                <a:schemeClr val="tx1"/>
              </a:solidFill>
            </a:endParaRPr>
          </a:p>
        </p:txBody>
      </p:sp>
    </p:spTree>
    <p:extLst>
      <p:ext uri="{BB962C8B-B14F-4D97-AF65-F5344CB8AC3E}">
        <p14:creationId xmlns:p14="http://schemas.microsoft.com/office/powerpoint/2010/main" val="812083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Классификатор</a:t>
            </a:r>
            <a:endParaRPr lang="ru-RU" dirty="0">
              <a:solidFill>
                <a:schemeClr val="bg1"/>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13</a:t>
            </a:fld>
            <a:endParaRPr lang="ru-RU" sz="1600" dirty="0">
              <a:solidFill>
                <a:schemeClr val="tx1"/>
              </a:solidFill>
            </a:endParaRPr>
          </a:p>
        </p:txBody>
      </p:sp>
      <p:sp>
        <p:nvSpPr>
          <p:cNvPr id="5" name="Объект 4"/>
          <p:cNvSpPr>
            <a:spLocks noGrp="1"/>
          </p:cNvSpPr>
          <p:nvPr>
            <p:ph idx="1"/>
          </p:nvPr>
        </p:nvSpPr>
        <p:spPr/>
        <p:txBody>
          <a:bodyPr/>
          <a:lstStyle/>
          <a:p>
            <a:r>
              <a:rPr lang="ru-RU" dirty="0" smtClean="0"/>
              <a:t>Рисунок, чтобы было понятно, как работает</a:t>
            </a:r>
            <a:endParaRPr lang="ru-RU" dirty="0"/>
          </a:p>
        </p:txBody>
      </p:sp>
    </p:spTree>
    <p:extLst>
      <p:ext uri="{BB962C8B-B14F-4D97-AF65-F5344CB8AC3E}">
        <p14:creationId xmlns:p14="http://schemas.microsoft.com/office/powerpoint/2010/main" val="3983734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Проблема</a:t>
            </a:r>
            <a:endParaRPr lang="ru-RU" dirty="0">
              <a:solidFill>
                <a:schemeClr val="bg1"/>
              </a:solidFill>
            </a:endParaRPr>
          </a:p>
        </p:txBody>
      </p:sp>
      <p:sp>
        <p:nvSpPr>
          <p:cNvPr id="5" name="Номер слайда 4"/>
          <p:cNvSpPr>
            <a:spLocks noGrp="1"/>
          </p:cNvSpPr>
          <p:nvPr>
            <p:ph type="sldNum" sz="quarter" idx="12"/>
          </p:nvPr>
        </p:nvSpPr>
        <p:spPr/>
        <p:txBody>
          <a:bodyPr/>
          <a:lstStyle/>
          <a:p>
            <a:fld id="{42B271F3-AB50-4217-A1D3-FEDFDA5A7A9C}" type="slidenum">
              <a:rPr lang="ru-RU" sz="1600" smtClean="0">
                <a:solidFill>
                  <a:schemeClr val="tx1"/>
                </a:solidFill>
              </a:rPr>
              <a:pPr/>
              <a:t>2</a:t>
            </a:fld>
            <a:endParaRPr lang="ru-RU" sz="1600" dirty="0">
              <a:solidFill>
                <a:schemeClr val="tx1"/>
              </a:solidFill>
            </a:endParaRPr>
          </a:p>
        </p:txBody>
      </p:sp>
      <p:sp>
        <p:nvSpPr>
          <p:cNvPr id="16" name="Прямоугольник 15"/>
          <p:cNvSpPr/>
          <p:nvPr/>
        </p:nvSpPr>
        <p:spPr>
          <a:xfrm>
            <a:off x="323528" y="1704717"/>
            <a:ext cx="5122912" cy="5016758"/>
          </a:xfrm>
          <a:prstGeom prst="rect">
            <a:avLst/>
          </a:prstGeom>
          <a:ln w="25400">
            <a:solidFill>
              <a:schemeClr val="accent5"/>
            </a:solidFill>
          </a:ln>
        </p:spPr>
        <p:txBody>
          <a:bodyPr wrap="square">
            <a:spAutoFit/>
          </a:bodyPr>
          <a:lstStyle/>
          <a:p>
            <a:pPr algn="just">
              <a:buFont typeface="Arial" panose="020B0604020202020204" pitchFamily="34" charset="0"/>
              <a:buNone/>
            </a:pPr>
            <a:r>
              <a:rPr lang="ru-RU" altLang="ru-RU" sz="3200" b="1" dirty="0" smtClean="0"/>
              <a:t>1. Частота </a:t>
            </a:r>
            <a:r>
              <a:rPr lang="ru-RU" altLang="ru-RU" sz="3200" b="1" dirty="0"/>
              <a:t>нарушений осанки и деформации позвоночника:</a:t>
            </a:r>
          </a:p>
          <a:p>
            <a:pPr marL="457200" indent="-457200" algn="just">
              <a:buFont typeface="Arial" panose="020B0604020202020204" pitchFamily="34" charset="0"/>
              <a:buChar char="•"/>
            </a:pPr>
            <a:r>
              <a:rPr lang="ru-RU" altLang="ru-RU" sz="3200" b="1" dirty="0" smtClean="0">
                <a:solidFill>
                  <a:srgbClr val="FF0000"/>
                </a:solidFill>
              </a:rPr>
              <a:t>у </a:t>
            </a:r>
            <a:r>
              <a:rPr lang="ru-RU" altLang="ru-RU" sz="3200" b="1" dirty="0">
                <a:solidFill>
                  <a:srgbClr val="FF0000"/>
                </a:solidFill>
              </a:rPr>
              <a:t>30-60 %  детей и подростков.</a:t>
            </a:r>
          </a:p>
          <a:p>
            <a:pPr marL="457200" indent="-457200" algn="just">
              <a:buFont typeface="Arial" panose="020B0604020202020204" pitchFamily="34" charset="0"/>
              <a:buChar char="•"/>
            </a:pPr>
            <a:r>
              <a:rPr lang="ru-RU" altLang="ru-RU" sz="3200" b="1" dirty="0" smtClean="0">
                <a:solidFill>
                  <a:srgbClr val="FF0000"/>
                </a:solidFill>
              </a:rPr>
              <a:t>у  </a:t>
            </a:r>
            <a:r>
              <a:rPr lang="ru-RU" altLang="ru-RU" sz="3200" b="1" dirty="0">
                <a:solidFill>
                  <a:srgbClr val="FF0000"/>
                </a:solidFill>
              </a:rPr>
              <a:t>80 %  взрослых. </a:t>
            </a:r>
            <a:endParaRPr lang="en-US" altLang="ru-RU" sz="3200" b="1" dirty="0" smtClean="0">
              <a:solidFill>
                <a:srgbClr val="FF0000"/>
              </a:solidFill>
            </a:endParaRPr>
          </a:p>
          <a:p>
            <a:pPr algn="just"/>
            <a:r>
              <a:rPr lang="ru-RU" altLang="ru-RU" sz="3200" b="1" dirty="0" smtClean="0"/>
              <a:t>2. Нет решения для удаленного мониторинга реабилитации пациента после операции.</a:t>
            </a:r>
            <a:endParaRPr lang="ru-RU" altLang="ru-RU" sz="3200" b="1" dirty="0"/>
          </a:p>
        </p:txBody>
      </p:sp>
      <p:graphicFrame>
        <p:nvGraphicFramePr>
          <p:cNvPr id="12" name="Диаграмма 11"/>
          <p:cNvGraphicFramePr>
            <a:graphicFrameLocks/>
          </p:cNvGraphicFramePr>
          <p:nvPr>
            <p:extLst>
              <p:ext uri="{D42A27DB-BD31-4B8C-83A1-F6EECF244321}">
                <p14:modId xmlns:p14="http://schemas.microsoft.com/office/powerpoint/2010/main" val="445970142"/>
              </p:ext>
            </p:extLst>
          </p:nvPr>
        </p:nvGraphicFramePr>
        <p:xfrm>
          <a:off x="5724128" y="1833676"/>
          <a:ext cx="3096344" cy="2808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0333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611560" y="1417637"/>
            <a:ext cx="8075240" cy="5303837"/>
            <a:chOff x="179512" y="1484784"/>
            <a:chExt cx="5911403" cy="3773487"/>
          </a:xfrm>
        </p:grpSpPr>
        <p:pic>
          <p:nvPicPr>
            <p:cNvPr id="7" name="Picture 3" descr="C:\Users\Анна\Desktop\Рисунок1.jpg"/>
            <p:cNvPicPr>
              <a:picLocks noChangeAspect="1" noChangeArrowheads="1"/>
            </p:cNvPicPr>
            <p:nvPr/>
          </p:nvPicPr>
          <p:blipFill>
            <a:blip r:embed="rId3" cstate="print"/>
            <a:srcRect/>
            <a:stretch>
              <a:fillRect/>
            </a:stretch>
          </p:blipFill>
          <p:spPr bwMode="auto">
            <a:xfrm>
              <a:off x="323528" y="1484784"/>
              <a:ext cx="5767387" cy="3773487"/>
            </a:xfrm>
            <a:prstGeom prst="rect">
              <a:avLst/>
            </a:prstGeom>
            <a:noFill/>
          </p:spPr>
        </p:pic>
        <p:pic>
          <p:nvPicPr>
            <p:cNvPr id="8" name="Picture 3" descr="C:\Users\Анна\Pictures\Screenshots\Снимок экрана (217).png"/>
            <p:cNvPicPr>
              <a:picLocks noChangeAspect="1" noChangeArrowheads="1"/>
            </p:cNvPicPr>
            <p:nvPr/>
          </p:nvPicPr>
          <p:blipFill>
            <a:blip r:embed="rId4" cstate="print"/>
            <a:srcRect/>
            <a:stretch>
              <a:fillRect/>
            </a:stretch>
          </p:blipFill>
          <p:spPr bwMode="auto">
            <a:xfrm>
              <a:off x="179512" y="1700808"/>
              <a:ext cx="5688632" cy="2160240"/>
            </a:xfrm>
            <a:prstGeom prst="rect">
              <a:avLst/>
            </a:prstGeom>
            <a:noFill/>
          </p:spPr>
        </p:pic>
      </p:grpSp>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Решение</a:t>
            </a:r>
            <a:endParaRPr lang="ru-RU" dirty="0">
              <a:solidFill>
                <a:schemeClr val="bg1"/>
              </a:solidFill>
            </a:endParaRPr>
          </a:p>
        </p:txBody>
      </p:sp>
      <p:sp>
        <p:nvSpPr>
          <p:cNvPr id="5" name="Номер слайда 4"/>
          <p:cNvSpPr>
            <a:spLocks noGrp="1"/>
          </p:cNvSpPr>
          <p:nvPr>
            <p:ph type="sldNum" sz="quarter" idx="12"/>
          </p:nvPr>
        </p:nvSpPr>
        <p:spPr/>
        <p:txBody>
          <a:bodyPr/>
          <a:lstStyle/>
          <a:p>
            <a:fld id="{725C68B6-61C2-468F-89AB-4B9F7531AA68}" type="slidenum">
              <a:rPr lang="ru-RU" smtClean="0"/>
              <a:pPr/>
              <a:t>3</a:t>
            </a:fld>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normAutofit/>
          </a:bodyPr>
          <a:lstStyle/>
          <a:p>
            <a:r>
              <a:rPr lang="ru-RU" dirty="0" smtClean="0">
                <a:solidFill>
                  <a:schemeClr val="bg1"/>
                </a:solidFill>
              </a:rPr>
              <a:t>Существующие аналоги</a:t>
            </a:r>
            <a:endParaRPr lang="ru-RU" dirty="0">
              <a:solidFill>
                <a:schemeClr val="bg1"/>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4</a:t>
            </a:fld>
            <a:endParaRPr lang="ru-RU" sz="1600" dirty="0">
              <a:solidFill>
                <a:schemeClr val="tx1"/>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452454399"/>
              </p:ext>
            </p:extLst>
          </p:nvPr>
        </p:nvGraphicFramePr>
        <p:xfrm>
          <a:off x="215516" y="1828452"/>
          <a:ext cx="8712968" cy="4116477"/>
        </p:xfrm>
        <a:graphic>
          <a:graphicData uri="http://schemas.openxmlformats.org/drawingml/2006/table">
            <a:tbl>
              <a:tblPr firstRow="1" bandRow="1">
                <a:tableStyleId>{7DF18680-E054-41AD-8BC1-D1AEF772440D}</a:tableStyleId>
              </a:tblPr>
              <a:tblGrid>
                <a:gridCol w="2376264">
                  <a:extLst>
                    <a:ext uri="{9D8B030D-6E8A-4147-A177-3AD203B41FA5}">
                      <a16:colId xmlns:a16="http://schemas.microsoft.com/office/drawing/2014/main" val="2474107937"/>
                    </a:ext>
                  </a:extLst>
                </a:gridCol>
                <a:gridCol w="2160240">
                  <a:extLst>
                    <a:ext uri="{9D8B030D-6E8A-4147-A177-3AD203B41FA5}">
                      <a16:colId xmlns:a16="http://schemas.microsoft.com/office/drawing/2014/main" val="3438594647"/>
                    </a:ext>
                  </a:extLst>
                </a:gridCol>
                <a:gridCol w="2232248">
                  <a:extLst>
                    <a:ext uri="{9D8B030D-6E8A-4147-A177-3AD203B41FA5}">
                      <a16:colId xmlns:a16="http://schemas.microsoft.com/office/drawing/2014/main" val="3948298321"/>
                    </a:ext>
                  </a:extLst>
                </a:gridCol>
                <a:gridCol w="1944216">
                  <a:extLst>
                    <a:ext uri="{9D8B030D-6E8A-4147-A177-3AD203B41FA5}">
                      <a16:colId xmlns:a16="http://schemas.microsoft.com/office/drawing/2014/main" val="3869996864"/>
                    </a:ext>
                  </a:extLst>
                </a:gridCol>
              </a:tblGrid>
              <a:tr h="940581">
                <a:tc>
                  <a:txBody>
                    <a:bodyPr/>
                    <a:lstStyle/>
                    <a:p>
                      <a:pPr algn="ctr"/>
                      <a:r>
                        <a:rPr lang="ru-RU" sz="2400" dirty="0" smtClean="0"/>
                        <a:t>Решения</a:t>
                      </a:r>
                      <a:endParaRPr lang="ru-RU" sz="2400" dirty="0">
                        <a:solidFill>
                          <a:schemeClr val="tx1"/>
                        </a:solidFill>
                      </a:endParaRPr>
                    </a:p>
                  </a:txBody>
                  <a:tcPr anchor="ctr"/>
                </a:tc>
                <a:tc>
                  <a:txBody>
                    <a:bodyPr/>
                    <a:lstStyle/>
                    <a:p>
                      <a:pPr algn="ctr"/>
                      <a:r>
                        <a:rPr lang="ru-RU" sz="2400" dirty="0" smtClean="0"/>
                        <a:t>Ограничения в применении</a:t>
                      </a:r>
                      <a:endParaRPr lang="ru-RU" sz="2400" dirty="0">
                        <a:solidFill>
                          <a:schemeClr val="tx1"/>
                        </a:solidFill>
                      </a:endParaRPr>
                    </a:p>
                  </a:txBody>
                  <a:tcPr anchor="ctr"/>
                </a:tc>
                <a:tc>
                  <a:txBody>
                    <a:bodyPr/>
                    <a:lstStyle/>
                    <a:p>
                      <a:pPr algn="ctr"/>
                      <a:r>
                        <a:rPr lang="ru-RU" sz="2400" dirty="0" smtClean="0"/>
                        <a:t>Удаленное использование</a:t>
                      </a:r>
                      <a:endParaRPr lang="ru-RU" sz="2400" dirty="0">
                        <a:solidFill>
                          <a:schemeClr val="tx1"/>
                        </a:solidFill>
                      </a:endParaRPr>
                    </a:p>
                  </a:txBody>
                  <a:tcPr anchor="ctr"/>
                </a:tc>
                <a:tc>
                  <a:txBody>
                    <a:bodyPr/>
                    <a:lstStyle/>
                    <a:p>
                      <a:pPr algn="ctr"/>
                      <a:r>
                        <a:rPr lang="ru-RU" sz="2400" dirty="0" smtClean="0"/>
                        <a:t>Количество</a:t>
                      </a:r>
                      <a:r>
                        <a:rPr lang="ru-RU" sz="2400" baseline="0" dirty="0" smtClean="0"/>
                        <a:t> заболеваний</a:t>
                      </a:r>
                      <a:endParaRPr lang="ru-RU" sz="2400" dirty="0">
                        <a:solidFill>
                          <a:schemeClr val="tx1"/>
                        </a:solidFill>
                      </a:endParaRPr>
                    </a:p>
                  </a:txBody>
                  <a:tcPr anchor="ctr"/>
                </a:tc>
                <a:extLst>
                  <a:ext uri="{0D108BD9-81ED-4DB2-BD59-A6C34878D82A}">
                    <a16:rowId xmlns:a16="http://schemas.microsoft.com/office/drawing/2014/main" val="1281902534"/>
                  </a:ext>
                </a:extLst>
              </a:tr>
              <a:tr h="497955">
                <a:tc>
                  <a:txBody>
                    <a:bodyPr/>
                    <a:lstStyle/>
                    <a:p>
                      <a:pPr algn="ctr"/>
                      <a:r>
                        <a:rPr lang="ru-RU" sz="2400" dirty="0" smtClean="0"/>
                        <a:t>Рентгенография</a:t>
                      </a:r>
                      <a:endParaRPr lang="ru-RU" sz="2400" dirty="0">
                        <a:solidFill>
                          <a:schemeClr val="tx1"/>
                        </a:solidFill>
                      </a:endParaRPr>
                    </a:p>
                  </a:txBody>
                  <a:tcPr anchor="ctr"/>
                </a:tc>
                <a:tc>
                  <a:txBody>
                    <a:bodyPr/>
                    <a:lstStyle/>
                    <a:p>
                      <a:pPr algn="ctr"/>
                      <a:r>
                        <a:rPr lang="ru-RU" sz="2400" dirty="0" smtClean="0"/>
                        <a:t>Есть</a:t>
                      </a:r>
                      <a:endParaRPr lang="ru-RU" sz="2400" dirty="0">
                        <a:solidFill>
                          <a:schemeClr val="tx1"/>
                        </a:solidFill>
                      </a:endParaRPr>
                    </a:p>
                  </a:txBody>
                  <a:tcPr anchor="ctr"/>
                </a:tc>
                <a:tc>
                  <a:txBody>
                    <a:bodyPr/>
                    <a:lstStyle/>
                    <a:p>
                      <a:pPr algn="ctr"/>
                      <a:r>
                        <a:rPr lang="ru-RU" sz="2400" dirty="0" smtClean="0"/>
                        <a:t>Нет</a:t>
                      </a:r>
                      <a:endParaRPr lang="ru-RU" sz="2400" dirty="0">
                        <a:solidFill>
                          <a:schemeClr val="tx1"/>
                        </a:solidFill>
                      </a:endParaRPr>
                    </a:p>
                  </a:txBody>
                  <a:tcPr anchor="ctr"/>
                </a:tc>
                <a:tc>
                  <a:txBody>
                    <a:bodyPr/>
                    <a:lstStyle/>
                    <a:p>
                      <a:pPr algn="ctr"/>
                      <a:r>
                        <a:rPr lang="ru-RU" sz="2400" dirty="0" smtClean="0"/>
                        <a:t>Высокое</a:t>
                      </a:r>
                      <a:endParaRPr lang="ru-RU" sz="2400" dirty="0">
                        <a:solidFill>
                          <a:schemeClr val="tx1"/>
                        </a:solidFill>
                      </a:endParaRPr>
                    </a:p>
                  </a:txBody>
                  <a:tcPr anchor="ctr"/>
                </a:tc>
                <a:extLst>
                  <a:ext uri="{0D108BD9-81ED-4DB2-BD59-A6C34878D82A}">
                    <a16:rowId xmlns:a16="http://schemas.microsoft.com/office/drawing/2014/main" val="291303601"/>
                  </a:ext>
                </a:extLst>
              </a:tr>
              <a:tr h="744315">
                <a:tc>
                  <a:txBody>
                    <a:bodyPr/>
                    <a:lstStyle/>
                    <a:p>
                      <a:pPr algn="ctr"/>
                      <a:r>
                        <a:rPr lang="ru-RU" sz="2400" dirty="0" smtClean="0"/>
                        <a:t>Оптическая</a:t>
                      </a:r>
                      <a:r>
                        <a:rPr lang="ru-RU" sz="2400" baseline="0" dirty="0" smtClean="0"/>
                        <a:t> т</a:t>
                      </a:r>
                      <a:r>
                        <a:rPr lang="ru-RU" sz="2400" dirty="0" smtClean="0"/>
                        <a:t>опография</a:t>
                      </a:r>
                      <a:endParaRPr lang="ru-RU" sz="2400" dirty="0">
                        <a:solidFill>
                          <a:schemeClr val="tx1"/>
                        </a:solidFill>
                      </a:endParaRPr>
                    </a:p>
                  </a:txBody>
                  <a:tcPr anchor="ctr"/>
                </a:tc>
                <a:tc>
                  <a:txBody>
                    <a:bodyPr/>
                    <a:lstStyle/>
                    <a:p>
                      <a:pPr algn="ctr"/>
                      <a:r>
                        <a:rPr lang="ru-RU" sz="2400" dirty="0" smtClean="0"/>
                        <a:t>Есть</a:t>
                      </a:r>
                      <a:endParaRPr lang="ru-RU" sz="2400" dirty="0">
                        <a:solidFill>
                          <a:schemeClr val="tx1"/>
                        </a:solidFill>
                      </a:endParaRPr>
                    </a:p>
                  </a:txBody>
                  <a:tcPr anchor="ctr"/>
                </a:tc>
                <a:tc>
                  <a:txBody>
                    <a:bodyPr/>
                    <a:lstStyle/>
                    <a:p>
                      <a:pPr algn="ctr"/>
                      <a:r>
                        <a:rPr lang="ru-RU" sz="2400" dirty="0" smtClean="0"/>
                        <a:t>Нет</a:t>
                      </a:r>
                      <a:endParaRPr lang="ru-RU" sz="2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400" dirty="0" smtClean="0"/>
                        <a:t>Высокое</a:t>
                      </a:r>
                      <a:endParaRPr lang="ru-RU" sz="2400" dirty="0" smtClean="0">
                        <a:solidFill>
                          <a:schemeClr val="tx1"/>
                        </a:solidFill>
                      </a:endParaRPr>
                    </a:p>
                  </a:txBody>
                  <a:tcPr anchor="ctr"/>
                </a:tc>
                <a:extLst>
                  <a:ext uri="{0D108BD9-81ED-4DB2-BD59-A6C34878D82A}">
                    <a16:rowId xmlns:a16="http://schemas.microsoft.com/office/drawing/2014/main" val="3616496852"/>
                  </a:ext>
                </a:extLst>
              </a:tr>
              <a:tr h="413508">
                <a:tc>
                  <a:txBody>
                    <a:bodyPr/>
                    <a:lstStyle/>
                    <a:p>
                      <a:pPr algn="ctr"/>
                      <a:r>
                        <a:rPr lang="en-US" sz="2400" dirty="0" err="1" smtClean="0"/>
                        <a:t>ScolioTrack</a:t>
                      </a:r>
                      <a:endParaRPr lang="ru-RU" sz="2400" dirty="0">
                        <a:solidFill>
                          <a:schemeClr val="tx1"/>
                        </a:solidFill>
                      </a:endParaRPr>
                    </a:p>
                  </a:txBody>
                  <a:tcPr anchor="ctr"/>
                </a:tc>
                <a:tc>
                  <a:txBody>
                    <a:bodyPr/>
                    <a:lstStyle/>
                    <a:p>
                      <a:pPr algn="ctr"/>
                      <a:r>
                        <a:rPr lang="ru-RU" sz="2400" dirty="0" smtClean="0"/>
                        <a:t>Нет</a:t>
                      </a:r>
                      <a:endParaRPr lang="ru-RU" sz="2400" dirty="0">
                        <a:solidFill>
                          <a:schemeClr val="tx1"/>
                        </a:solidFill>
                      </a:endParaRPr>
                    </a:p>
                  </a:txBody>
                  <a:tcPr anchor="ctr"/>
                </a:tc>
                <a:tc>
                  <a:txBody>
                    <a:bodyPr/>
                    <a:lstStyle/>
                    <a:p>
                      <a:pPr algn="ctr"/>
                      <a:r>
                        <a:rPr lang="ru-RU" sz="2400" dirty="0" smtClean="0"/>
                        <a:t>Да</a:t>
                      </a:r>
                      <a:endParaRPr lang="ru-RU" sz="2400" dirty="0">
                        <a:solidFill>
                          <a:schemeClr val="tx1"/>
                        </a:solidFill>
                      </a:endParaRPr>
                    </a:p>
                  </a:txBody>
                  <a:tcPr anchor="ctr"/>
                </a:tc>
                <a:tc>
                  <a:txBody>
                    <a:bodyPr/>
                    <a:lstStyle/>
                    <a:p>
                      <a:pPr algn="ctr"/>
                      <a:r>
                        <a:rPr lang="ru-RU" sz="2400" dirty="0" smtClean="0"/>
                        <a:t>Одно</a:t>
                      </a:r>
                      <a:endParaRPr lang="ru-RU" sz="2400" dirty="0">
                        <a:solidFill>
                          <a:schemeClr val="tx1"/>
                        </a:solidFill>
                      </a:endParaRPr>
                    </a:p>
                  </a:txBody>
                  <a:tcPr anchor="ctr"/>
                </a:tc>
                <a:extLst>
                  <a:ext uri="{0D108BD9-81ED-4DB2-BD59-A6C34878D82A}">
                    <a16:rowId xmlns:a16="http://schemas.microsoft.com/office/drawing/2014/main" val="594027692"/>
                  </a:ext>
                </a:extLst>
              </a:tr>
              <a:tr h="413508">
                <a:tc>
                  <a:txBody>
                    <a:bodyPr/>
                    <a:lstStyle/>
                    <a:p>
                      <a:pPr algn="ctr"/>
                      <a:r>
                        <a:rPr lang="en-US" sz="2400" dirty="0" smtClean="0"/>
                        <a:t>Smart-</a:t>
                      </a:r>
                      <a:r>
                        <a:rPr lang="en-US" sz="2400" dirty="0" err="1" smtClean="0"/>
                        <a:t>orto</a:t>
                      </a:r>
                      <a:endParaRPr lang="ru-RU" sz="2400" dirty="0">
                        <a:solidFill>
                          <a:schemeClr val="tx1"/>
                        </a:solidFill>
                      </a:endParaRPr>
                    </a:p>
                  </a:txBody>
                  <a:tcPr anchor="ctr"/>
                </a:tc>
                <a:tc>
                  <a:txBody>
                    <a:bodyPr/>
                    <a:lstStyle/>
                    <a:p>
                      <a:pPr algn="ctr"/>
                      <a:r>
                        <a:rPr lang="ru-RU" sz="2400" smtClean="0">
                          <a:solidFill>
                            <a:schemeClr val="dk1"/>
                          </a:solidFill>
                        </a:rPr>
                        <a:t>Нет</a:t>
                      </a:r>
                      <a:endParaRPr lang="ru-RU" sz="2400" dirty="0">
                        <a:solidFill>
                          <a:schemeClr val="tx1"/>
                        </a:solidFill>
                      </a:endParaRPr>
                    </a:p>
                  </a:txBody>
                  <a:tcPr anchor="ctr"/>
                </a:tc>
                <a:tc>
                  <a:txBody>
                    <a:bodyPr/>
                    <a:lstStyle/>
                    <a:p>
                      <a:pPr algn="ctr"/>
                      <a:r>
                        <a:rPr lang="ru-RU" sz="2400" dirty="0" smtClean="0"/>
                        <a:t>Да</a:t>
                      </a:r>
                      <a:endParaRPr lang="ru-RU" sz="2400" dirty="0">
                        <a:solidFill>
                          <a:schemeClr val="tx1"/>
                        </a:solidFill>
                      </a:endParaRPr>
                    </a:p>
                  </a:txBody>
                  <a:tcPr anchor="ctr"/>
                </a:tc>
                <a:tc>
                  <a:txBody>
                    <a:bodyPr/>
                    <a:lstStyle/>
                    <a:p>
                      <a:pPr algn="ctr"/>
                      <a:r>
                        <a:rPr lang="ru-RU" sz="2400" dirty="0" smtClean="0"/>
                        <a:t>Низкое</a:t>
                      </a:r>
                      <a:endParaRPr lang="ru-RU" sz="2400" dirty="0">
                        <a:solidFill>
                          <a:schemeClr val="tx1"/>
                        </a:solidFill>
                      </a:endParaRPr>
                    </a:p>
                  </a:txBody>
                  <a:tcPr anchor="ctr"/>
                </a:tc>
                <a:extLst>
                  <a:ext uri="{0D108BD9-81ED-4DB2-BD59-A6C34878D82A}">
                    <a16:rowId xmlns:a16="http://schemas.microsoft.com/office/drawing/2014/main" val="1352777355"/>
                  </a:ext>
                </a:extLst>
              </a:tr>
              <a:tr h="940581">
                <a:tc>
                  <a:txBody>
                    <a:bodyPr/>
                    <a:lstStyle/>
                    <a:p>
                      <a:pPr algn="ctr"/>
                      <a:r>
                        <a:rPr lang="ru-RU" sz="2400" baseline="0" dirty="0" smtClean="0"/>
                        <a:t>Использование акселерометров</a:t>
                      </a:r>
                      <a:endParaRPr lang="ru-RU" sz="2400" dirty="0">
                        <a:solidFill>
                          <a:schemeClr val="tx1"/>
                        </a:solidFill>
                      </a:endParaRPr>
                    </a:p>
                  </a:txBody>
                  <a:tcPr anchor="ctr"/>
                </a:tc>
                <a:tc>
                  <a:txBody>
                    <a:bodyPr/>
                    <a:lstStyle/>
                    <a:p>
                      <a:pPr algn="ctr"/>
                      <a:r>
                        <a:rPr lang="ru-RU" sz="2400" dirty="0" smtClean="0"/>
                        <a:t>Нет</a:t>
                      </a:r>
                      <a:endParaRPr lang="ru-RU" sz="2400" dirty="0">
                        <a:solidFill>
                          <a:srgbClr val="00B050"/>
                        </a:solidFill>
                      </a:endParaRPr>
                    </a:p>
                  </a:txBody>
                  <a:tcPr anchor="ctr"/>
                </a:tc>
                <a:tc>
                  <a:txBody>
                    <a:bodyPr/>
                    <a:lstStyle/>
                    <a:p>
                      <a:pPr algn="ctr"/>
                      <a:r>
                        <a:rPr lang="ru-RU" sz="2400" dirty="0" smtClean="0"/>
                        <a:t>Нет</a:t>
                      </a:r>
                      <a:endParaRPr lang="ru-RU" sz="2400" dirty="0">
                        <a:solidFill>
                          <a:srgbClr val="FF0000"/>
                        </a:solidFill>
                      </a:endParaRPr>
                    </a:p>
                  </a:txBody>
                  <a:tcPr anchor="ctr"/>
                </a:tc>
                <a:tc>
                  <a:txBody>
                    <a:bodyPr/>
                    <a:lstStyle/>
                    <a:p>
                      <a:pPr algn="ctr"/>
                      <a:r>
                        <a:rPr lang="ru-RU" sz="2400" dirty="0" smtClean="0"/>
                        <a:t>Высокое</a:t>
                      </a:r>
                      <a:endParaRPr lang="ru-RU" sz="2400" dirty="0">
                        <a:solidFill>
                          <a:srgbClr val="00B050"/>
                        </a:solidFill>
                      </a:endParaRPr>
                    </a:p>
                  </a:txBody>
                  <a:tcPr anchor="ctr"/>
                </a:tc>
                <a:extLst>
                  <a:ext uri="{0D108BD9-81ED-4DB2-BD59-A6C34878D82A}">
                    <a16:rowId xmlns:a16="http://schemas.microsoft.com/office/drawing/2014/main" val="92135764"/>
                  </a:ext>
                </a:extLst>
              </a:tr>
            </a:tbl>
          </a:graphicData>
        </a:graphic>
      </p:graphicFrame>
    </p:spTree>
    <p:extLst>
      <p:ext uri="{BB962C8B-B14F-4D97-AF65-F5344CB8AC3E}">
        <p14:creationId xmlns:p14="http://schemas.microsoft.com/office/powerpoint/2010/main" val="2235107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Планируемые потребители</a:t>
            </a:r>
            <a:endParaRPr lang="ru-RU" dirty="0">
              <a:solidFill>
                <a:schemeClr val="bg1"/>
              </a:solidFill>
            </a:endParaRPr>
          </a:p>
        </p:txBody>
      </p:sp>
      <p:sp>
        <p:nvSpPr>
          <p:cNvPr id="3" name="Содержимое 2"/>
          <p:cNvSpPr>
            <a:spLocks noGrp="1"/>
          </p:cNvSpPr>
          <p:nvPr>
            <p:ph idx="1"/>
          </p:nvPr>
        </p:nvSpPr>
        <p:spPr>
          <a:xfrm>
            <a:off x="611560" y="1700808"/>
            <a:ext cx="7787208" cy="4525963"/>
          </a:xfrm>
        </p:spPr>
        <p:txBody>
          <a:bodyPr>
            <a:normAutofit/>
          </a:bodyPr>
          <a:lstStyle/>
          <a:p>
            <a:pPr marL="457200" indent="-457200">
              <a:buFont typeface="+mj-lt"/>
              <a:buAutoNum type="arabicPeriod"/>
              <a:defRPr/>
            </a:pPr>
            <a:r>
              <a:rPr lang="ru-RU" sz="2800" dirty="0" smtClean="0">
                <a:latin typeface="+mj-lt"/>
                <a:cs typeface="Arial" charset="0"/>
              </a:rPr>
              <a:t>Медицинские </a:t>
            </a:r>
            <a:r>
              <a:rPr lang="ru-RU" sz="2800" dirty="0">
                <a:latin typeface="+mj-lt"/>
                <a:cs typeface="Arial" charset="0"/>
              </a:rPr>
              <a:t>специалисты (травматологи ортопеды, </a:t>
            </a:r>
            <a:r>
              <a:rPr lang="ru-RU" sz="2800" dirty="0" smtClean="0">
                <a:latin typeface="+mj-lt"/>
                <a:cs typeface="Arial" charset="0"/>
              </a:rPr>
              <a:t>педиатры, неврологи)</a:t>
            </a:r>
            <a:endParaRPr lang="ru-RU" sz="2800" dirty="0">
              <a:latin typeface="+mj-lt"/>
              <a:cs typeface="Arial" charset="0"/>
            </a:endParaRPr>
          </a:p>
          <a:p>
            <a:pPr marL="914400" lvl="1" indent="-457200">
              <a:buFont typeface="+mj-lt"/>
              <a:buAutoNum type="alphaLcPeriod"/>
              <a:defRPr/>
            </a:pPr>
            <a:r>
              <a:rPr lang="ru-RU" dirty="0">
                <a:latin typeface="+mj-lt"/>
                <a:cs typeface="Arial" charset="0"/>
              </a:rPr>
              <a:t>бюджетные учреждения</a:t>
            </a:r>
          </a:p>
          <a:p>
            <a:pPr marL="914400" lvl="1" indent="-457200">
              <a:buFont typeface="+mj-lt"/>
              <a:buAutoNum type="alphaLcPeriod"/>
              <a:defRPr/>
            </a:pPr>
            <a:r>
              <a:rPr lang="ru-RU" dirty="0">
                <a:latin typeface="+mj-lt"/>
                <a:cs typeface="Arial" charset="0"/>
              </a:rPr>
              <a:t>частнопрактикующие врачи</a:t>
            </a:r>
          </a:p>
          <a:p>
            <a:pPr marL="914400" lvl="1" indent="-457200">
              <a:buFont typeface="+mj-lt"/>
              <a:buAutoNum type="alphaLcPeriod"/>
              <a:defRPr/>
            </a:pPr>
            <a:r>
              <a:rPr lang="ru-RU" dirty="0">
                <a:latin typeface="+mj-lt"/>
                <a:cs typeface="Arial" charset="0"/>
              </a:rPr>
              <a:t>коммерческие медицинские </a:t>
            </a:r>
            <a:r>
              <a:rPr lang="ru-RU" dirty="0" smtClean="0">
                <a:latin typeface="+mj-lt"/>
                <a:cs typeface="Arial" charset="0"/>
              </a:rPr>
              <a:t>центры</a:t>
            </a:r>
          </a:p>
          <a:p>
            <a:pPr marL="914400" lvl="1" indent="-457200">
              <a:buFont typeface="+mj-lt"/>
              <a:buAutoNum type="alphaLcPeriod"/>
              <a:defRPr/>
            </a:pPr>
            <a:r>
              <a:rPr lang="ru-RU" dirty="0" smtClean="0">
                <a:latin typeface="+mj-lt"/>
                <a:cs typeface="Arial" charset="0"/>
              </a:rPr>
              <a:t>врачебно-физкультурные диспансеры</a:t>
            </a:r>
            <a:endParaRPr lang="ru-RU" dirty="0">
              <a:latin typeface="+mj-lt"/>
              <a:cs typeface="Arial" charset="0"/>
            </a:endParaRPr>
          </a:p>
          <a:p>
            <a:pPr marL="457200" indent="-457200">
              <a:buFont typeface="+mj-lt"/>
              <a:buAutoNum type="arabicPeriod"/>
              <a:defRPr/>
            </a:pPr>
            <a:r>
              <a:rPr lang="ru-RU" sz="2800" dirty="0">
                <a:latin typeface="+mj-lt"/>
                <a:cs typeface="Arial" charset="0"/>
              </a:rPr>
              <a:t>Частные пользователи, желающие оценить состояние своего организма.</a:t>
            </a:r>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5</a:t>
            </a:fld>
            <a:endParaRPr lang="ru-RU" sz="1600" dirty="0">
              <a:solidFill>
                <a:schemeClr val="tx1"/>
              </a:solidFill>
            </a:endParaRPr>
          </a:p>
        </p:txBody>
      </p:sp>
    </p:spTree>
    <p:extLst>
      <p:ext uri="{BB962C8B-B14F-4D97-AF65-F5344CB8AC3E}">
        <p14:creationId xmlns:p14="http://schemas.microsoft.com/office/powerpoint/2010/main" val="3706476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72" y="1455264"/>
            <a:ext cx="8352928" cy="5263489"/>
          </a:xfrm>
          <a:prstGeom prst="rect">
            <a:avLst/>
          </a:prstGeom>
        </p:spPr>
      </p:pic>
      <p:sp>
        <p:nvSpPr>
          <p:cNvPr id="5" name="Заголовок 4"/>
          <p:cNvSpPr>
            <a:spLocks noGrp="1"/>
          </p:cNvSpPr>
          <p:nvPr>
            <p:ph type="title"/>
          </p:nvPr>
        </p:nvSpPr>
        <p:spPr>
          <a:xfrm>
            <a:off x="611560" y="260648"/>
            <a:ext cx="7992888" cy="1143000"/>
          </a:xfrm>
          <a:solidFill>
            <a:schemeClr val="accent5"/>
          </a:solidFill>
        </p:spPr>
        <p:txBody>
          <a:bodyPr>
            <a:normAutofit fontScale="90000"/>
          </a:bodyPr>
          <a:lstStyle/>
          <a:p>
            <a:r>
              <a:rPr lang="ru-RU" dirty="0" smtClean="0">
                <a:solidFill>
                  <a:schemeClr val="bg1"/>
                </a:solidFill>
              </a:rPr>
              <a:t>Планируемое использование</a:t>
            </a:r>
            <a:r>
              <a:rPr lang="en-US" dirty="0" smtClean="0">
                <a:solidFill>
                  <a:schemeClr val="bg1"/>
                </a:solidFill>
              </a:rPr>
              <a:t/>
            </a:r>
            <a:br>
              <a:rPr lang="en-US" dirty="0" smtClean="0">
                <a:solidFill>
                  <a:schemeClr val="bg1"/>
                </a:solidFill>
              </a:rPr>
            </a:br>
            <a:r>
              <a:rPr lang="ru-RU" dirty="0" smtClean="0">
                <a:solidFill>
                  <a:schemeClr val="bg1"/>
                </a:solidFill>
              </a:rPr>
              <a:t> системы</a:t>
            </a:r>
            <a:endParaRPr lang="ru-RU" dirty="0">
              <a:solidFill>
                <a:schemeClr val="bg1"/>
              </a:solidFill>
            </a:endParaRPr>
          </a:p>
        </p:txBody>
      </p:sp>
      <p:sp>
        <p:nvSpPr>
          <p:cNvPr id="7" name="Номер слайда 6"/>
          <p:cNvSpPr>
            <a:spLocks noGrp="1"/>
          </p:cNvSpPr>
          <p:nvPr>
            <p:ph type="sldNum" sz="quarter" idx="12"/>
          </p:nvPr>
        </p:nvSpPr>
        <p:spPr/>
        <p:txBody>
          <a:bodyPr/>
          <a:lstStyle/>
          <a:p>
            <a:fld id="{725C68B6-61C2-468F-89AB-4B9F7531AA68}" type="slidenum">
              <a:rPr lang="ru-RU" sz="1600" smtClean="0">
                <a:solidFill>
                  <a:schemeClr val="tx1"/>
                </a:solidFill>
              </a:rPr>
              <a:pPr/>
              <a:t>6</a:t>
            </a:fld>
            <a:endParaRPr lang="ru-RU" sz="16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normAutofit/>
          </a:bodyPr>
          <a:lstStyle/>
          <a:p>
            <a:r>
              <a:rPr lang="ru-RU" dirty="0" err="1" smtClean="0">
                <a:solidFill>
                  <a:schemeClr val="bg1"/>
                </a:solidFill>
              </a:rPr>
              <a:t>Коммерциализуемость</a:t>
            </a:r>
            <a:r>
              <a:rPr lang="ru-RU" dirty="0" smtClean="0">
                <a:solidFill>
                  <a:schemeClr val="bg1"/>
                </a:solidFill>
              </a:rPr>
              <a:t> проекта</a:t>
            </a:r>
            <a:endParaRPr lang="ru-RU" dirty="0">
              <a:solidFill>
                <a:schemeClr val="bg1"/>
              </a:solidFill>
            </a:endParaRPr>
          </a:p>
        </p:txBody>
      </p:sp>
      <p:sp>
        <p:nvSpPr>
          <p:cNvPr id="3" name="Содержимое 2"/>
          <p:cNvSpPr>
            <a:spLocks noGrp="1"/>
          </p:cNvSpPr>
          <p:nvPr>
            <p:ph idx="1"/>
          </p:nvPr>
        </p:nvSpPr>
        <p:spPr>
          <a:xfrm>
            <a:off x="611560" y="1700808"/>
            <a:ext cx="7787208" cy="4320480"/>
          </a:xfrm>
        </p:spPr>
        <p:txBody>
          <a:bodyPr>
            <a:normAutofit/>
          </a:bodyPr>
          <a:lstStyle/>
          <a:p>
            <a:pPr algn="just">
              <a:lnSpc>
                <a:spcPct val="120000"/>
              </a:lnSpc>
              <a:spcBef>
                <a:spcPts val="0"/>
              </a:spcBef>
            </a:pPr>
            <a:r>
              <a:rPr lang="ru-RU" dirty="0" smtClean="0"/>
              <a:t>Основная часть доходов – продажа предоставления доступа к </a:t>
            </a:r>
            <a:r>
              <a:rPr lang="en-US" dirty="0" smtClean="0"/>
              <a:t>API</a:t>
            </a:r>
            <a:r>
              <a:rPr lang="ru-RU" dirty="0" smtClean="0"/>
              <a:t> и ПО медицинским учреждениям</a:t>
            </a:r>
            <a:endParaRPr lang="en-US" dirty="0" smtClean="0"/>
          </a:p>
          <a:p>
            <a:pPr algn="just">
              <a:lnSpc>
                <a:spcPct val="120000"/>
              </a:lnSpc>
              <a:spcBef>
                <a:spcPts val="0"/>
              </a:spcBef>
            </a:pPr>
            <a:r>
              <a:rPr lang="ru-RU" dirty="0" smtClean="0"/>
              <a:t>Внедрение в инфраструктуру фитнес-</a:t>
            </a:r>
            <a:r>
              <a:rPr lang="ru-RU" dirty="0" err="1" smtClean="0"/>
              <a:t>трекеров</a:t>
            </a:r>
            <a:endParaRPr lang="ru-RU" dirty="0" smtClean="0"/>
          </a:p>
          <a:p>
            <a:pPr algn="just">
              <a:lnSpc>
                <a:spcPct val="120000"/>
              </a:lnSpc>
              <a:spcBef>
                <a:spcPts val="0"/>
              </a:spcBef>
            </a:pPr>
            <a:r>
              <a:rPr lang="ru-RU" dirty="0" smtClean="0"/>
              <a:t>Косвенная монетизация через рекламу в приложениях со стороны пациента</a:t>
            </a:r>
          </a:p>
          <a:p>
            <a:pPr marL="0" indent="444500" algn="just">
              <a:lnSpc>
                <a:spcPct val="120000"/>
              </a:lnSpc>
              <a:spcBef>
                <a:spcPts val="0"/>
              </a:spcBef>
              <a:buNone/>
            </a:pPr>
            <a:endParaRPr lang="ru-RU" dirty="0" smtClean="0"/>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7</a:t>
            </a:fld>
            <a:endParaRPr lang="ru-RU" sz="1600" dirty="0">
              <a:solidFill>
                <a:schemeClr val="tx1"/>
              </a:solidFill>
            </a:endParaRPr>
          </a:p>
        </p:txBody>
      </p:sp>
    </p:spTree>
    <p:extLst>
      <p:ext uri="{BB962C8B-B14F-4D97-AF65-F5344CB8AC3E}">
        <p14:creationId xmlns:p14="http://schemas.microsoft.com/office/powerpoint/2010/main" val="416167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lstStyle/>
          <a:p>
            <a:r>
              <a:rPr lang="ru-RU" dirty="0" smtClean="0">
                <a:solidFill>
                  <a:schemeClr val="bg1"/>
                </a:solidFill>
              </a:rPr>
              <a:t>Маркетинговые мероприятия</a:t>
            </a:r>
            <a:endParaRPr lang="ru-RU" dirty="0">
              <a:solidFill>
                <a:schemeClr val="bg1"/>
              </a:solidFill>
            </a:endParaRPr>
          </a:p>
        </p:txBody>
      </p:sp>
      <p:sp>
        <p:nvSpPr>
          <p:cNvPr id="3" name="Содержимое 2"/>
          <p:cNvSpPr>
            <a:spLocks noGrp="1"/>
          </p:cNvSpPr>
          <p:nvPr>
            <p:ph idx="1"/>
          </p:nvPr>
        </p:nvSpPr>
        <p:spPr>
          <a:xfrm>
            <a:off x="323528" y="1844824"/>
            <a:ext cx="8579296" cy="3528392"/>
          </a:xfrm>
        </p:spPr>
        <p:txBody>
          <a:bodyPr>
            <a:noAutofit/>
          </a:bodyPr>
          <a:lstStyle/>
          <a:p>
            <a:pPr>
              <a:buFont typeface="Arial" charset="0"/>
              <a:buChar char="•"/>
              <a:defRPr/>
            </a:pPr>
            <a:r>
              <a:rPr lang="ru-RU" dirty="0" smtClean="0"/>
              <a:t>Популяризация </a:t>
            </a:r>
            <a:r>
              <a:rPr lang="ru-RU" dirty="0"/>
              <a:t>идей в социальных сетях  и форумах  </a:t>
            </a:r>
            <a:r>
              <a:rPr lang="ru-RU" dirty="0" smtClean="0"/>
              <a:t>родителей.</a:t>
            </a:r>
            <a:endParaRPr lang="ru-RU" dirty="0"/>
          </a:p>
          <a:p>
            <a:pPr>
              <a:buFont typeface="Arial" charset="0"/>
              <a:buChar char="•"/>
              <a:defRPr/>
            </a:pPr>
            <a:r>
              <a:rPr lang="ru-RU" dirty="0"/>
              <a:t>Д</a:t>
            </a:r>
            <a:r>
              <a:rPr lang="ru-RU" dirty="0" smtClean="0"/>
              <a:t>оведение </a:t>
            </a:r>
            <a:r>
              <a:rPr lang="ru-RU" dirty="0"/>
              <a:t>информации до </a:t>
            </a:r>
            <a:r>
              <a:rPr lang="ru-RU" dirty="0" smtClean="0"/>
              <a:t>медицинских учреждений, практикующих врачей</a:t>
            </a:r>
            <a:r>
              <a:rPr lang="ru-RU" dirty="0"/>
              <a:t>.</a:t>
            </a:r>
          </a:p>
          <a:p>
            <a:pPr>
              <a:buFont typeface="Arial" charset="0"/>
              <a:buChar char="•"/>
              <a:defRPr/>
            </a:pPr>
            <a:r>
              <a:rPr lang="ru-RU" dirty="0" smtClean="0"/>
              <a:t>Публикации, участие </a:t>
            </a:r>
            <a:r>
              <a:rPr lang="ru-RU" dirty="0"/>
              <a:t>в докладах </a:t>
            </a:r>
            <a:r>
              <a:rPr lang="ru-RU" dirty="0" smtClean="0"/>
              <a:t>на </a:t>
            </a:r>
            <a:r>
              <a:rPr lang="ru-RU" dirty="0"/>
              <a:t>значимых научно-практических </a:t>
            </a:r>
            <a:r>
              <a:rPr lang="ru-RU" dirty="0" smtClean="0"/>
              <a:t>конференциях</a:t>
            </a:r>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8</a:t>
            </a:fld>
            <a:endParaRPr lang="ru-RU" sz="1600" dirty="0">
              <a:solidFill>
                <a:schemeClr val="tx1"/>
              </a:solidFill>
            </a:endParaRPr>
          </a:p>
        </p:txBody>
      </p:sp>
    </p:spTree>
    <p:extLst>
      <p:ext uri="{BB962C8B-B14F-4D97-AF65-F5344CB8AC3E}">
        <p14:creationId xmlns:p14="http://schemas.microsoft.com/office/powerpoint/2010/main" val="459654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solidFill>
            <a:schemeClr val="accent5"/>
          </a:solidFill>
        </p:spPr>
        <p:txBody>
          <a:bodyPr>
            <a:normAutofit fontScale="90000"/>
          </a:bodyPr>
          <a:lstStyle/>
          <a:p>
            <a:r>
              <a:rPr lang="ru-RU" dirty="0" smtClean="0">
                <a:solidFill>
                  <a:schemeClr val="bg1"/>
                </a:solidFill>
              </a:rPr>
              <a:t>Направления дальнейших действий</a:t>
            </a:r>
            <a:endParaRPr lang="ru-RU" dirty="0">
              <a:solidFill>
                <a:schemeClr val="bg1"/>
              </a:solidFill>
            </a:endParaRPr>
          </a:p>
        </p:txBody>
      </p:sp>
      <p:sp>
        <p:nvSpPr>
          <p:cNvPr id="3" name="Содержимое 2"/>
          <p:cNvSpPr>
            <a:spLocks noGrp="1"/>
          </p:cNvSpPr>
          <p:nvPr>
            <p:ph idx="1"/>
          </p:nvPr>
        </p:nvSpPr>
        <p:spPr>
          <a:xfrm>
            <a:off x="611560" y="1700808"/>
            <a:ext cx="7787208" cy="4525963"/>
          </a:xfrm>
        </p:spPr>
        <p:txBody>
          <a:bodyPr>
            <a:normAutofit fontScale="92500" lnSpcReduction="20000"/>
          </a:bodyPr>
          <a:lstStyle/>
          <a:p>
            <a:pPr algn="just">
              <a:lnSpc>
                <a:spcPct val="120000"/>
              </a:lnSpc>
              <a:spcBef>
                <a:spcPts val="0"/>
              </a:spcBef>
            </a:pPr>
            <a:r>
              <a:rPr lang="ru-RU" dirty="0" smtClean="0"/>
              <a:t>Применение нейронных сетей</a:t>
            </a:r>
          </a:p>
          <a:p>
            <a:pPr algn="just">
              <a:lnSpc>
                <a:spcPct val="120000"/>
              </a:lnSpc>
              <a:spcBef>
                <a:spcPts val="0"/>
              </a:spcBef>
            </a:pPr>
            <a:r>
              <a:rPr lang="ru-RU" dirty="0" smtClean="0"/>
              <a:t>Расширение контактов в сфере ортопедии и травматологии для совместной работы и расширения выборки</a:t>
            </a:r>
          </a:p>
          <a:p>
            <a:pPr algn="just">
              <a:lnSpc>
                <a:spcPct val="120000"/>
              </a:lnSpc>
              <a:spcBef>
                <a:spcPts val="0"/>
              </a:spcBef>
            </a:pPr>
            <a:r>
              <a:rPr lang="ru-RU" dirty="0" smtClean="0"/>
              <a:t>Использование готовых решений для сбора данных</a:t>
            </a:r>
          </a:p>
          <a:p>
            <a:pPr algn="just">
              <a:lnSpc>
                <a:spcPct val="120000"/>
              </a:lnSpc>
              <a:spcBef>
                <a:spcPts val="0"/>
              </a:spcBef>
            </a:pPr>
            <a:r>
              <a:rPr lang="ru-RU" dirty="0" smtClean="0"/>
              <a:t>Создание своих устройств для сбора данных</a:t>
            </a:r>
          </a:p>
          <a:p>
            <a:pPr algn="just">
              <a:lnSpc>
                <a:spcPct val="120000"/>
              </a:lnSpc>
              <a:spcBef>
                <a:spcPts val="0"/>
              </a:spcBef>
            </a:pPr>
            <a:r>
              <a:rPr lang="ru-RU" dirty="0" smtClean="0"/>
              <a:t>Применение разработанных методов в области неврологии</a:t>
            </a:r>
          </a:p>
          <a:p>
            <a:pPr marL="0" indent="444500" algn="just">
              <a:lnSpc>
                <a:spcPct val="120000"/>
              </a:lnSpc>
              <a:spcBef>
                <a:spcPts val="0"/>
              </a:spcBef>
              <a:buNone/>
            </a:pPr>
            <a:endParaRPr lang="ru-RU" dirty="0" smtClean="0"/>
          </a:p>
          <a:p>
            <a:pPr marL="0" indent="444500" algn="just">
              <a:lnSpc>
                <a:spcPct val="120000"/>
              </a:lnSpc>
              <a:spcBef>
                <a:spcPts val="0"/>
              </a:spcBef>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1600" smtClean="0">
                <a:solidFill>
                  <a:schemeClr val="tx1"/>
                </a:solidFill>
              </a:rPr>
              <a:pPr/>
              <a:t>9</a:t>
            </a:fld>
            <a:endParaRPr lang="ru-RU" sz="1600" dirty="0">
              <a:solidFill>
                <a:schemeClr val="tx1"/>
              </a:solidFill>
            </a:endParaRPr>
          </a:p>
        </p:txBody>
      </p:sp>
    </p:spTree>
    <p:extLst>
      <p:ext uri="{BB962C8B-B14F-4D97-AF65-F5344CB8AC3E}">
        <p14:creationId xmlns:p14="http://schemas.microsoft.com/office/powerpoint/2010/main" val="3043746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21746</TotalTime>
  <Words>650</Words>
  <Application>Microsoft Office PowerPoint</Application>
  <PresentationFormat>Экран (4:3)</PresentationFormat>
  <Paragraphs>104</Paragraphs>
  <Slides>13</Slides>
  <Notes>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Times New Roman</vt:lpstr>
      <vt:lpstr>Тема Office</vt:lpstr>
      <vt:lpstr>Система удаленного мониторинга пациентов с заболеваниями опорно-двигательного аппарата  </vt:lpstr>
      <vt:lpstr>Проблема</vt:lpstr>
      <vt:lpstr>Решение</vt:lpstr>
      <vt:lpstr>Существующие аналоги</vt:lpstr>
      <vt:lpstr>Планируемые потребители</vt:lpstr>
      <vt:lpstr>Планируемое использование  системы</vt:lpstr>
      <vt:lpstr>Коммерциализуемость проекта</vt:lpstr>
      <vt:lpstr>Маркетинговые мероприятия</vt:lpstr>
      <vt:lpstr>Направления дальнейших действий</vt:lpstr>
      <vt:lpstr>Команда проекта</vt:lpstr>
      <vt:lpstr>Спасибо за внимание!</vt:lpstr>
      <vt:lpstr>Выводы</vt:lpstr>
      <vt:lpstr>Классификатор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Определение здоровья человека при помощи сенсоров мобильного телефона</dc:title>
  <dc:creator>Анна Татарникова</dc:creator>
  <cp:lastModifiedBy>Анна Татарникова</cp:lastModifiedBy>
  <cp:revision>436</cp:revision>
  <dcterms:created xsi:type="dcterms:W3CDTF">2016-02-11T18:40:23Z</dcterms:created>
  <dcterms:modified xsi:type="dcterms:W3CDTF">2017-11-19T10:55:56Z</dcterms:modified>
</cp:coreProperties>
</file>