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2"/>
  </p:notesMasterIdLst>
  <p:sldIdLst>
    <p:sldId id="256" r:id="rId2"/>
    <p:sldId id="290" r:id="rId3"/>
    <p:sldId id="284" r:id="rId4"/>
    <p:sldId id="291" r:id="rId5"/>
    <p:sldId id="258" r:id="rId6"/>
    <p:sldId id="286" r:id="rId7"/>
    <p:sldId id="287" r:id="rId8"/>
    <p:sldId id="292" r:id="rId9"/>
    <p:sldId id="285" r:id="rId10"/>
    <p:sldId id="288" r:id="rId11"/>
    <p:sldId id="282" r:id="rId12"/>
    <p:sldId id="278" r:id="rId13"/>
    <p:sldId id="261" r:id="rId14"/>
    <p:sldId id="262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1" autoAdjust="0"/>
    <p:restoredTop sz="94660"/>
  </p:normalViewPr>
  <p:slideViewPr>
    <p:cSldViewPr>
      <p:cViewPr>
        <p:scale>
          <a:sx n="70" d="100"/>
          <a:sy n="70" d="100"/>
        </p:scale>
        <p:origin x="1104" y="-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Gait\statis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117725937428139E-2"/>
          <c:y val="4.9745185007933589E-2"/>
          <c:w val="0.90976454812514373"/>
          <c:h val="0.6947134079119413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AA1-4F80-94F8-862B8D25763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A1-4F80-94F8-862B8D25763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A1-4F80-94F8-862B8D25763A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A1-4F80-94F8-862B8D25763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1D420DE-1CE6-4B3A-B49E-C2DC9E7721B7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AA1-4F80-94F8-862B8D25763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CCDF8A1-64FE-4A40-9155-6AAB59D41D26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A1-4F80-94F8-862B8D25763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ED75CF7-D4B8-406F-A1BB-7ADBDE8969E5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AA1-4F80-94F8-862B8D25763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A39F0E3-65C4-46FC-A9CF-F683F70FB93A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AA1-4F80-94F8-862B8D2576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Лист1!$A$1:$D$1</c:f>
              <c:strCache>
                <c:ptCount val="4"/>
                <c:pt idx="0">
                  <c:v>предсколиозы</c:v>
                </c:pt>
                <c:pt idx="1">
                  <c:v>сколиозы</c:v>
                </c:pt>
                <c:pt idx="2">
                  <c:v>здоровые</c:v>
                </c:pt>
                <c:pt idx="3">
                  <c:v>нарушение осанки</c:v>
                </c:pt>
              </c:strCache>
            </c:strRef>
          </c:cat>
          <c:val>
            <c:numRef>
              <c:f>Лист1!$A$2:$D$2</c:f>
              <c:numCache>
                <c:formatCode>0%</c:formatCode>
                <c:ptCount val="4"/>
                <c:pt idx="0">
                  <c:v>0.15</c:v>
                </c:pt>
                <c:pt idx="1">
                  <c:v>0.16</c:v>
                </c:pt>
                <c:pt idx="2">
                  <c:v>0.05</c:v>
                </c:pt>
                <c:pt idx="3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A1-4F80-94F8-862B8D25763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2540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09885-9384-4FD5-B44E-20C5B9D54B32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6A8C2-DC70-48EA-A957-900898F23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6A8C2-DC70-48EA-A957-900898F2397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6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7D64-F80D-44C6-AF48-02E6D701D8E9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15D-8203-473B-A9AA-007018690AE8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3A31-5538-4FE5-BD76-D7CDF515DE40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6FB7-F4B0-47F7-8405-02BF464EED55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FD42-40DB-4235-B6FB-610D0EB96968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D4A2-70E4-495B-B805-34F282D150EC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E8B-E35C-4451-AEA7-E378B548D182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AE0-BBED-4DFA-8F77-B5919FD5F46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490A-60E6-4DD8-B5D5-5A38AA053DB6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F17-4919-46C2-B3B0-5A0568BDFCE9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BC15-ADB3-4F39-8F4D-A6628E3A4AC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9608-1D42-4875-9A34-D61EA523D48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1072" y="1916832"/>
            <a:ext cx="8352928" cy="2088232"/>
          </a:xfrm>
          <a:ln w="50800">
            <a:noFill/>
            <a:bevel/>
          </a:ln>
        </p:spPr>
        <p:txBody>
          <a:bodyPr>
            <a:normAutofit/>
          </a:bodyPr>
          <a:lstStyle/>
          <a:p>
            <a:r>
              <a:rPr lang="ru-RU" sz="3600" dirty="0" smtClean="0"/>
              <a:t>С</a:t>
            </a:r>
            <a:r>
              <a:rPr lang="ru-RU" sz="3200" dirty="0" smtClean="0"/>
              <a:t>истема удаленного мониторинга пациентов с заболеваниями опорно-двигательного аппарата 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04664"/>
            <a:ext cx="6400800" cy="122413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Санкт-Петербургский государственный университет аэрокосмического приборостроения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80312" y="4365104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90000"/>
            </a:pPr>
            <a:r>
              <a:rPr lang="ru-RU" sz="2000" b="1" dirty="0" smtClean="0">
                <a:solidFill>
                  <a:srgbClr val="000000"/>
                </a:solidFill>
              </a:rPr>
              <a:t>Команда №3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 fontScale="92500"/>
          </a:bodyPr>
          <a:lstStyle/>
          <a:p>
            <a:pPr marL="514350" indent="-514350" algn="just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ru-RU" altLang="ru-RU" dirty="0"/>
              <a:t>Уникальность продукта:</a:t>
            </a:r>
          </a:p>
          <a:p>
            <a:pPr marL="514350" indent="-514350" algn="just">
              <a:spcBef>
                <a:spcPct val="0"/>
              </a:spcBef>
            </a:pPr>
            <a:r>
              <a:rPr lang="ru-RU" altLang="ru-RU" dirty="0" smtClean="0"/>
              <a:t>Низкая </a:t>
            </a:r>
            <a:r>
              <a:rPr lang="ru-RU" altLang="ru-RU" dirty="0"/>
              <a:t>цена</a:t>
            </a:r>
          </a:p>
          <a:p>
            <a:pPr marL="514350" indent="-514350" algn="just">
              <a:spcBef>
                <a:spcPct val="0"/>
              </a:spcBef>
            </a:pPr>
            <a:r>
              <a:rPr lang="ru-RU" altLang="ru-RU" dirty="0" smtClean="0"/>
              <a:t>Портативность</a:t>
            </a:r>
          </a:p>
          <a:p>
            <a:pPr marL="514350" indent="-514350" algn="just">
              <a:spcBef>
                <a:spcPct val="0"/>
              </a:spcBef>
            </a:pPr>
            <a:r>
              <a:rPr lang="ru-RU" altLang="ru-RU" dirty="0" smtClean="0"/>
              <a:t>Удобство в использовании пользователем.</a:t>
            </a:r>
            <a:endParaRPr lang="ru-RU" altLang="ru-RU" dirty="0"/>
          </a:p>
          <a:p>
            <a:pPr marL="514350" indent="-514350" algn="just">
              <a:spcBef>
                <a:spcPct val="0"/>
              </a:spcBef>
              <a:buNone/>
            </a:pPr>
            <a:r>
              <a:rPr lang="ru-RU" alt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ru-RU" altLang="ru-RU" dirty="0"/>
              <a:t>В</a:t>
            </a:r>
            <a:r>
              <a:rPr lang="ru-RU" altLang="ru-RU" dirty="0" smtClean="0"/>
              <a:t>остребованность такого решения на рынке.</a:t>
            </a:r>
            <a:endParaRPr lang="ru-RU" altLang="ru-RU" dirty="0"/>
          </a:p>
          <a:p>
            <a:pPr marL="514350" indent="-514350" algn="just">
              <a:spcBef>
                <a:spcPct val="0"/>
              </a:spcBef>
              <a:buFont typeface="Arial" panose="020B0604020202020204" pitchFamily="34" charset="0"/>
              <a:buAutoNum type="arabicPeriod" startAt="3"/>
            </a:pPr>
            <a:r>
              <a:rPr lang="ru-RU" altLang="ru-RU" dirty="0"/>
              <a:t>Высокая социальная значимость </a:t>
            </a:r>
            <a:r>
              <a:rPr lang="ru-RU" altLang="ru-RU" dirty="0" smtClean="0"/>
              <a:t>проекта.</a:t>
            </a:r>
            <a:endParaRPr lang="ru-RU" altLang="ru-RU" dirty="0"/>
          </a:p>
          <a:p>
            <a:pPr marL="514350" indent="-514350" algn="just">
              <a:spcBef>
                <a:spcPct val="0"/>
              </a:spcBef>
              <a:buFont typeface="Arial" panose="020B0604020202020204" pitchFamily="34" charset="0"/>
              <a:buAutoNum type="arabicPeriod" startAt="3"/>
            </a:pPr>
            <a:r>
              <a:rPr lang="ru-RU" altLang="ru-RU" dirty="0"/>
              <a:t>Высокая экономическая эффективность </a:t>
            </a:r>
            <a:r>
              <a:rPr lang="ru-RU" altLang="ru-RU" dirty="0" smtClean="0"/>
              <a:t>проекта.</a:t>
            </a:r>
            <a:endParaRPr lang="ru-RU" altLang="ru-RU" dirty="0"/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Команда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№1(21 год, м, заболевание - сколиоз)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Анна\Desktop\3 курс\походка\файлы\Ivan_walk_F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352928" cy="3168352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127075" y="2072307"/>
            <a:ext cx="72008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6607" y="2935933"/>
            <a:ext cx="72008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259632" y="1988840"/>
            <a:ext cx="504056" cy="2462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X:3.542</a:t>
            </a:r>
          </a:p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Y:906.5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259632" y="2852936"/>
            <a:ext cx="504056" cy="2462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X:3.633</a:t>
            </a:r>
          </a:p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Y:587.5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№2(2</a:t>
            </a:r>
            <a:r>
              <a:rPr lang="en-US" dirty="0" smtClean="0"/>
              <a:t>3</a:t>
            </a:r>
            <a:r>
              <a:rPr lang="ru-RU" dirty="0" smtClean="0"/>
              <a:t> год,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C:\Users\Анна\Desktop\3 курс\походка\файлы\Kirill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3"/>
            <a:ext cx="9144000" cy="3240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№3(21 год,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15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Анна\Desktop\3 курс\походка\файлы\Ilya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065706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№4(2</a:t>
            </a:r>
            <a:r>
              <a:rPr lang="en-US" dirty="0" smtClean="0"/>
              <a:t>0</a:t>
            </a:r>
            <a:r>
              <a:rPr lang="ru-RU" dirty="0" smtClean="0"/>
              <a:t> лет,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16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Анна\Desktop\3 курс\походка\файлы\Vit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1"/>
            <a:ext cx="9144000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№5(2</a:t>
            </a:r>
            <a:r>
              <a:rPr lang="en-US" dirty="0" smtClean="0"/>
              <a:t>0</a:t>
            </a:r>
            <a:r>
              <a:rPr lang="ru-RU" dirty="0" smtClean="0"/>
              <a:t> лет, ж)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Анна\Desktop\3 курс\походка\файлы\Ann_walk_F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№6(</a:t>
            </a:r>
            <a:r>
              <a:rPr lang="en-US" dirty="0" smtClean="0"/>
              <a:t>44</a:t>
            </a:r>
            <a:r>
              <a:rPr lang="ru-RU" dirty="0" smtClean="0"/>
              <a:t> года, ж)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Анна\Desktop\3 курс\походка\файлы\Mama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1"/>
            <a:ext cx="9144000" cy="3672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№7(</a:t>
            </a:r>
            <a:r>
              <a:rPr lang="en-US" dirty="0" smtClean="0"/>
              <a:t>44</a:t>
            </a:r>
            <a:r>
              <a:rPr lang="ru-RU" dirty="0" smtClean="0"/>
              <a:t> года,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Анна\Desktop\3 курс\походка\файлы\Dad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7"/>
            <a:ext cx="9143999" cy="39604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71F3-AB50-4217-A1D3-FEDFDA5A7A9C}" type="slidenum">
              <a:rPr lang="ru-RU" sz="1600" smtClean="0">
                <a:solidFill>
                  <a:schemeClr val="tx1"/>
                </a:solidFill>
              </a:rPr>
              <a:pPr/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1704717"/>
            <a:ext cx="5122912" cy="5016758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ru-RU" altLang="ru-RU" sz="3200" b="1" dirty="0" smtClean="0"/>
              <a:t>1. Частота </a:t>
            </a:r>
            <a:r>
              <a:rPr lang="ru-RU" altLang="ru-RU" sz="3200" b="1" dirty="0"/>
              <a:t>нарушений осанки и деформации позвоночника: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rgbClr val="FF0000"/>
                </a:solidFill>
              </a:rPr>
              <a:t>у </a:t>
            </a:r>
            <a:r>
              <a:rPr lang="ru-RU" altLang="ru-RU" sz="3200" b="1" dirty="0">
                <a:solidFill>
                  <a:srgbClr val="FF0000"/>
                </a:solidFill>
              </a:rPr>
              <a:t>30-60 %  детей и подростков.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rgbClr val="FF0000"/>
                </a:solidFill>
              </a:rPr>
              <a:t>у  </a:t>
            </a:r>
            <a:r>
              <a:rPr lang="ru-RU" altLang="ru-RU" sz="3200" b="1" dirty="0">
                <a:solidFill>
                  <a:srgbClr val="FF0000"/>
                </a:solidFill>
              </a:rPr>
              <a:t>80 %  взрослых. </a:t>
            </a:r>
            <a:endParaRPr lang="en-US" altLang="ru-RU" sz="3200" b="1" dirty="0" smtClean="0">
              <a:solidFill>
                <a:srgbClr val="FF0000"/>
              </a:solidFill>
            </a:endParaRPr>
          </a:p>
          <a:p>
            <a:pPr algn="just"/>
            <a:r>
              <a:rPr lang="ru-RU" altLang="ru-RU" sz="3200" b="1" dirty="0" smtClean="0"/>
              <a:t>2. Нет решения для удаленного мониторинга реабилитации пациента после операции.</a:t>
            </a:r>
            <a:endParaRPr lang="ru-RU" altLang="ru-RU" sz="3200" b="1" dirty="0"/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70142"/>
              </p:ext>
            </p:extLst>
          </p:nvPr>
        </p:nvGraphicFramePr>
        <p:xfrm>
          <a:off x="5724128" y="1833676"/>
          <a:ext cx="309634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3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№8(</a:t>
            </a:r>
            <a:r>
              <a:rPr lang="en-US" dirty="0" smtClean="0"/>
              <a:t>80</a:t>
            </a:r>
            <a:r>
              <a:rPr lang="ru-RU" dirty="0" smtClean="0"/>
              <a:t> лет, м,</a:t>
            </a:r>
            <a:r>
              <a:rPr lang="en-US" dirty="0" smtClean="0"/>
              <a:t> </a:t>
            </a:r>
            <a:r>
              <a:rPr lang="ru-RU" dirty="0" err="1" smtClean="0"/>
              <a:t>коксартроз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20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Анна\Desktop\3 курс\походка\файлы\Oleg_Ivanovich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1"/>
            <a:ext cx="9144000" cy="3456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338767" y="1916832"/>
            <a:ext cx="4609712" cy="3278440"/>
            <a:chOff x="179512" y="1484784"/>
            <a:chExt cx="5911403" cy="3773487"/>
          </a:xfrm>
        </p:grpSpPr>
        <p:pic>
          <p:nvPicPr>
            <p:cNvPr id="7" name="Picture 3" descr="C:\Users\Анна\Desktop\Рисунок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484784"/>
              <a:ext cx="5767387" cy="3773487"/>
            </a:xfrm>
            <a:prstGeom prst="rect">
              <a:avLst/>
            </a:prstGeom>
            <a:noFill/>
          </p:spPr>
        </p:pic>
        <p:pic>
          <p:nvPicPr>
            <p:cNvPr id="8" name="Picture 3" descr="C:\Users\Анна\Pictures\Screenshots\Снимок экрана (217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700808"/>
              <a:ext cx="5688632" cy="2160240"/>
            </a:xfrm>
            <a:prstGeom prst="rect">
              <a:avLst/>
            </a:prstGeom>
            <a:noFill/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Решение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32702" y="1857116"/>
            <a:ext cx="4320480" cy="4248471"/>
          </a:xfrm>
        </p:spPr>
        <p:txBody>
          <a:bodyPr>
            <a:normAutofit/>
          </a:bodyPr>
          <a:lstStyle/>
          <a:p>
            <a:pPr marL="274638" indent="0">
              <a:buNone/>
            </a:pPr>
            <a:r>
              <a:rPr lang="ru-RU" dirty="0" smtClean="0"/>
              <a:t>Разработать </a:t>
            </a:r>
            <a:r>
              <a:rPr lang="ru-RU" dirty="0" smtClean="0"/>
              <a:t>систему удаленного мониторинга пациентов с заболеваниями опорно-двигательного аппарата на основе данных, полученных с акселерометров мобильных </a:t>
            </a:r>
            <a:r>
              <a:rPr lang="ru-RU" dirty="0" smtClean="0"/>
              <a:t>устройств</a:t>
            </a:r>
            <a:r>
              <a:rPr lang="ru-RU" dirty="0" smtClean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Существующие аналоги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16403"/>
              </p:ext>
            </p:extLst>
          </p:nvPr>
        </p:nvGraphicFramePr>
        <p:xfrm>
          <a:off x="215516" y="1828452"/>
          <a:ext cx="8712968" cy="41164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47410793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43859464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829832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69996864"/>
                    </a:ext>
                  </a:extLst>
                </a:gridCol>
              </a:tblGrid>
              <a:tr h="94058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Решения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Ограничения в применении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Удаленное использование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Количество</a:t>
                      </a:r>
                      <a:r>
                        <a:rPr lang="ru-RU" sz="2400" baseline="0" dirty="0" smtClean="0"/>
                        <a:t> заболеваний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902534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Рентгенография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Есть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Высокое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03601"/>
                  </a:ext>
                </a:extLst>
              </a:tr>
              <a:tr h="74431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Оптическая</a:t>
                      </a:r>
                      <a:r>
                        <a:rPr lang="ru-RU" sz="2400" baseline="0" dirty="0" smtClean="0"/>
                        <a:t> т</a:t>
                      </a:r>
                      <a:r>
                        <a:rPr lang="ru-RU" sz="2400" dirty="0" smtClean="0"/>
                        <a:t>опография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Есть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Высокое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496852"/>
                  </a:ext>
                </a:extLst>
              </a:tr>
              <a:tr h="4135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ScolioTrack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Нет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Одно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027692"/>
                  </a:ext>
                </a:extLst>
              </a:tr>
              <a:tr h="4135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Smart-</a:t>
                      </a:r>
                      <a:r>
                        <a:rPr lang="en-US" sz="2400" dirty="0" err="1" smtClean="0"/>
                        <a:t>orto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Есть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Низкое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77355"/>
                  </a:ext>
                </a:extLst>
              </a:tr>
              <a:tr h="940581"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/>
                        <a:t>Использование акселерометров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Нет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Нет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Высокое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im\Documents\Work\2011\LG\picts\sce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50" y="1844824"/>
            <a:ext cx="4752528" cy="4176464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1143000"/>
          </a:xfrm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Планируемое использование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системы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595021"/>
            <a:ext cx="4139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800" dirty="0" smtClean="0"/>
              <a:t>Во время ходьбы происходит запись данных с трех осей акселерометра.</a:t>
            </a:r>
          </a:p>
          <a:p>
            <a:pPr marL="457200" indent="-457200">
              <a:buAutoNum type="arabicPeriod"/>
            </a:pPr>
            <a:r>
              <a:rPr lang="ru-RU" sz="2800" dirty="0" smtClean="0"/>
              <a:t> Полученные данные обрабатываются приложением.</a:t>
            </a:r>
          </a:p>
          <a:p>
            <a:pPr marL="457200" indent="-457200">
              <a:buAutoNum type="arabicPeriod"/>
            </a:pPr>
            <a:r>
              <a:rPr lang="ru-RU" sz="2800" dirty="0" smtClean="0"/>
              <a:t>Результат отправляется  на сервер в медицинском учреждении.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Планируемые потребители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800" dirty="0" smtClean="0">
                <a:latin typeface="+mj-lt"/>
                <a:cs typeface="Arial" charset="0"/>
              </a:rPr>
              <a:t>Медицинские </a:t>
            </a:r>
            <a:r>
              <a:rPr lang="ru-RU" sz="2800" dirty="0">
                <a:latin typeface="+mj-lt"/>
                <a:cs typeface="Arial" charset="0"/>
              </a:rPr>
              <a:t>специалисты (травматологи ортопеды, </a:t>
            </a:r>
            <a:r>
              <a:rPr lang="ru-RU" sz="2800" dirty="0" smtClean="0">
                <a:latin typeface="+mj-lt"/>
                <a:cs typeface="Arial" charset="0"/>
              </a:rPr>
              <a:t>педиатры, неврологи)</a:t>
            </a:r>
            <a:endParaRPr lang="ru-RU" sz="2800" dirty="0">
              <a:latin typeface="+mj-lt"/>
              <a:cs typeface="Arial" charset="0"/>
            </a:endParaRP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ru-RU" dirty="0">
                <a:latin typeface="+mj-lt"/>
                <a:cs typeface="Arial" charset="0"/>
              </a:rPr>
              <a:t>бюджетные учреждения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ru-RU" dirty="0">
                <a:latin typeface="+mj-lt"/>
                <a:cs typeface="Arial" charset="0"/>
              </a:rPr>
              <a:t>частнопрактикующие врачи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ru-RU" dirty="0">
                <a:latin typeface="+mj-lt"/>
                <a:cs typeface="Arial" charset="0"/>
              </a:rPr>
              <a:t>коммерческие медицинские </a:t>
            </a:r>
            <a:r>
              <a:rPr lang="ru-RU" dirty="0" smtClean="0">
                <a:latin typeface="+mj-lt"/>
                <a:cs typeface="Arial" charset="0"/>
              </a:rPr>
              <a:t>центры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ru-RU" dirty="0" smtClean="0">
                <a:latin typeface="+mj-lt"/>
                <a:cs typeface="Arial" charset="0"/>
              </a:rPr>
              <a:t>врачебно-физкультурные диспансеры</a:t>
            </a:r>
            <a:endParaRPr lang="ru-RU" dirty="0">
              <a:latin typeface="+mj-lt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800" dirty="0">
                <a:latin typeface="+mj-lt"/>
                <a:cs typeface="Arial" charset="0"/>
              </a:rPr>
              <a:t>Частные пользователи, желающие оценить состояние своего организма.</a:t>
            </a:r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Маркетинговые мероприятия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2352" y="1556792"/>
            <a:ext cx="8579296" cy="452596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  <a:defRPr/>
            </a:pPr>
            <a:r>
              <a:rPr lang="ru-RU" sz="2700" dirty="0" smtClean="0"/>
              <a:t>Популяризация </a:t>
            </a:r>
            <a:r>
              <a:rPr lang="ru-RU" sz="2700" dirty="0"/>
              <a:t>идей в социальных сетях  и форумах  </a:t>
            </a:r>
            <a:r>
              <a:rPr lang="ru-RU" sz="2700" dirty="0" smtClean="0"/>
              <a:t>родителей.</a:t>
            </a:r>
            <a:endParaRPr lang="ru-RU" sz="2700" dirty="0"/>
          </a:p>
          <a:p>
            <a:pPr>
              <a:buFont typeface="Arial" charset="0"/>
              <a:buChar char="•"/>
              <a:defRPr/>
            </a:pPr>
            <a:r>
              <a:rPr lang="ru-RU" sz="2700" dirty="0" smtClean="0"/>
              <a:t>Адресное </a:t>
            </a:r>
            <a:r>
              <a:rPr lang="ru-RU" sz="2700" dirty="0"/>
              <a:t>доведение информации до практикующих </a:t>
            </a:r>
            <a:r>
              <a:rPr lang="ru-RU" sz="2700" dirty="0" smtClean="0"/>
              <a:t>врачей</a:t>
            </a:r>
            <a:r>
              <a:rPr lang="en-US" sz="2700" dirty="0" smtClean="0"/>
              <a:t> </a:t>
            </a:r>
            <a:endParaRPr lang="ru-RU" sz="2700" dirty="0"/>
          </a:p>
          <a:p>
            <a:pPr>
              <a:buFont typeface="Arial" charset="0"/>
              <a:buChar char="•"/>
              <a:defRPr/>
            </a:pPr>
            <a:r>
              <a:rPr lang="ru-RU" sz="2700" dirty="0" smtClean="0"/>
              <a:t>Публикации, участие </a:t>
            </a:r>
            <a:r>
              <a:rPr lang="ru-RU" sz="2700" dirty="0"/>
              <a:t>в докладах </a:t>
            </a:r>
            <a:r>
              <a:rPr lang="ru-RU" sz="2700" dirty="0" smtClean="0"/>
              <a:t>на </a:t>
            </a:r>
            <a:r>
              <a:rPr lang="ru-RU" sz="2700" dirty="0"/>
              <a:t>значимых научно-практических </a:t>
            </a:r>
            <a:r>
              <a:rPr lang="ru-RU" sz="2700" dirty="0" smtClean="0"/>
              <a:t>конференциях</a:t>
            </a:r>
          </a:p>
          <a:p>
            <a:pPr>
              <a:buFont typeface="Arial" charset="0"/>
              <a:buChar char="•"/>
              <a:defRPr/>
            </a:pPr>
            <a:r>
              <a:rPr lang="ru-RU" sz="2700" dirty="0" smtClean="0"/>
              <a:t>Продвижение </a:t>
            </a:r>
            <a:r>
              <a:rPr lang="ru-RU" sz="2700" dirty="0"/>
              <a:t>информации через специализированные  медицинские </a:t>
            </a:r>
            <a:r>
              <a:rPr lang="ru-RU" sz="2700" dirty="0" smtClean="0"/>
              <a:t>порталы</a:t>
            </a:r>
            <a:endParaRPr lang="ru-RU" sz="2700" dirty="0"/>
          </a:p>
          <a:p>
            <a:pPr>
              <a:buFont typeface="Arial" charset="0"/>
              <a:buChar char="•"/>
              <a:defRPr/>
            </a:pPr>
            <a:r>
              <a:rPr lang="ru-RU" sz="2700" dirty="0"/>
              <a:t>Рабата с учебными </a:t>
            </a:r>
            <a:r>
              <a:rPr lang="ru-RU" sz="2700" dirty="0" smtClean="0"/>
              <a:t>медицинскими учреждениями</a:t>
            </a:r>
            <a:r>
              <a:rPr lang="ru-RU" sz="2700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ru-RU" sz="2700" dirty="0"/>
              <a:t>Адресное обращение в каждое специализированное   </a:t>
            </a:r>
            <a:r>
              <a:rPr lang="ru-RU" sz="2700" dirty="0" smtClean="0"/>
              <a:t>подразделение.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Коммерциализуемость</a:t>
            </a:r>
            <a:r>
              <a:rPr lang="ru-RU" dirty="0" smtClean="0">
                <a:solidFill>
                  <a:schemeClr val="bg1"/>
                </a:solidFill>
              </a:rPr>
              <a:t>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9"/>
            <a:ext cx="7787208" cy="331236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Основная часть доходов – продажа предоставления доступа к </a:t>
            </a:r>
            <a:r>
              <a:rPr lang="en-US" dirty="0" smtClean="0"/>
              <a:t>API</a:t>
            </a:r>
            <a:r>
              <a:rPr lang="ru-RU" dirty="0" smtClean="0"/>
              <a:t> и ПО медицинским учреждениям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Косвенная монетизация через рекламу в приложениях со стороны пациента</a:t>
            </a:r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Направления дальнейших действий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Применение нейронных сетей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Расширение контактов в сфере ортопедии и травматологии для совместной работы и расширения выборки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Использование готовых решений для сбора данных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Создание своих устройств для сбора данных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Применение разработанных методов в области неврологии</a:t>
            </a:r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21618</TotalTime>
  <Words>405</Words>
  <Application>Microsoft Office PowerPoint</Application>
  <PresentationFormat>Экран (4:3)</PresentationFormat>
  <Paragraphs>108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Система удаленного мониторинга пациентов с заболеваниями опорно-двигательного аппарата  </vt:lpstr>
      <vt:lpstr>Проблема</vt:lpstr>
      <vt:lpstr>Решение</vt:lpstr>
      <vt:lpstr>Существующие аналоги</vt:lpstr>
      <vt:lpstr>Планируемое использование  системы</vt:lpstr>
      <vt:lpstr>Планируемые потребители</vt:lpstr>
      <vt:lpstr>Маркетинговые мероприятия</vt:lpstr>
      <vt:lpstr>Коммерциализуемость проекта</vt:lpstr>
      <vt:lpstr>Направления дальнейших действий</vt:lpstr>
      <vt:lpstr>Выводы</vt:lpstr>
      <vt:lpstr>Команда проекта</vt:lpstr>
      <vt:lpstr>Спасибо за внимание!</vt:lpstr>
      <vt:lpstr>Спектр испытуемого №1(21 год, м, заболевание - сколиоз)</vt:lpstr>
      <vt:lpstr>Спектр испытуемого №2(23 год, м)</vt:lpstr>
      <vt:lpstr>Спектр испытуемого №3(21 год, м)</vt:lpstr>
      <vt:lpstr>Спектр испытуемого №4(20 лет, м)</vt:lpstr>
      <vt:lpstr>Спектр испытуемого №5(20 лет, ж)</vt:lpstr>
      <vt:lpstr>Спектр испытуемого №6(44 года, ж)</vt:lpstr>
      <vt:lpstr>Спектр испытуемого №7(44 года, м)</vt:lpstr>
      <vt:lpstr>Спектр испытуемого №8(80 лет, м, коксартроз)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здоровья человека при помощи сенсоров мобильного телефона</dc:title>
  <dc:creator>Анна Татарникова</dc:creator>
  <cp:lastModifiedBy>Анна Татарникова</cp:lastModifiedBy>
  <cp:revision>412</cp:revision>
  <dcterms:created xsi:type="dcterms:W3CDTF">2016-02-11T18:40:23Z</dcterms:created>
  <dcterms:modified xsi:type="dcterms:W3CDTF">2017-11-18T19:25:58Z</dcterms:modified>
</cp:coreProperties>
</file>