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3"/>
  </p:notesMasterIdLst>
  <p:sldIdLst>
    <p:sldId id="256" r:id="rId2"/>
    <p:sldId id="290" r:id="rId3"/>
    <p:sldId id="264" r:id="rId4"/>
    <p:sldId id="284" r:id="rId5"/>
    <p:sldId id="265" r:id="rId6"/>
    <p:sldId id="258" r:id="rId7"/>
    <p:sldId id="286" r:id="rId8"/>
    <p:sldId id="287" r:id="rId9"/>
    <p:sldId id="289" r:id="rId10"/>
    <p:sldId id="285" r:id="rId11"/>
    <p:sldId id="288" r:id="rId12"/>
    <p:sldId id="282" r:id="rId13"/>
    <p:sldId id="278" r:id="rId14"/>
    <p:sldId id="261" r:id="rId15"/>
    <p:sldId id="262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>
      <p:cViewPr varScale="1">
        <p:scale>
          <a:sx n="61" d="100"/>
          <a:sy n="61" d="100"/>
        </p:scale>
        <p:origin x="5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Gait\statis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AA1-4F80-94F8-862B8D25763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A1-4F80-94F8-862B8D25763A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AA1-4F80-94F8-862B8D25763A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AA1-4F80-94F8-862B8D25763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D1D420DE-1CE6-4B3A-B49E-C2DC9E7721B7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AA1-4F80-94F8-862B8D25763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CCDF8A1-64FE-4A40-9155-6AAB59D41D26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AA1-4F80-94F8-862B8D25763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ED75CF7-D4B8-406F-A1BB-7ADBDE8969E5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AA1-4F80-94F8-862B8D25763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A39F0E3-65C4-46FC-A9CF-F683F70FB93A}" type="PERCENTAGE">
                      <a:rPr lang="en-US" sz="1200" baseline="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AA1-4F80-94F8-862B8D2576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Лист1!$A$1:$D$1</c:f>
              <c:strCache>
                <c:ptCount val="4"/>
                <c:pt idx="0">
                  <c:v>предсколиозы</c:v>
                </c:pt>
                <c:pt idx="1">
                  <c:v>сколиозы</c:v>
                </c:pt>
                <c:pt idx="2">
                  <c:v>здоровые</c:v>
                </c:pt>
                <c:pt idx="3">
                  <c:v>нарушение осанки</c:v>
                </c:pt>
              </c:strCache>
            </c:strRef>
          </c:cat>
          <c:val>
            <c:numRef>
              <c:f>Лист1!$A$2:$D$2</c:f>
              <c:numCache>
                <c:formatCode>0%</c:formatCode>
                <c:ptCount val="4"/>
                <c:pt idx="0">
                  <c:v>0.15</c:v>
                </c:pt>
                <c:pt idx="1">
                  <c:v>0.16</c:v>
                </c:pt>
                <c:pt idx="2">
                  <c:v>0.05</c:v>
                </c:pt>
                <c:pt idx="3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A1-4F80-94F8-862B8D25763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25400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09885-9384-4FD5-B44E-20C5B9D54B32}" type="datetimeFigureOut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6A8C2-DC70-48EA-A957-900898F23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6A8C2-DC70-48EA-A957-900898F239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7D64-F80D-44C6-AF48-02E6D701D8E9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D15D-8203-473B-A9AA-007018690AE8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3A31-5538-4FE5-BD76-D7CDF515DE40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6FB7-F4B0-47F7-8405-02BF464EED55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FD42-40DB-4235-B6FB-610D0EB96968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D4A2-70E4-495B-B805-34F282D150EC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EE8B-E35C-4451-AEA7-E378B548D182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0AE0-BBED-4DFA-8F77-B5919FD5F46B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490A-60E6-4DD8-B5D5-5A38AA053DB6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F17-4919-46C2-B3B0-5A0568BDFCE9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BC15-ADB3-4F39-8F4D-A6628E3A4ACB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9608-1D42-4875-9A34-D61EA523D48B}" type="datetime1">
              <a:rPr lang="ru-RU" smtClean="0"/>
              <a:pPr/>
              <a:t>18.11.2017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1072" y="1916832"/>
            <a:ext cx="8352928" cy="2088232"/>
          </a:xfrm>
          <a:ln w="50800">
            <a:noFill/>
            <a:bevel/>
          </a:ln>
        </p:spPr>
        <p:txBody>
          <a:bodyPr>
            <a:normAutofit/>
          </a:bodyPr>
          <a:lstStyle/>
          <a:p>
            <a:r>
              <a:rPr lang="ru-RU" sz="3600" dirty="0" smtClean="0"/>
              <a:t>С</a:t>
            </a:r>
            <a:r>
              <a:rPr lang="ru-RU" sz="3200" dirty="0" smtClean="0"/>
              <a:t>истема </a:t>
            </a:r>
            <a:r>
              <a:rPr lang="ru-RU" sz="3200" dirty="0" smtClean="0"/>
              <a:t>удаленного мониторинга пациентов с заболеваниями опорно-двигательного аппарата 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04664"/>
            <a:ext cx="6400800" cy="122413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Санкт-Петербургский государственный университет аэрокосмического приборостроения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80312" y="4365104"/>
            <a:ext cx="2016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90000"/>
            </a:pPr>
            <a:r>
              <a:rPr lang="ru-RU" sz="2000" b="1" dirty="0" smtClean="0">
                <a:solidFill>
                  <a:srgbClr val="000000"/>
                </a:solidFill>
              </a:rPr>
              <a:t>Команда №3</a:t>
            </a:r>
            <a:endParaRPr lang="ru-RU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Направления дальнейших действий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Контактная информация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№1(21 год, м, заболевание - сколиоз)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2" name="Picture 3" descr="C:\Users\Анна\Desktop\3 курс\походка\файлы\Ivan_walk_F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352928" cy="3168352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127075" y="2072307"/>
            <a:ext cx="72008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6607" y="2935933"/>
            <a:ext cx="72008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259632" y="1988840"/>
            <a:ext cx="504056" cy="2462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X:3.542</a:t>
            </a:r>
          </a:p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Y:906.5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259632" y="2852936"/>
            <a:ext cx="504056" cy="2462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X:3.633</a:t>
            </a:r>
          </a:p>
          <a:p>
            <a:pPr algn="ctr"/>
            <a:r>
              <a:rPr lang="en-US" sz="500" dirty="0" smtClean="0">
                <a:latin typeface="Arial" pitchFamily="34" charset="0"/>
                <a:cs typeface="Arial" pitchFamily="34" charset="0"/>
              </a:rPr>
              <a:t>Y:587.5</a:t>
            </a:r>
            <a:endParaRPr lang="ru-RU" sz="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№2(2</a:t>
            </a:r>
            <a:r>
              <a:rPr lang="en-US" dirty="0" smtClean="0"/>
              <a:t>3</a:t>
            </a:r>
            <a:r>
              <a:rPr lang="ru-RU" dirty="0" smtClean="0"/>
              <a:t> год,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15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C:\Users\Анна\Desktop\3 курс\походка\файлы\Kirill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3"/>
            <a:ext cx="9144000" cy="3240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№3(21 год,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16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Анна\Desktop\3 курс\походка\файлы\Ilya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065706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№4(2</a:t>
            </a:r>
            <a:r>
              <a:rPr lang="en-US" dirty="0" smtClean="0"/>
              <a:t>0</a:t>
            </a:r>
            <a:r>
              <a:rPr lang="ru-RU" dirty="0" smtClean="0"/>
              <a:t> лет,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Анна\Desktop\3 курс\походка\файлы\Vit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1"/>
            <a:ext cx="9144000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№5(2</a:t>
            </a:r>
            <a:r>
              <a:rPr lang="en-US" dirty="0" smtClean="0"/>
              <a:t>0</a:t>
            </a:r>
            <a:r>
              <a:rPr lang="ru-RU" dirty="0" smtClean="0"/>
              <a:t> лет, ж)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Анна\Desktop\3 курс\походка\файлы\Ann_walk_F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№6(</a:t>
            </a:r>
            <a:r>
              <a:rPr lang="en-US" dirty="0" smtClean="0"/>
              <a:t>44</a:t>
            </a:r>
            <a:r>
              <a:rPr lang="ru-RU" dirty="0" smtClean="0"/>
              <a:t> года, ж)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19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Анна\Desktop\3 курс\походка\файлы\Mama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1"/>
            <a:ext cx="9144000" cy="3672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Проблема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71F3-AB50-4217-A1D3-FEDFDA5A7A9C}" type="slidenum">
              <a:rPr lang="ru-RU" sz="1600" smtClean="0">
                <a:solidFill>
                  <a:schemeClr val="tx1"/>
                </a:solidFill>
              </a:rPr>
              <a:pPr/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57200" y="1814964"/>
            <a:ext cx="4474840" cy="3046988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ru-RU" altLang="ru-RU" sz="3200" b="1" dirty="0" smtClean="0"/>
              <a:t>1. Частота </a:t>
            </a:r>
            <a:r>
              <a:rPr lang="ru-RU" altLang="ru-RU" sz="3200" b="1" dirty="0"/>
              <a:t>нарушений осанки и деформации позвоночника: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rgbClr val="FF0000"/>
                </a:solidFill>
              </a:rPr>
              <a:t>у </a:t>
            </a:r>
            <a:r>
              <a:rPr lang="ru-RU" altLang="ru-RU" sz="3200" b="1" dirty="0">
                <a:solidFill>
                  <a:srgbClr val="FF0000"/>
                </a:solidFill>
              </a:rPr>
              <a:t>30-60 %  детей и подростков.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ru-RU" sz="3200" b="1" dirty="0" smtClean="0">
                <a:solidFill>
                  <a:srgbClr val="FF0000"/>
                </a:solidFill>
              </a:rPr>
              <a:t>у  </a:t>
            </a:r>
            <a:r>
              <a:rPr lang="ru-RU" altLang="ru-RU" sz="3200" b="1" dirty="0">
                <a:solidFill>
                  <a:srgbClr val="FF0000"/>
                </a:solidFill>
              </a:rPr>
              <a:t>80 %  взрослых. 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737930"/>
              </p:ext>
            </p:extLst>
          </p:nvPr>
        </p:nvGraphicFramePr>
        <p:xfrm>
          <a:off x="5220072" y="1814964"/>
          <a:ext cx="3312368" cy="304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3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№7(</a:t>
            </a:r>
            <a:r>
              <a:rPr lang="en-US" dirty="0" smtClean="0"/>
              <a:t>44</a:t>
            </a:r>
            <a:r>
              <a:rPr lang="ru-RU" dirty="0" smtClean="0"/>
              <a:t> года, 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20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Анна\Desktop\3 курс\походка\файлы\Dad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7"/>
            <a:ext cx="9143999" cy="39604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Спектр испытуемого №8(</a:t>
            </a:r>
            <a:r>
              <a:rPr lang="en-US" dirty="0" smtClean="0"/>
              <a:t>80</a:t>
            </a:r>
            <a:r>
              <a:rPr lang="ru-RU" dirty="0" smtClean="0"/>
              <a:t> лет, м,</a:t>
            </a:r>
            <a:r>
              <a:rPr lang="en-US" dirty="0" smtClean="0"/>
              <a:t> </a:t>
            </a:r>
            <a:r>
              <a:rPr lang="ru-RU" dirty="0" err="1" smtClean="0"/>
              <a:t>коксартроз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21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Анна\Desktop\3 курс\походка\файлы\Oleg_Ivanovich_wal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1"/>
            <a:ext cx="9144000" cy="3456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4788024" y="1629386"/>
            <a:ext cx="3402686" cy="2457474"/>
            <a:chOff x="179512" y="1484784"/>
            <a:chExt cx="5911403" cy="3773487"/>
          </a:xfrm>
        </p:grpSpPr>
        <p:pic>
          <p:nvPicPr>
            <p:cNvPr id="19" name="Picture 3" descr="C:\Users\Анна\Desktop\Рисунок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484784"/>
              <a:ext cx="5767387" cy="3773487"/>
            </a:xfrm>
            <a:prstGeom prst="rect">
              <a:avLst/>
            </a:prstGeom>
            <a:noFill/>
          </p:spPr>
        </p:pic>
        <p:pic>
          <p:nvPicPr>
            <p:cNvPr id="20" name="Picture 3" descr="C:\Users\Анна\Pictures\Screenshots\Снимок экрана (217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1700808"/>
              <a:ext cx="5688632" cy="2160240"/>
            </a:xfrm>
            <a:prstGeom prst="rect">
              <a:avLst/>
            </a:prstGeom>
            <a:noFill/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Проблема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71F3-AB50-4217-A1D3-FEDFDA5A7A9C}" type="slidenum">
              <a:rPr lang="ru-RU" sz="1600" smtClean="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23557" name="Picture 5" descr="http://legalsearchmarketing.com/wp-content/uploads/2012/03/accelerometer_51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293030"/>
            <a:ext cx="1403541" cy="1403542"/>
          </a:xfrm>
          <a:prstGeom prst="rect">
            <a:avLst/>
          </a:prstGeom>
          <a:noFill/>
        </p:spPr>
      </p:pic>
      <p:pic>
        <p:nvPicPr>
          <p:cNvPr id="23559" name="Picture 7" descr="http://www.nniito.ru/_data/objects/0000/0806/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914471"/>
            <a:ext cx="2802867" cy="1755419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395536" y="4086860"/>
            <a:ext cx="6660295" cy="1815882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ru-RU" sz="2800" dirty="0" smtClean="0"/>
              <a:t>Современные мобильные устройства снабжены </a:t>
            </a:r>
            <a:r>
              <a:rPr lang="ru-RU" sz="2800" dirty="0" smtClean="0"/>
              <a:t>акселерометрами</a:t>
            </a:r>
            <a:r>
              <a:rPr lang="ru-RU" sz="2800" dirty="0" smtClean="0"/>
              <a:t>, с помощью которых можно </a:t>
            </a:r>
            <a:r>
              <a:rPr lang="ru-RU" sz="2800" dirty="0" smtClean="0"/>
              <a:t>анализировать </a:t>
            </a:r>
            <a:r>
              <a:rPr lang="ru-RU" sz="2800" dirty="0" smtClean="0"/>
              <a:t>состояние опорно-двигательного аппарата.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Решение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552" y="1628801"/>
            <a:ext cx="8003232" cy="2376264"/>
          </a:xfrm>
        </p:spPr>
        <p:txBody>
          <a:bodyPr/>
          <a:lstStyle/>
          <a:p>
            <a:pPr marL="274638" indent="0">
              <a:buNone/>
            </a:pPr>
            <a:r>
              <a:rPr lang="ru-RU" dirty="0" smtClean="0"/>
              <a:t>Разработать систему удаленного мониторинга пациентов с заболеваниями опорно-двигательного аппарата на основе данных, полученных с акселерометров мобильных </a:t>
            </a:r>
            <a:r>
              <a:rPr lang="ru-RU" dirty="0" smtClean="0"/>
              <a:t>устройств.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dirty="0" smtClean="0"/>
              <a:t>В области программного обеспечения:</a:t>
            </a:r>
          </a:p>
          <a:p>
            <a:pPr>
              <a:buNone/>
            </a:pPr>
            <a:r>
              <a:rPr lang="ru-RU" sz="2800" dirty="0" smtClean="0"/>
              <a:t>- «</a:t>
            </a:r>
            <a:r>
              <a:rPr lang="ru-RU" sz="2800" dirty="0" err="1" smtClean="0"/>
              <a:t>Wireless</a:t>
            </a:r>
            <a:r>
              <a:rPr lang="ru-RU" sz="2800" dirty="0" smtClean="0"/>
              <a:t> </a:t>
            </a:r>
            <a:r>
              <a:rPr lang="ru-RU" sz="2800" dirty="0" err="1" smtClean="0"/>
              <a:t>Blood</a:t>
            </a:r>
            <a:r>
              <a:rPr lang="ru-RU" sz="2800" dirty="0" smtClean="0"/>
              <a:t> </a:t>
            </a:r>
            <a:r>
              <a:rPr lang="ru-RU" sz="2800" dirty="0" err="1" smtClean="0"/>
              <a:t>Pressure</a:t>
            </a:r>
            <a:r>
              <a:rPr lang="ru-RU" sz="2800" dirty="0" smtClean="0"/>
              <a:t> </a:t>
            </a:r>
            <a:r>
              <a:rPr lang="ru-RU" sz="2800" dirty="0" err="1" smtClean="0"/>
              <a:t>Monitor</a:t>
            </a:r>
            <a:r>
              <a:rPr lang="ru-RU" sz="2800" dirty="0" smtClean="0"/>
              <a:t>» компании «</a:t>
            </a:r>
            <a:r>
              <a:rPr lang="ru-RU" sz="2800" dirty="0" err="1" smtClean="0"/>
              <a:t>Withings</a:t>
            </a:r>
            <a:r>
              <a:rPr lang="ru-RU" sz="2800" dirty="0" smtClean="0"/>
              <a:t>»;</a:t>
            </a:r>
          </a:p>
          <a:p>
            <a:pPr>
              <a:buNone/>
            </a:pPr>
            <a:r>
              <a:rPr lang="ru-RU" sz="2800" dirty="0" smtClean="0"/>
              <a:t>- «</a:t>
            </a:r>
            <a:r>
              <a:rPr lang="ru-RU" sz="2800" dirty="0" err="1" smtClean="0"/>
              <a:t>Scout</a:t>
            </a:r>
            <a:r>
              <a:rPr lang="ru-RU" sz="2800" dirty="0" smtClean="0"/>
              <a:t>» компании «</a:t>
            </a:r>
            <a:r>
              <a:rPr lang="ru-RU" sz="2800" dirty="0" err="1" smtClean="0"/>
              <a:t>Scanadu</a:t>
            </a:r>
            <a:r>
              <a:rPr lang="ru-RU" sz="2800" dirty="0" smtClean="0"/>
              <a:t>». </a:t>
            </a:r>
          </a:p>
          <a:p>
            <a:pPr>
              <a:buNone/>
            </a:pPr>
            <a:r>
              <a:rPr lang="ru-RU" sz="2800" b="1" dirty="0" smtClean="0"/>
              <a:t>В области ортопедии и травматологии:</a:t>
            </a:r>
          </a:p>
          <a:p>
            <a:pPr>
              <a:buNone/>
            </a:pPr>
            <a:r>
              <a:rPr lang="ru-RU" sz="2800" dirty="0" smtClean="0"/>
              <a:t>- рентген;</a:t>
            </a:r>
          </a:p>
          <a:p>
            <a:pPr>
              <a:buNone/>
            </a:pPr>
            <a:r>
              <a:rPr lang="ru-RU" sz="2800" dirty="0" smtClean="0"/>
              <a:t>- компьютерная томография;</a:t>
            </a:r>
          </a:p>
          <a:p>
            <a:pPr>
              <a:buNone/>
            </a:pPr>
            <a:r>
              <a:rPr lang="ru-RU" sz="2800" dirty="0" smtClean="0"/>
              <a:t>- магнитно-резонансная томография</a:t>
            </a:r>
          </a:p>
          <a:p>
            <a:pPr>
              <a:buNone/>
            </a:pPr>
            <a:r>
              <a:rPr lang="ru-RU" sz="2800" dirty="0" smtClean="0"/>
              <a:t>- приборы, в состав которых входят акселерометры</a:t>
            </a:r>
          </a:p>
        </p:txBody>
      </p:sp>
      <p:pic>
        <p:nvPicPr>
          <p:cNvPr id="22532" name="Picture 4" descr="https://lifehacker.ru/wp-content/uploads/2015/07/IMG_4239_1435847334-630x4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293096"/>
            <a:ext cx="1944216" cy="12961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Существующие аналоги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22530" name="Picture 2" descr="http://i.ebayimg.com/images/i/291412200226-0-1/s-l1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708920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im\Documents\Work\2011\LG\picts\sce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4752528" cy="4176464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1143000"/>
          </a:xfrm>
          <a:solidFill>
            <a:schemeClr val="accent5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Планируемое использование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 системы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595021"/>
            <a:ext cx="4139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800" dirty="0" smtClean="0"/>
              <a:t>Во время ходьбы происходит запись данных с трех осей акселерометра.</a:t>
            </a:r>
          </a:p>
          <a:p>
            <a:pPr marL="457200" indent="-457200">
              <a:buAutoNum type="arabicPeriod"/>
            </a:pPr>
            <a:r>
              <a:rPr lang="ru-RU" sz="2800" dirty="0" smtClean="0"/>
              <a:t> Полученные данные обрабатываются приложением.</a:t>
            </a:r>
          </a:p>
          <a:p>
            <a:pPr marL="457200" indent="-457200">
              <a:buAutoNum type="arabicPeriod"/>
            </a:pPr>
            <a:r>
              <a:rPr lang="ru-RU" sz="2800" dirty="0" smtClean="0"/>
              <a:t>Результат отправляется  на сервер в медицинском учреждении.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Планируемые потребители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Маркетинговые мероприятия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рынка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00808"/>
            <a:ext cx="7787208" cy="45259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600" smtClean="0">
                <a:solidFill>
                  <a:schemeClr val="tx1"/>
                </a:solidFill>
              </a:rPr>
              <a:pPr/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21415</TotalTime>
  <Words>272</Words>
  <Application>Microsoft Office PowerPoint</Application>
  <PresentationFormat>Экран (4:3)</PresentationFormat>
  <Paragraphs>68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Система удаленного мониторинга пациентов с заболеваниями опорно-двигательного аппарата  </vt:lpstr>
      <vt:lpstr>Проблема</vt:lpstr>
      <vt:lpstr>Проблема</vt:lpstr>
      <vt:lpstr>Решение</vt:lpstr>
      <vt:lpstr>Существующие аналоги</vt:lpstr>
      <vt:lpstr>Планируемое использование  системы</vt:lpstr>
      <vt:lpstr>Планируемые потребители</vt:lpstr>
      <vt:lpstr>Маркетинговые мероприятия</vt:lpstr>
      <vt:lpstr>Анализ рынка</vt:lpstr>
      <vt:lpstr>Направления дальнейших действий</vt:lpstr>
      <vt:lpstr>Выводы</vt:lpstr>
      <vt:lpstr>Контактная информация</vt:lpstr>
      <vt:lpstr>Спасибо за внимание!</vt:lpstr>
      <vt:lpstr>Спектр испытуемого №1(21 год, м, заболевание - сколиоз)</vt:lpstr>
      <vt:lpstr>Спектр испытуемого №2(23 год, м)</vt:lpstr>
      <vt:lpstr>Спектр испытуемого №3(21 год, м)</vt:lpstr>
      <vt:lpstr>Спектр испытуемого №4(20 лет, м)</vt:lpstr>
      <vt:lpstr>Спектр испытуемого №5(20 лет, ж)</vt:lpstr>
      <vt:lpstr>Спектр испытуемого №6(44 года, ж)</vt:lpstr>
      <vt:lpstr>Спектр испытуемого №7(44 года, м)</vt:lpstr>
      <vt:lpstr>Спектр испытуемого №8(80 лет, м, коксартроз)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здоровья человека при помощи сенсоров мобильного телефона</dc:title>
  <dc:creator>Анна Татарникова</dc:creator>
  <cp:lastModifiedBy>Анна Татарникова</cp:lastModifiedBy>
  <cp:revision>397</cp:revision>
  <dcterms:created xsi:type="dcterms:W3CDTF">2016-02-11T18:40:23Z</dcterms:created>
  <dcterms:modified xsi:type="dcterms:W3CDTF">2017-11-18T15:38:03Z</dcterms:modified>
</cp:coreProperties>
</file>