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roxima Nova" charset="0"/>
      <p:regular r:id="rId18"/>
      <p:bold r:id="rId19"/>
      <p:italic r:id="rId20"/>
      <p:boldItalic r:id="rId21"/>
    </p:embeddedFont>
    <p:embeddedFont>
      <p:font typeface="Calibri" pitchFamily="34" charset="0"/>
      <p:regular r:id="rId22"/>
      <p:bold r:id="rId23"/>
      <p:italic r:id="rId24"/>
      <p:boldItalic r:id="rId25"/>
    </p:embeddedFont>
    <p:embeddedFont>
      <p:font typeface="Georgia"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0AnObMJUBjhqel8dKtgBl5ZMq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0" d="100"/>
          <a:sy n="120" d="100"/>
        </p:scale>
        <p:origin x="-45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4839280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abdfb2a7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abdfb2a7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bdfb2a7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bdfb2a7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bdfb2a70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bdfb2a70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http://EE90BF2FD7770B30EB993EB4C4548189.dms.sberbank.ru/EE90BF2FD7770B30EB993EB4C4548189-D24C60B57730AA21CFD87AB4D70D10E0-30CB9DF2C6213DECFD1F292B800D0AB9/1.png"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http://EE90BF2FD7770B30EB993EB4C4548189.dms.sberbank.ru/EE90BF2FD7770B30EB993EB4C4548189-D24C60B57730AA21CFD87AB4D70D10E0-30CB9DF2C6213DECFD1F292B800D0AB9/1.png"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7"/>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17"/>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17"/>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pic>
        <p:nvPicPr>
          <p:cNvPr id="18" name="Рисунок 17"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2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6"/>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26"/>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pic>
        <p:nvPicPr>
          <p:cNvPr id="174" name="Рисунок 173"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75" name="Рисунок 174"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76" name="Рисунок 175"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77" name="Рисунок 176"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78" name="Рисунок 177"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79" name="Рисунок 178"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80" name="Рисунок 179"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81" name="Рисунок 180"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82" name="Рисунок 181"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83" name="Рисунок 182"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84" name="Рисунок 183"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85" name="Рисунок 184"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86" name="Рисунок 185"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87" name="Рисунок 186" descr="http://EE90BF2FD7770B30EB993EB4C4548189.dms.sberbank.ru/EE90BF2FD7770B30EB993EB4C4548189-D24C60B57730AA21CFD87AB4D70D10E0-30CB9DF2C6213DECFD1F292B800D0AB9/1.png"/>
          <p:cNvPicPr>
            <a:picLocks/>
          </p:cNvPicPr>
          <p:nvPr userDrawn="1"/>
        </p:nvPicPr>
        <p:blipFill>
          <a:blip r:link="rId2">
            <a:extLst>
              <a:ext uri="{28A0092B-C50C-407E-A947-70E740481C1C}">
                <a14:useLocalDpi xmlns:a14="http://schemas.microsoft.com/office/drawing/2010/main" val="0"/>
              </a:ext>
            </a:extLst>
          </a:blip>
          <a:stretch>
            <a:fillRect/>
          </a:stretch>
        </p:blipFill>
        <p:spPr>
          <a:xfrm>
            <a:off x="0" y="0"/>
            <a:ext cx="1588" cy="15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19"/>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19"/>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24"/>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24"/>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24"/>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2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2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25"/>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
        <p:cNvGrpSpPr/>
        <p:nvPr/>
      </p:nvGrpSpPr>
      <p:grpSpPr>
        <a:xfrm>
          <a:off x="0" y="0"/>
          <a:ext cx="0" cy="0"/>
          <a:chOff x="0" y="0"/>
          <a:chExt cx="0" cy="0"/>
        </a:xfrm>
      </p:grpSpPr>
      <p:sp>
        <p:nvSpPr>
          <p:cNvPr id="61" name="Google Shape;61;gabdfb2a70e_0_0"/>
          <p:cNvSpPr txBox="1"/>
          <p:nvPr/>
        </p:nvSpPr>
        <p:spPr>
          <a:xfrm>
            <a:off x="510450" y="330130"/>
            <a:ext cx="8363400" cy="151576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None/>
            </a:pPr>
            <a:r>
              <a:rPr lang="ru-RU" sz="3600" dirty="0" smtClean="0">
                <a:solidFill>
                  <a:srgbClr val="000000"/>
                </a:solidFill>
                <a:latin typeface="Proxima Nova" charset="0"/>
                <a:ea typeface="Calibri"/>
                <a:cs typeface="Calibri"/>
                <a:sym typeface="Calibri"/>
              </a:rPr>
              <a:t>Обнаружение мошенничества с кредитными картами</a:t>
            </a:r>
            <a:endParaRPr sz="3600" dirty="0">
              <a:solidFill>
                <a:srgbClr val="000000"/>
              </a:solidFill>
              <a:latin typeface="Proxima Nova" charset="0"/>
              <a:ea typeface="Calibri"/>
              <a:cs typeface="Calibri"/>
              <a:sym typeface="Calibri"/>
            </a:endParaRPr>
          </a:p>
        </p:txBody>
      </p:sp>
      <p:sp>
        <p:nvSpPr>
          <p:cNvPr id="62" name="Google Shape;62;gabdfb2a70e_0_0"/>
          <p:cNvSpPr txBox="1"/>
          <p:nvPr/>
        </p:nvSpPr>
        <p:spPr>
          <a:xfrm>
            <a:off x="475250" y="3074725"/>
            <a:ext cx="8363400" cy="127508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None/>
            </a:pPr>
            <a:endParaRPr lang="ru" sz="2400" dirty="0" smtClean="0">
              <a:latin typeface="Calibri"/>
              <a:ea typeface="Calibri"/>
              <a:cs typeface="Calibri"/>
              <a:sym typeface="Calibri"/>
            </a:endParaRPr>
          </a:p>
          <a:p>
            <a:pPr marL="0" lvl="0" indent="0" algn="ctr" rtl="0">
              <a:lnSpc>
                <a:spcPct val="90000"/>
              </a:lnSpc>
              <a:spcBef>
                <a:spcPts val="0"/>
              </a:spcBef>
              <a:spcAft>
                <a:spcPts val="0"/>
              </a:spcAft>
              <a:buNone/>
            </a:pPr>
            <a:r>
              <a:rPr lang="ru" sz="1600" dirty="0" smtClean="0">
                <a:latin typeface="Proxima Nova" charset="0"/>
                <a:ea typeface="Calibri"/>
                <a:cs typeface="Calibri"/>
                <a:sym typeface="Calibri"/>
              </a:rPr>
              <a:t>сравнение классических моделей и нейронных сетей</a:t>
            </a:r>
            <a:endParaRPr sz="1600" dirty="0">
              <a:solidFill>
                <a:srgbClr val="000000"/>
              </a:solidFill>
              <a:latin typeface="Proxima Nova" charset="0"/>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311700" y="152401"/>
            <a:ext cx="8520600" cy="48370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ru-RU" dirty="0" smtClean="0"/>
              <a:t>Выбор модели</a:t>
            </a:r>
            <a:endParaRPr dirty="0"/>
          </a:p>
          <a:p>
            <a:pPr marL="0" lvl="0" indent="0" algn="l" rtl="0">
              <a:lnSpc>
                <a:spcPct val="100000"/>
              </a:lnSpc>
              <a:spcBef>
                <a:spcPts val="0"/>
              </a:spcBef>
              <a:spcAft>
                <a:spcPts val="0"/>
              </a:spcAft>
              <a:buSzPts val="2800"/>
              <a:buNone/>
            </a:pPr>
            <a:endParaRPr dirty="0"/>
          </a:p>
        </p:txBody>
      </p:sp>
      <p:sp>
        <p:nvSpPr>
          <p:cNvPr id="130" name="Google Shape;130;p6"/>
          <p:cNvSpPr txBox="1">
            <a:spLocks noGrp="1"/>
          </p:cNvSpPr>
          <p:nvPr>
            <p:ph type="body" idx="1"/>
          </p:nvPr>
        </p:nvSpPr>
        <p:spPr>
          <a:xfrm>
            <a:off x="311700" y="967408"/>
            <a:ext cx="3988672" cy="2305879"/>
          </a:xfrm>
          <a:prstGeom prst="rect">
            <a:avLst/>
          </a:prstGeom>
          <a:noFill/>
          <a:ln>
            <a:noFill/>
          </a:ln>
        </p:spPr>
        <p:txBody>
          <a:bodyPr spcFirstLastPara="1" wrap="square" lIns="91425" tIns="91425" rIns="91425" bIns="91425" anchor="t" anchorCtr="0">
            <a:noAutofit/>
          </a:bodyPr>
          <a:lstStyle/>
          <a:p>
            <a:pPr marL="127000" lvl="0" indent="0" algn="l" rtl="0">
              <a:lnSpc>
                <a:spcPct val="115000"/>
              </a:lnSpc>
              <a:spcBef>
                <a:spcPts val="0"/>
              </a:spcBef>
              <a:spcAft>
                <a:spcPts val="0"/>
              </a:spcAft>
              <a:buSzPts val="1600"/>
              <a:buNone/>
            </a:pPr>
            <a:endParaRPr lang="ru-RU" sz="1600" dirty="0" smtClean="0"/>
          </a:p>
          <a:p>
            <a:pPr marL="127000" lvl="0" indent="0" algn="just" rtl="0">
              <a:lnSpc>
                <a:spcPct val="115000"/>
              </a:lnSpc>
              <a:spcBef>
                <a:spcPts val="0"/>
              </a:spcBef>
              <a:spcAft>
                <a:spcPts val="0"/>
              </a:spcAft>
              <a:buSzPts val="1600"/>
              <a:buNone/>
            </a:pPr>
            <a:r>
              <a:rPr lang="ru-RU" sz="1600" dirty="0" smtClean="0"/>
              <a:t>   Инициализировав наши классические модели, визуально оценим построенные ими гиперплоскости.</a:t>
            </a:r>
          </a:p>
          <a:p>
            <a:pPr marL="127000" lvl="0" indent="0" algn="l" rtl="0">
              <a:lnSpc>
                <a:spcPct val="115000"/>
              </a:lnSpc>
              <a:spcBef>
                <a:spcPts val="0"/>
              </a:spcBef>
              <a:spcAft>
                <a:spcPts val="0"/>
              </a:spcAft>
              <a:buSzPts val="1600"/>
              <a:buNone/>
            </a:pPr>
            <a:endParaRPr lang="ru-RU" sz="1600" dirty="0" smtClean="0"/>
          </a:p>
          <a:p>
            <a:pPr marL="127000" lvl="0" indent="0" algn="just" rtl="0">
              <a:lnSpc>
                <a:spcPct val="115000"/>
              </a:lnSpc>
              <a:spcBef>
                <a:spcPts val="0"/>
              </a:spcBef>
              <a:spcAft>
                <a:spcPts val="0"/>
              </a:spcAft>
              <a:buSzPts val="1600"/>
              <a:buNone/>
            </a:pPr>
            <a:r>
              <a:rPr lang="ru-RU" sz="1600" dirty="0" smtClean="0"/>
              <a:t>   Как видим, гиперплоскости далеки от идеальных. </a:t>
            </a:r>
            <a:endParaRPr lang="ru-RU" sz="1600" dirty="0"/>
          </a:p>
          <a:p>
            <a:pPr marL="127000" lvl="0" indent="0" algn="l" rtl="0">
              <a:lnSpc>
                <a:spcPct val="115000"/>
              </a:lnSpc>
              <a:spcBef>
                <a:spcPts val="0"/>
              </a:spcBef>
              <a:spcAft>
                <a:spcPts val="0"/>
              </a:spcAft>
              <a:buSzPts val="1600"/>
              <a:buNone/>
            </a:pPr>
            <a:endParaRPr lang="ru-RU" sz="1600" dirty="0" smtClean="0"/>
          </a:p>
          <a:p>
            <a:pPr marL="127000" lvl="0" indent="0" algn="l" rtl="0">
              <a:lnSpc>
                <a:spcPct val="115000"/>
              </a:lnSpc>
              <a:spcBef>
                <a:spcPts val="0"/>
              </a:spcBef>
              <a:spcAft>
                <a:spcPts val="0"/>
              </a:spcAft>
              <a:buSzPts val="1600"/>
              <a:buNone/>
            </a:pPr>
            <a:endParaRPr lang="ru-RU" sz="1600" dirty="0" smtClean="0"/>
          </a:p>
        </p:txBody>
      </p:sp>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7270" t="26769" r="50037" b="12374"/>
          <a:stretch/>
        </p:blipFill>
        <p:spPr bwMode="auto">
          <a:xfrm>
            <a:off x="4300372" y="695739"/>
            <a:ext cx="4531928" cy="4094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1"/>
          <p:cNvSpPr txBox="1">
            <a:spLocks noGrp="1"/>
          </p:cNvSpPr>
          <p:nvPr>
            <p:ph type="title"/>
          </p:nvPr>
        </p:nvSpPr>
        <p:spPr>
          <a:xfrm>
            <a:off x="410816" y="271671"/>
            <a:ext cx="8421484" cy="54645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ru-RU" dirty="0" smtClean="0"/>
              <a:t>Выбор модели</a:t>
            </a:r>
            <a:endParaRPr dirty="0"/>
          </a:p>
        </p:txBody>
      </p:sp>
      <p:sp>
        <p:nvSpPr>
          <p:cNvPr id="137" name="Google Shape;137;p11"/>
          <p:cNvSpPr txBox="1">
            <a:spLocks noGrp="1"/>
          </p:cNvSpPr>
          <p:nvPr>
            <p:ph type="body" idx="1"/>
          </p:nvPr>
        </p:nvSpPr>
        <p:spPr>
          <a:xfrm>
            <a:off x="410816" y="1152475"/>
            <a:ext cx="4022036" cy="1259421"/>
          </a:xfrm>
          <a:prstGeom prst="rect">
            <a:avLst/>
          </a:prstGeom>
          <a:noFill/>
          <a:ln>
            <a:noFill/>
          </a:ln>
        </p:spPr>
        <p:txBody>
          <a:bodyPr spcFirstLastPara="1" wrap="square" lIns="91425" tIns="91425" rIns="91425" bIns="91425" anchor="t" anchorCtr="0">
            <a:noAutofit/>
          </a:bodyPr>
          <a:lstStyle/>
          <a:p>
            <a:pPr marL="114300" indent="0" algn="just">
              <a:buNone/>
            </a:pPr>
            <a:r>
              <a:rPr lang="ru-RU" sz="1600" dirty="0" smtClean="0"/>
              <a:t>   Для </a:t>
            </a:r>
            <a:r>
              <a:rPr lang="ru-RU" sz="1600" dirty="0"/>
              <a:t>решения проблемы попытаемся оптимизировать алгоритмы и посмотрим на полученные результаты.</a:t>
            </a:r>
          </a:p>
          <a:p>
            <a:pPr marL="114300" lvl="0" indent="0" algn="l" rtl="0">
              <a:lnSpc>
                <a:spcPct val="115000"/>
              </a:lnSpc>
              <a:spcBef>
                <a:spcPts val="0"/>
              </a:spcBef>
              <a:spcAft>
                <a:spcPts val="0"/>
              </a:spcAft>
              <a:buSzPts val="1800"/>
              <a:buNone/>
            </a:pPr>
            <a:endParaRPr dirty="0"/>
          </a:p>
        </p:txBody>
      </p:sp>
      <p:sp>
        <p:nvSpPr>
          <p:cNvPr id="3" name="TextBox 2"/>
          <p:cNvSpPr txBox="1"/>
          <p:nvPr/>
        </p:nvSpPr>
        <p:spPr>
          <a:xfrm>
            <a:off x="410815" y="2862841"/>
            <a:ext cx="8169967" cy="658642"/>
          </a:xfrm>
          <a:prstGeom prst="rect">
            <a:avLst/>
          </a:prstGeom>
          <a:noFill/>
        </p:spPr>
        <p:txBody>
          <a:bodyPr wrap="square" rtlCol="0">
            <a:spAutoFit/>
          </a:bodyPr>
          <a:lstStyle/>
          <a:p>
            <a:pPr marL="114300" lvl="0" algn="just">
              <a:lnSpc>
                <a:spcPct val="115000"/>
              </a:lnSpc>
              <a:buClr>
                <a:srgbClr val="616161"/>
              </a:buClr>
              <a:buSzPts val="1800"/>
            </a:pPr>
            <a:r>
              <a:rPr lang="ru-RU" sz="1600" dirty="0" smtClean="0">
                <a:solidFill>
                  <a:srgbClr val="616161"/>
                </a:solidFill>
                <a:latin typeface="Proxima Nova"/>
                <a:sym typeface="Proxima Nova"/>
              </a:rPr>
              <a:t>   Как видим, наилучшие результаты наши модели показали с оптимизаторами </a:t>
            </a:r>
            <a:r>
              <a:rPr lang="ru-RU" sz="1600" dirty="0" err="1" smtClean="0">
                <a:solidFill>
                  <a:srgbClr val="616161"/>
                </a:solidFill>
                <a:latin typeface="Proxima Nova"/>
                <a:sym typeface="Proxima Nova"/>
              </a:rPr>
              <a:t>Мультикласс</a:t>
            </a:r>
            <a:r>
              <a:rPr lang="ru-RU" sz="1600" dirty="0" smtClean="0">
                <a:solidFill>
                  <a:srgbClr val="616161"/>
                </a:solidFill>
                <a:latin typeface="Proxima Nova"/>
                <a:sym typeface="Proxima Nova"/>
              </a:rPr>
              <a:t> и Один против Всех.</a:t>
            </a:r>
            <a:endParaRPr lang="ru-RU" sz="1600" dirty="0">
              <a:solidFill>
                <a:srgbClr val="616161"/>
              </a:solidFill>
              <a:latin typeface="Proxima Nova"/>
              <a:sym typeface="Proxima Nova"/>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598" t="40102" r="63827" b="40000"/>
          <a:stretch/>
        </p:blipFill>
        <p:spPr bwMode="auto">
          <a:xfrm>
            <a:off x="4432852" y="822779"/>
            <a:ext cx="4399448" cy="1860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abdfb2a70e_0_9"/>
          <p:cNvSpPr txBox="1">
            <a:spLocks noGrp="1"/>
          </p:cNvSpPr>
          <p:nvPr>
            <p:ph type="title"/>
          </p:nvPr>
        </p:nvSpPr>
        <p:spPr>
          <a:xfrm>
            <a:off x="311700" y="238539"/>
            <a:ext cx="8520600" cy="4969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smtClean="0"/>
              <a:t>Выбор модели</a:t>
            </a:r>
            <a:endParaRPr dirty="0"/>
          </a:p>
        </p:txBody>
      </p:sp>
      <p:sp>
        <p:nvSpPr>
          <p:cNvPr id="144" name="Google Shape;144;gabdfb2a70e_0_9"/>
          <p:cNvSpPr txBox="1">
            <a:spLocks noGrp="1"/>
          </p:cNvSpPr>
          <p:nvPr>
            <p:ph type="body" idx="1"/>
          </p:nvPr>
        </p:nvSpPr>
        <p:spPr>
          <a:xfrm>
            <a:off x="311701" y="1298713"/>
            <a:ext cx="4141030" cy="2637183"/>
          </a:xfrm>
          <a:prstGeom prst="rect">
            <a:avLst/>
          </a:prstGeom>
        </p:spPr>
        <p:txBody>
          <a:bodyPr spcFirstLastPara="1" wrap="square" lIns="91425" tIns="91425" rIns="91425" bIns="91425" anchor="t" anchorCtr="0">
            <a:noAutofit/>
          </a:bodyPr>
          <a:lstStyle/>
          <a:p>
            <a:pPr marL="0" lvl="0" indent="0" algn="just">
              <a:buNone/>
            </a:pPr>
            <a:r>
              <a:rPr lang="ru-RU" sz="1600" dirty="0" smtClean="0"/>
              <a:t>   Для решение задачи по обнаружению аномалий в транзакциях целесообразнее использовать нейронную </a:t>
            </a:r>
            <a:r>
              <a:rPr lang="ru-RU" sz="1600" dirty="0"/>
              <a:t>сеть </a:t>
            </a:r>
            <a:r>
              <a:rPr lang="ru-RU" sz="1600" dirty="0" err="1"/>
              <a:t>MLPClassifier</a:t>
            </a:r>
            <a:r>
              <a:rPr lang="ru-RU" sz="1600" dirty="0"/>
              <a:t> (Многослойный классификатор персептрона), которая оптимизирует функцию логарифмических потерь с помощью стохастического градиентного </a:t>
            </a:r>
            <a:r>
              <a:rPr lang="ru-RU" sz="1600" dirty="0" smtClean="0"/>
              <a:t>спуска.</a:t>
            </a:r>
            <a:endParaRPr lang="en-US" sz="1600" dirty="0" smtClean="0"/>
          </a:p>
          <a:p>
            <a:pPr marL="0" lvl="0" indent="0">
              <a:buNone/>
            </a:pPr>
            <a:endParaRPr lang="en-US" sz="1600" dirty="0">
              <a:solidFill>
                <a:srgbClr val="292929"/>
              </a:solidFill>
              <a:highlight>
                <a:srgbClr val="FFFFFF"/>
              </a:highlight>
              <a:latin typeface="Proxima Nova" charset="0"/>
              <a:ea typeface="Georgia"/>
              <a:cs typeface="Georgia"/>
              <a:sym typeface="Georgia"/>
            </a:endParaRPr>
          </a:p>
          <a:p>
            <a:pPr marL="0" lvl="0" indent="0">
              <a:buNone/>
            </a:pPr>
            <a:endParaRPr sz="1600" dirty="0">
              <a:solidFill>
                <a:srgbClr val="292929"/>
              </a:solidFill>
              <a:highlight>
                <a:srgbClr val="FFFFFF"/>
              </a:highlight>
              <a:latin typeface="Proxima Nova" charset="0"/>
              <a:ea typeface="Georgia"/>
              <a:cs typeface="Georgia"/>
              <a:sym typeface="Georgia"/>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91" t="48340" r="67519" b="38498"/>
          <a:stretch/>
        </p:blipFill>
        <p:spPr bwMode="auto">
          <a:xfrm>
            <a:off x="4644887" y="689113"/>
            <a:ext cx="4187413" cy="183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750" t="53436" r="62789" b="21333"/>
          <a:stretch/>
        </p:blipFill>
        <p:spPr bwMode="auto">
          <a:xfrm>
            <a:off x="4644887" y="2768590"/>
            <a:ext cx="4187413" cy="216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abdfb2a70e_0_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smtClean="0"/>
              <a:t>Проблемы</a:t>
            </a:r>
            <a:endParaRPr dirty="0"/>
          </a:p>
        </p:txBody>
      </p:sp>
      <p:sp>
        <p:nvSpPr>
          <p:cNvPr id="153" name="Google Shape;153;gabdfb2a70e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a:buNone/>
            </a:pPr>
            <a:r>
              <a:rPr lang="ru-RU" sz="1600" dirty="0" smtClean="0"/>
              <a:t>   Основной проблемой, возникшей в ходе решения задачи (выбора наиболее оптимальной модели), явилось то, что используемый большой </a:t>
            </a:r>
            <a:r>
              <a:rPr lang="ru-RU" sz="1600" dirty="0" err="1" smtClean="0"/>
              <a:t>датасет</a:t>
            </a:r>
            <a:r>
              <a:rPr lang="ru-RU" sz="1600" dirty="0" smtClean="0"/>
              <a:t> имеет очень маленький процент (класс) выбросов/аномалий (мошенничеств). </a:t>
            </a:r>
          </a:p>
          <a:p>
            <a:pPr marL="0" lvl="0" indent="0" algn="just">
              <a:buNone/>
            </a:pPr>
            <a:r>
              <a:rPr lang="ru-RU" sz="1600" dirty="0" smtClean="0"/>
              <a:t>   </a:t>
            </a:r>
          </a:p>
          <a:p>
            <a:pPr marL="0" lvl="0" indent="0" algn="just">
              <a:buNone/>
            </a:pPr>
            <a:r>
              <a:rPr lang="ru-RU" sz="1600" dirty="0"/>
              <a:t> </a:t>
            </a:r>
            <a:r>
              <a:rPr lang="ru-RU" sz="1600" dirty="0" smtClean="0"/>
              <a:t>  Частично эту проблему удалось решить нормализацией входных данных, обрезкой </a:t>
            </a:r>
            <a:r>
              <a:rPr lang="ru-RU" sz="1600" dirty="0" err="1" smtClean="0"/>
              <a:t>датасета</a:t>
            </a:r>
            <a:r>
              <a:rPr lang="ru-RU" sz="1600" dirty="0" smtClean="0"/>
              <a:t>.</a:t>
            </a:r>
          </a:p>
          <a:p>
            <a:pPr marL="0" lvl="0" indent="0" algn="just">
              <a:buNone/>
            </a:pPr>
            <a:r>
              <a:rPr lang="ru-RU" sz="1600" dirty="0" smtClean="0"/>
              <a:t>   </a:t>
            </a:r>
          </a:p>
          <a:p>
            <a:pPr marL="0" lvl="0" indent="0" algn="just">
              <a:buNone/>
            </a:pPr>
            <a:r>
              <a:rPr lang="ru-RU" sz="1600" dirty="0" smtClean="0"/>
              <a:t>   Вторая существенная проблема заключается в том, что мы изначально не знаем, какие параметры закодированы в переменных </a:t>
            </a:r>
            <a:r>
              <a:rPr lang="en-US" sz="1600" dirty="0" smtClean="0"/>
              <a:t>V……</a:t>
            </a:r>
            <a:r>
              <a:rPr lang="ru-RU" sz="1600" dirty="0" smtClean="0"/>
              <a:t>, ведь возможно для повышения точности работы модели, имело смысл их группировать, либо наоборот «разбить» на составляющие.</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ru-RU" dirty="0" smtClean="0"/>
              <a:t>Выводы</a:t>
            </a:r>
            <a:endParaRPr dirty="0"/>
          </a:p>
        </p:txBody>
      </p:sp>
      <p:sp>
        <p:nvSpPr>
          <p:cNvPr id="162" name="Google Shape;162;p12"/>
          <p:cNvSpPr txBox="1">
            <a:spLocks noGrp="1"/>
          </p:cNvSpPr>
          <p:nvPr>
            <p:ph type="body" idx="1"/>
          </p:nvPr>
        </p:nvSpPr>
        <p:spPr>
          <a:xfrm>
            <a:off x="311699" y="1152475"/>
            <a:ext cx="8541743" cy="3416400"/>
          </a:xfrm>
          <a:prstGeom prst="rect">
            <a:avLst/>
          </a:prstGeom>
          <a:noFill/>
          <a:ln>
            <a:noFill/>
          </a:ln>
        </p:spPr>
        <p:txBody>
          <a:bodyPr spcFirstLastPara="1" wrap="square" lIns="91425" tIns="91425" rIns="91425" bIns="91425" anchor="t" anchorCtr="0">
            <a:noAutofit/>
          </a:bodyPr>
          <a:lstStyle/>
          <a:p>
            <a:pPr marL="0" lvl="0" indent="0" algn="just">
              <a:buNone/>
            </a:pPr>
            <a:r>
              <a:rPr lang="ru-RU" sz="1600" dirty="0" smtClean="0"/>
              <a:t>   Различные </a:t>
            </a:r>
            <a:r>
              <a:rPr lang="ru-RU" sz="1600" dirty="0"/>
              <a:t>модели решения нашей задачи позволяют сделать вывод, что применение </a:t>
            </a:r>
            <a:r>
              <a:rPr lang="ru-RU" sz="1600" dirty="0" err="1"/>
              <a:t>нейросетей</a:t>
            </a:r>
            <a:r>
              <a:rPr lang="ru-RU" sz="1600" dirty="0"/>
              <a:t> (глубокого машинного обучения) более предпочтительно при наличии больших </a:t>
            </a:r>
            <a:r>
              <a:rPr lang="ru-RU" sz="1600" dirty="0" err="1"/>
              <a:t>датасетов</a:t>
            </a:r>
            <a:r>
              <a:rPr lang="ru-RU" sz="1600" dirty="0"/>
              <a:t> с малым количеством выбросов/аномалий</a:t>
            </a:r>
            <a:r>
              <a:rPr lang="ru-RU" sz="1600" dirty="0" smtClean="0"/>
              <a:t>. </a:t>
            </a:r>
          </a:p>
          <a:p>
            <a:pPr marL="0" lvl="0" indent="0" algn="just">
              <a:buNone/>
            </a:pPr>
            <a:r>
              <a:rPr lang="ru-RU" sz="1600" dirty="0" smtClean="0"/>
              <a:t>   Однако делать однозначные выводы преждевременно, т.к. мы не можем судить о представленных данных и возможно, к примеру, метод опорных векторов (</a:t>
            </a:r>
            <a:r>
              <a:rPr lang="en-US" sz="1600" dirty="0" smtClean="0"/>
              <a:t>SVM</a:t>
            </a:r>
            <a:r>
              <a:rPr lang="ru-RU" sz="1600" dirty="0" smtClean="0"/>
              <a:t>) повел бы себя лучше.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ru-RU" dirty="0" smtClean="0"/>
              <a:t>Выводы</a:t>
            </a:r>
            <a:endParaRPr dirty="0"/>
          </a:p>
          <a:p>
            <a:pPr marL="0" lvl="0" indent="0" algn="l" rtl="0">
              <a:lnSpc>
                <a:spcPct val="100000"/>
              </a:lnSpc>
              <a:spcBef>
                <a:spcPts val="0"/>
              </a:spcBef>
              <a:spcAft>
                <a:spcPts val="0"/>
              </a:spcAft>
              <a:buSzPts val="2800"/>
              <a:buNone/>
            </a:pPr>
            <a:endParaRPr dirty="0"/>
          </a:p>
        </p:txBody>
      </p:sp>
      <p:sp>
        <p:nvSpPr>
          <p:cNvPr id="171" name="Google Shape;171;p13"/>
          <p:cNvSpPr txBox="1">
            <a:spLocks noGrp="1"/>
          </p:cNvSpPr>
          <p:nvPr>
            <p:ph type="body" idx="1"/>
          </p:nvPr>
        </p:nvSpPr>
        <p:spPr>
          <a:xfrm>
            <a:off x="345774" y="1186575"/>
            <a:ext cx="8321148" cy="202707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lang="ru" dirty="0"/>
          </a:p>
          <a:p>
            <a:pPr marL="0" lvl="0" indent="0" algn="just" rtl="0">
              <a:lnSpc>
                <a:spcPct val="115000"/>
              </a:lnSpc>
              <a:spcBef>
                <a:spcPts val="0"/>
              </a:spcBef>
              <a:spcAft>
                <a:spcPts val="1600"/>
              </a:spcAft>
              <a:buSzPts val="1800"/>
              <a:buNone/>
            </a:pPr>
            <a:r>
              <a:rPr lang="ru" sz="1600" dirty="0" smtClean="0"/>
              <a:t>   Представленная модель обучения может быть использована для автоматического выявления не типичных транзкций клиентов, с последующей их блокировкой и проведением проверки «вручную».</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ru" dirty="0"/>
              <a:t>План</a:t>
            </a:r>
            <a:endParaRPr dirty="0"/>
          </a:p>
        </p:txBody>
      </p:sp>
      <p:sp>
        <p:nvSpPr>
          <p:cNvPr id="68" name="Google Shape;68;p2"/>
          <p:cNvSpPr txBox="1">
            <a:spLocks noGrp="1"/>
          </p:cNvSpPr>
          <p:nvPr>
            <p:ph type="body" idx="1"/>
          </p:nvPr>
        </p:nvSpPr>
        <p:spPr>
          <a:xfrm>
            <a:off x="247828" y="1152475"/>
            <a:ext cx="8631252"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u-RU" sz="1600" dirty="0" smtClean="0"/>
              <a:t>Возникновение проблемы, методы решения</a:t>
            </a:r>
            <a:endParaRPr sz="1600" dirty="0"/>
          </a:p>
          <a:p>
            <a:pPr marL="457200" lvl="0" indent="-342900" algn="l" rtl="0">
              <a:lnSpc>
                <a:spcPct val="115000"/>
              </a:lnSpc>
              <a:spcBef>
                <a:spcPts val="1600"/>
              </a:spcBef>
              <a:spcAft>
                <a:spcPts val="0"/>
              </a:spcAft>
              <a:buSzPts val="1800"/>
              <a:buChar char="●"/>
            </a:pPr>
            <a:r>
              <a:rPr lang="ru-RU" sz="1600" dirty="0" smtClean="0"/>
              <a:t>Вводная часть</a:t>
            </a:r>
          </a:p>
          <a:p>
            <a:pPr marL="457200" lvl="0" indent="-342900" algn="l" rtl="0">
              <a:lnSpc>
                <a:spcPct val="100000"/>
              </a:lnSpc>
              <a:spcAft>
                <a:spcPts val="0"/>
              </a:spcAft>
              <a:buSzPts val="1800"/>
              <a:buChar char="●"/>
            </a:pPr>
            <a:r>
              <a:rPr lang="ru-RU" sz="1600" dirty="0" smtClean="0"/>
              <a:t>Цель проекта</a:t>
            </a:r>
            <a:endParaRPr sz="1600" dirty="0"/>
          </a:p>
          <a:p>
            <a:pPr marL="457200" lvl="0" indent="-342900" algn="l" rtl="0">
              <a:lnSpc>
                <a:spcPct val="115000"/>
              </a:lnSpc>
              <a:spcBef>
                <a:spcPts val="0"/>
              </a:spcBef>
              <a:spcAft>
                <a:spcPts val="0"/>
              </a:spcAft>
              <a:buSzPts val="1800"/>
              <a:buChar char="●"/>
            </a:pPr>
            <a:r>
              <a:rPr lang="ru-RU" sz="1600" dirty="0" smtClean="0"/>
              <a:t>Предобработка данных</a:t>
            </a:r>
            <a:endParaRPr sz="1600" dirty="0"/>
          </a:p>
          <a:p>
            <a:pPr marL="457200" lvl="0" indent="-342900" algn="l" rtl="0">
              <a:lnSpc>
                <a:spcPct val="115000"/>
              </a:lnSpc>
              <a:spcBef>
                <a:spcPts val="0"/>
              </a:spcBef>
              <a:spcAft>
                <a:spcPts val="0"/>
              </a:spcAft>
              <a:buSzPts val="1800"/>
              <a:buChar char="●"/>
            </a:pPr>
            <a:r>
              <a:rPr lang="ru-RU" sz="1600" dirty="0" smtClean="0"/>
              <a:t>Выбор модели</a:t>
            </a:r>
          </a:p>
          <a:p>
            <a:pPr marL="457200" lvl="0" indent="-342900" algn="l" rtl="0">
              <a:lnSpc>
                <a:spcPct val="115000"/>
              </a:lnSpc>
              <a:spcBef>
                <a:spcPts val="0"/>
              </a:spcBef>
              <a:spcAft>
                <a:spcPts val="0"/>
              </a:spcAft>
              <a:buSzPts val="1800"/>
              <a:buChar char="●"/>
            </a:pPr>
            <a:r>
              <a:rPr lang="ru-RU" sz="1600" dirty="0" smtClean="0"/>
              <a:t>Проблемы</a:t>
            </a:r>
            <a:endParaRPr sz="1600" dirty="0"/>
          </a:p>
          <a:p>
            <a:pPr marL="457200" lvl="0" indent="-342900" algn="l" rtl="0">
              <a:lnSpc>
                <a:spcPct val="115000"/>
              </a:lnSpc>
              <a:spcBef>
                <a:spcPts val="0"/>
              </a:spcBef>
              <a:spcAft>
                <a:spcPts val="0"/>
              </a:spcAft>
              <a:buSzPts val="1800"/>
              <a:buChar char="●"/>
            </a:pPr>
            <a:r>
              <a:rPr lang="ru-RU" sz="1600" dirty="0" smtClean="0"/>
              <a:t>Выводы</a:t>
            </a:r>
            <a:endParaRPr sz="1600" dirty="0"/>
          </a:p>
          <a:p>
            <a:pPr marL="457200" lvl="0" indent="0" algn="l" rtl="0">
              <a:lnSpc>
                <a:spcPct val="115000"/>
              </a:lnSpc>
              <a:spcBef>
                <a:spcPts val="1600"/>
              </a:spcBef>
              <a:spcAft>
                <a:spcPts val="16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311700" y="445025"/>
            <a:ext cx="4478961"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ru-RU" dirty="0" smtClean="0"/>
              <a:t>Вводная часть</a:t>
            </a:r>
            <a:endParaRPr dirty="0"/>
          </a:p>
        </p:txBody>
      </p:sp>
      <p:sp>
        <p:nvSpPr>
          <p:cNvPr id="74" name="Google Shape;74;p3"/>
          <p:cNvSpPr txBox="1">
            <a:spLocks noGrp="1"/>
          </p:cNvSpPr>
          <p:nvPr>
            <p:ph type="body" idx="1"/>
          </p:nvPr>
        </p:nvSpPr>
        <p:spPr>
          <a:xfrm>
            <a:off x="264920" y="1152475"/>
            <a:ext cx="4631820" cy="3416400"/>
          </a:xfrm>
          <a:prstGeom prst="rect">
            <a:avLst/>
          </a:prstGeom>
          <a:noFill/>
          <a:ln>
            <a:noFill/>
          </a:ln>
        </p:spPr>
        <p:txBody>
          <a:bodyPr spcFirstLastPara="1" wrap="square" lIns="91425" tIns="91425" rIns="91425" bIns="91425" anchor="t" anchorCtr="0">
            <a:noAutofit/>
          </a:bodyPr>
          <a:lstStyle/>
          <a:p>
            <a:pPr marL="0" lvl="0" indent="0" algn="just">
              <a:lnSpc>
                <a:spcPct val="100000"/>
              </a:lnSpc>
              <a:buNone/>
            </a:pPr>
            <a:r>
              <a:rPr lang="ru-RU" dirty="0" smtClean="0"/>
              <a:t>   С </a:t>
            </a:r>
            <a:r>
              <a:rPr lang="ru-RU" dirty="0"/>
              <a:t>широким использованием кредитных карт мошенничество становится одной из основных проблем в </a:t>
            </a:r>
            <a:r>
              <a:rPr lang="ru-RU" dirty="0" smtClean="0"/>
              <a:t>банковском секторе. </a:t>
            </a:r>
            <a:r>
              <a:rPr lang="ru-RU" dirty="0"/>
              <a:t>Модели мошенничества быстро </a:t>
            </a:r>
            <a:r>
              <a:rPr lang="ru-RU" dirty="0" smtClean="0"/>
              <a:t>меняются, прогресс не стоит на месте. </a:t>
            </a:r>
            <a:endParaRPr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900" y="1971221"/>
            <a:ext cx="3822791" cy="25485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311700" y="445025"/>
            <a:ext cx="4969291"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ru" dirty="0" smtClean="0"/>
              <a:t>Вводная часть</a:t>
            </a:r>
            <a:endParaRPr dirty="0"/>
          </a:p>
          <a:p>
            <a:pPr marL="0" lvl="0" indent="0" algn="l" rtl="0">
              <a:lnSpc>
                <a:spcPct val="100000"/>
              </a:lnSpc>
              <a:spcBef>
                <a:spcPts val="0"/>
              </a:spcBef>
              <a:spcAft>
                <a:spcPts val="0"/>
              </a:spcAft>
              <a:buSzPts val="2800"/>
              <a:buNone/>
            </a:pPr>
            <a:endParaRPr dirty="0"/>
          </a:p>
        </p:txBody>
      </p:sp>
      <p:sp>
        <p:nvSpPr>
          <p:cNvPr id="81" name="Google Shape;81;p4"/>
          <p:cNvSpPr txBox="1">
            <a:spLocks noGrp="1"/>
          </p:cNvSpPr>
          <p:nvPr>
            <p:ph type="body" idx="1"/>
          </p:nvPr>
        </p:nvSpPr>
        <p:spPr>
          <a:xfrm>
            <a:off x="256374" y="1152475"/>
            <a:ext cx="4819209" cy="2558134"/>
          </a:xfrm>
          <a:prstGeom prst="rect">
            <a:avLst/>
          </a:prstGeom>
          <a:noFill/>
          <a:ln>
            <a:noFill/>
          </a:ln>
        </p:spPr>
        <p:txBody>
          <a:bodyPr spcFirstLastPara="1" wrap="square" lIns="91425" tIns="91425" rIns="91425" bIns="91425" anchor="t" anchorCtr="0">
            <a:noAutofit/>
          </a:bodyPr>
          <a:lstStyle/>
          <a:p>
            <a:pPr marL="0" lvl="0" indent="0" algn="just">
              <a:lnSpc>
                <a:spcPct val="100000"/>
              </a:lnSpc>
              <a:buClr>
                <a:srgbClr val="616161"/>
              </a:buClr>
              <a:buNone/>
            </a:pPr>
            <a:r>
              <a:rPr lang="ru-RU" sz="1600" dirty="0" smtClean="0">
                <a:solidFill>
                  <a:srgbClr val="616161"/>
                </a:solidFill>
              </a:rPr>
              <a:t>   Специалисты </a:t>
            </a:r>
            <a:r>
              <a:rPr lang="ru-RU" sz="1600" dirty="0">
                <a:solidFill>
                  <a:srgbClr val="616161"/>
                </a:solidFill>
              </a:rPr>
              <a:t>банков могут успешно предотвращать мошенничество в отношении клиентов банка только в том случае, когда в их распоряжении </a:t>
            </a:r>
            <a:r>
              <a:rPr lang="ru-RU" sz="1600">
                <a:solidFill>
                  <a:srgbClr val="616161"/>
                </a:solidFill>
              </a:rPr>
              <a:t>имеются </a:t>
            </a:r>
            <a:r>
              <a:rPr lang="ru-RU" sz="1600" smtClean="0">
                <a:solidFill>
                  <a:srgbClr val="616161"/>
                </a:solidFill>
              </a:rPr>
              <a:t>инструменты, </a:t>
            </a:r>
            <a:r>
              <a:rPr lang="ru-RU" sz="1600" dirty="0">
                <a:solidFill>
                  <a:srgbClr val="616161"/>
                </a:solidFill>
              </a:rPr>
              <a:t>позволяющие предотвратить хищение ценностей клиентов до того, как мошенник завершит свои преступные действия. Однако данный инструмент должен быть не только эффективным, но и не дорогим, иначе его стоимость превысит потери от преступлений.  </a:t>
            </a:r>
          </a:p>
          <a:p>
            <a:pPr marL="457200" lvl="0" indent="0" algn="l" rtl="0">
              <a:lnSpc>
                <a:spcPct val="100000"/>
              </a:lnSpc>
              <a:spcBef>
                <a:spcPts val="1600"/>
              </a:spcBef>
              <a:spcAft>
                <a:spcPts val="0"/>
              </a:spcAft>
              <a:buSzPts val="1800"/>
              <a:buNone/>
            </a:pPr>
            <a:endParaRPr sz="1300" dirty="0"/>
          </a:p>
          <a:p>
            <a:pPr marL="0" lvl="0" indent="0" algn="l" rtl="0">
              <a:lnSpc>
                <a:spcPct val="115000"/>
              </a:lnSpc>
              <a:spcBef>
                <a:spcPts val="1600"/>
              </a:spcBef>
              <a:spcAft>
                <a:spcPts val="1600"/>
              </a:spcAft>
              <a:buSzPts val="1800"/>
              <a:buNone/>
            </a:pPr>
            <a:endParaRPr sz="1900"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852" y="384561"/>
            <a:ext cx="3617465" cy="42934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ru-RU" dirty="0" smtClean="0"/>
              <a:t>Цель проекта</a:t>
            </a:r>
            <a:endParaRPr dirty="0"/>
          </a:p>
        </p:txBody>
      </p:sp>
      <p:sp>
        <p:nvSpPr>
          <p:cNvPr id="91" name="Google Shape;91;p5"/>
          <p:cNvSpPr txBox="1">
            <a:spLocks noGrp="1"/>
          </p:cNvSpPr>
          <p:nvPr>
            <p:ph type="body" idx="1"/>
          </p:nvPr>
        </p:nvSpPr>
        <p:spPr>
          <a:xfrm>
            <a:off x="286062" y="1135384"/>
            <a:ext cx="8593018" cy="204513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endParaRPr lang="ru-RU" dirty="0" smtClean="0"/>
          </a:p>
          <a:p>
            <a:pPr marL="0" lvl="0" indent="0" algn="l" rtl="0">
              <a:lnSpc>
                <a:spcPct val="100000"/>
              </a:lnSpc>
              <a:spcBef>
                <a:spcPts val="0"/>
              </a:spcBef>
              <a:spcAft>
                <a:spcPts val="0"/>
              </a:spcAft>
              <a:buSzPts val="1800"/>
              <a:buNone/>
            </a:pPr>
            <a:endParaRPr lang="ru-RU" dirty="0"/>
          </a:p>
          <a:p>
            <a:pPr marL="0" lvl="0" indent="0" algn="just" rtl="0">
              <a:lnSpc>
                <a:spcPct val="100000"/>
              </a:lnSpc>
              <a:spcBef>
                <a:spcPts val="0"/>
              </a:spcBef>
              <a:spcAft>
                <a:spcPts val="0"/>
              </a:spcAft>
              <a:buSzPts val="1800"/>
              <a:buNone/>
            </a:pPr>
            <a:r>
              <a:rPr lang="ru-RU" sz="1600" dirty="0" smtClean="0"/>
              <a:t>   Реализация проекта поможет решить, какая из моделей более всего подходит для решения поставленной задачи, это может быть одна из классических линейных моделей, либо построение нейронной сети. Мы сможем наглядно увидеть разницу между ними в предсказании интересующего нас результата, задействованные ресурсы и возможности оптимизации построенных моделей машинного обучения. </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311700" y="152400"/>
            <a:ext cx="8520600" cy="54333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ru-RU" dirty="0" smtClean="0"/>
              <a:t>Предобработка данных</a:t>
            </a:r>
            <a:endParaRPr dirty="0"/>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p:txBody>
      </p:sp>
      <p:sp>
        <p:nvSpPr>
          <p:cNvPr id="7" name="Текст 1"/>
          <p:cNvSpPr>
            <a:spLocks noGrp="1"/>
          </p:cNvSpPr>
          <p:nvPr>
            <p:ph type="body" idx="1"/>
          </p:nvPr>
        </p:nvSpPr>
        <p:spPr>
          <a:xfrm>
            <a:off x="430697" y="695739"/>
            <a:ext cx="8431292" cy="921025"/>
          </a:xfrm>
        </p:spPr>
        <p:txBody>
          <a:bodyPr/>
          <a:lstStyle/>
          <a:p>
            <a:pPr marL="114300" indent="0" algn="just">
              <a:buNone/>
            </a:pPr>
            <a:r>
              <a:rPr lang="ru-RU" sz="1600" dirty="0" smtClean="0"/>
              <a:t>   Наборы </a:t>
            </a:r>
            <a:r>
              <a:rPr lang="ru-RU" sz="1600" dirty="0"/>
              <a:t>данных </a:t>
            </a:r>
            <a:r>
              <a:rPr lang="ru-RU" sz="1600" dirty="0" smtClean="0"/>
              <a:t>содержит 284 807 транзакции из которых только 492 мошеннических. </a:t>
            </a:r>
            <a:r>
              <a:rPr lang="ru-RU" sz="1600" dirty="0"/>
              <a:t>Набор данных сильно </a:t>
            </a:r>
            <a:r>
              <a:rPr lang="ru-RU" sz="1600" dirty="0" smtClean="0"/>
              <a:t>не сбалансирован, </a:t>
            </a:r>
            <a:r>
              <a:rPr lang="ru-RU" sz="1600" dirty="0"/>
              <a:t>на положительный класс (мошенничество) приходится 0,172% всех транзакций</a:t>
            </a:r>
            <a:r>
              <a:rPr lang="ru-RU" sz="1600" dirty="0" smtClean="0"/>
              <a:t>.</a:t>
            </a:r>
            <a:endParaRPr lang="ru-RU" sz="1600" dirty="0"/>
          </a:p>
        </p:txBody>
      </p:sp>
      <p:pic>
        <p:nvPicPr>
          <p:cNvPr id="4" name="Рисунок 3"/>
          <p:cNvPicPr>
            <a:picLocks noChangeAspect="1"/>
          </p:cNvPicPr>
          <p:nvPr/>
        </p:nvPicPr>
        <p:blipFill rotWithShape="1">
          <a:blip r:embed="rId3">
            <a:extLst>
              <a:ext uri="{28A0092B-C50C-407E-A947-70E740481C1C}">
                <a14:useLocalDpi xmlns:a14="http://schemas.microsoft.com/office/drawing/2010/main" val="0"/>
              </a:ext>
            </a:extLst>
          </a:blip>
          <a:srcRect t="21101" b="5462"/>
          <a:stretch/>
        </p:blipFill>
        <p:spPr>
          <a:xfrm>
            <a:off x="430696" y="1742661"/>
            <a:ext cx="8431292" cy="31369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ru" dirty="0" smtClean="0"/>
              <a:t>Предобработка данных</a:t>
            </a:r>
            <a:endParaRPr dirty="0"/>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a:p>
            <a:pPr marL="0" lvl="0" indent="0" algn="l" rtl="0">
              <a:lnSpc>
                <a:spcPct val="100000"/>
              </a:lnSpc>
              <a:spcBef>
                <a:spcPts val="0"/>
              </a:spcBef>
              <a:spcAft>
                <a:spcPts val="0"/>
              </a:spcAft>
              <a:buSzPts val="2800"/>
              <a:buNone/>
            </a:pPr>
            <a:endParaRPr dirty="0"/>
          </a:p>
        </p:txBody>
      </p:sp>
      <p:sp>
        <p:nvSpPr>
          <p:cNvPr id="105" name="Google Shape;105;p8"/>
          <p:cNvSpPr txBox="1">
            <a:spLocks noGrp="1"/>
          </p:cNvSpPr>
          <p:nvPr>
            <p:ph type="body" idx="1"/>
          </p:nvPr>
        </p:nvSpPr>
        <p:spPr>
          <a:xfrm>
            <a:off x="311699" y="1152475"/>
            <a:ext cx="8584473" cy="3556258"/>
          </a:xfrm>
          <a:prstGeom prst="rect">
            <a:avLst/>
          </a:prstGeom>
          <a:noFill/>
          <a:ln>
            <a:noFill/>
          </a:ln>
        </p:spPr>
        <p:txBody>
          <a:bodyPr spcFirstLastPara="1" wrap="square" lIns="91425" tIns="91425" rIns="91425" bIns="91425" anchor="t" anchorCtr="0">
            <a:noAutofit/>
          </a:bodyPr>
          <a:lstStyle/>
          <a:p>
            <a:pPr marL="0" lvl="0" indent="0">
              <a:buNone/>
            </a:pPr>
            <a:endParaRPr lang="ru-RU" dirty="0" smtClean="0"/>
          </a:p>
          <a:p>
            <a:pPr marL="0" lvl="0" indent="0" algn="just">
              <a:buNone/>
            </a:pPr>
            <a:r>
              <a:rPr lang="ru-RU" sz="1600" dirty="0" smtClean="0"/>
              <a:t>   К </a:t>
            </a:r>
            <a:r>
              <a:rPr lang="ru-RU" sz="1600" dirty="0"/>
              <a:t>сожалению, из-за проблем с персональными данными, нам </a:t>
            </a:r>
            <a:r>
              <a:rPr lang="ru-RU" sz="1600" dirty="0" smtClean="0"/>
              <a:t>даны </a:t>
            </a:r>
            <a:r>
              <a:rPr lang="ru-RU" sz="1600" dirty="0"/>
              <a:t>некие неопределенные характеристики V1, V2,… V28, единственные известные нам функции, это «Время» и «Количество». </a:t>
            </a:r>
            <a:endParaRPr lang="ru-RU" sz="1600" dirty="0" smtClean="0"/>
          </a:p>
          <a:p>
            <a:pPr marL="0" lvl="0" indent="0">
              <a:buNone/>
            </a:pPr>
            <a:endParaRPr lang="ru-RU" sz="1600" dirty="0" smtClean="0"/>
          </a:p>
          <a:p>
            <a:pPr marL="0" lvl="0" indent="0" algn="just">
              <a:buNone/>
            </a:pPr>
            <a:r>
              <a:rPr lang="ru-RU" sz="1600" dirty="0" smtClean="0"/>
              <a:t>   Функция </a:t>
            </a:r>
            <a:r>
              <a:rPr lang="ru-RU" sz="1600" dirty="0"/>
              <a:t>«Класс» - это переменная ответа, которая принимает значение 1 в случае мошенничества и 0 в противном </a:t>
            </a:r>
            <a:r>
              <a:rPr lang="ru-RU" sz="1600" dirty="0" smtClean="0"/>
              <a:t>случае, мы будем обучать наши модели для лучшего предсказания наступления этого события.</a:t>
            </a:r>
            <a:endParaRPr lang="ru-RU" sz="1600" dirty="0"/>
          </a:p>
          <a:p>
            <a:pPr marL="0" lvl="0" indent="0" algn="l" rtl="0">
              <a:lnSpc>
                <a:spcPct val="115000"/>
              </a:lnSpc>
              <a:spcBef>
                <a:spcPts val="1600"/>
              </a:spcBef>
              <a:spcAft>
                <a:spcPts val="1600"/>
              </a:spcAft>
              <a:buSzPts val="1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311700" y="125896"/>
            <a:ext cx="8520600" cy="54922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ru-RU" dirty="0" smtClean="0"/>
              <a:t>Предобработка данных</a:t>
            </a:r>
            <a:endParaRPr dirty="0"/>
          </a:p>
        </p:txBody>
      </p:sp>
      <p:sp>
        <p:nvSpPr>
          <p:cNvPr id="114" name="Google Shape;114;p9"/>
          <p:cNvSpPr txBox="1">
            <a:spLocks noGrp="1"/>
          </p:cNvSpPr>
          <p:nvPr>
            <p:ph type="body" idx="1"/>
          </p:nvPr>
        </p:nvSpPr>
        <p:spPr>
          <a:xfrm>
            <a:off x="311700" y="675118"/>
            <a:ext cx="3697083" cy="2167474"/>
          </a:xfrm>
          <a:prstGeom prst="rect">
            <a:avLst/>
          </a:prstGeom>
          <a:noFill/>
          <a:ln>
            <a:noFill/>
          </a:ln>
        </p:spPr>
        <p:txBody>
          <a:bodyPr spcFirstLastPara="1" wrap="square" lIns="91425" tIns="91425" rIns="91425" bIns="91425" anchor="t" anchorCtr="0">
            <a:noAutofit/>
          </a:bodyPr>
          <a:lstStyle/>
          <a:p>
            <a:pPr marL="114300" lvl="0" indent="0" algn="just" rtl="0">
              <a:lnSpc>
                <a:spcPct val="115000"/>
              </a:lnSpc>
              <a:spcBef>
                <a:spcPts val="0"/>
              </a:spcBef>
              <a:spcAft>
                <a:spcPts val="0"/>
              </a:spcAft>
              <a:buSzPts val="1800"/>
              <a:buNone/>
            </a:pPr>
            <a:r>
              <a:rPr lang="ru-RU" sz="1600" dirty="0" smtClean="0"/>
              <a:t>   Визуализация представленных данных свидетельствует о том, что они сильно не сбалансированы, но и единичные зависимости отсутствуют.</a:t>
            </a:r>
          </a:p>
          <a:p>
            <a:pPr marL="114300" lvl="0" indent="0" algn="l" rtl="0">
              <a:lnSpc>
                <a:spcPct val="115000"/>
              </a:lnSpc>
              <a:spcBef>
                <a:spcPts val="0"/>
              </a:spcBef>
              <a:spcAft>
                <a:spcPts val="0"/>
              </a:spcAft>
              <a:buSzPts val="1800"/>
              <a:buNone/>
            </a:pPr>
            <a:r>
              <a:rPr lang="ru-RU" sz="1600" dirty="0" smtClean="0"/>
              <a:t>   Поэтому возможно обойтись только их нормализацией.</a:t>
            </a:r>
            <a:endParaRPr sz="1600" dirty="0"/>
          </a:p>
        </p:txBody>
      </p:sp>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6355" t="27913" r="32804" b="12938"/>
          <a:stretch/>
        </p:blipFill>
        <p:spPr>
          <a:xfrm>
            <a:off x="4008784" y="675118"/>
            <a:ext cx="5055704" cy="2452396"/>
          </a:xfrm>
          <a:prstGeom prst="rect">
            <a:avLst/>
          </a:prstGeom>
        </p:spPr>
      </p:pic>
      <p:pic>
        <p:nvPicPr>
          <p:cNvPr id="3" name="Рисунок 2"/>
          <p:cNvPicPr>
            <a:picLocks noChangeAspect="1"/>
          </p:cNvPicPr>
          <p:nvPr/>
        </p:nvPicPr>
        <p:blipFill rotWithShape="1">
          <a:blip r:embed="rId4">
            <a:extLst>
              <a:ext uri="{28A0092B-C50C-407E-A947-70E740481C1C}">
                <a14:useLocalDpi xmlns:a14="http://schemas.microsoft.com/office/drawing/2010/main" val="0"/>
              </a:ext>
            </a:extLst>
          </a:blip>
          <a:srcRect l="4953" t="21267" r="46635" b="4465"/>
          <a:stretch/>
        </p:blipFill>
        <p:spPr>
          <a:xfrm>
            <a:off x="4260574" y="3200400"/>
            <a:ext cx="3306417" cy="16830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311700" y="231913"/>
            <a:ext cx="8520600" cy="5433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ru-RU" dirty="0" smtClean="0"/>
              <a:t>Выбор модели</a:t>
            </a:r>
            <a:endParaRPr dirty="0"/>
          </a:p>
        </p:txBody>
      </p:sp>
      <p:sp>
        <p:nvSpPr>
          <p:cNvPr id="121" name="Google Shape;121;p10"/>
          <p:cNvSpPr txBox="1">
            <a:spLocks noGrp="1"/>
          </p:cNvSpPr>
          <p:nvPr>
            <p:ph type="body" idx="1"/>
          </p:nvPr>
        </p:nvSpPr>
        <p:spPr>
          <a:xfrm>
            <a:off x="311700" y="775253"/>
            <a:ext cx="8520600" cy="3187148"/>
          </a:xfrm>
          <a:prstGeom prst="rect">
            <a:avLst/>
          </a:prstGeom>
          <a:noFill/>
          <a:ln>
            <a:noFill/>
          </a:ln>
        </p:spPr>
        <p:txBody>
          <a:bodyPr spcFirstLastPara="1" wrap="square" lIns="91425" tIns="91425" rIns="91425" bIns="91425" anchor="t" anchorCtr="0">
            <a:noAutofit/>
          </a:bodyPr>
          <a:lstStyle/>
          <a:p>
            <a:pPr marL="0" indent="0" algn="just">
              <a:spcBef>
                <a:spcPts val="1600"/>
              </a:spcBef>
              <a:spcAft>
                <a:spcPts val="1600"/>
              </a:spcAft>
              <a:buNone/>
            </a:pPr>
            <a:r>
              <a:rPr lang="ru-RU" sz="1600" dirty="0" smtClean="0"/>
              <a:t>   Наша задача – это решение бинарной классификации (1 – да, 0 – нет), это определяет выбор классических моделей, способные разделять данные не линейно. </a:t>
            </a:r>
          </a:p>
          <a:p>
            <a:pPr marL="0" indent="0" algn="just">
              <a:spcBef>
                <a:spcPts val="1600"/>
              </a:spcBef>
              <a:spcAft>
                <a:spcPts val="1600"/>
              </a:spcAft>
              <a:buNone/>
            </a:pPr>
            <a:r>
              <a:rPr lang="ru-RU" sz="1600" dirty="0" smtClean="0"/>
              <a:t>   В качестве классических моделей будем использовать логистическую регрессию</a:t>
            </a:r>
            <a:r>
              <a:rPr lang="ru-RU" sz="1600" dirty="0"/>
              <a:t> </a:t>
            </a:r>
            <a:r>
              <a:rPr lang="ru-RU" sz="1600" dirty="0" smtClean="0"/>
              <a:t>(</a:t>
            </a:r>
            <a:r>
              <a:rPr lang="en-US" sz="1600" dirty="0" smtClean="0"/>
              <a:t>Logistic</a:t>
            </a:r>
            <a:r>
              <a:rPr lang="ru-RU" sz="1600" dirty="0" smtClean="0"/>
              <a:t> </a:t>
            </a:r>
            <a:r>
              <a:rPr lang="en-US" sz="1600" dirty="0" smtClean="0"/>
              <a:t>Regression</a:t>
            </a:r>
            <a:r>
              <a:rPr lang="ru-RU" sz="1600" dirty="0" smtClean="0"/>
              <a:t>), случайный лес (</a:t>
            </a:r>
            <a:r>
              <a:rPr lang="en-US" sz="1600" dirty="0" smtClean="0"/>
              <a:t>Random</a:t>
            </a:r>
            <a:r>
              <a:rPr lang="ru-RU" sz="1600" dirty="0" smtClean="0"/>
              <a:t> </a:t>
            </a:r>
            <a:r>
              <a:rPr lang="en-US" sz="1600" dirty="0" smtClean="0"/>
              <a:t>Forest</a:t>
            </a:r>
            <a:r>
              <a:rPr lang="ru-RU" sz="1600" dirty="0" smtClean="0"/>
              <a:t>) и метод ближайших соседей (</a:t>
            </a:r>
            <a:r>
              <a:rPr lang="en-US" sz="1600" dirty="0" smtClean="0"/>
              <a:t>KNN</a:t>
            </a:r>
            <a:r>
              <a:rPr lang="ru-RU" sz="1600" dirty="0" smtClean="0"/>
              <a:t>).</a:t>
            </a:r>
          </a:p>
          <a:p>
            <a:pPr marL="0" indent="0" algn="just">
              <a:spcBef>
                <a:spcPts val="1600"/>
              </a:spcBef>
              <a:spcAft>
                <a:spcPts val="1600"/>
              </a:spcAft>
              <a:buNone/>
            </a:pPr>
            <a:r>
              <a:rPr lang="ru-RU" sz="1600" dirty="0" smtClean="0"/>
              <a:t>   Выбор моделей определен тем, что они в состоянии разделять пространство нелинейно.</a:t>
            </a:r>
            <a:endParaRPr lang="en-US" sz="1600" dirty="0"/>
          </a:p>
          <a:p>
            <a:pPr marL="0" indent="0">
              <a:spcBef>
                <a:spcPts val="1600"/>
              </a:spcBef>
              <a:spcAft>
                <a:spcPts val="1600"/>
              </a:spcAft>
              <a:buNone/>
            </a:pPr>
            <a:endParaRPr lang="en-US" dirty="0"/>
          </a:p>
          <a:p>
            <a:pPr marL="0" lvl="0" indent="0" algn="l" rtl="0">
              <a:lnSpc>
                <a:spcPct val="115000"/>
              </a:lnSpc>
              <a:spcBef>
                <a:spcPts val="1600"/>
              </a:spcBef>
              <a:spcAft>
                <a:spcPts val="1600"/>
              </a:spcAft>
              <a:buSzPts val="1800"/>
              <a:buNone/>
            </a:pPr>
            <a:r>
              <a:rPr lang="ru-RU" dirty="0" smtClean="0"/>
              <a:t>  </a:t>
            </a:r>
            <a:endParaRPr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648</Words>
  <Application>Microsoft Office PowerPoint</Application>
  <PresentationFormat>Экран (16:9)</PresentationFormat>
  <Paragraphs>58</Paragraphs>
  <Slides>15</Slides>
  <Notes>15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Proxima Nova</vt:lpstr>
      <vt:lpstr>Calibri</vt:lpstr>
      <vt:lpstr>Georgia</vt:lpstr>
      <vt:lpstr>Spearmint</vt:lpstr>
      <vt:lpstr>Презентация PowerPoint</vt:lpstr>
      <vt:lpstr>План</vt:lpstr>
      <vt:lpstr>Вводная часть</vt:lpstr>
      <vt:lpstr>Вводная часть </vt:lpstr>
      <vt:lpstr>Цель проекта</vt:lpstr>
      <vt:lpstr>Предобработка данных  </vt:lpstr>
      <vt:lpstr>Предобработка данных   </vt:lpstr>
      <vt:lpstr>Предобработка данных</vt:lpstr>
      <vt:lpstr>Выбор модели</vt:lpstr>
      <vt:lpstr>Выбор модели </vt:lpstr>
      <vt:lpstr>Выбор модели</vt:lpstr>
      <vt:lpstr>Выбор модели</vt:lpstr>
      <vt:lpstr>Проблемы</vt:lpstr>
      <vt:lpstr>Выводы</vt:lpstr>
      <vt:lpstr>Выводы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Admin</cp:lastModifiedBy>
  <cp:revision>45</cp:revision>
  <dcterms:modified xsi:type="dcterms:W3CDTF">2021-02-09T17:14:00Z</dcterms:modified>
</cp:coreProperties>
</file>