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dim Brăduleac" initials="VB" lastIdx="2" clrIdx="0">
    <p:extLst>
      <p:ext uri="{19B8F6BF-5375-455C-9EA6-DF929625EA0E}">
        <p15:presenceInfo xmlns:p15="http://schemas.microsoft.com/office/powerpoint/2012/main" userId="3958d07cfe0146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1" autoAdjust="0"/>
  </p:normalViewPr>
  <p:slideViewPr>
    <p:cSldViewPr snapToGrid="0">
      <p:cViewPr>
        <p:scale>
          <a:sx n="75" d="100"/>
          <a:sy n="75" d="100"/>
        </p:scale>
        <p:origin x="5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3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8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79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7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8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1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504A-4E65-47D7-BBA2-E05B44AFBED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2260-83E7-41B7-BF0C-A96D1C3B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6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623454"/>
            <a:ext cx="9448800" cy="3961245"/>
          </a:xfrm>
        </p:spPr>
        <p:txBody>
          <a:bodyPr>
            <a:noAutofit/>
          </a:bodyPr>
          <a:lstStyle/>
          <a:p>
            <a:pPr algn="ctr"/>
            <a:r>
              <a:rPr lang="en-US" sz="8800" dirty="0" err="1" smtClean="0"/>
              <a:t>Fizica</a:t>
            </a:r>
            <a:r>
              <a:rPr lang="en-US" sz="8800" dirty="0" smtClean="0"/>
              <a:t/>
            </a:r>
            <a:br>
              <a:rPr lang="en-US" sz="8800" dirty="0" smtClean="0"/>
            </a:br>
            <a:r>
              <a:rPr lang="en-US" sz="8800" dirty="0" err="1" smtClean="0"/>
              <a:t>Problema</a:t>
            </a:r>
            <a:r>
              <a:rPr lang="en-US" sz="8800" dirty="0" smtClean="0"/>
              <a:t> </a:t>
            </a:r>
            <a:br>
              <a:rPr lang="en-US" sz="8800" dirty="0" smtClean="0"/>
            </a:br>
            <a:r>
              <a:rPr lang="en-US" sz="11500" dirty="0" smtClean="0"/>
              <a:t>336</a:t>
            </a:r>
            <a:endParaRPr lang="en-US" sz="11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698999"/>
            <a:ext cx="12192000" cy="749301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Elemente</a:t>
            </a:r>
            <a:r>
              <a:rPr lang="en-US" sz="3200" dirty="0"/>
              <a:t> de </a:t>
            </a:r>
            <a:r>
              <a:rPr lang="en-US" sz="3200" dirty="0" err="1"/>
              <a:t>fizică</a:t>
            </a:r>
            <a:r>
              <a:rPr lang="en-US" sz="3200" dirty="0"/>
              <a:t> </a:t>
            </a:r>
            <a:r>
              <a:rPr lang="en-US" sz="3200" dirty="0" err="1"/>
              <a:t>cuantică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a </a:t>
            </a:r>
            <a:r>
              <a:rPr lang="en-US" sz="3200" dirty="0" err="1"/>
              <a:t>nucleului</a:t>
            </a:r>
            <a:r>
              <a:rPr lang="en-US" sz="3200" dirty="0"/>
              <a:t> atomic.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2448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1506200" cy="960120"/>
          </a:xfrm>
        </p:spPr>
        <p:txBody>
          <a:bodyPr/>
          <a:lstStyle/>
          <a:p>
            <a:pPr algn="l"/>
            <a:r>
              <a:rPr lang="en-US" dirty="0" err="1" smtClean="0"/>
              <a:t>Conditia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74320" y="960121"/>
                <a:ext cx="11231880" cy="5258565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     O </a:t>
                </a:r>
                <a:r>
                  <a:rPr lang="en-US" sz="3200" dirty="0" err="1" smtClean="0"/>
                  <a:t>bil</a:t>
                </a:r>
                <a:r>
                  <a:rPr lang="ro-MD" sz="3200" dirty="0" smtClean="0"/>
                  <a:t>ă de cupru , avînd diametrul </a:t>
                </a:r>
                <a:r>
                  <a:rPr lang="ro-MD" sz="3200" i="1" dirty="0" smtClean="0"/>
                  <a:t>d</a:t>
                </a:r>
                <a:r>
                  <a:rPr lang="en-US" sz="3200" dirty="0" smtClean="0"/>
                  <a:t> </a:t>
                </a:r>
                <a:r>
                  <a:rPr lang="ro-MD" sz="3200" dirty="0" smtClean="0"/>
                  <a:t>=</a:t>
                </a:r>
                <a:r>
                  <a:rPr lang="en-US" sz="3200" dirty="0" smtClean="0"/>
                  <a:t> </a:t>
                </a:r>
                <a:r>
                  <a:rPr lang="ro-MD" sz="3200" dirty="0" smtClean="0"/>
                  <a:t>1.2cm a fost introdusă într-un vas , din care s-a evacuat aerul. Temperatura pereților vasului se menține aproape de zero absolut. Temperatura inițială a bilei este </a:t>
                </a:r>
                <a:r>
                  <a:rPr lang="ro-MD" sz="3200" i="1" dirty="0" smtClean="0"/>
                  <a:t>T</a:t>
                </a:r>
                <a:r>
                  <a:rPr lang="en-US" sz="3200" i="1" dirty="0" smtClean="0"/>
                  <a:t>o</a:t>
                </a:r>
                <a:r>
                  <a:rPr lang="ro-MD" sz="3200" dirty="0" smtClean="0"/>
                  <a:t> = 300 K . Considerînd suprafața bilei absolut neagră , determinați intervalul de timp , în care temperatura ei se va micșora de 2 ori. </a:t>
                </a:r>
                <a:endParaRPr lang="en-US" sz="3200" dirty="0" smtClean="0"/>
              </a:p>
              <a:p>
                <a:r>
                  <a:rPr lang="ro-MD" sz="3200" dirty="0" smtClean="0"/>
                  <a:t>Căldura specifică a cuprului </a:t>
                </a:r>
                <a:r>
                  <a:rPr lang="ro-MD" sz="3200" i="1" dirty="0" smtClean="0"/>
                  <a:t>c</a:t>
                </a:r>
                <a:r>
                  <a:rPr lang="ro-MD" sz="3200" dirty="0" smtClean="0"/>
                  <a:t> = 390 J/( kg * K) , iar densitatea cuprului </a:t>
                </a:r>
                <a:r>
                  <a:rPr lang="ro-MD" sz="3200" i="1" dirty="0" smtClean="0"/>
                  <a:t>p</a:t>
                </a:r>
                <a:r>
                  <a:rPr lang="ro-MD" sz="3200" dirty="0" smtClean="0"/>
                  <a:t> = 8900 kg/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ro-MD" sz="32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.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960121"/>
                <a:ext cx="11231880" cy="5258565"/>
              </a:xfrm>
              <a:blipFill>
                <a:blip r:embed="rId2"/>
                <a:stretch>
                  <a:fillRect l="-1248" t="-2436" r="-2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294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506200" cy="2057401"/>
          </a:xfrm>
        </p:spPr>
        <p:txBody>
          <a:bodyPr/>
          <a:lstStyle/>
          <a:p>
            <a:pPr algn="l"/>
            <a:r>
              <a:rPr lang="en-US" dirty="0" err="1" smtClean="0"/>
              <a:t>Pe</a:t>
            </a:r>
            <a:r>
              <a:rPr lang="en-US" dirty="0" smtClean="0"/>
              <a:t> ling</a:t>
            </a:r>
            <a:r>
              <a:rPr lang="ro-MD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din problem</a:t>
            </a:r>
            <a:r>
              <a:rPr lang="ro-MD" dirty="0" smtClean="0"/>
              <a:t>ă</a:t>
            </a:r>
            <a:r>
              <a:rPr lang="en-US" dirty="0" smtClean="0"/>
              <a:t>, am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folosit</a:t>
            </a:r>
            <a:r>
              <a:rPr lang="en-US" dirty="0" smtClean="0"/>
              <a:t> </a:t>
            </a:r>
            <a:r>
              <a:rPr lang="ro-MD" dirty="0" smtClean="0"/>
              <a:t>și urmatoarele formule</a:t>
            </a:r>
            <a:r>
              <a:rPr lang="en-US" dirty="0" smtClean="0"/>
              <a:t>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 = 5.67*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  - </a:t>
                </a:r>
                <a:r>
                  <a:rPr lang="en-US" dirty="0" err="1" smtClean="0"/>
                  <a:t>constanta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lui</a:t>
                </a:r>
                <a:r>
                  <a:rPr lang="en-US" dirty="0" smtClean="0"/>
                  <a:t> </a:t>
                </a:r>
                <a:r>
                  <a:rPr lang="ro-MD" dirty="0"/>
                  <a:t>Ș</a:t>
                </a:r>
                <a:r>
                  <a:rPr lang="en-US" dirty="0" err="1" smtClean="0"/>
                  <a:t>tefan</a:t>
                </a:r>
                <a:r>
                  <a:rPr lang="en-US" dirty="0" smtClean="0"/>
                  <a:t>- Boltzmann , care </a:t>
                </a:r>
                <a:r>
                  <a:rPr lang="en-US" dirty="0" err="1" smtClean="0"/>
                  <a:t>stipuleaz</a:t>
                </a:r>
                <a:r>
                  <a:rPr lang="ro-MD" dirty="0" smtClean="0"/>
                  <a:t>ă că energia totală radiată de o unitate de suprafață a corpului negru într-o unitate de timp </a:t>
                </a:r>
                <a:r>
                  <a:rPr lang="en-US" dirty="0" err="1" smtClean="0"/>
                  <a:t>sau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mai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poate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spune</a:t>
                </a:r>
                <a:r>
                  <a:rPr lang="en-US" dirty="0" smtClean="0"/>
                  <a:t> </a:t>
                </a:r>
                <a:r>
                  <a:rPr lang="ro-MD" dirty="0" smtClean="0"/>
                  <a:t>că se referă la cantitatea totală de radiație emisă de un obiect la temperatura sa.</a:t>
                </a:r>
                <a:endParaRPr lang="ru-RU" dirty="0" smtClean="0"/>
              </a:p>
              <a:p>
                <a:r>
                  <a:rPr lang="en-US" dirty="0" smtClean="0"/>
                  <a:t>S</a:t>
                </a:r>
                <a:r>
                  <a:rPr lang="ro-MD" dirty="0" smtClean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MD" dirty="0" smtClean="0"/>
                  <a:t> - suprafața bilei</a:t>
                </a:r>
                <a:endParaRPr lang="en-US" dirty="0" smtClean="0"/>
              </a:p>
              <a:p>
                <a:r>
                  <a:rPr lang="en-US" dirty="0" smtClean="0"/>
                  <a:t>V</a:t>
                </a:r>
                <a:r>
                  <a:rPr lang="ro-MD" dirty="0" smtClean="0"/>
                  <a:t> </a:t>
                </a:r>
                <a:r>
                  <a:rPr lang="en-US" dirty="0" smtClean="0"/>
                  <a:t>=</a:t>
                </a:r>
                <a:r>
                  <a:rPr lang="ro-MD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MD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o-M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o-M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o-MD" dirty="0" smtClean="0"/>
                  <a:t> - volumul sferei </a:t>
                </a:r>
                <a:endParaRPr lang="en-US" dirty="0" smtClean="0"/>
              </a:p>
              <a:p>
                <a:r>
                  <a:rPr lang="ro-MD" dirty="0"/>
                  <a:t>m</a:t>
                </a:r>
                <a:r>
                  <a:rPr lang="ro-MD" dirty="0" smtClean="0"/>
                  <a:t> </a:t>
                </a:r>
                <a:r>
                  <a:rPr lang="en-US" dirty="0" smtClean="0"/>
                  <a:t>=</a:t>
                </a:r>
                <a:r>
                  <a:rPr lang="ro-MD" dirty="0" smtClean="0"/>
                  <a:t> </a:t>
                </a:r>
                <a:r>
                  <a:rPr lang="en-US" dirty="0" err="1" smtClean="0"/>
                  <a:t>pv</a:t>
                </a:r>
                <a:r>
                  <a:rPr lang="ro-MD" dirty="0" smtClean="0"/>
                  <a:t> – masa substanței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515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76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8901"/>
            <a:ext cx="10083800" cy="673100"/>
          </a:xfrm>
        </p:spPr>
        <p:txBody>
          <a:bodyPr/>
          <a:lstStyle/>
          <a:p>
            <a:pPr algn="l"/>
            <a:r>
              <a:rPr lang="ro-MD" dirty="0" smtClean="0"/>
              <a:t>Se dă</a:t>
            </a:r>
            <a:r>
              <a:rPr lang="en-US" dirty="0" smtClean="0"/>
              <a:t>:</a:t>
            </a:r>
            <a:r>
              <a:rPr lang="ro-MD" dirty="0" smtClean="0"/>
              <a:t>                        Metoda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1"/>
                <a:ext cx="10820400" cy="60959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MD" sz="2400" i="1" dirty="0" smtClean="0"/>
                      <m:t>d</m:t>
                    </m:r>
                    <m:r>
                      <m:rPr>
                        <m:nor/>
                      </m:rPr>
                      <a:rPr lang="en-US" sz="2400" dirty="0" smtClean="0"/>
                      <m:t> </m:t>
                    </m:r>
                    <m:r>
                      <m:rPr>
                        <m:nor/>
                      </m:rPr>
                      <a:rPr lang="ro-MD" sz="2400" dirty="0" smtClean="0"/>
                      <m:t>=</m:t>
                    </m:r>
                    <m:r>
                      <m:rPr>
                        <m:nor/>
                      </m:rPr>
                      <a:rPr lang="en-US" sz="2400" dirty="0" smtClean="0"/>
                      <m:t> </m:t>
                    </m:r>
                    <m:r>
                      <m:rPr>
                        <m:nor/>
                      </m:rPr>
                      <a:rPr lang="ro-MD" sz="2400" dirty="0" smtClean="0"/>
                      <m:t>1.2</m:t>
                    </m:r>
                    <m:r>
                      <m:rPr>
                        <m:nor/>
                      </m:rPr>
                      <a:rPr lang="ro-MD" sz="2400" dirty="0" smtClean="0"/>
                      <m:t>cm</m:t>
                    </m:r>
                  </m:oMath>
                </a14:m>
                <a:endParaRPr lang="en-US" dirty="0" smtClean="0"/>
              </a:p>
              <a:p>
                <a:r>
                  <a:rPr lang="ro-MD" sz="2400" i="1" dirty="0"/>
                  <a:t>T</a:t>
                </a:r>
                <a:r>
                  <a:rPr lang="en-US" sz="2400" i="1" dirty="0"/>
                  <a:t>o</a:t>
                </a:r>
                <a:r>
                  <a:rPr lang="ro-MD" sz="2400" dirty="0"/>
                  <a:t> = 300 </a:t>
                </a:r>
                <a:r>
                  <a:rPr lang="ro-MD" sz="2400" dirty="0" smtClean="0"/>
                  <a:t>K</a:t>
                </a:r>
                <a:endParaRPr lang="en-US" sz="2400" dirty="0" smtClean="0"/>
              </a:p>
              <a:p>
                <a:r>
                  <a:rPr lang="ro-MD" sz="2400" dirty="0" smtClean="0"/>
                  <a:t>ŋ</a:t>
                </a:r>
                <a:r>
                  <a:rPr lang="en-US" sz="2400" dirty="0" smtClean="0"/>
                  <a:t> = 2</a:t>
                </a:r>
              </a:p>
              <a:p>
                <a:r>
                  <a:rPr lang="ro-MD" sz="2400" i="1" dirty="0"/>
                  <a:t>c</a:t>
                </a:r>
                <a:r>
                  <a:rPr lang="ro-MD" sz="2400" dirty="0"/>
                  <a:t> = 390 J/( kg * K</a:t>
                </a:r>
                <a:r>
                  <a:rPr lang="ro-MD" sz="2400" dirty="0" smtClean="0"/>
                  <a:t>)</a:t>
                </a:r>
                <a:endParaRPr lang="en-US" sz="2400" dirty="0" smtClean="0"/>
              </a:p>
              <a:p>
                <a:r>
                  <a:rPr lang="ro-MD" sz="2400" i="1" dirty="0" smtClean="0"/>
                  <a:t>p</a:t>
                </a:r>
                <a:r>
                  <a:rPr lang="en-US" sz="2400" i="1" dirty="0"/>
                  <a:t>c</a:t>
                </a:r>
                <a:r>
                  <a:rPr lang="ro-MD" sz="2400" dirty="0" smtClean="0"/>
                  <a:t> </a:t>
                </a:r>
                <a:r>
                  <a:rPr lang="ro-MD" sz="2400" dirty="0"/>
                  <a:t>= 8900 kg/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ro-MD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 = 5.67*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/>
                  <a:t>S</a:t>
                </a:r>
                <a:r>
                  <a:rPr lang="ro-MD" sz="2400" dirty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V</a:t>
                </a:r>
                <a:r>
                  <a:rPr lang="ro-MD" sz="2400" dirty="0"/>
                  <a:t> </a:t>
                </a:r>
                <a:r>
                  <a:rPr lang="en-US" sz="2400" dirty="0"/>
                  <a:t>=</a:t>
                </a:r>
                <a:r>
                  <a:rPr lang="ro-MD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MD" sz="24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o-MD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sz="24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o-MD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ro-MD" sz="2400" dirty="0"/>
                  <a:t>m </a:t>
                </a:r>
                <a:r>
                  <a:rPr lang="en-US" sz="2400" dirty="0"/>
                  <a:t>=</a:t>
                </a:r>
                <a:r>
                  <a:rPr lang="ro-MD" sz="2400" dirty="0"/>
                  <a:t> </a:t>
                </a:r>
                <a:r>
                  <a:rPr lang="en-US" sz="2400" dirty="0" err="1" smtClean="0"/>
                  <a:t>pv</a:t>
                </a:r>
                <a:r>
                  <a:rPr lang="en-US" sz="2400" dirty="0" smtClean="0"/>
                  <a:t>                             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 = ?</a:t>
                </a:r>
              </a:p>
              <a:p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1"/>
                <a:ext cx="10820400" cy="6095999"/>
              </a:xfrm>
              <a:blipFill>
                <a:blip r:embed="rId2"/>
                <a:stretch>
                  <a:fillRect l="-732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 flipH="1" flipV="1">
            <a:off x="3848100" y="965200"/>
            <a:ext cx="2540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0" y="5232400"/>
            <a:ext cx="3848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42000" y="2806700"/>
            <a:ext cx="2552700" cy="0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842000" y="2806700"/>
            <a:ext cx="0" cy="2011362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842000" y="4818062"/>
            <a:ext cx="2552700" cy="9525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394700" y="2806700"/>
            <a:ext cx="0" cy="2020887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5842000" y="1778000"/>
            <a:ext cx="1104900" cy="1028700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8401050" y="1798639"/>
            <a:ext cx="1098549" cy="1008061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8401050" y="3868736"/>
            <a:ext cx="1098549" cy="958854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6950075" y="1784350"/>
            <a:ext cx="2552700" cy="0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V="1">
            <a:off x="8451850" y="3854846"/>
            <a:ext cx="1047749" cy="13890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9499600" y="1816100"/>
            <a:ext cx="0" cy="2020887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  <a:scene3d>
            <a:camera prst="perspective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H="1">
            <a:off x="6234111" y="4381499"/>
            <a:ext cx="77792" cy="7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5842000" y="4745831"/>
            <a:ext cx="82550" cy="7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5988844" y="4641057"/>
            <a:ext cx="60722" cy="50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6107509" y="4521200"/>
            <a:ext cx="59532" cy="52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454778" y="3013072"/>
            <a:ext cx="1485900" cy="157638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3" name="Прямая соединительная линия 102"/>
          <p:cNvCxnSpPr/>
          <p:nvPr/>
        </p:nvCxnSpPr>
        <p:spPr>
          <a:xfrm flipH="1">
            <a:off x="6374799" y="4265612"/>
            <a:ext cx="77792" cy="7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6946900" y="1798639"/>
            <a:ext cx="0" cy="12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6946900" y="2027239"/>
            <a:ext cx="0" cy="12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6946900" y="2239963"/>
            <a:ext cx="0" cy="12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6946900" y="2452689"/>
            <a:ext cx="0" cy="12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6946900" y="2681289"/>
            <a:ext cx="0" cy="12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6953250" y="2909889"/>
            <a:ext cx="0" cy="125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8194676" y="3868736"/>
            <a:ext cx="152400" cy="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94" idx="1"/>
          </p:cNvCxnSpPr>
          <p:nvPr/>
        </p:nvCxnSpPr>
        <p:spPr>
          <a:xfrm flipH="1" flipV="1">
            <a:off x="6397627" y="3048698"/>
            <a:ext cx="274756" cy="19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94" idx="2"/>
          </p:cNvCxnSpPr>
          <p:nvPr/>
        </p:nvCxnSpPr>
        <p:spPr>
          <a:xfrm flipH="1" flipV="1">
            <a:off x="6156330" y="3798791"/>
            <a:ext cx="298448" cy="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4" idx="3"/>
          </p:cNvCxnSpPr>
          <p:nvPr/>
        </p:nvCxnSpPr>
        <p:spPr>
          <a:xfrm flipH="1">
            <a:off x="6353179" y="4358604"/>
            <a:ext cx="319204" cy="20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4" idx="4"/>
          </p:cNvCxnSpPr>
          <p:nvPr/>
        </p:nvCxnSpPr>
        <p:spPr>
          <a:xfrm>
            <a:off x="7197728" y="4589461"/>
            <a:ext cx="0" cy="23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4" idx="5"/>
          </p:cNvCxnSpPr>
          <p:nvPr/>
        </p:nvCxnSpPr>
        <p:spPr>
          <a:xfrm>
            <a:off x="7723073" y="4358604"/>
            <a:ext cx="223955" cy="20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4" idx="6"/>
          </p:cNvCxnSpPr>
          <p:nvPr/>
        </p:nvCxnSpPr>
        <p:spPr>
          <a:xfrm>
            <a:off x="7940678" y="3801267"/>
            <a:ext cx="203199" cy="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7846639" y="3171033"/>
            <a:ext cx="264020" cy="22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4" idx="0"/>
          </p:cNvCxnSpPr>
          <p:nvPr/>
        </p:nvCxnSpPr>
        <p:spPr>
          <a:xfrm flipV="1">
            <a:off x="7197728" y="2853483"/>
            <a:ext cx="0" cy="1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94" idx="7"/>
            <a:endCxn id="94" idx="3"/>
          </p:cNvCxnSpPr>
          <p:nvPr/>
        </p:nvCxnSpPr>
        <p:spPr>
          <a:xfrm flipH="1">
            <a:off x="6672383" y="3243929"/>
            <a:ext cx="1050690" cy="111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94" idx="3"/>
            <a:endCxn id="94" idx="7"/>
          </p:cNvCxnSpPr>
          <p:nvPr/>
        </p:nvCxnSpPr>
        <p:spPr>
          <a:xfrm flipV="1">
            <a:off x="6672383" y="3243929"/>
            <a:ext cx="1050690" cy="111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 rot="18835493">
            <a:off x="5797610" y="3441796"/>
            <a:ext cx="241545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</a:t>
            </a:r>
            <a:r>
              <a:rPr lang="en-US" sz="2800" b="1" cap="none" spc="0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1.2cm</a:t>
            </a:r>
            <a:endParaRPr lang="ru-RU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84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536" y="1"/>
            <a:ext cx="11603736" cy="812800"/>
          </a:xfrm>
        </p:spPr>
        <p:txBody>
          <a:bodyPr/>
          <a:lstStyle/>
          <a:p>
            <a:pPr algn="l"/>
            <a:r>
              <a:rPr lang="en-US" dirty="0" err="1" smtClean="0"/>
              <a:t>Rezolvare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14300" y="647700"/>
                <a:ext cx="11391900" cy="55709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F = RS=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S               </a:t>
                </a:r>
                <a:r>
                  <a:rPr lang="en-US" sz="2000" dirty="0" err="1" smtClean="0"/>
                  <a:t>Datorit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faptului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c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bila</a:t>
                </a:r>
                <a:r>
                  <a:rPr lang="en-US" sz="2000" dirty="0" smtClean="0"/>
                  <a:t> 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amplasat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intr</a:t>
                </a:r>
                <a:r>
                  <a:rPr lang="en-US" sz="2000" dirty="0"/>
                  <a:t>-un </a:t>
                </a:r>
                <a:r>
                  <a:rPr lang="en-US" sz="2000" dirty="0" smtClean="0"/>
                  <a:t>vas, </a:t>
                </a:r>
                <a:r>
                  <a:rPr lang="en-US" sz="2000" dirty="0" err="1"/>
                  <a:t>energia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eliminat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la </a:t>
                </a:r>
                <a:r>
                  <a:rPr lang="en-US" sz="2000" dirty="0" err="1" smtClean="0"/>
                  <a:t>suprafa</a:t>
                </a:r>
                <a:r>
                  <a:rPr lang="ro-MD" sz="2000" dirty="0" smtClean="0"/>
                  <a:t>ț</a:t>
                </a:r>
                <a:r>
                  <a:rPr lang="en-US" sz="2000" dirty="0" smtClean="0"/>
                  <a:t>a </a:t>
                </a:r>
                <a:r>
                  <a:rPr lang="en-US" sz="2000" dirty="0" err="1" smtClean="0"/>
                  <a:t>bilei</a:t>
                </a:r>
                <a:r>
                  <a:rPr lang="en-US" sz="2000" dirty="0" smtClean="0"/>
                  <a:t>  </a:t>
                </a:r>
                <a:r>
                  <a:rPr lang="en-US" sz="2000" dirty="0" err="1"/>
                  <a:t>intr</a:t>
                </a:r>
                <a:r>
                  <a:rPr lang="en-US" sz="2000" dirty="0"/>
                  <a:t>-o </a:t>
                </a:r>
                <a:r>
                  <a:rPr lang="en-US" sz="2000" dirty="0" err="1"/>
                  <a:t>unitate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timp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dt</a:t>
                </a:r>
                <a:r>
                  <a:rPr lang="en-US" sz="2000" dirty="0"/>
                  <a:t>)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dW</a:t>
                </a:r>
                <a:r>
                  <a:rPr lang="en-US" sz="2000" dirty="0" smtClean="0"/>
                  <a:t>=&gt;</a:t>
                </a:r>
                <a:r>
                  <a:rPr lang="en-US" sz="2000" dirty="0" err="1" smtClean="0"/>
                  <a:t>dW</a:t>
                </a:r>
                <a:r>
                  <a:rPr lang="en-US" sz="2000" dirty="0"/>
                  <a:t>= </a:t>
                </a:r>
                <a:r>
                  <a:rPr lang="en-US" sz="2000" dirty="0" err="1"/>
                  <a:t>RSdt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dirty="0" err="1" smtClean="0"/>
                  <a:t>dW</a:t>
                </a:r>
                <a:r>
                  <a:rPr lang="en-US" dirty="0" smtClean="0"/>
                  <a:t> = </a:t>
                </a:r>
                <a:r>
                  <a:rPr lang="en-US" sz="2400" dirty="0" smtClean="0"/>
                  <a:t>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err="1" smtClean="0"/>
                  <a:t>dTS</a:t>
                </a:r>
                <a:r>
                  <a:rPr lang="en-US" dirty="0" smtClean="0"/>
                  <a:t>              </a:t>
                </a:r>
                <a:r>
                  <a:rPr lang="en-US" sz="2000" dirty="0" err="1"/>
                  <a:t>Energia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dW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eliminat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prin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intermediul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radia</a:t>
                </a:r>
                <a:r>
                  <a:rPr lang="ro-MD" sz="2000" dirty="0" smtClean="0"/>
                  <a:t>ț</a:t>
                </a:r>
                <a:r>
                  <a:rPr lang="en-US" sz="2000" dirty="0" err="1" smtClean="0"/>
                  <a:t>iei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egal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cu </a:t>
                </a:r>
                <a:r>
                  <a:rPr lang="en-US" sz="2000" dirty="0" smtClean="0"/>
                  <a:t>c</a:t>
                </a:r>
                <a:r>
                  <a:rPr lang="ro-MD" sz="2000" dirty="0"/>
                  <a:t>ă</a:t>
                </a:r>
                <a:r>
                  <a:rPr lang="en-US" sz="2000" dirty="0" err="1" smtClean="0"/>
                  <a:t>ldur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eliminat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la </a:t>
                </a:r>
                <a:r>
                  <a:rPr lang="en-US" sz="2000" dirty="0" smtClean="0"/>
                  <a:t>r</a:t>
                </a:r>
                <a:r>
                  <a:rPr lang="ro-MD" sz="2000" dirty="0" smtClean="0"/>
                  <a:t>ă</a:t>
                </a:r>
                <a:r>
                  <a:rPr lang="en-US" sz="2000" dirty="0" err="1" smtClean="0"/>
                  <a:t>cirea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bilei</a:t>
                </a:r>
                <a:r>
                  <a:rPr lang="en-US" sz="2000" dirty="0"/>
                  <a:t> din vas. </a:t>
                </a:r>
                <a:r>
                  <a:rPr lang="en-US" sz="2000" dirty="0" err="1"/>
                  <a:t>Astfel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dw</a:t>
                </a:r>
                <a:r>
                  <a:rPr lang="en-US" sz="2000" dirty="0"/>
                  <a:t>= </a:t>
                </a:r>
                <a:r>
                  <a:rPr lang="en-US" sz="2000" dirty="0" err="1"/>
                  <a:t>dQ</a:t>
                </a:r>
                <a:r>
                  <a:rPr lang="en-US" sz="2000" dirty="0"/>
                  <a:t> , </a:t>
                </a:r>
                <a:r>
                  <a:rPr lang="en-US" sz="2000" dirty="0" err="1"/>
                  <a:t>dQ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cmdT</a:t>
                </a:r>
                <a:r>
                  <a:rPr lang="en-US" sz="2000" dirty="0"/>
                  <a:t> , </a:t>
                </a:r>
                <a:r>
                  <a:rPr lang="en-US" sz="2000" dirty="0" err="1"/>
                  <a:t>unde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C-c</a:t>
                </a:r>
                <a:r>
                  <a:rPr lang="ro-MD" sz="2000" dirty="0" smtClean="0"/>
                  <a:t>ă</a:t>
                </a:r>
                <a:r>
                  <a:rPr lang="en-US" sz="2000" dirty="0" err="1" smtClean="0"/>
                  <a:t>ldura</a:t>
                </a:r>
                <a:r>
                  <a:rPr lang="en-US" sz="2000" dirty="0" smtClean="0"/>
                  <a:t> specific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bilei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, m – </a:t>
                </a:r>
                <a:r>
                  <a:rPr lang="en-US" sz="2000" dirty="0" smtClean="0"/>
                  <a:t>masa </a:t>
                </a:r>
                <a:r>
                  <a:rPr lang="en-US" sz="2000" dirty="0" err="1" smtClean="0"/>
                  <a:t>bilei</a:t>
                </a:r>
                <a:r>
                  <a:rPr lang="en-US" sz="2000" dirty="0" smtClean="0"/>
                  <a:t>  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dT</a:t>
                </a:r>
                <a:r>
                  <a:rPr lang="en-US" sz="2000" dirty="0"/>
                  <a:t> – </a:t>
                </a:r>
                <a:r>
                  <a:rPr lang="en-US" sz="2000" dirty="0" err="1"/>
                  <a:t>cantitatea</a:t>
                </a:r>
                <a:r>
                  <a:rPr lang="en-US" sz="2000" dirty="0"/>
                  <a:t> de </a:t>
                </a:r>
                <a:r>
                  <a:rPr lang="en-US" sz="2000" dirty="0" smtClean="0"/>
                  <a:t>c</a:t>
                </a:r>
                <a:r>
                  <a:rPr lang="ro-MD" sz="2000" dirty="0" smtClean="0"/>
                  <a:t>ă</a:t>
                </a:r>
                <a:r>
                  <a:rPr lang="en-US" sz="2000" dirty="0" err="1" smtClean="0"/>
                  <a:t>ldur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degajat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. </a:t>
                </a:r>
              </a:p>
              <a:p>
                <a:r>
                  <a:rPr lang="en-US" dirty="0" err="1"/>
                  <a:t>dQ</a:t>
                </a:r>
                <a:r>
                  <a:rPr lang="en-US" dirty="0"/>
                  <a:t> = </a:t>
                </a:r>
                <a:r>
                  <a:rPr lang="en-US" dirty="0" err="1"/>
                  <a:t>cmdT</a:t>
                </a:r>
                <a:endParaRPr lang="en-US" dirty="0" smtClean="0"/>
              </a:p>
              <a:p>
                <a:r>
                  <a:rPr lang="en-US" dirty="0"/>
                  <a:t>S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cmdT</a:t>
                </a:r>
                <a:r>
                  <a:rPr lang="en-US" dirty="0" smtClean="0"/>
                  <a:t> = </a:t>
                </a:r>
                <a:r>
                  <a:rPr lang="en-US" sz="2000" dirty="0"/>
                  <a:t>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Sdt</a:t>
                </a:r>
              </a:p>
              <a:p>
                <a:r>
                  <a:rPr lang="en-US" dirty="0" err="1" smtClean="0"/>
                  <a:t>dt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𝑐𝑚𝑑𝑇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</m:t>
                        </m:r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r>
                  <a:rPr lang="en-US" dirty="0" smtClean="0"/>
                  <a:t>t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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 smtClean="0"/>
                  <a:t>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 smtClean="0"/>
                  <a:t> )</a:t>
                </a:r>
              </a:p>
              <a:p>
                <a:r>
                  <a:rPr lang="en-US" dirty="0" smtClean="0"/>
                  <a:t>∆</a:t>
                </a:r>
                <a:r>
                  <a:rPr lang="en-US" dirty="0" smtClean="0"/>
                  <a:t>t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𝑐𝑚𝑑𝑇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dirty="0"/>
                              <m:t>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 smtClean="0"/>
                  <a:t> &lt;=&gt; </a:t>
                </a:r>
                <a:r>
                  <a:rPr lang="en-US" dirty="0"/>
                  <a:t>∆t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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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/>
                  <a:t>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     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𝑇𝑜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MD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o-MD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o-MD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MD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o-MD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" y="647700"/>
                <a:ext cx="11391900" cy="5570985"/>
              </a:xfrm>
              <a:blipFill>
                <a:blip r:embed="rId2"/>
                <a:stretch>
                  <a:fillRect l="-642" t="-1860" b="-1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9380"/>
                <a:ext cx="12192000" cy="6535419"/>
              </a:xfrm>
            </p:spPr>
            <p:txBody>
              <a:bodyPr/>
              <a:lstStyle/>
              <a:p>
                <a:r>
                  <a:rPr lang="ro-MD" sz="2000" dirty="0"/>
                  <a:t>C</a:t>
                </a:r>
                <a:r>
                  <a:rPr lang="en-US" sz="2000" dirty="0" err="1" smtClean="0"/>
                  <a:t>onform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condi</a:t>
                </a:r>
                <a:r>
                  <a:rPr lang="ro-MD" sz="2000" dirty="0" smtClean="0"/>
                  <a:t>ț</a:t>
                </a:r>
                <a:r>
                  <a:rPr lang="en-US" sz="2000" dirty="0" err="1" smtClean="0"/>
                  <a:t>iei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bila</a:t>
                </a:r>
                <a:r>
                  <a:rPr lang="en-US" sz="2000" dirty="0"/>
                  <a:t> are </a:t>
                </a:r>
                <a:r>
                  <a:rPr lang="en-US" sz="2000" dirty="0" err="1"/>
                  <a:t>volumul</a:t>
                </a:r>
                <a:r>
                  <a:rPr lang="en-US" sz="2000" dirty="0"/>
                  <a:t> </a:t>
                </a:r>
                <a:r>
                  <a:rPr lang="en-US" sz="1800" dirty="0"/>
                  <a:t>V</a:t>
                </a:r>
                <a:r>
                  <a:rPr lang="ro-MD" sz="1800" dirty="0"/>
                  <a:t> </a:t>
                </a:r>
                <a:r>
                  <a:rPr lang="en-US" sz="1800" dirty="0"/>
                  <a:t>=</a:t>
                </a:r>
                <a:r>
                  <a:rPr lang="ro-MD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MD" sz="18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o-MD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sz="18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o-MD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, r - </a:t>
                </a:r>
                <a:r>
                  <a:rPr lang="en-US" sz="2000" dirty="0" err="1"/>
                  <a:t>raza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ins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nu </a:t>
                </a:r>
                <a:r>
                  <a:rPr lang="en-US" sz="2000" dirty="0" err="1" smtClean="0"/>
                  <a:t>cunoa</a:t>
                </a:r>
                <a:r>
                  <a:rPr lang="ro-MD" sz="2000" dirty="0" smtClean="0"/>
                  <a:t>ș</a:t>
                </a:r>
                <a:r>
                  <a:rPr lang="en-US" sz="2000" dirty="0" smtClean="0"/>
                  <a:t>tem </a:t>
                </a:r>
                <a:r>
                  <a:rPr lang="en-US" sz="2000" dirty="0"/>
                  <a:t>masa </a:t>
                </a:r>
                <a:r>
                  <a:rPr lang="en-US" sz="2000" dirty="0" err="1"/>
                  <a:t>corpului</a:t>
                </a:r>
                <a:r>
                  <a:rPr lang="en-US" sz="2000" dirty="0"/>
                  <a:t> </a:t>
                </a:r>
                <a:endParaRPr lang="ro-MD" sz="2000" dirty="0" smtClean="0"/>
              </a:p>
              <a:p>
                <a:r>
                  <a:rPr lang="ro-MD" sz="2000" dirty="0" smtClean="0"/>
                  <a:t>Ș</a:t>
                </a:r>
                <a:r>
                  <a:rPr lang="en-US" sz="2000" dirty="0" err="1" smtClean="0"/>
                  <a:t>tim</a:t>
                </a:r>
                <a:r>
                  <a:rPr lang="en-US" sz="2000" dirty="0" smtClean="0"/>
                  <a:t> c</a:t>
                </a:r>
                <a:r>
                  <a:rPr lang="ro-MD" sz="2000" dirty="0" smtClean="0"/>
                  <a:t>ă</a:t>
                </a:r>
                <a:r>
                  <a:rPr lang="en-US" sz="2000" dirty="0" smtClean="0"/>
                  <a:t>  </a:t>
                </a:r>
                <a:r>
                  <a:rPr lang="ro-MD" sz="2000" dirty="0"/>
                  <a:t>m </a:t>
                </a:r>
                <a:r>
                  <a:rPr lang="en-US" sz="2000" dirty="0"/>
                  <a:t>=</a:t>
                </a:r>
                <a:r>
                  <a:rPr lang="ro-MD" sz="2000" dirty="0"/>
                  <a:t> </a:t>
                </a:r>
                <a:r>
                  <a:rPr lang="en-US" sz="2000" dirty="0" err="1"/>
                  <a:t>pv</a:t>
                </a:r>
                <a:r>
                  <a:rPr lang="en-US" sz="2000" dirty="0"/>
                  <a:t> , p – </a:t>
                </a:r>
                <a:r>
                  <a:rPr lang="en-US" sz="2000" dirty="0" err="1"/>
                  <a:t>densitatea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cuprului</a:t>
                </a:r>
                <a:r>
                  <a:rPr lang="en-US" sz="2000" dirty="0"/>
                  <a:t> = </a:t>
                </a:r>
                <a:r>
                  <a:rPr lang="ro-MD" sz="2000" dirty="0"/>
                  <a:t>8900 kg/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ro-MD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, v – </a:t>
                </a:r>
                <a:r>
                  <a:rPr lang="en-US" sz="2000" dirty="0" err="1"/>
                  <a:t>volumul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bilei</a:t>
                </a:r>
                <a:r>
                  <a:rPr lang="en-US" sz="2000" dirty="0"/>
                  <a:t> .</a:t>
                </a:r>
                <a:endParaRPr lang="en-US" sz="2000" dirty="0" smtClean="0"/>
              </a:p>
              <a:p>
                <a:r>
                  <a:rPr lang="ro-MD" sz="2000" dirty="0" smtClean="0"/>
                  <a:t>m </a:t>
                </a:r>
                <a:r>
                  <a:rPr lang="en-US" sz="2000" dirty="0"/>
                  <a:t>=</a:t>
                </a:r>
                <a:r>
                  <a:rPr lang="ro-MD" sz="2000" dirty="0"/>
                  <a:t> </a:t>
                </a:r>
                <a:r>
                  <a:rPr lang="en-US" sz="2000" dirty="0" err="1" smtClean="0"/>
                  <a:t>pv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ro-MD" sz="2000" dirty="0"/>
                  <a:t>Ș</a:t>
                </a:r>
                <a:r>
                  <a:rPr lang="en-US" sz="2000" dirty="0" err="1" smtClean="0"/>
                  <a:t>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respectiv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pentru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afla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intervalul</a:t>
                </a:r>
                <a:r>
                  <a:rPr lang="en-US" sz="2000" dirty="0"/>
                  <a:t>  de </a:t>
                </a:r>
                <a:r>
                  <a:rPr lang="en-US" sz="2000" dirty="0" err="1"/>
                  <a:t>timp</a:t>
                </a:r>
                <a:r>
                  <a:rPr lang="en-US" sz="2000" dirty="0"/>
                  <a:t> in care  </a:t>
                </a:r>
                <a:r>
                  <a:rPr lang="en-US" sz="2000" dirty="0" err="1" smtClean="0"/>
                  <a:t>temperatur</a:t>
                </a:r>
                <a:r>
                  <a:rPr lang="ro-MD" sz="2000" dirty="0" smtClean="0"/>
                  <a:t>a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bilei</a:t>
                </a:r>
                <a:r>
                  <a:rPr lang="en-US" sz="2000" dirty="0"/>
                  <a:t> se </a:t>
                </a:r>
                <a:r>
                  <a:rPr lang="en-US" sz="2000" dirty="0" err="1"/>
                  <a:t>va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mic</a:t>
                </a:r>
                <a:r>
                  <a:rPr lang="ro-MD" sz="2000" dirty="0" smtClean="0"/>
                  <a:t>ș</a:t>
                </a:r>
                <a:r>
                  <a:rPr lang="en-US" sz="2000" dirty="0" err="1" smtClean="0"/>
                  <a:t>ora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de 2  </a:t>
                </a:r>
                <a:r>
                  <a:rPr lang="en-US" sz="2000" dirty="0" err="1"/>
                  <a:t>ori</a:t>
                </a:r>
                <a:r>
                  <a:rPr lang="en-US" sz="2000" dirty="0"/>
                  <a:t>  </a:t>
                </a:r>
                <a:r>
                  <a:rPr lang="en-US" sz="2000" dirty="0" smtClean="0"/>
                  <a:t>=&gt;</a:t>
                </a:r>
                <a:endParaRPr lang="ro-MD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∆t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o-MD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ro-MD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dirty="0"/>
                          <m:t>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z="2000" dirty="0"/>
                  <a:t>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𝑐𝑝</m:t>
                        </m:r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</m:t>
                        </m:r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z="2000" dirty="0"/>
                  <a:t>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z="2000" dirty="0"/>
                  <a:t> ) </a:t>
                </a:r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𝑐𝑝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000" dirty="0"/>
                          <m:t> 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1800" dirty="0" smtClean="0"/>
                          <m:t>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(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) </a:t>
                </a:r>
              </a:p>
              <a:p>
                <a:r>
                  <a:rPr lang="en-US" sz="2000" dirty="0"/>
                  <a:t>(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) = </a:t>
                </a:r>
                <a:r>
                  <a:rPr lang="en-US" sz="2400" dirty="0"/>
                  <a:t>(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∆</a:t>
                </a:r>
                <a:r>
                  <a:rPr lang="en-US" sz="24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𝑐𝑝𝑑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m:rPr>
                            <m:nor/>
                          </m:rPr>
                          <a:rPr lang="en-US" sz="2400" dirty="0"/>
                          <m:t>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∆</a:t>
                </a:r>
                <a:r>
                  <a:rPr lang="en-US" sz="2400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7∗390∗8900∗0.012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m:rPr>
                            <m:nor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∗5.67∗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= 10580.7 ( </a:t>
                </a:r>
                <a:r>
                  <a:rPr lang="en-US" sz="2400" dirty="0" err="1" smtClean="0"/>
                  <a:t>secunde</a:t>
                </a:r>
                <a:r>
                  <a:rPr lang="en-US" sz="2400" dirty="0" smtClean="0"/>
                  <a:t> )</a:t>
                </a:r>
                <a:r>
                  <a:rPr lang="ro-MD" sz="2400" dirty="0" smtClean="0"/>
                  <a:t>  ≈ </a:t>
                </a:r>
                <a:r>
                  <a:rPr lang="en-US" sz="2400" dirty="0" smtClean="0"/>
                  <a:t>3 ( ore ) </a:t>
                </a:r>
              </a:p>
              <a:p>
                <a:r>
                  <a:rPr lang="en-US" sz="2400" dirty="0" smtClean="0"/>
                  <a:t>R</a:t>
                </a:r>
                <a:r>
                  <a:rPr lang="ro-MD" sz="2400" dirty="0" smtClean="0"/>
                  <a:t>ă</a:t>
                </a:r>
                <a:r>
                  <a:rPr lang="en-US" sz="2400" dirty="0" err="1" smtClean="0"/>
                  <a:t>spuns</a:t>
                </a:r>
                <a:r>
                  <a:rPr lang="en-US" sz="2400" dirty="0" smtClean="0"/>
                  <a:t>: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interval</a:t>
                </a:r>
                <a:r>
                  <a:rPr lang="ro-MD" sz="2400" dirty="0" smtClean="0"/>
                  <a:t>ul de timp în care temperatura  bila </a:t>
                </a:r>
                <a:r>
                  <a:rPr lang="ro-MD" sz="2400" dirty="0"/>
                  <a:t>absolut neagră </a:t>
                </a:r>
                <a:r>
                  <a:rPr lang="ro-MD" sz="2400" dirty="0" smtClean="0"/>
                  <a:t> sa   micșorat </a:t>
                </a:r>
                <a:r>
                  <a:rPr lang="ro-MD" sz="2400" dirty="0"/>
                  <a:t>de 2 </a:t>
                </a:r>
                <a:r>
                  <a:rPr lang="ro-MD" sz="2400" dirty="0" smtClean="0"/>
                  <a:t>ori este </a:t>
                </a:r>
                <a:r>
                  <a:rPr lang="ro-MD" sz="2400" dirty="0"/>
                  <a:t>≈ </a:t>
                </a:r>
                <a:r>
                  <a:rPr lang="ro-MD" sz="2400" dirty="0" smtClean="0"/>
                  <a:t> 3 ore . </a:t>
                </a:r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9380"/>
                <a:ext cx="12192000" cy="6535419"/>
              </a:xfrm>
              <a:blipFill>
                <a:blip r:embed="rId2"/>
                <a:stretch>
                  <a:fillRect l="-650" t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7926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054100"/>
          </a:xfrm>
        </p:spPr>
        <p:txBody>
          <a:bodyPr/>
          <a:lstStyle/>
          <a:p>
            <a:pPr algn="l"/>
            <a:r>
              <a:rPr lang="ro-MD" dirty="0" smtClean="0"/>
              <a:t>Se dă</a:t>
            </a:r>
            <a:r>
              <a:rPr lang="en-US" dirty="0" smtClean="0"/>
              <a:t>:                              </a:t>
            </a:r>
            <a:r>
              <a:rPr lang="en-US" dirty="0" err="1" smtClean="0"/>
              <a:t>Metoda</a:t>
            </a:r>
            <a:r>
              <a:rPr lang="en-US" dirty="0" smtClean="0"/>
              <a:t>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822960"/>
                <a:ext cx="12192000" cy="60350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o-MD" sz="2000" i="1" dirty="0" smtClean="0"/>
                      <m:t>d</m:t>
                    </m:r>
                    <m:r>
                      <m:rPr>
                        <m:nor/>
                      </m:rPr>
                      <a:rPr lang="en-US" sz="2000" dirty="0" smtClean="0"/>
                      <m:t> </m:t>
                    </m:r>
                    <m:r>
                      <m:rPr>
                        <m:nor/>
                      </m:rPr>
                      <a:rPr lang="ro-MD" sz="2000" dirty="0" smtClean="0"/>
                      <m:t>=</m:t>
                    </m:r>
                    <m:r>
                      <m:rPr>
                        <m:nor/>
                      </m:rPr>
                      <a:rPr lang="en-US" sz="2000" dirty="0" smtClean="0"/>
                      <m:t> </m:t>
                    </m:r>
                    <m:r>
                      <m:rPr>
                        <m:nor/>
                      </m:rPr>
                      <a:rPr lang="ro-MD" sz="2000" dirty="0" smtClean="0"/>
                      <m:t>1.2</m:t>
                    </m:r>
                    <m:r>
                      <m:rPr>
                        <m:nor/>
                      </m:rPr>
                      <a:rPr lang="ro-MD" sz="2000" dirty="0" smtClean="0"/>
                      <m:t>cm</m:t>
                    </m:r>
                  </m:oMath>
                </a14:m>
                <a:endParaRPr lang="en-US" dirty="0"/>
              </a:p>
              <a:p>
                <a:r>
                  <a:rPr lang="ro-MD" sz="2000" i="1" dirty="0"/>
                  <a:t>T</a:t>
                </a:r>
                <a:r>
                  <a:rPr lang="en-US" sz="2000" i="1" dirty="0"/>
                  <a:t>o</a:t>
                </a:r>
                <a:r>
                  <a:rPr lang="ro-MD" sz="2000" dirty="0"/>
                  <a:t> = 300 K</a:t>
                </a:r>
                <a:endParaRPr lang="en-US" sz="2000" dirty="0"/>
              </a:p>
              <a:p>
                <a:r>
                  <a:rPr lang="ro-MD" sz="2000" dirty="0"/>
                  <a:t>ŋ</a:t>
                </a:r>
                <a:r>
                  <a:rPr lang="en-US" sz="2000" dirty="0"/>
                  <a:t> = 2</a:t>
                </a:r>
              </a:p>
              <a:p>
                <a:r>
                  <a:rPr lang="ro-MD" sz="2000" i="1" dirty="0"/>
                  <a:t>c</a:t>
                </a:r>
                <a:r>
                  <a:rPr lang="ro-MD" sz="2000" dirty="0"/>
                  <a:t> = 390 </a:t>
                </a:r>
                <a:r>
                  <a:rPr lang="ro-MD" sz="2000" dirty="0" smtClean="0"/>
                  <a:t>J/( </a:t>
                </a:r>
                <a:r>
                  <a:rPr lang="ro-MD" sz="2000" dirty="0"/>
                  <a:t>kg * K)</a:t>
                </a:r>
                <a:endParaRPr lang="en-US" sz="2000" dirty="0"/>
              </a:p>
              <a:p>
                <a:r>
                  <a:rPr lang="ro-MD" sz="2000" i="1" dirty="0"/>
                  <a:t>p</a:t>
                </a:r>
                <a:r>
                  <a:rPr lang="en-US" sz="2000" i="1" dirty="0"/>
                  <a:t>c</a:t>
                </a:r>
                <a:r>
                  <a:rPr lang="ro-MD" sz="2000" dirty="0"/>
                  <a:t> = 8900 kg/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ro-MD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 = 5.67*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t </a:t>
                </a:r>
                <a:r>
                  <a:rPr lang="en-US" sz="2000" dirty="0"/>
                  <a:t>= </a:t>
                </a:r>
                <a:r>
                  <a:rPr lang="en-US" sz="2000" dirty="0" smtClean="0"/>
                  <a:t>?                                                                      </a:t>
                </a:r>
                <a:r>
                  <a:rPr lang="en-US" sz="2000" dirty="0" err="1" smtClean="0"/>
                  <a:t>Rezolvare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b="0" dirty="0" smtClean="0"/>
                  <a:t>R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b="0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pcdT = </a:t>
                </a:r>
                <a:r>
                  <a:rPr lang="en-US" sz="2000" dirty="0"/>
                  <a:t>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 smtClean="0"/>
                  <a:t>dt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ym typeface="Wingdings" panose="05000000000000000000" pitchFamily="2" charset="2"/>
                  </a:rPr>
                  <a:t>  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000" dirty="0" err="1"/>
                  <a:t>dpc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= 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000" dirty="0" smtClean="0"/>
                  <a:t> 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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sz="2000" dirty="0"/>
                          <m:t></m:t>
                        </m:r>
                      </m:den>
                    </m:f>
                  </m:oMath>
                </a14:m>
                <a:r>
                  <a:rPr lang="en-US" sz="2000" dirty="0" err="1"/>
                  <a:t>dpc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/>
                  <a:t>∆t 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/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∆</a:t>
                </a:r>
                <a:r>
                  <a:rPr lang="en-US" sz="2000" dirty="0" smtClean="0"/>
                  <a:t>t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m:rPr>
                            <m:nor/>
                          </m:rPr>
                          <a:rPr lang="en-US" sz="2000" dirty="0"/>
                          <m:t>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dpc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ro-MD" sz="2000" dirty="0"/>
                          <m:t>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/>
                  <a:t>-1)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𝑑𝑝𝑐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ro-MD" sz="2000" dirty="0"/>
                              <m:t>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/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m:rPr>
                            <m:nor/>
                          </m:rPr>
                          <a:rPr lang="en-US" sz="2000" dirty="0"/>
                          <m:t>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sz="2000" dirty="0"/>
                  <a:t>∆</a:t>
                </a:r>
                <a:r>
                  <a:rPr lang="en-US" sz="2000" dirty="0" smtClean="0"/>
                  <a:t>t =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0.012∗8900∗390 ∗7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18∗5.67∗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 smtClean="0"/>
                  <a:t> = 10580.7( </a:t>
                </a:r>
                <a:r>
                  <a:rPr lang="en-US" sz="2000" dirty="0" err="1" smtClean="0"/>
                  <a:t>secunde</a:t>
                </a:r>
                <a:r>
                  <a:rPr lang="en-US" sz="2000" dirty="0" smtClean="0"/>
                  <a:t> ) </a:t>
                </a:r>
                <a:r>
                  <a:rPr lang="ro-MD" sz="2000" dirty="0"/>
                  <a:t>≈ </a:t>
                </a:r>
                <a:r>
                  <a:rPr lang="ro-MD" sz="2000" dirty="0" smtClean="0"/>
                  <a:t> </a:t>
                </a:r>
                <a:r>
                  <a:rPr lang="en-US" sz="2000" dirty="0" smtClean="0"/>
                  <a:t>3 ( ore )</a:t>
                </a:r>
              </a:p>
              <a:p>
                <a:r>
                  <a:rPr lang="en-US" sz="2000" dirty="0" smtClean="0"/>
                  <a:t>R</a:t>
                </a:r>
                <a:r>
                  <a:rPr lang="ro-MD" sz="2000" dirty="0"/>
                  <a:t>ă</a:t>
                </a:r>
                <a:r>
                  <a:rPr lang="en-US" sz="2000" dirty="0" err="1"/>
                  <a:t>spuns</a:t>
                </a:r>
                <a:r>
                  <a:rPr lang="en-US" sz="2000" dirty="0"/>
                  <a:t>:</a:t>
                </a:r>
                <a:r>
                  <a:rPr lang="ru-RU" sz="2000" dirty="0"/>
                  <a:t> </a:t>
                </a:r>
                <a:r>
                  <a:rPr lang="en-US" sz="1800" dirty="0"/>
                  <a:t>interval</a:t>
                </a:r>
                <a:r>
                  <a:rPr lang="ro-MD" sz="1800" dirty="0"/>
                  <a:t>ul de timp în care </a:t>
                </a:r>
                <a:r>
                  <a:rPr lang="ro-MD" sz="1800" dirty="0" smtClean="0"/>
                  <a:t>temperatura </a:t>
                </a:r>
                <a:r>
                  <a:rPr lang="ro-MD" sz="1800" dirty="0"/>
                  <a:t>bila absolut neagră </a:t>
                </a:r>
                <a:r>
                  <a:rPr lang="ro-MD" sz="1800" dirty="0" smtClean="0"/>
                  <a:t>sa </a:t>
                </a:r>
                <a:r>
                  <a:rPr lang="ro-MD" sz="1800" dirty="0"/>
                  <a:t>micșorat de 2 ori este ≈ </a:t>
                </a:r>
                <a:r>
                  <a:rPr lang="ro-MD" sz="1800" dirty="0" smtClean="0"/>
                  <a:t> 3 </a:t>
                </a:r>
                <a:r>
                  <a:rPr lang="ro-MD" sz="2000" dirty="0"/>
                  <a:t>ore . </a:t>
                </a:r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2960"/>
                <a:ext cx="12192000" cy="6035040"/>
              </a:xfrm>
              <a:blipFill>
                <a:blip r:embed="rId2"/>
                <a:stretch>
                  <a:fillRect l="-450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/>
          <p:cNvCxnSpPr/>
          <p:nvPr/>
        </p:nvCxnSpPr>
        <p:spPr>
          <a:xfrm>
            <a:off x="0" y="3213100"/>
            <a:ext cx="339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 flipV="1">
            <a:off x="3378200" y="822960"/>
            <a:ext cx="12700" cy="2377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7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83545"/>
            <a:ext cx="11663289" cy="34453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</a:t>
            </a:r>
            <a:r>
              <a:rPr lang="en-US" dirty="0" err="1"/>
              <a:t>efectuat</a:t>
            </a:r>
            <a:r>
              <a:rPr lang="en-US" dirty="0"/>
              <a:t> :</a:t>
            </a:r>
            <a:r>
              <a:rPr lang="ro-MD" dirty="0"/>
              <a:t> </a:t>
            </a:r>
            <a:r>
              <a:rPr lang="ro-MD" sz="3200" dirty="0" smtClean="0"/>
              <a:t>st.gr</a:t>
            </a:r>
            <a:r>
              <a:rPr lang="ro-MD" sz="3200" dirty="0"/>
              <a:t>. AI-151</a:t>
            </a:r>
            <a:r>
              <a:rPr lang="en-US" sz="3200" dirty="0"/>
              <a:t> Br</a:t>
            </a:r>
            <a:r>
              <a:rPr lang="ro-MD" sz="3200" dirty="0"/>
              <a:t>ăduleac </a:t>
            </a:r>
            <a:r>
              <a:rPr lang="ro-MD" sz="3200" dirty="0" smtClean="0"/>
              <a:t>Vadim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o-MD" dirty="0" smtClean="0"/>
              <a:t/>
            </a:r>
            <a:br>
              <a:rPr lang="ro-MD" dirty="0" smtClean="0"/>
            </a:br>
            <a:r>
              <a:rPr lang="ro-MD" dirty="0" smtClean="0"/>
              <a:t>A </a:t>
            </a:r>
            <a:r>
              <a:rPr lang="ro-MD" dirty="0"/>
              <a:t>verificat </a:t>
            </a:r>
            <a:r>
              <a:rPr lang="en-US" dirty="0"/>
              <a:t>: </a:t>
            </a:r>
            <a:r>
              <a:rPr lang="en-US" dirty="0" smtClean="0"/>
              <a:t>                      </a:t>
            </a:r>
            <a:r>
              <a:rPr lang="en-US" sz="3200" dirty="0" err="1" smtClean="0"/>
              <a:t>Gutium</a:t>
            </a:r>
            <a:r>
              <a:rPr lang="en-US" sz="3200" dirty="0" smtClean="0"/>
              <a:t> </a:t>
            </a:r>
            <a:r>
              <a:rPr lang="en-US" sz="3200" dirty="0" err="1"/>
              <a:t>Serghei</a:t>
            </a:r>
            <a:r>
              <a:rPr lang="en-US" sz="3200" dirty="0"/>
              <a:t> </a:t>
            </a:r>
            <a:r>
              <a:rPr lang="ro-MD" sz="32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6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723</TotalTime>
  <Words>214</Words>
  <Application>Microsoft Office PowerPoint</Application>
  <PresentationFormat>Широкоэкранный</PresentationFormat>
  <Paragraphs>60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Gothic</vt:lpstr>
      <vt:lpstr>Wingdings</vt:lpstr>
      <vt:lpstr>След самолета</vt:lpstr>
      <vt:lpstr>Fizica Problema  336</vt:lpstr>
      <vt:lpstr>Conditia problemei</vt:lpstr>
      <vt:lpstr>Pe lingă datele din problemă, am mai folosit și urmatoarele formule :</vt:lpstr>
      <vt:lpstr>Se dă:                        Metoda 1</vt:lpstr>
      <vt:lpstr>Rezolvare:</vt:lpstr>
      <vt:lpstr>Презентация PowerPoint</vt:lpstr>
      <vt:lpstr>Se dă:                              Metoda 2</vt:lpstr>
      <vt:lpstr>A efectuat : st.gr. AI-151 Brăduleac Vadim  A verificat :                       Gutium Serghei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Fizica Problema 336</dc:title>
  <dc:creator>Vadim Brăduleac</dc:creator>
  <cp:lastModifiedBy>Vadim Brăduleac</cp:lastModifiedBy>
  <cp:revision>54</cp:revision>
  <dcterms:created xsi:type="dcterms:W3CDTF">2016-05-10T18:19:46Z</dcterms:created>
  <dcterms:modified xsi:type="dcterms:W3CDTF">2016-06-02T18:17:04Z</dcterms:modified>
</cp:coreProperties>
</file>