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75" r:id="rId16"/>
    <p:sldId id="280" r:id="rId17"/>
    <p:sldId id="293" r:id="rId18"/>
    <p:sldId id="264" r:id="rId19"/>
    <p:sldId id="268" r:id="rId20"/>
    <p:sldId id="29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infoeuropa.md/comunicare/28-aprilie-2014-prima-zi-fara-vize-in-u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ziare.com/europa/uniunea-european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" y="1"/>
            <a:ext cx="11416937" cy="2442754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solidFill>
                  <a:schemeClr val="accent6"/>
                </a:solidFill>
              </a:rPr>
              <a:t>Dilema</a:t>
            </a:r>
            <a:r>
              <a:rPr lang="en-US" sz="7200" dirty="0" smtClean="0">
                <a:solidFill>
                  <a:schemeClr val="accent6"/>
                </a:solidFill>
              </a:rPr>
              <a:t> </a:t>
            </a:r>
            <a:r>
              <a:rPr lang="en-US" sz="7200" dirty="0" err="1" smtClean="0">
                <a:solidFill>
                  <a:schemeClr val="accent6"/>
                </a:solidFill>
              </a:rPr>
              <a:t>Republicii</a:t>
            </a:r>
            <a:r>
              <a:rPr lang="en-US" sz="7200" dirty="0" smtClean="0">
                <a:solidFill>
                  <a:schemeClr val="accent6"/>
                </a:solidFill>
              </a:rPr>
              <a:t> MOLDOVA</a:t>
            </a:r>
            <a:br>
              <a:rPr lang="en-US" sz="7200" dirty="0" smtClean="0">
                <a:solidFill>
                  <a:schemeClr val="accent6"/>
                </a:solidFill>
              </a:rPr>
            </a:br>
            <a:r>
              <a:rPr lang="en-US" sz="7200" dirty="0" smtClean="0">
                <a:solidFill>
                  <a:schemeClr val="accent6"/>
                </a:solidFill>
              </a:rPr>
              <a:t>(UV </a:t>
            </a:r>
            <a:r>
              <a:rPr lang="en-US" sz="7200" dirty="0" err="1" smtClean="0">
                <a:solidFill>
                  <a:schemeClr val="accent6"/>
                </a:solidFill>
              </a:rPr>
              <a:t>sau</a:t>
            </a:r>
            <a:r>
              <a:rPr lang="en-US" sz="7200" dirty="0" smtClean="0">
                <a:solidFill>
                  <a:schemeClr val="accent6"/>
                </a:solidFill>
              </a:rPr>
              <a:t> UE)</a:t>
            </a:r>
            <a:endParaRPr lang="en-US" sz="7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9" y="2220687"/>
            <a:ext cx="12203460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490133"/>
            <a:ext cx="10131425" cy="521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              </a:t>
            </a:r>
            <a:r>
              <a:rPr lang="en-US" sz="2000" dirty="0" err="1"/>
              <a:t>Respectiv</a:t>
            </a:r>
            <a:r>
              <a:rPr lang="en-US" sz="2000" dirty="0"/>
              <a:t>  </a:t>
            </a:r>
            <a:r>
              <a:rPr lang="en-US" sz="2000" dirty="0" err="1"/>
              <a:t>obiectivul</a:t>
            </a:r>
            <a:r>
              <a:rPr lang="en-US" sz="2000" dirty="0"/>
              <a:t> strategic al </a:t>
            </a:r>
            <a:r>
              <a:rPr lang="en-US" sz="2000" dirty="0" err="1"/>
              <a:t>politicii</a:t>
            </a:r>
            <a:r>
              <a:rPr lang="en-US" sz="2000" dirty="0"/>
              <a:t> interne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externe</a:t>
            </a:r>
            <a:r>
              <a:rPr lang="en-US" sz="2000" dirty="0"/>
              <a:t> al </a:t>
            </a:r>
            <a:r>
              <a:rPr lang="en-US" sz="2000" dirty="0" err="1"/>
              <a:t>statului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a  se </a:t>
            </a:r>
            <a:r>
              <a:rPr lang="en-US" sz="2000" dirty="0" err="1"/>
              <a:t>integra</a:t>
            </a:r>
            <a:r>
              <a:rPr lang="en-US" sz="2000" dirty="0"/>
              <a:t> </a:t>
            </a:r>
            <a:r>
              <a:rPr lang="ro-MD" sz="2000" dirty="0"/>
              <a:t>în Uniunea </a:t>
            </a:r>
            <a:r>
              <a:rPr lang="ro-MD" sz="2000" dirty="0" smtClean="0"/>
              <a:t>Europeană</a:t>
            </a:r>
            <a:r>
              <a:rPr lang="en-US" sz="2000" dirty="0" smtClean="0"/>
              <a:t>. </a:t>
            </a:r>
            <a:r>
              <a:rPr lang="en-US" sz="2000" dirty="0"/>
              <a:t>La 28 </a:t>
            </a:r>
            <a:r>
              <a:rPr lang="en-US" sz="2000" dirty="0" err="1"/>
              <a:t>noiembrie</a:t>
            </a:r>
            <a:r>
              <a:rPr lang="en-US" sz="2000" dirty="0"/>
              <a:t> 1994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semnat</a:t>
            </a:r>
            <a:r>
              <a:rPr lang="en-US" sz="2000" dirty="0"/>
              <a:t> </a:t>
            </a:r>
            <a:r>
              <a:rPr lang="en-US" sz="2000" dirty="0" err="1"/>
              <a:t>Acordul</a:t>
            </a:r>
            <a:r>
              <a:rPr lang="en-US" sz="2000" dirty="0"/>
              <a:t> de </a:t>
            </a:r>
            <a:r>
              <a:rPr lang="en-US" sz="2000" dirty="0" err="1"/>
              <a:t>Parteneriat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Cooperare</a:t>
            </a:r>
            <a:r>
              <a:rPr lang="en-US" sz="2000" dirty="0"/>
              <a:t> (APC).  </a:t>
            </a:r>
            <a:r>
              <a:rPr lang="en-US" sz="2000" dirty="0" err="1"/>
              <a:t>Aco</a:t>
            </a:r>
            <a:r>
              <a:rPr lang="ro-MD" sz="2000" dirty="0"/>
              <a:t>r</a:t>
            </a:r>
            <a:r>
              <a:rPr lang="en-US" sz="2000" dirty="0" err="1"/>
              <a:t>dul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 smtClean="0"/>
              <a:t>reprezint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/>
              <a:t>baza</a:t>
            </a:r>
            <a:r>
              <a:rPr lang="ro-MD" sz="2000" dirty="0"/>
              <a:t>   </a:t>
            </a:r>
            <a:r>
              <a:rPr lang="en-US" sz="2000" dirty="0" err="1" smtClean="0"/>
              <a:t>juridic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relațiilor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Republica</a:t>
            </a:r>
            <a:r>
              <a:rPr lang="en-US" sz="2000" dirty="0"/>
              <a:t> Moldova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Uniunea</a:t>
            </a:r>
            <a:r>
              <a:rPr lang="en-US" sz="2000" dirty="0"/>
              <a:t> </a:t>
            </a:r>
            <a:r>
              <a:rPr lang="en-US" sz="2000" dirty="0" smtClean="0"/>
              <a:t>European</a:t>
            </a:r>
            <a:r>
              <a:rPr lang="ro-MD" sz="2000" dirty="0" smtClean="0"/>
              <a:t>ă</a:t>
            </a:r>
            <a:r>
              <a:rPr lang="en-US" sz="2000" dirty="0" smtClean="0"/>
              <a:t> 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intrat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vigoare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anul</a:t>
            </a:r>
            <a:r>
              <a:rPr lang="en-US" sz="2000" dirty="0"/>
              <a:t> 1998.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/>
              <a:t>intermediul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</a:t>
            </a:r>
            <a:r>
              <a:rPr lang="en-US" sz="2000" dirty="0" err="1"/>
              <a:t>Uniunea</a:t>
            </a:r>
            <a:r>
              <a:rPr lang="en-US" sz="2000" dirty="0"/>
              <a:t> </a:t>
            </a:r>
            <a:r>
              <a:rPr lang="en-US" sz="2000" dirty="0" smtClean="0"/>
              <a:t>European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s-a </a:t>
            </a:r>
            <a:r>
              <a:rPr lang="en-US" sz="2000" dirty="0" err="1"/>
              <a:t>angajat</a:t>
            </a:r>
            <a:r>
              <a:rPr lang="en-US" sz="2000" dirty="0"/>
              <a:t> </a:t>
            </a:r>
            <a:r>
              <a:rPr lang="en-US" sz="2000" dirty="0" smtClean="0"/>
              <a:t>s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/>
              <a:t>susțina</a:t>
            </a:r>
            <a:r>
              <a:rPr lang="en-US" sz="2000" dirty="0"/>
              <a:t> </a:t>
            </a:r>
            <a:r>
              <a:rPr lang="en-US" sz="2000" dirty="0" err="1"/>
              <a:t>eforturile</a:t>
            </a:r>
            <a:r>
              <a:rPr lang="en-US" sz="2000" dirty="0"/>
              <a:t> </a:t>
            </a:r>
            <a:r>
              <a:rPr lang="en-US" sz="2000" dirty="0" err="1"/>
              <a:t>Republicii</a:t>
            </a:r>
            <a:r>
              <a:rPr lang="en-US" sz="2000" dirty="0"/>
              <a:t> Moldova, orientate </a:t>
            </a:r>
            <a:r>
              <a:rPr lang="en-US" sz="2000" dirty="0" err="1"/>
              <a:t>spre</a:t>
            </a:r>
            <a:r>
              <a:rPr lang="en-US" sz="2000" dirty="0"/>
              <a:t> </a:t>
            </a:r>
            <a:r>
              <a:rPr lang="en-US" sz="2000" dirty="0" err="1"/>
              <a:t>stabilizarea</a:t>
            </a:r>
            <a:r>
              <a:rPr lang="en-US" sz="2000" dirty="0"/>
              <a:t> </a:t>
            </a:r>
            <a:r>
              <a:rPr lang="en-US" sz="2000" dirty="0" err="1"/>
              <a:t>democratiei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statului</a:t>
            </a:r>
            <a:r>
              <a:rPr lang="en-US" sz="2000" dirty="0"/>
              <a:t> de </a:t>
            </a:r>
            <a:r>
              <a:rPr lang="en-US" sz="2000" dirty="0" err="1"/>
              <a:t>drept</a:t>
            </a:r>
            <a:r>
              <a:rPr lang="en-US" sz="2000" dirty="0"/>
              <a:t> cu </a:t>
            </a:r>
            <a:r>
              <a:rPr lang="en-US" sz="2000" dirty="0" err="1"/>
              <a:t>respectarea</a:t>
            </a:r>
            <a:r>
              <a:rPr lang="en-US" sz="2000" dirty="0"/>
              <a:t> </a:t>
            </a:r>
            <a:r>
              <a:rPr lang="en-US" sz="2000" dirty="0" err="1"/>
              <a:t>drepturilor</a:t>
            </a:r>
            <a:r>
              <a:rPr lang="en-US" sz="2000" dirty="0"/>
              <a:t> </a:t>
            </a:r>
            <a:r>
              <a:rPr lang="en-US" sz="2000" dirty="0" err="1"/>
              <a:t>omului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minorităților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asigurarea</a:t>
            </a:r>
            <a:r>
              <a:rPr lang="en-US" sz="2000" dirty="0"/>
              <a:t> </a:t>
            </a:r>
            <a:r>
              <a:rPr lang="en-US" sz="2000" dirty="0" err="1"/>
              <a:t>cadrului</a:t>
            </a:r>
            <a:r>
              <a:rPr lang="en-US" sz="2000" dirty="0"/>
              <a:t> </a:t>
            </a:r>
            <a:r>
              <a:rPr lang="en-US" sz="2000" dirty="0" err="1"/>
              <a:t>corespunzător</a:t>
            </a:r>
            <a:r>
              <a:rPr lang="en-US" sz="2000" dirty="0"/>
              <a:t> al </a:t>
            </a:r>
            <a:r>
              <a:rPr lang="en-US" sz="2000" dirty="0" err="1"/>
              <a:t>dialogului</a:t>
            </a:r>
            <a:r>
              <a:rPr lang="en-US" sz="2000" dirty="0"/>
              <a:t> politic,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durabilă</a:t>
            </a:r>
            <a:r>
              <a:rPr lang="en-US" sz="2000" dirty="0"/>
              <a:t> a </a:t>
            </a:r>
            <a:r>
              <a:rPr lang="en-US" sz="2000" dirty="0" err="1"/>
              <a:t>economiei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finalizarea</a:t>
            </a:r>
            <a:r>
              <a:rPr lang="en-US" sz="2000" dirty="0"/>
              <a:t> </a:t>
            </a:r>
            <a:r>
              <a:rPr lang="en-US" sz="2000" dirty="0" err="1"/>
              <a:t>procesului</a:t>
            </a:r>
            <a:r>
              <a:rPr lang="en-US" sz="2000" dirty="0"/>
              <a:t> de </a:t>
            </a:r>
            <a:r>
              <a:rPr lang="en-US" sz="2000" dirty="0" err="1"/>
              <a:t>tranziție</a:t>
            </a:r>
            <a:r>
              <a:rPr lang="en-US" sz="2000" dirty="0"/>
              <a:t> </a:t>
            </a:r>
            <a:r>
              <a:rPr lang="en-US" sz="2000" dirty="0" err="1"/>
              <a:t>spre</a:t>
            </a:r>
            <a:r>
              <a:rPr lang="en-US" sz="2000" dirty="0"/>
              <a:t> </a:t>
            </a:r>
            <a:r>
              <a:rPr lang="en-US" sz="2000" dirty="0" err="1"/>
              <a:t>economia</a:t>
            </a:r>
            <a:r>
              <a:rPr lang="en-US" sz="2000" dirty="0"/>
              <a:t> de </a:t>
            </a:r>
            <a:r>
              <a:rPr lang="en-US" sz="2000" dirty="0" err="1"/>
              <a:t>piață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promovarea</a:t>
            </a:r>
            <a:r>
              <a:rPr lang="en-US" sz="2000" dirty="0"/>
              <a:t> </a:t>
            </a:r>
            <a:r>
              <a:rPr lang="en-US" sz="2000" dirty="0" err="1"/>
              <a:t>schimburilor</a:t>
            </a:r>
            <a:r>
              <a:rPr lang="en-US" sz="2000" dirty="0"/>
              <a:t> </a:t>
            </a:r>
            <a:r>
              <a:rPr lang="en-US" sz="2000" dirty="0" err="1"/>
              <a:t>comerciale</a:t>
            </a:r>
            <a:r>
              <a:rPr lang="en-US" sz="2000" dirty="0"/>
              <a:t>, </a:t>
            </a:r>
            <a:r>
              <a:rPr lang="en-US" sz="2000" dirty="0" err="1"/>
              <a:t>investițiilor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relațiilor</a:t>
            </a:r>
            <a:r>
              <a:rPr lang="en-US" sz="2000" dirty="0"/>
              <a:t> </a:t>
            </a:r>
            <a:r>
              <a:rPr lang="en-US" sz="2000" dirty="0" err="1"/>
              <a:t>economice</a:t>
            </a:r>
            <a:r>
              <a:rPr lang="en-US" sz="2000" dirty="0"/>
              <a:t> </a:t>
            </a:r>
            <a:r>
              <a:rPr lang="en-US" sz="2000" dirty="0" err="1"/>
              <a:t>armonioase.Cetăţenii</a:t>
            </a:r>
            <a:r>
              <a:rPr lang="en-US" sz="2000" dirty="0"/>
              <a:t> </a:t>
            </a:r>
            <a:r>
              <a:rPr lang="en-US" sz="2000" dirty="0" err="1"/>
              <a:t>Republicii</a:t>
            </a:r>
            <a:r>
              <a:rPr lang="en-US" sz="2000" dirty="0"/>
              <a:t> Moldova </a:t>
            </a:r>
            <a:r>
              <a:rPr lang="en-US" sz="2000" dirty="0" err="1"/>
              <a:t>îşi</a:t>
            </a:r>
            <a:r>
              <a:rPr lang="en-US" sz="2000" dirty="0"/>
              <a:t> pun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prezent</a:t>
            </a:r>
            <a:r>
              <a:rPr lang="en-US" sz="2000" dirty="0"/>
              <a:t> </a:t>
            </a:r>
            <a:r>
              <a:rPr lang="en-US" sz="2000" dirty="0" err="1"/>
              <a:t>întrebarea</a:t>
            </a:r>
            <a:r>
              <a:rPr lang="en-US" sz="2000" dirty="0"/>
              <a:t>: De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oportună</a:t>
            </a:r>
            <a:r>
              <a:rPr lang="en-US" sz="2000" dirty="0"/>
              <a:t> </a:t>
            </a:r>
            <a:r>
              <a:rPr lang="en-US" sz="2000" dirty="0" err="1"/>
              <a:t>aderarea</a:t>
            </a:r>
            <a:r>
              <a:rPr lang="en-US" sz="2000" dirty="0"/>
              <a:t> </a:t>
            </a:r>
            <a:r>
              <a:rPr lang="en-US" sz="2000" dirty="0" err="1"/>
              <a:t>ţării</a:t>
            </a:r>
            <a:r>
              <a:rPr lang="en-US" sz="2000" dirty="0"/>
              <a:t> </a:t>
            </a:r>
            <a:r>
              <a:rPr lang="en-US" sz="2000" dirty="0" err="1"/>
              <a:t>noastre</a:t>
            </a:r>
            <a:r>
              <a:rPr lang="en-US" sz="2000" dirty="0"/>
              <a:t> la </a:t>
            </a:r>
            <a:r>
              <a:rPr lang="en-US" sz="2000" dirty="0" err="1"/>
              <a:t>structurile</a:t>
            </a:r>
            <a:r>
              <a:rPr lang="en-US" sz="2000" dirty="0"/>
              <a:t> </a:t>
            </a:r>
            <a:r>
              <a:rPr lang="en-US" sz="2000" dirty="0" err="1"/>
              <a:t>Uniunii</a:t>
            </a:r>
            <a:r>
              <a:rPr lang="en-US" sz="2000" dirty="0"/>
              <a:t> </a:t>
            </a:r>
            <a:r>
              <a:rPr lang="en-US" sz="2000" dirty="0" err="1"/>
              <a:t>Europene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 smtClean="0"/>
              <a:t>Uniun</a:t>
            </a:r>
            <a:r>
              <a:rPr lang="ro-MD" sz="2000" dirty="0" smtClean="0"/>
              <a:t>ii</a:t>
            </a:r>
            <a:r>
              <a:rPr lang="en-US" sz="2000" dirty="0" smtClean="0"/>
              <a:t> </a:t>
            </a:r>
            <a:r>
              <a:rPr lang="en-US" sz="2000" dirty="0" err="1" smtClean="0"/>
              <a:t>Vamală</a:t>
            </a:r>
            <a:r>
              <a:rPr lang="en-US" sz="2000" dirty="0" smtClean="0"/>
              <a:t>?  </a:t>
            </a:r>
            <a:r>
              <a:rPr lang="en-US" sz="2000" dirty="0"/>
              <a:t>Care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avantajele</a:t>
            </a:r>
            <a:r>
              <a:rPr lang="en-US" sz="2000" dirty="0"/>
              <a:t> </a:t>
            </a:r>
            <a:r>
              <a:rPr lang="en-US" sz="2000" dirty="0" err="1"/>
              <a:t>intrării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din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uniuni</a:t>
            </a:r>
            <a:r>
              <a:rPr lang="en-US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7267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222069"/>
            <a:ext cx="11848012" cy="643998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30628"/>
            <a:ext cx="10131425" cy="6394349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err="1" smtClean="0">
                <a:solidFill>
                  <a:schemeClr val="tx2">
                    <a:lumMod val="10000"/>
                  </a:schemeClr>
                </a:solidFill>
              </a:rPr>
              <a:t>Potrivit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unui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sondaj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opinie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publică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efectuat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la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comanda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Comisiei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Atlantice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Slovace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(CAS)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în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colaborare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cu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Insititutul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pentru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Politici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Central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Europene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(PCE),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Uniunea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Europeană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rămâne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atractivă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pentru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moldoveni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însă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deocamdată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nu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este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opțiunea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implicită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.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În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același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timp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Uniunea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Vamală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din 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contra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tinde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fie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privită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drept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un model care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potențial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poate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oferi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soluție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rapidă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pentru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insitituirea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stabilității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prosperității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și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securității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ro-MD" sz="28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endParaRPr lang="ro-MD" sz="2800" b="1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endParaRPr lang="en-US" sz="2800" b="1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r>
              <a:rPr lang="en-US" sz="2800" b="1" dirty="0" err="1" smtClean="0">
                <a:solidFill>
                  <a:schemeClr val="tx2">
                    <a:lumMod val="10000"/>
                  </a:schemeClr>
                </a:solidFill>
              </a:rPr>
              <a:t>Prezint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10000"/>
                  </a:schemeClr>
                </a:solidFill>
              </a:rPr>
              <a:t>mai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jos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un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infografic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despre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diferențele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dintre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UE </a:t>
            </a: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</a:rPr>
              <a:t>și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 UV.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300446"/>
            <a:ext cx="11730445" cy="6296297"/>
          </a:xfrm>
        </p:spPr>
      </p:pic>
    </p:spTree>
    <p:extLst>
      <p:ext uri="{BB962C8B-B14F-4D97-AF65-F5344CB8AC3E}">
        <p14:creationId xmlns:p14="http://schemas.microsoft.com/office/powerpoint/2010/main" val="172992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20" y="0"/>
            <a:ext cx="8730800" cy="6858000"/>
          </a:xfrm>
        </p:spPr>
      </p:pic>
    </p:spTree>
    <p:extLst>
      <p:ext uri="{BB962C8B-B14F-4D97-AF65-F5344CB8AC3E}">
        <p14:creationId xmlns:p14="http://schemas.microsoft.com/office/powerpoint/2010/main" val="17477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3"/>
            <a:ext cx="12191999" cy="684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Ofertele</a:t>
            </a:r>
            <a:r>
              <a:rPr lang="en-US" sz="4400" dirty="0" smtClean="0">
                <a:solidFill>
                  <a:schemeClr val="bg1"/>
                </a:solidFill>
              </a:rPr>
              <a:t> UE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2881" y="1544027"/>
            <a:ext cx="101237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Ofertele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Uniunii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Europene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un </a:t>
            </a:r>
            <a:r>
              <a:rPr lang="en-US" sz="2400" dirty="0" err="1">
                <a:solidFill>
                  <a:schemeClr val="bg1"/>
                </a:solidFill>
              </a:rPr>
              <a:t>comerţ</a:t>
            </a:r>
            <a:r>
              <a:rPr lang="en-US" sz="2400" dirty="0">
                <a:solidFill>
                  <a:schemeClr val="bg1"/>
                </a:solidFill>
              </a:rPr>
              <a:t> extern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valoare</a:t>
            </a:r>
            <a:r>
              <a:rPr lang="en-US" sz="2400" dirty="0">
                <a:solidFill>
                  <a:schemeClr val="bg1"/>
                </a:solidFill>
              </a:rPr>
              <a:t> de $3,7 </a:t>
            </a:r>
            <a:r>
              <a:rPr lang="en-US" sz="2400" dirty="0" err="1">
                <a:solidFill>
                  <a:schemeClr val="bg1"/>
                </a:solidFill>
              </a:rPr>
              <a:t>trilioane</a:t>
            </a:r>
            <a:r>
              <a:rPr lang="en-US" sz="2400" dirty="0">
                <a:solidFill>
                  <a:schemeClr val="bg1"/>
                </a:solidFill>
              </a:rPr>
              <a:t>;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</a:t>
            </a:r>
            <a:r>
              <a:rPr lang="en-US" sz="2400" dirty="0" err="1" smtClean="0">
                <a:solidFill>
                  <a:schemeClr val="bg1"/>
                </a:solidFill>
              </a:rPr>
              <a:t>suprafața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4.324.782 km2;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</a:t>
            </a:r>
            <a:r>
              <a:rPr lang="en-US" sz="2400" dirty="0" err="1">
                <a:solidFill>
                  <a:schemeClr val="bg1"/>
                </a:solidFill>
              </a:rPr>
              <a:t>investiţii</a:t>
            </a:r>
            <a:r>
              <a:rPr lang="en-US" sz="2400" dirty="0">
                <a:solidFill>
                  <a:schemeClr val="bg1"/>
                </a:solidFill>
              </a:rPr>
              <a:t> interne </a:t>
            </a:r>
            <a:r>
              <a:rPr lang="en-US" sz="2400" dirty="0" err="1">
                <a:solidFill>
                  <a:schemeClr val="bg1"/>
                </a:solidFill>
              </a:rPr>
              <a:t>anuale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sumă</a:t>
            </a:r>
            <a:r>
              <a:rPr lang="en-US" sz="2400" dirty="0">
                <a:solidFill>
                  <a:schemeClr val="bg1"/>
                </a:solidFill>
              </a:rPr>
              <a:t> de $2,88 </a:t>
            </a:r>
            <a:r>
              <a:rPr lang="en-US" sz="2400" dirty="0" err="1">
                <a:solidFill>
                  <a:schemeClr val="bg1"/>
                </a:solidFill>
              </a:rPr>
              <a:t>trilioane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18,7% din PIB;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un </a:t>
            </a:r>
            <a:r>
              <a:rPr lang="en-US" sz="2400" dirty="0" err="1">
                <a:solidFill>
                  <a:schemeClr val="bg1"/>
                </a:solidFill>
              </a:rPr>
              <a:t>volum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credite</a:t>
            </a:r>
            <a:r>
              <a:rPr lang="en-US" sz="2400" dirty="0">
                <a:solidFill>
                  <a:schemeClr val="bg1"/>
                </a:solidFill>
              </a:rPr>
              <a:t> interne de $29 </a:t>
            </a:r>
            <a:r>
              <a:rPr lang="en-US" sz="2400" dirty="0" err="1">
                <a:solidFill>
                  <a:schemeClr val="bg1"/>
                </a:solidFill>
              </a:rPr>
              <a:t>trilioane</a:t>
            </a:r>
            <a:r>
              <a:rPr lang="en-US" sz="2400" dirty="0">
                <a:solidFill>
                  <a:schemeClr val="bg1"/>
                </a:solidFill>
              </a:rPr>
              <a:t>;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un </a:t>
            </a:r>
            <a:r>
              <a:rPr lang="en-US" sz="2400" dirty="0" err="1">
                <a:solidFill>
                  <a:schemeClr val="bg1"/>
                </a:solidFill>
              </a:rPr>
              <a:t>volum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cheltuieli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anuale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cercetări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ştiinţifice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şi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dezvoltarea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noilor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tehnologii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sumă</a:t>
            </a:r>
            <a:r>
              <a:rPr lang="en-US" sz="2400" dirty="0">
                <a:solidFill>
                  <a:schemeClr val="bg1"/>
                </a:solidFill>
              </a:rPr>
              <a:t> de $239,7 </a:t>
            </a:r>
            <a:r>
              <a:rPr lang="en-US" sz="2400" dirty="0" err="1">
                <a:solidFill>
                  <a:schemeClr val="bg1"/>
                </a:solidFill>
              </a:rPr>
              <a:t>miliarde</a:t>
            </a:r>
            <a:r>
              <a:rPr lang="en-US" sz="2400" dirty="0">
                <a:solidFill>
                  <a:schemeClr val="bg1"/>
                </a:solidFill>
              </a:rPr>
              <a:t>;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un </a:t>
            </a:r>
            <a:r>
              <a:rPr lang="en-US" sz="2400" dirty="0" err="1">
                <a:solidFill>
                  <a:schemeClr val="bg1"/>
                </a:solidFill>
              </a:rPr>
              <a:t>volum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investiţii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directe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străine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statele</a:t>
            </a:r>
            <a:r>
              <a:rPr lang="en-US" sz="2400" dirty="0">
                <a:solidFill>
                  <a:schemeClr val="bg1"/>
                </a:solidFill>
              </a:rPr>
              <a:t> UE de circa $7,9 </a:t>
            </a:r>
            <a:r>
              <a:rPr lang="en-US" sz="2400" dirty="0" err="1">
                <a:solidFill>
                  <a:schemeClr val="bg1"/>
                </a:solidFill>
              </a:rPr>
              <a:t>trilioane</a:t>
            </a:r>
            <a:r>
              <a:rPr lang="en-US" sz="2400" dirty="0">
                <a:solidFill>
                  <a:schemeClr val="bg1"/>
                </a:solidFill>
              </a:rPr>
              <a:t>; 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• un </a:t>
            </a:r>
            <a:r>
              <a:rPr lang="en-US" sz="2400" dirty="0" err="1">
                <a:solidFill>
                  <a:schemeClr val="bg1"/>
                </a:solidFill>
              </a:rPr>
              <a:t>volum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investiţii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directe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străinătate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efectuate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statele</a:t>
            </a:r>
            <a:r>
              <a:rPr lang="en-US" sz="2400" dirty="0">
                <a:solidFill>
                  <a:schemeClr val="bg1"/>
                </a:solidFill>
              </a:rPr>
              <a:t> UE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valoare</a:t>
            </a:r>
            <a:r>
              <a:rPr lang="en-US" sz="2400" dirty="0">
                <a:solidFill>
                  <a:schemeClr val="bg1"/>
                </a:solidFill>
              </a:rPr>
              <a:t> de $9,5 </a:t>
            </a:r>
            <a:r>
              <a:rPr lang="en-US" sz="2400" dirty="0" err="1">
                <a:solidFill>
                  <a:schemeClr val="bg1"/>
                </a:solidFill>
              </a:rPr>
              <a:t>trilioane</a:t>
            </a:r>
            <a:r>
              <a:rPr lang="en-US" sz="2400" dirty="0">
                <a:solidFill>
                  <a:schemeClr val="bg1"/>
                </a:solidFill>
              </a:rPr>
              <a:t>.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16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endParaRPr lang="en-US" u="sng" dirty="0" smtClean="0">
              <a:hlinkClick r:id="rId2"/>
            </a:endParaRPr>
          </a:p>
          <a:p>
            <a:r>
              <a:rPr lang="en-US" u="sng" dirty="0">
                <a:hlinkClick r:id="rId2"/>
              </a:rPr>
              <a:t/>
            </a:r>
            <a:br>
              <a:rPr lang="en-US" u="sng" dirty="0">
                <a:hlinkClick r:id="rId2"/>
              </a:rPr>
            </a:br>
            <a:r>
              <a:rPr lang="en-US" u="sng" dirty="0" smtClean="0">
                <a:hlinkClick r:id="rId2"/>
              </a:rPr>
              <a:t>28 </a:t>
            </a:r>
            <a:r>
              <a:rPr lang="en-US" u="sng" dirty="0" err="1">
                <a:hlinkClick r:id="rId2"/>
              </a:rPr>
              <a:t>aprilie</a:t>
            </a:r>
            <a:r>
              <a:rPr lang="en-US" u="sng" dirty="0">
                <a:hlinkClick r:id="rId2"/>
              </a:rPr>
              <a:t> 2014 </a:t>
            </a:r>
            <a:r>
              <a:rPr lang="en-US" dirty="0"/>
              <a:t>- </a:t>
            </a:r>
            <a:r>
              <a:rPr lang="en-US" dirty="0" err="1"/>
              <a:t>Cetăţenii</a:t>
            </a:r>
            <a:r>
              <a:rPr lang="en-US" dirty="0"/>
              <a:t> </a:t>
            </a:r>
            <a:r>
              <a:rPr lang="en-US" dirty="0" err="1"/>
              <a:t>Moldovei</a:t>
            </a:r>
            <a:r>
              <a:rPr lang="en-US" dirty="0"/>
              <a:t> au </a:t>
            </a:r>
            <a:r>
              <a:rPr lang="en-US" dirty="0" err="1"/>
              <a:t>obţinut</a:t>
            </a:r>
            <a:r>
              <a:rPr lang="en-US" dirty="0"/>
              <a:t> </a:t>
            </a:r>
            <a:r>
              <a:rPr lang="en-US" dirty="0" err="1"/>
              <a:t>liberalizarea</a:t>
            </a:r>
            <a:r>
              <a:rPr lang="en-US" dirty="0"/>
              <a:t> </a:t>
            </a:r>
            <a:r>
              <a:rPr lang="en-US" dirty="0" err="1"/>
              <a:t>vizelor</a:t>
            </a:r>
            <a:r>
              <a:rPr lang="en-US" dirty="0"/>
              <a:t>.  </a:t>
            </a:r>
            <a:r>
              <a:rPr lang="en-US" dirty="0" err="1"/>
              <a:t>Detinatorii</a:t>
            </a:r>
            <a:r>
              <a:rPr lang="en-US" dirty="0"/>
              <a:t> </a:t>
            </a:r>
            <a:r>
              <a:rPr lang="en-US" dirty="0" err="1"/>
              <a:t>pasapoartelor</a:t>
            </a:r>
            <a:r>
              <a:rPr lang="en-US" dirty="0"/>
              <a:t> </a:t>
            </a:r>
            <a:r>
              <a:rPr lang="en-US" dirty="0" err="1"/>
              <a:t>biometrice</a:t>
            </a:r>
            <a:r>
              <a:rPr lang="en-US" dirty="0"/>
              <a:t>. </a:t>
            </a:r>
            <a:r>
              <a:rPr lang="ro-MD" dirty="0"/>
              <a:t>p</a:t>
            </a:r>
            <a:r>
              <a:rPr lang="ro-MD" dirty="0" smtClean="0"/>
              <a:t>ot c</a:t>
            </a:r>
            <a:r>
              <a:rPr lang="ro-MD" dirty="0"/>
              <a:t>ă</a:t>
            </a:r>
            <a:r>
              <a:rPr lang="en-US" dirty="0" smtClean="0"/>
              <a:t>l</a:t>
            </a:r>
            <a:r>
              <a:rPr lang="ro-MD" dirty="0" smtClean="0"/>
              <a:t>ă</a:t>
            </a:r>
            <a:r>
              <a:rPr lang="en-US" dirty="0" smtClean="0"/>
              <a:t>tori f</a:t>
            </a:r>
            <a:r>
              <a:rPr lang="ro-MD" dirty="0" smtClean="0"/>
              <a:t>ă</a:t>
            </a:r>
            <a:r>
              <a:rPr lang="en-US" dirty="0" smtClean="0"/>
              <a:t>r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vize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termen</a:t>
            </a:r>
            <a:r>
              <a:rPr lang="en-US" dirty="0"/>
              <a:t> de 90 de </a:t>
            </a:r>
            <a:r>
              <a:rPr lang="en-US" dirty="0" err="1"/>
              <a:t>zile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a </a:t>
            </a:r>
            <a:r>
              <a:rPr lang="ro-MD" dirty="0"/>
              <a:t>6</a:t>
            </a:r>
            <a:r>
              <a:rPr lang="en-US" dirty="0" smtClean="0"/>
              <a:t> </a:t>
            </a:r>
            <a:r>
              <a:rPr lang="en-US" dirty="0" err="1"/>
              <a:t>luni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statele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ale UE, cu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Marii</a:t>
            </a:r>
            <a:r>
              <a:rPr lang="en-US" dirty="0"/>
              <a:t> </a:t>
            </a:r>
            <a:r>
              <a:rPr lang="en-US" dirty="0" err="1"/>
              <a:t>Britanii</a:t>
            </a:r>
            <a:r>
              <a:rPr lang="en-US" dirty="0"/>
              <a:t> </a:t>
            </a:r>
            <a:r>
              <a:rPr lang="ro-MD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Irlandei</a:t>
            </a:r>
            <a:r>
              <a:rPr lang="en-US" dirty="0"/>
              <a:t>, plus </a:t>
            </a:r>
            <a:r>
              <a:rPr lang="en-US" dirty="0" err="1"/>
              <a:t>statele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Schengen care nu </a:t>
            </a:r>
            <a:r>
              <a:rPr lang="en-US" dirty="0" err="1"/>
              <a:t>fac</a:t>
            </a:r>
            <a:r>
              <a:rPr lang="en-US" dirty="0"/>
              <a:t> parte din UE - </a:t>
            </a:r>
            <a:r>
              <a:rPr lang="en-US" dirty="0" err="1"/>
              <a:t>Islanda</a:t>
            </a:r>
            <a:r>
              <a:rPr lang="en-US" dirty="0"/>
              <a:t>, </a:t>
            </a:r>
            <a:r>
              <a:rPr lang="en-US" dirty="0" err="1"/>
              <a:t>Norvegia</a:t>
            </a:r>
            <a:r>
              <a:rPr lang="en-US" dirty="0"/>
              <a:t>, </a:t>
            </a:r>
            <a:r>
              <a:rPr lang="en-US" dirty="0" err="1" smtClean="0"/>
              <a:t>Elve</a:t>
            </a:r>
            <a:r>
              <a:rPr lang="ro-MD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Liechtenstein. </a:t>
            </a:r>
            <a:r>
              <a:rPr lang="ro-MD" dirty="0" smtClean="0"/>
              <a:t>Însă </a:t>
            </a:r>
            <a:r>
              <a:rPr lang="en-US" dirty="0" smtClean="0"/>
              <a:t>nu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 smtClean="0"/>
              <a:t>munc</a:t>
            </a:r>
            <a:r>
              <a:rPr lang="ro-MD" dirty="0" smtClean="0"/>
              <a:t>ă</a:t>
            </a:r>
            <a:r>
              <a:rPr lang="ro-MD" dirty="0"/>
              <a:t> </a:t>
            </a:r>
            <a:r>
              <a:rPr lang="ro-MD" dirty="0" smtClean="0"/>
              <a:t>și studii.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0"/>
            <a:ext cx="741970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pPr algn="ctr"/>
            <a:r>
              <a:rPr lang="ro-R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Accesul</a:t>
            </a:r>
            <a:r>
              <a:rPr lang="ro-R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 piața UE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689" y="1367621"/>
            <a:ext cx="8229600" cy="4911824"/>
          </a:xfrm>
        </p:spPr>
        <p:txBody>
          <a:bodyPr/>
          <a:lstStyle/>
          <a:p>
            <a:pPr algn="just"/>
            <a:r>
              <a:rPr lang="ro-RO" dirty="0" smtClean="0"/>
              <a:t>Eliminarea tuturor taxelor vamale la import și export de produse industriale și agricole;</a:t>
            </a:r>
          </a:p>
          <a:p>
            <a:pPr algn="just"/>
            <a:r>
              <a:rPr lang="ro-RO" dirty="0" smtClean="0"/>
              <a:t>Eliminarea măsurilor tarifare adiționale pentru fructe și legume, cu unele cote tarifare;</a:t>
            </a:r>
          </a:p>
          <a:p>
            <a:pPr algn="just"/>
            <a:r>
              <a:rPr lang="ro-RO" dirty="0" smtClean="0"/>
              <a:t>Negocierea unui acord de recunoaștere reciprocă a certificatelor de conformitate</a:t>
            </a:r>
            <a:r>
              <a:rPr lang="en-US" dirty="0"/>
              <a:t>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7440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4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Ofertele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uv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1257" y="1988916"/>
            <a:ext cx="116651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Ofertele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Uniunii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Vamale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un </a:t>
            </a:r>
            <a:r>
              <a:rPr lang="en-US" sz="2800" dirty="0" err="1">
                <a:solidFill>
                  <a:schemeClr val="bg1"/>
                </a:solidFill>
              </a:rPr>
              <a:t>comerţ</a:t>
            </a:r>
            <a:r>
              <a:rPr lang="en-US" sz="2800" dirty="0">
                <a:solidFill>
                  <a:schemeClr val="bg1"/>
                </a:solidFill>
              </a:rPr>
              <a:t> extern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valoare</a:t>
            </a:r>
            <a:r>
              <a:rPr lang="en-US" sz="2800" dirty="0">
                <a:solidFill>
                  <a:schemeClr val="bg1"/>
                </a:solidFill>
              </a:rPr>
              <a:t> de $1 </a:t>
            </a:r>
            <a:r>
              <a:rPr lang="en-US" sz="2800" dirty="0" err="1">
                <a:solidFill>
                  <a:schemeClr val="bg1"/>
                </a:solidFill>
              </a:rPr>
              <a:t>trilion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  </a:t>
            </a:r>
            <a:r>
              <a:rPr lang="en-US" sz="2800" dirty="0" err="1">
                <a:solidFill>
                  <a:schemeClr val="bg1"/>
                </a:solidFill>
              </a:rPr>
              <a:t>Suprafața</a:t>
            </a:r>
            <a:r>
              <a:rPr lang="en-US" sz="2800" dirty="0">
                <a:solidFill>
                  <a:schemeClr val="bg1"/>
                </a:solidFill>
              </a:rPr>
              <a:t> – 20.000.095 km2;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</a:t>
            </a:r>
            <a:r>
              <a:rPr lang="en-US" sz="2800" dirty="0" err="1">
                <a:solidFill>
                  <a:schemeClr val="bg1"/>
                </a:solidFill>
              </a:rPr>
              <a:t>investiţii</a:t>
            </a:r>
            <a:r>
              <a:rPr lang="en-US" sz="2800" dirty="0">
                <a:solidFill>
                  <a:schemeClr val="bg1"/>
                </a:solidFill>
              </a:rPr>
              <a:t> interne </a:t>
            </a:r>
            <a:r>
              <a:rPr lang="en-US" sz="2800" dirty="0" err="1">
                <a:solidFill>
                  <a:schemeClr val="bg1"/>
                </a:solidFill>
              </a:rPr>
              <a:t>anuale</a:t>
            </a:r>
            <a:r>
              <a:rPr lang="en-US" sz="2800" dirty="0">
                <a:solidFill>
                  <a:schemeClr val="bg1"/>
                </a:solidFill>
              </a:rPr>
              <a:t> de $603 </a:t>
            </a:r>
            <a:r>
              <a:rPr lang="en-US" sz="2800" dirty="0" err="1">
                <a:solidFill>
                  <a:schemeClr val="bg1"/>
                </a:solidFill>
              </a:rPr>
              <a:t>miliarde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sau</a:t>
            </a:r>
            <a:r>
              <a:rPr lang="en-US" sz="2800" dirty="0">
                <a:solidFill>
                  <a:schemeClr val="bg1"/>
                </a:solidFill>
              </a:rPr>
              <a:t> 22% din PIB; 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un </a:t>
            </a:r>
            <a:r>
              <a:rPr lang="en-US" sz="2800" dirty="0" err="1">
                <a:solidFill>
                  <a:schemeClr val="bg1"/>
                </a:solidFill>
              </a:rPr>
              <a:t>stoc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credite</a:t>
            </a:r>
            <a:r>
              <a:rPr lang="en-US" sz="2800" dirty="0">
                <a:solidFill>
                  <a:schemeClr val="bg1"/>
                </a:solidFill>
              </a:rPr>
              <a:t> interne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sumă</a:t>
            </a:r>
            <a:r>
              <a:rPr lang="en-US" sz="2800" dirty="0">
                <a:solidFill>
                  <a:schemeClr val="bg1"/>
                </a:solidFill>
              </a:rPr>
              <a:t> de $853 </a:t>
            </a:r>
            <a:r>
              <a:rPr lang="en-US" sz="2800" dirty="0" err="1">
                <a:solidFill>
                  <a:schemeClr val="bg1"/>
                </a:solidFill>
              </a:rPr>
              <a:t>miliarde</a:t>
            </a:r>
            <a:r>
              <a:rPr lang="en-US" sz="2800" dirty="0">
                <a:solidFill>
                  <a:schemeClr val="bg1"/>
                </a:solidFill>
              </a:rPr>
              <a:t>; 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un </a:t>
            </a:r>
            <a:r>
              <a:rPr lang="en-US" sz="2800" dirty="0" err="1">
                <a:solidFill>
                  <a:schemeClr val="bg1"/>
                </a:solidFill>
              </a:rPr>
              <a:t>volum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cheltuieli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anuale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pentru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cercetări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ştiinţifice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şi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dezvoltarea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noilor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tehnologii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sumă</a:t>
            </a:r>
            <a:r>
              <a:rPr lang="en-US" sz="2800" dirty="0">
                <a:solidFill>
                  <a:schemeClr val="bg1"/>
                </a:solidFill>
              </a:rPr>
              <a:t> de circa $15,3 </a:t>
            </a:r>
            <a:r>
              <a:rPr lang="en-US" sz="2800" dirty="0" err="1">
                <a:solidFill>
                  <a:schemeClr val="bg1"/>
                </a:solidFill>
              </a:rPr>
              <a:t>miliarde</a:t>
            </a:r>
            <a:r>
              <a:rPr lang="en-US" sz="2800" dirty="0">
                <a:solidFill>
                  <a:schemeClr val="bg1"/>
                </a:solidFill>
              </a:rPr>
              <a:t>; 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un </a:t>
            </a:r>
            <a:r>
              <a:rPr lang="en-US" sz="2800" dirty="0" err="1">
                <a:solidFill>
                  <a:schemeClr val="bg1"/>
                </a:solidFill>
              </a:rPr>
              <a:t>volum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investiţii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directe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străine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statele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Uniunii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Vamale</a:t>
            </a:r>
            <a:r>
              <a:rPr lang="en-US" sz="2800" dirty="0">
                <a:solidFill>
                  <a:schemeClr val="bg1"/>
                </a:solidFill>
              </a:rPr>
              <a:t> de $435,38 </a:t>
            </a:r>
            <a:r>
              <a:rPr lang="en-US" sz="2800" dirty="0" err="1">
                <a:solidFill>
                  <a:schemeClr val="bg1"/>
                </a:solidFill>
              </a:rPr>
              <a:t>miliarde</a:t>
            </a:r>
            <a:r>
              <a:rPr lang="en-US" sz="2800" dirty="0">
                <a:solidFill>
                  <a:schemeClr val="bg1"/>
                </a:solidFill>
              </a:rPr>
              <a:t>; 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• un </a:t>
            </a:r>
            <a:r>
              <a:rPr lang="en-US" sz="2800" dirty="0" err="1">
                <a:solidFill>
                  <a:schemeClr val="bg1"/>
                </a:solidFill>
              </a:rPr>
              <a:t>volum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investiţii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directe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străinătate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realizate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special de </a:t>
            </a:r>
            <a:r>
              <a:rPr lang="en-US" sz="2800" dirty="0" err="1">
                <a:solidFill>
                  <a:schemeClr val="bg1"/>
                </a:solidFill>
              </a:rPr>
              <a:t>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şi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Kazahstan</a:t>
            </a:r>
            <a:r>
              <a:rPr lang="en-US" sz="2800" dirty="0">
                <a:solidFill>
                  <a:schemeClr val="bg1"/>
                </a:solidFill>
              </a:rPr>
              <a:t>, de $330,86 </a:t>
            </a:r>
            <a:r>
              <a:rPr lang="en-US" sz="2800" dirty="0" err="1">
                <a:solidFill>
                  <a:schemeClr val="bg1"/>
                </a:solidFill>
              </a:rPr>
              <a:t>miliarde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81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6748"/>
          </a:xfrm>
        </p:spPr>
      </p:pic>
    </p:spTree>
    <p:extLst>
      <p:ext uri="{BB962C8B-B14F-4D97-AF65-F5344CB8AC3E}">
        <p14:creationId xmlns:p14="http://schemas.microsoft.com/office/powerpoint/2010/main" val="3782014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1179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2" y="143692"/>
            <a:ext cx="11586754" cy="4754879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                                                 </a:t>
            </a:r>
            <a:r>
              <a:rPr lang="en-US" sz="2800" b="1" i="1" dirty="0" err="1" smtClean="0"/>
              <a:t>Exista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pentru</a:t>
            </a:r>
            <a:r>
              <a:rPr lang="en-US" sz="2800" b="1" i="1" dirty="0"/>
              <a:t>  </a:t>
            </a:r>
            <a:r>
              <a:rPr lang="en-US" sz="2800" b="1" i="1" dirty="0" err="1"/>
              <a:t>Republica</a:t>
            </a:r>
            <a:r>
              <a:rPr lang="en-US" sz="2800" b="1" i="1" dirty="0"/>
              <a:t> Moldova o 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/>
              <a:t> </a:t>
            </a:r>
            <a:r>
              <a:rPr lang="en-US" sz="2800" b="1" i="1" dirty="0" smtClean="0"/>
              <a:t>                                                        </a:t>
            </a:r>
            <a:r>
              <a:rPr lang="en-US" sz="2800" b="1" i="1" dirty="0" err="1" smtClean="0"/>
              <a:t>dilema</a:t>
            </a:r>
            <a:r>
              <a:rPr lang="en-US" sz="2800" b="1" i="1" dirty="0"/>
              <a:t>: </a:t>
            </a:r>
            <a:r>
              <a:rPr lang="en-US" sz="2800" b="1" u="sng" dirty="0" err="1">
                <a:hlinkClick r:id="rId2"/>
              </a:rPr>
              <a:t>Uniunea</a:t>
            </a:r>
            <a:r>
              <a:rPr lang="en-US" sz="2800" b="1" u="sng" dirty="0">
                <a:hlinkClick r:id="rId2"/>
              </a:rPr>
              <a:t> </a:t>
            </a:r>
            <a:r>
              <a:rPr lang="en-US" sz="2800" b="1" u="sng" dirty="0" err="1" smtClean="0">
                <a:hlinkClick r:id="rId2"/>
              </a:rPr>
              <a:t>Europeana</a:t>
            </a:r>
            <a:r>
              <a:rPr lang="en-US" sz="2800" b="1" u="sng" dirty="0"/>
              <a:t> </a:t>
            </a:r>
            <a:r>
              <a:rPr lang="en-US" sz="2800" b="1" u="sng" dirty="0" smtClean="0"/>
              <a:t>     </a:t>
            </a:r>
            <a:r>
              <a:rPr lang="en-US" sz="2800" b="1" dirty="0" smtClean="0"/>
              <a:t>                                                                                                  </a:t>
            </a:r>
            <a:br>
              <a:rPr lang="en-US" sz="2800" b="1" dirty="0" smtClean="0"/>
            </a:br>
            <a:r>
              <a:rPr lang="en-US" sz="2800" b="1" dirty="0" smtClean="0"/>
              <a:t>                                                               </a:t>
            </a:r>
            <a:r>
              <a:rPr lang="en-US" sz="2800" b="1" i="1" dirty="0" err="1" smtClean="0"/>
              <a:t>sau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Uniunea</a:t>
            </a:r>
            <a:r>
              <a:rPr lang="en-US" sz="2800" b="1" i="1" dirty="0"/>
              <a:t> </a:t>
            </a:r>
            <a:r>
              <a:rPr lang="en-US" sz="2800" b="1" i="1" dirty="0" err="1"/>
              <a:t>Vamala</a:t>
            </a:r>
            <a:r>
              <a:rPr lang="en-US" sz="2800" b="1" i="1" dirty="0"/>
              <a:t>?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10800000" flipV="1">
            <a:off x="156455" y="2573383"/>
            <a:ext cx="11195168" cy="399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</a:t>
            </a:r>
            <a:r>
              <a:rPr lang="en-US" sz="2000" dirty="0" err="1" smtClean="0"/>
              <a:t>Aceast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dilem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 smtClean="0"/>
              <a:t>ap</a:t>
            </a:r>
            <a:r>
              <a:rPr lang="ro-MD" sz="2000" dirty="0"/>
              <a:t>ă</a:t>
            </a:r>
            <a:r>
              <a:rPr lang="en-US" sz="2000" dirty="0" smtClean="0"/>
              <a:t>rut </a:t>
            </a:r>
            <a:r>
              <a:rPr lang="en-US" sz="2000" dirty="0"/>
              <a:t>din </a:t>
            </a:r>
            <a:r>
              <a:rPr lang="en-US" sz="2000" dirty="0" err="1"/>
              <a:t>clipa</a:t>
            </a:r>
            <a:r>
              <a:rPr lang="en-US" sz="2000" dirty="0"/>
              <a:t> in </a:t>
            </a:r>
            <a:r>
              <a:rPr lang="en-US" sz="2000" dirty="0" smtClean="0"/>
              <a:t>care   </a:t>
            </a:r>
            <a:r>
              <a:rPr lang="en-US" sz="2000" dirty="0" err="1" smtClean="0"/>
              <a:t>Republica</a:t>
            </a:r>
            <a:r>
              <a:rPr lang="en-US" sz="2000" dirty="0" smtClean="0"/>
              <a:t>   </a:t>
            </a:r>
            <a:r>
              <a:rPr lang="en-US" sz="2000" dirty="0"/>
              <a:t>Moldova a </a:t>
            </a:r>
            <a:r>
              <a:rPr lang="en-US" sz="2000" dirty="0" err="1"/>
              <a:t>devenit</a:t>
            </a:r>
            <a:r>
              <a:rPr lang="en-US" sz="2000" dirty="0"/>
              <a:t> stat independent (27.08.1991). </a:t>
            </a:r>
            <a:r>
              <a:rPr lang="en-US" sz="2000" dirty="0" err="1"/>
              <a:t>Republica</a:t>
            </a:r>
            <a:r>
              <a:rPr lang="en-US" sz="2000" dirty="0"/>
              <a:t> Moldova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 smtClean="0"/>
              <a:t>recunoscut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ca stat European din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ro-MD" sz="2000" dirty="0"/>
              <a:t>  </a:t>
            </a:r>
            <a:r>
              <a:rPr lang="en-US" sz="2000" dirty="0" err="1"/>
              <a:t>punctele</a:t>
            </a:r>
            <a:r>
              <a:rPr lang="ro-MD" sz="2000" dirty="0"/>
              <a:t>   </a:t>
            </a:r>
            <a:r>
              <a:rPr lang="en-US" sz="2000" dirty="0"/>
              <a:t> de </a:t>
            </a:r>
            <a:r>
              <a:rPr lang="ro-MD" sz="2000" dirty="0"/>
              <a:t>    </a:t>
            </a:r>
            <a:r>
              <a:rPr lang="en-US" sz="2000" dirty="0" err="1"/>
              <a:t>vedere</a:t>
            </a:r>
            <a:r>
              <a:rPr lang="en-US" sz="2000" dirty="0"/>
              <a:t>, </a:t>
            </a:r>
            <a:r>
              <a:rPr lang="ro-MD" sz="2000" dirty="0"/>
              <a:t>       </a:t>
            </a:r>
            <a:r>
              <a:rPr lang="en-US" sz="2000" dirty="0"/>
              <a:t>economic, cultural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geopolitic</a:t>
            </a:r>
            <a:r>
              <a:rPr lang="en-US" sz="2000" dirty="0"/>
              <a:t>. </a:t>
            </a:r>
            <a:r>
              <a:rPr lang="en-US" sz="2000" dirty="0" err="1"/>
              <a:t>Marea</a:t>
            </a:r>
            <a:r>
              <a:rPr lang="en-US" sz="2000" dirty="0"/>
              <a:t> </a:t>
            </a:r>
            <a:r>
              <a:rPr lang="en-US" sz="2000" dirty="0" err="1"/>
              <a:t>majoritate</a:t>
            </a:r>
            <a:r>
              <a:rPr lang="en-US" sz="2000" dirty="0"/>
              <a:t> a </a:t>
            </a:r>
            <a:r>
              <a:rPr lang="en-US" sz="2000" dirty="0" smtClean="0"/>
              <a:t>rom</a:t>
            </a:r>
            <a:r>
              <a:rPr lang="ro-MD" sz="2000" dirty="0" smtClean="0"/>
              <a:t>â</a:t>
            </a:r>
            <a:r>
              <a:rPr lang="en-US" sz="2000" dirty="0" err="1" smtClean="0"/>
              <a:t>nilor</a:t>
            </a:r>
            <a:r>
              <a:rPr lang="en-US" sz="2000" dirty="0" smtClean="0"/>
              <a:t> </a:t>
            </a:r>
            <a:r>
              <a:rPr lang="en-US" sz="2000" dirty="0" err="1"/>
              <a:t>basarabeni</a:t>
            </a:r>
            <a:r>
              <a:rPr lang="en-US" sz="2000" dirty="0"/>
              <a:t> se </a:t>
            </a:r>
            <a:r>
              <a:rPr lang="en-US" sz="2000" dirty="0" err="1" smtClean="0"/>
              <a:t>pronun</a:t>
            </a:r>
            <a:r>
              <a:rPr lang="ro-MD" sz="2000" dirty="0" smtClean="0"/>
              <a:t>ță</a:t>
            </a:r>
            <a:r>
              <a:rPr lang="en-US" sz="2000" dirty="0" smtClean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</a:t>
            </a:r>
            <a:r>
              <a:rPr lang="en-US" sz="2000" dirty="0" err="1" smtClean="0"/>
              <a:t>european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R.Moldova</a:t>
            </a:r>
            <a:r>
              <a:rPr lang="en-US" sz="2000" dirty="0"/>
              <a:t>. E </a:t>
            </a:r>
            <a:r>
              <a:rPr lang="en-US" sz="2000" dirty="0" err="1" smtClean="0"/>
              <a:t>adev</a:t>
            </a:r>
            <a:r>
              <a:rPr lang="ro-MD" sz="2000" dirty="0" smtClean="0"/>
              <a:t>ă</a:t>
            </a:r>
            <a:r>
              <a:rPr lang="en-US" sz="2000" dirty="0" smtClean="0"/>
              <a:t>rat c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/>
              <a:t>o parte din </a:t>
            </a:r>
            <a:r>
              <a:rPr lang="en-US" sz="2000" dirty="0" err="1"/>
              <a:t>cetatenii</a:t>
            </a:r>
            <a:r>
              <a:rPr lang="en-US" sz="2000" dirty="0"/>
              <a:t> R. Moldova, de diverse </a:t>
            </a:r>
            <a:r>
              <a:rPr lang="en-US" sz="2000" dirty="0" err="1"/>
              <a:t>etnii</a:t>
            </a:r>
            <a:r>
              <a:rPr lang="en-US" sz="2000" dirty="0"/>
              <a:t>, </a:t>
            </a:r>
            <a:r>
              <a:rPr lang="en-US" sz="2000" dirty="0" err="1" smtClean="0"/>
              <a:t>pledeaz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</a:t>
            </a:r>
            <a:r>
              <a:rPr lang="en-US" sz="2000" dirty="0" err="1" smtClean="0"/>
              <a:t>eurasiatic</a:t>
            </a:r>
            <a:r>
              <a:rPr lang="ro-MD" sz="2000" dirty="0" smtClean="0"/>
              <a:t>ă</a:t>
            </a:r>
            <a:r>
              <a:rPr lang="en-US" sz="2000" dirty="0" smtClean="0"/>
              <a:t>. </a:t>
            </a:r>
            <a:r>
              <a:rPr lang="en-US" sz="2000" dirty="0"/>
              <a:t>De </a:t>
            </a:r>
            <a:r>
              <a:rPr lang="en-US" sz="2000" dirty="0" err="1"/>
              <a:t>fapt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sondajele</a:t>
            </a:r>
            <a:r>
              <a:rPr lang="en-US" sz="2000" dirty="0"/>
              <a:t>  </a:t>
            </a:r>
            <a:r>
              <a:rPr lang="en-US" sz="2000" dirty="0" err="1" smtClean="0"/>
              <a:t>arat</a:t>
            </a:r>
            <a:r>
              <a:rPr lang="ro-MD" sz="2000" dirty="0" smtClean="0"/>
              <a:t>ă</a:t>
            </a:r>
            <a:r>
              <a:rPr lang="en-US" sz="2000" dirty="0" smtClean="0"/>
              <a:t>, </a:t>
            </a:r>
            <a:r>
              <a:rPr lang="en-US" sz="2000" dirty="0" err="1" smtClean="0"/>
              <a:t>circ</a:t>
            </a:r>
            <a:r>
              <a:rPr lang="ro-MD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40% din </a:t>
            </a:r>
            <a:r>
              <a:rPr lang="en-US" sz="2000" dirty="0" err="1" smtClean="0"/>
              <a:t>cet</a:t>
            </a:r>
            <a:r>
              <a:rPr lang="ro-MD" sz="2000" dirty="0" smtClean="0"/>
              <a:t>ă</a:t>
            </a:r>
            <a:r>
              <a:rPr lang="en-US" sz="2000" dirty="0" err="1" smtClean="0"/>
              <a:t>tenii</a:t>
            </a:r>
            <a:r>
              <a:rPr lang="en-US" sz="2000" dirty="0" smtClean="0"/>
              <a:t> </a:t>
            </a:r>
            <a:r>
              <a:rPr lang="en-US" sz="2000" dirty="0" err="1"/>
              <a:t>moldoveni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 smtClean="0"/>
              <a:t>orienta</a:t>
            </a:r>
            <a:r>
              <a:rPr lang="ro-MD" sz="2000" dirty="0" smtClean="0"/>
              <a:t>ț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/>
              <a:t>spre</a:t>
            </a:r>
            <a:r>
              <a:rPr lang="en-US" sz="2000" dirty="0"/>
              <a:t> </a:t>
            </a:r>
            <a:r>
              <a:rPr lang="en-US" sz="2000" dirty="0" err="1" smtClean="0"/>
              <a:t>Federa</a:t>
            </a:r>
            <a:r>
              <a:rPr lang="ro-MD" sz="2000" dirty="0" smtClean="0"/>
              <a:t>ț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Rus</a:t>
            </a:r>
            <a:r>
              <a:rPr lang="ro-MD" sz="2000" dirty="0" smtClean="0"/>
              <a:t>ă</a:t>
            </a:r>
            <a:r>
              <a:rPr lang="en-US" sz="2000" dirty="0" smtClean="0"/>
              <a:t>, </a:t>
            </a:r>
            <a:r>
              <a:rPr lang="en-US" sz="2000" dirty="0"/>
              <a:t>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 smtClean="0"/>
              <a:t>formul</a:t>
            </a:r>
            <a:r>
              <a:rPr lang="ro-MD" sz="2000" dirty="0" smtClean="0"/>
              <a:t>ă</a:t>
            </a:r>
            <a:r>
              <a:rPr lang="en-US" sz="2000" dirty="0" smtClean="0"/>
              <a:t>, </a:t>
            </a:r>
            <a:r>
              <a:rPr lang="en-US" sz="2000" dirty="0"/>
              <a:t>fie CSI, fie </a:t>
            </a:r>
            <a:r>
              <a:rPr lang="en-US" sz="2000" dirty="0" err="1"/>
              <a:t>Uniunea</a:t>
            </a:r>
            <a:r>
              <a:rPr lang="en-US" sz="2000" dirty="0"/>
              <a:t> </a:t>
            </a:r>
            <a:r>
              <a:rPr lang="en-US" sz="2000" dirty="0" err="1" smtClean="0"/>
              <a:t>Vamal</a:t>
            </a:r>
            <a:r>
              <a:rPr lang="ro-MD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avem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de </a:t>
            </a:r>
            <a:r>
              <a:rPr lang="en-US" sz="2000" dirty="0" err="1"/>
              <a:t>lucru</a:t>
            </a:r>
            <a:r>
              <a:rPr lang="en-US" sz="2000" dirty="0"/>
              <a:t>,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 smtClean="0"/>
              <a:t>explic</a:t>
            </a:r>
            <a:r>
              <a:rPr lang="ro-MD" sz="2000" dirty="0" smtClean="0"/>
              <a:t>ă</a:t>
            </a:r>
            <a:r>
              <a:rPr lang="en-US" sz="2000" dirty="0" smtClean="0"/>
              <a:t>m </a:t>
            </a:r>
            <a:r>
              <a:rPr lang="en-US" sz="2000" dirty="0" err="1"/>
              <a:t>oamenilor</a:t>
            </a:r>
            <a:r>
              <a:rPr lang="en-US" sz="2000" dirty="0"/>
              <a:t> </a:t>
            </a:r>
            <a:r>
              <a:rPr lang="en-US" sz="2000" dirty="0" err="1"/>
              <a:t>avantajele</a:t>
            </a:r>
            <a:r>
              <a:rPr lang="en-US" sz="2000" dirty="0"/>
              <a:t> </a:t>
            </a:r>
            <a:r>
              <a:rPr lang="en-US" sz="2000" dirty="0" err="1" smtClean="0"/>
              <a:t>integr</a:t>
            </a:r>
            <a:r>
              <a:rPr lang="ro-MD" sz="2000" dirty="0" smtClean="0"/>
              <a:t>ă</a:t>
            </a:r>
            <a:r>
              <a:rPr lang="en-US" sz="2000" dirty="0" err="1" smtClean="0"/>
              <a:t>rii</a:t>
            </a:r>
            <a:r>
              <a:rPr lang="en-US" sz="2000" dirty="0" smtClean="0"/>
              <a:t> </a:t>
            </a:r>
            <a:r>
              <a:rPr lang="en-US" sz="2000" dirty="0" err="1"/>
              <a:t>europene</a:t>
            </a:r>
            <a:r>
              <a:rPr lang="en-US" sz="2000" dirty="0"/>
              <a:t>, </a:t>
            </a:r>
            <a:r>
              <a:rPr lang="en-US" sz="2000" dirty="0" err="1"/>
              <a:t>asta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dura </a:t>
            </a:r>
            <a:r>
              <a:rPr lang="en-US" sz="2000" dirty="0" err="1"/>
              <a:t>ceva</a:t>
            </a:r>
            <a:r>
              <a:rPr lang="en-US" sz="2000" dirty="0"/>
              <a:t> </a:t>
            </a:r>
            <a:r>
              <a:rPr lang="en-US" sz="2000" dirty="0" err="1"/>
              <a:t>timp.</a:t>
            </a:r>
            <a:endParaRPr lang="en-US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6240" cy="29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4361" y="2277836"/>
            <a:ext cx="9818914" cy="402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o-M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eful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Uniunii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Moldova, Dirk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Schuebel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“UE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interveni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iunile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aderare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Moldovei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UV , in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autorit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M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Moldovei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acela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stipul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UE , se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prietenie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R.Moldova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comer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un alt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cooperare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 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respecti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impozite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Uniu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Vamal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M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care Moldova 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dore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cooperare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comer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 UE,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totu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vrea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continuie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departe.Prin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aderarea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Moldovei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UV 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punctul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culminant 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ro-MD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conflictul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Transnistrean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62" y="-1"/>
            <a:ext cx="4131736" cy="20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943" y="261257"/>
            <a:ext cx="11665131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 </a:t>
            </a:r>
            <a:r>
              <a:rPr lang="en-US" sz="3200" b="1" i="1" dirty="0" err="1" smtClean="0"/>
              <a:t>Concluzie</a:t>
            </a:r>
            <a:endParaRPr lang="en-US" sz="3200" b="1" i="1" dirty="0" smtClean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      Cu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că</a:t>
            </a:r>
            <a:r>
              <a:rPr lang="en-US" sz="2400" dirty="0" smtClean="0"/>
              <a:t> </a:t>
            </a:r>
            <a:r>
              <a:rPr lang="en-US" sz="2400" dirty="0" err="1"/>
              <a:t>Republica</a:t>
            </a:r>
            <a:r>
              <a:rPr lang="en-US" sz="2400" dirty="0"/>
              <a:t> Moldova nu a </a:t>
            </a:r>
            <a:r>
              <a:rPr lang="en-US" sz="2400" dirty="0" err="1"/>
              <a:t>izbutit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se </a:t>
            </a:r>
            <a:r>
              <a:rPr lang="en-US" sz="2400" dirty="0" err="1"/>
              <a:t>înscrie</a:t>
            </a:r>
            <a:r>
              <a:rPr lang="en-US" sz="2400" dirty="0"/>
              <a:t> </a:t>
            </a:r>
            <a:r>
              <a:rPr lang="en-US" sz="2400" dirty="0" err="1"/>
              <a:t>oficial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standardele</a:t>
            </a:r>
            <a:r>
              <a:rPr lang="en-US" sz="2400" dirty="0"/>
              <a:t> </a:t>
            </a:r>
            <a:r>
              <a:rPr lang="en-US" sz="2400" dirty="0" err="1"/>
              <a:t>Uniunii</a:t>
            </a:r>
            <a:r>
              <a:rPr lang="en-US" sz="2400" dirty="0"/>
              <a:t> </a:t>
            </a:r>
            <a:r>
              <a:rPr lang="en-US" sz="2400" dirty="0" err="1"/>
              <a:t>Europeane</a:t>
            </a:r>
            <a:r>
              <a:rPr lang="en-US" sz="2400" dirty="0"/>
              <a:t>, </a:t>
            </a:r>
            <a:r>
              <a:rPr lang="en-US" sz="2400" dirty="0" err="1"/>
              <a:t>ea</a:t>
            </a:r>
            <a:r>
              <a:rPr lang="en-US" sz="2400" dirty="0"/>
              <a:t> face </a:t>
            </a:r>
            <a:r>
              <a:rPr lang="en-US" sz="2400" dirty="0" err="1"/>
              <a:t>paşi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r>
              <a:rPr lang="en-US" sz="2400" dirty="0"/>
              <a:t>, </a:t>
            </a:r>
            <a:r>
              <a:rPr lang="en-US" sz="2400" dirty="0" err="1" smtClean="0"/>
              <a:t>uneori</a:t>
            </a:r>
            <a:r>
              <a:rPr lang="en-US" sz="2400" dirty="0" smtClean="0"/>
              <a:t> </a:t>
            </a:r>
            <a:r>
              <a:rPr lang="en-US" sz="2400" dirty="0" err="1"/>
              <a:t>nesigur</a:t>
            </a:r>
            <a:r>
              <a:rPr lang="en-US" sz="2400" dirty="0"/>
              <a:t> </a:t>
            </a:r>
            <a:r>
              <a:rPr lang="en-US" sz="2400" dirty="0" err="1"/>
              <a:t>spre</a:t>
            </a:r>
            <a:r>
              <a:rPr lang="en-US" sz="2400" dirty="0"/>
              <a:t> </a:t>
            </a:r>
            <a:r>
              <a:rPr lang="en-US" sz="2400" dirty="0" err="1"/>
              <a:t>integrarea</a:t>
            </a:r>
            <a:r>
              <a:rPr lang="en-US" sz="2400" dirty="0"/>
              <a:t> </a:t>
            </a:r>
            <a:r>
              <a:rPr lang="en-US" sz="2400" dirty="0" err="1"/>
              <a:t>europenă</a:t>
            </a:r>
            <a:r>
              <a:rPr lang="en-US" sz="2400" dirty="0"/>
              <a:t>, </a:t>
            </a:r>
            <a:r>
              <a:rPr lang="en-US" sz="2400" dirty="0" err="1"/>
              <a:t>proces</a:t>
            </a:r>
            <a:r>
              <a:rPr lang="en-US" sz="2400" dirty="0"/>
              <a:t>  cu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obstacole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piedici</a:t>
            </a:r>
            <a:r>
              <a:rPr lang="en-US" sz="2400" dirty="0"/>
              <a:t>.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en-US" sz="2400" dirty="0"/>
              <a:t> o mare </a:t>
            </a:r>
            <a:r>
              <a:rPr lang="en-US" sz="2400" dirty="0" err="1"/>
              <a:t>contribuţie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exercitată</a:t>
            </a:r>
            <a:r>
              <a:rPr lang="en-US" sz="2400" dirty="0"/>
              <a:t> </a:t>
            </a:r>
            <a:r>
              <a:rPr lang="en-US" sz="2400" dirty="0" err="1"/>
              <a:t>atît</a:t>
            </a:r>
            <a:r>
              <a:rPr lang="en-US" sz="2400" dirty="0"/>
              <a:t> de </a:t>
            </a:r>
            <a:r>
              <a:rPr lang="en-US" sz="2400" dirty="0" err="1"/>
              <a:t>elita</a:t>
            </a:r>
            <a:r>
              <a:rPr lang="en-US" sz="2400" dirty="0"/>
              <a:t> </a:t>
            </a:r>
            <a:r>
              <a:rPr lang="en-US" sz="2400" dirty="0" err="1"/>
              <a:t>politică</a:t>
            </a:r>
            <a:r>
              <a:rPr lang="en-US" sz="2400" dirty="0"/>
              <a:t> </a:t>
            </a:r>
            <a:r>
              <a:rPr lang="en-US" sz="2400" dirty="0" err="1"/>
              <a:t>cît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de </a:t>
            </a:r>
            <a:r>
              <a:rPr lang="en-US" sz="2400" dirty="0" err="1"/>
              <a:t>societatea</a:t>
            </a:r>
            <a:r>
              <a:rPr lang="en-US" sz="2400" dirty="0"/>
              <a:t> </a:t>
            </a:r>
            <a:r>
              <a:rPr lang="en-US" sz="2400" dirty="0" err="1"/>
              <a:t>civilă</a:t>
            </a:r>
            <a:r>
              <a:rPr lang="en-US" sz="2400" dirty="0"/>
              <a:t>,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încît</a:t>
            </a:r>
            <a:r>
              <a:rPr lang="en-US" sz="2400" dirty="0"/>
              <a:t> </a:t>
            </a:r>
            <a:r>
              <a:rPr lang="en-US" sz="2400" dirty="0" err="1"/>
              <a:t>noi</a:t>
            </a:r>
            <a:r>
              <a:rPr lang="en-US" sz="2400" dirty="0"/>
              <a:t> </a:t>
            </a:r>
            <a:r>
              <a:rPr lang="en-US" sz="2400" dirty="0" err="1"/>
              <a:t>populaţia</a:t>
            </a:r>
            <a:r>
              <a:rPr lang="en-US" sz="2400" dirty="0"/>
              <a:t> </a:t>
            </a:r>
            <a:r>
              <a:rPr lang="en-US" sz="2400" dirty="0" err="1"/>
              <a:t>autohtonă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ne </a:t>
            </a:r>
            <a:r>
              <a:rPr lang="en-US" sz="2400" dirty="0" err="1"/>
              <a:t>dorim</a:t>
            </a:r>
            <a:r>
              <a:rPr lang="en-US" sz="2400" dirty="0"/>
              <a:t> cu </a:t>
            </a:r>
            <a:r>
              <a:rPr lang="en-US" sz="2400" dirty="0" err="1"/>
              <a:t>adevărat</a:t>
            </a:r>
            <a:r>
              <a:rPr lang="en-US" sz="2400" dirty="0"/>
              <a:t> o </a:t>
            </a:r>
            <a:r>
              <a:rPr lang="en-US" sz="2400" dirty="0" err="1"/>
              <a:t>integrare</a:t>
            </a:r>
            <a:r>
              <a:rPr lang="en-US" sz="2400" dirty="0"/>
              <a:t> </a:t>
            </a:r>
            <a:r>
              <a:rPr lang="en-US" sz="2400" dirty="0" err="1"/>
              <a:t>europeană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contribuim</a:t>
            </a:r>
            <a:r>
              <a:rPr lang="en-US" sz="2400" dirty="0"/>
              <a:t> cu </a:t>
            </a:r>
            <a:r>
              <a:rPr lang="en-US" sz="2400" dirty="0" err="1"/>
              <a:t>acţiuni</a:t>
            </a:r>
            <a:r>
              <a:rPr lang="en-US" sz="2400" dirty="0"/>
              <a:t> decisive</a:t>
            </a:r>
            <a:r>
              <a:rPr lang="en-US" sz="2400" dirty="0" smtClean="0"/>
              <a:t>. O </a:t>
            </a:r>
            <a:r>
              <a:rPr lang="en-US" sz="2400" dirty="0" err="1"/>
              <a:t>analiză</a:t>
            </a:r>
            <a:r>
              <a:rPr lang="en-US" sz="2400" dirty="0"/>
              <a:t>  </a:t>
            </a:r>
            <a:r>
              <a:rPr lang="en-US" sz="2400" dirty="0" err="1"/>
              <a:t>obiectivă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realităţii</a:t>
            </a:r>
            <a:r>
              <a:rPr lang="en-US" sz="2400" dirty="0"/>
              <a:t> </a:t>
            </a:r>
            <a:r>
              <a:rPr lang="en-US" sz="2400" dirty="0" err="1"/>
              <a:t>politice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peferinţelor</a:t>
            </a:r>
            <a:r>
              <a:rPr lang="en-US" sz="2400" dirty="0"/>
              <a:t> </a:t>
            </a:r>
            <a:r>
              <a:rPr lang="en-US" sz="2400" dirty="0" err="1"/>
              <a:t>societăţii</a:t>
            </a:r>
            <a:r>
              <a:rPr lang="en-US" sz="2400" dirty="0"/>
              <a:t> </a:t>
            </a:r>
            <a:r>
              <a:rPr lang="en-US" sz="2400" dirty="0" err="1"/>
              <a:t>civile</a:t>
            </a:r>
            <a:r>
              <a:rPr lang="en-US" sz="2400" dirty="0"/>
              <a:t> </a:t>
            </a:r>
            <a:r>
              <a:rPr lang="en-US" sz="2400" dirty="0" err="1"/>
              <a:t>privind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politicii</a:t>
            </a:r>
            <a:r>
              <a:rPr lang="en-US" sz="2400" dirty="0"/>
              <a:t> </a:t>
            </a:r>
            <a:r>
              <a:rPr lang="en-US" sz="2400" dirty="0" err="1"/>
              <a:t>externe</a:t>
            </a:r>
            <a:r>
              <a:rPr lang="en-US" sz="2400" dirty="0"/>
              <a:t> ne </a:t>
            </a:r>
            <a:r>
              <a:rPr lang="en-US" sz="2400" dirty="0" err="1"/>
              <a:t>demonstrează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de </a:t>
            </a:r>
            <a:r>
              <a:rPr lang="en-US" sz="2400" dirty="0" err="1"/>
              <a:t>jumătate</a:t>
            </a:r>
            <a:r>
              <a:rPr lang="en-US" sz="2400" dirty="0"/>
              <a:t> din </a:t>
            </a:r>
            <a:r>
              <a:rPr lang="en-US" sz="2400" dirty="0" err="1"/>
              <a:t>populaţia</a:t>
            </a:r>
            <a:r>
              <a:rPr lang="en-US" sz="2400" dirty="0"/>
              <a:t> </a:t>
            </a:r>
            <a:r>
              <a:rPr lang="en-US" sz="2400" dirty="0" err="1"/>
              <a:t>ţării</a:t>
            </a:r>
            <a:r>
              <a:rPr lang="en-US" sz="2400" dirty="0"/>
              <a:t> nu </a:t>
            </a:r>
            <a:r>
              <a:rPr lang="en-US" sz="2400" dirty="0" err="1"/>
              <a:t>dispune</a:t>
            </a:r>
            <a:r>
              <a:rPr lang="en-US" sz="2400" dirty="0"/>
              <a:t> de o </a:t>
            </a:r>
            <a:r>
              <a:rPr lang="en-US" sz="2400" dirty="0" err="1"/>
              <a:t>viziune</a:t>
            </a:r>
            <a:r>
              <a:rPr lang="en-US" sz="2400" dirty="0"/>
              <a:t> </a:t>
            </a:r>
            <a:r>
              <a:rPr lang="en-US" sz="2400" dirty="0" err="1"/>
              <a:t>clară</a:t>
            </a:r>
            <a:r>
              <a:rPr lang="en-US" sz="2400" dirty="0"/>
              <a:t>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politica</a:t>
            </a:r>
            <a:r>
              <a:rPr lang="en-US" sz="2400" dirty="0"/>
              <a:t> </a:t>
            </a:r>
            <a:r>
              <a:rPr lang="en-US" sz="2400" dirty="0" err="1"/>
              <a:t>externă</a:t>
            </a:r>
            <a:r>
              <a:rPr lang="en-US" sz="2400" dirty="0"/>
              <a:t> a </a:t>
            </a:r>
            <a:r>
              <a:rPr lang="en-US" sz="2400" dirty="0" err="1"/>
              <a:t>Republicii</a:t>
            </a:r>
            <a:r>
              <a:rPr lang="en-US" sz="2400" dirty="0"/>
              <a:t> Moldova </a:t>
            </a:r>
            <a:r>
              <a:rPr lang="en-US" sz="2400" dirty="0" err="1"/>
              <a:t>fiecare</a:t>
            </a:r>
            <a:r>
              <a:rPr lang="en-US" sz="2400" dirty="0"/>
              <a:t> a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persoană</a:t>
            </a:r>
            <a:r>
              <a:rPr lang="en-US" sz="2400" dirty="0"/>
              <a:t> </a:t>
            </a:r>
            <a:r>
              <a:rPr lang="en-US" sz="2400" dirty="0" err="1"/>
              <a:t>întrebată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semnifică</a:t>
            </a:r>
            <a:r>
              <a:rPr lang="en-US" sz="2400" dirty="0"/>
              <a:t> </a:t>
            </a:r>
            <a:r>
              <a:rPr lang="en-US" sz="2400" dirty="0" err="1"/>
              <a:t>integrarea</a:t>
            </a:r>
            <a:r>
              <a:rPr lang="en-US" sz="2400" dirty="0"/>
              <a:t> </a:t>
            </a:r>
            <a:r>
              <a:rPr lang="en-US" sz="2400" dirty="0" err="1"/>
              <a:t>europeană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constă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en-US" sz="2400" dirty="0" err="1"/>
              <a:t>rămîn</a:t>
            </a:r>
            <a:r>
              <a:rPr lang="en-US" sz="2400" dirty="0"/>
              <a:t> </a:t>
            </a:r>
            <a:r>
              <a:rPr lang="en-US" sz="2400" dirty="0" err="1"/>
              <a:t>complexaţi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 smtClean="0"/>
              <a:t>blocaţi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/>
              <a:t>pur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 </a:t>
            </a:r>
            <a:r>
              <a:rPr lang="en-US" sz="2400" dirty="0" err="1"/>
              <a:t>ignoră</a:t>
            </a:r>
            <a:r>
              <a:rPr lang="en-US" sz="2400" dirty="0"/>
              <a:t> </a:t>
            </a:r>
            <a:r>
              <a:rPr lang="en-US" sz="2400" dirty="0" err="1" smtClean="0"/>
              <a:t>întrebarea</a:t>
            </a:r>
            <a:r>
              <a:rPr lang="en-US" sz="2400" dirty="0" smtClean="0"/>
              <a:t>. </a:t>
            </a:r>
            <a:r>
              <a:rPr lang="en-US" sz="2400" dirty="0" err="1" smtClean="0"/>
              <a:t>Aceste</a:t>
            </a:r>
            <a:r>
              <a:rPr lang="en-US" sz="2400" dirty="0" smtClean="0"/>
              <a:t> </a:t>
            </a:r>
            <a:r>
              <a:rPr lang="en-US" sz="2400" dirty="0" err="1"/>
              <a:t>situaţii</a:t>
            </a:r>
            <a:r>
              <a:rPr lang="en-US" sz="2400" dirty="0"/>
              <a:t> ne </a:t>
            </a:r>
            <a:r>
              <a:rPr lang="en-US" sz="2400" dirty="0" err="1"/>
              <a:t>demonstrează</a:t>
            </a:r>
            <a:r>
              <a:rPr lang="en-US" sz="2400" dirty="0"/>
              <a:t> </a:t>
            </a:r>
            <a:r>
              <a:rPr lang="en-US" sz="2400" dirty="0" err="1"/>
              <a:t>dureroasa</a:t>
            </a:r>
            <a:r>
              <a:rPr lang="en-US" sz="2400" dirty="0"/>
              <a:t> </a:t>
            </a:r>
            <a:r>
              <a:rPr lang="en-US" sz="2400" dirty="0" err="1"/>
              <a:t>constatare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majoritatea</a:t>
            </a:r>
            <a:r>
              <a:rPr lang="en-US" sz="2400" dirty="0"/>
              <a:t> </a:t>
            </a:r>
            <a:r>
              <a:rPr lang="en-US" sz="2400" dirty="0" err="1"/>
              <a:t>populaţiei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insuficient</a:t>
            </a:r>
            <a:r>
              <a:rPr lang="en-US" sz="2400" dirty="0"/>
              <a:t> </a:t>
            </a:r>
            <a:r>
              <a:rPr lang="en-US" sz="2400" dirty="0" err="1"/>
              <a:t>informată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legătură</a:t>
            </a:r>
            <a:r>
              <a:rPr lang="en-US" sz="2400" dirty="0"/>
              <a:t> cu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/>
              <a:t>subiect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uşor</a:t>
            </a:r>
            <a:r>
              <a:rPr lang="en-US" sz="2400" dirty="0"/>
              <a:t> </a:t>
            </a:r>
            <a:r>
              <a:rPr lang="en-US" sz="2400" dirty="0" err="1"/>
              <a:t>influienţată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adopte</a:t>
            </a:r>
            <a:r>
              <a:rPr lang="en-US" sz="2400" dirty="0"/>
              <a:t> o </a:t>
            </a:r>
            <a:r>
              <a:rPr lang="en-US" sz="2400" dirty="0" err="1"/>
              <a:t>poziţie</a:t>
            </a:r>
            <a:r>
              <a:rPr lang="en-US" sz="2400" dirty="0"/>
              <a:t> </a:t>
            </a:r>
            <a:r>
              <a:rPr lang="en-US" sz="2400" dirty="0" err="1"/>
              <a:t>convenabilă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grupuri</a:t>
            </a:r>
            <a:r>
              <a:rPr lang="en-US" sz="2400" dirty="0"/>
              <a:t> de </a:t>
            </a:r>
            <a:r>
              <a:rPr lang="en-US" sz="2400" dirty="0" err="1"/>
              <a:t>interese</a:t>
            </a:r>
            <a:r>
              <a:rPr lang="en-US" sz="2400" dirty="0"/>
              <a:t>. </a:t>
            </a:r>
            <a:r>
              <a:rPr lang="en-US" sz="2400" dirty="0" smtClean="0"/>
              <a:t> </a:t>
            </a:r>
            <a:r>
              <a:rPr lang="ro-MD" sz="2400" dirty="0" err="1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rezultat</a:t>
            </a:r>
            <a:r>
              <a:rPr lang="en-US" sz="2400" dirty="0"/>
              <a:t> </a:t>
            </a:r>
            <a:r>
              <a:rPr lang="en-US" sz="2400" dirty="0" smtClean="0"/>
              <a:t>, pot </a:t>
            </a:r>
            <a:r>
              <a:rPr lang="en-US" sz="2400" dirty="0" err="1" smtClean="0"/>
              <a:t>spune</a:t>
            </a:r>
            <a:r>
              <a:rPr lang="en-US" sz="2400" dirty="0" smtClean="0"/>
              <a:t> ca </a:t>
            </a:r>
            <a:r>
              <a:rPr lang="en-US" sz="2400" dirty="0" err="1" smtClean="0"/>
              <a:t>atita</a:t>
            </a:r>
            <a:r>
              <a:rPr lang="en-US" sz="2400" dirty="0" smtClean="0"/>
              <a:t>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en-US" sz="2400" dirty="0" err="1" smtClean="0"/>
              <a:t>cit</a:t>
            </a:r>
            <a:r>
              <a:rPr lang="en-US" sz="2400" dirty="0" smtClean="0"/>
              <a:t> </a:t>
            </a:r>
            <a:r>
              <a:rPr lang="en-US" sz="2400" dirty="0" err="1" smtClean="0"/>
              <a:t>politica</a:t>
            </a:r>
            <a:r>
              <a:rPr lang="en-US" sz="2400" dirty="0" smtClean="0"/>
              <a:t> RM  </a:t>
            </a:r>
            <a:r>
              <a:rPr lang="en-US" sz="2400" dirty="0" err="1" smtClean="0"/>
              <a:t>ramine</a:t>
            </a:r>
            <a:r>
              <a:rPr lang="en-US" sz="2400" dirty="0" smtClean="0"/>
              <a:t> </a:t>
            </a:r>
            <a:r>
              <a:rPr lang="en-US" sz="2400" dirty="0" err="1" smtClean="0"/>
              <a:t>aceea</a:t>
            </a:r>
            <a:r>
              <a:rPr lang="ro-MD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b="1" i="1" u="sng" dirty="0" smtClean="0"/>
              <a:t>Moldova nu are </a:t>
            </a:r>
            <a:r>
              <a:rPr lang="en-US" sz="2400" b="1" i="1" u="sng" dirty="0" err="1" smtClean="0"/>
              <a:t>viitor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097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44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 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              </a:t>
            </a:r>
            <a:r>
              <a:rPr lang="en-US" sz="2000" dirty="0" err="1" smtClean="0"/>
              <a:t>După</a:t>
            </a:r>
            <a:r>
              <a:rPr lang="en-US" sz="2000" dirty="0" smtClean="0"/>
              <a:t> 20 de </a:t>
            </a:r>
            <a:r>
              <a:rPr lang="en-US" sz="2000" dirty="0" err="1" smtClean="0"/>
              <a:t>ani</a:t>
            </a:r>
            <a:r>
              <a:rPr lang="en-US" sz="2000" dirty="0" smtClean="0"/>
              <a:t> de </a:t>
            </a:r>
            <a:r>
              <a:rPr lang="en-US" sz="2000" dirty="0" err="1" smtClean="0"/>
              <a:t>existenţă</a:t>
            </a:r>
            <a:r>
              <a:rPr lang="en-US" sz="2000" dirty="0" smtClean="0"/>
              <a:t>, </a:t>
            </a:r>
            <a:r>
              <a:rPr lang="en-US" sz="2000" dirty="0" err="1" smtClean="0"/>
              <a:t>Republica</a:t>
            </a:r>
            <a:r>
              <a:rPr lang="en-US" sz="2000" dirty="0" smtClean="0"/>
              <a:t> Moldova are o   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         </a:t>
            </a:r>
            <a:r>
              <a:rPr lang="en-US" sz="2000" dirty="0" err="1" smtClean="0"/>
              <a:t>situaţie</a:t>
            </a:r>
            <a:r>
              <a:rPr lang="en-US" sz="2000" dirty="0" smtClean="0"/>
              <a:t>  social-</a:t>
            </a:r>
            <a:r>
              <a:rPr lang="en-US" sz="2000" dirty="0" err="1" smtClean="0"/>
              <a:t>economică</a:t>
            </a:r>
            <a:r>
              <a:rPr lang="en-US" sz="2000" dirty="0" smtClean="0"/>
              <a:t> care cu </a:t>
            </a:r>
            <a:r>
              <a:rPr lang="en-US" sz="2000" dirty="0" err="1" smtClean="0"/>
              <a:t>greu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fi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</a:t>
            </a:r>
            <a:r>
              <a:rPr lang="en-US" sz="2000" dirty="0" err="1" smtClean="0"/>
              <a:t>catalogată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puţin</a:t>
            </a:r>
            <a:r>
              <a:rPr lang="en-US" sz="2000" dirty="0" smtClean="0"/>
              <a:t> cu </a:t>
            </a:r>
            <a:r>
              <a:rPr lang="en-US" sz="2000" dirty="0" err="1" smtClean="0"/>
              <a:t>calificativul</a:t>
            </a:r>
            <a:r>
              <a:rPr lang="en-US" sz="2000" dirty="0" smtClean="0"/>
              <a:t> „</a:t>
            </a:r>
            <a:r>
              <a:rPr lang="en-US" sz="2000" dirty="0" err="1" smtClean="0"/>
              <a:t>satisfăcător</a:t>
            </a:r>
            <a:r>
              <a:rPr lang="en-US" sz="2000" dirty="0" smtClean="0"/>
              <a:t>”.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</a:t>
            </a:r>
            <a:r>
              <a:rPr lang="en-US" sz="2000" dirty="0" err="1" smtClean="0"/>
              <a:t>Politicile</a:t>
            </a:r>
            <a:r>
              <a:rPr lang="en-US" sz="2000" dirty="0" smtClean="0"/>
              <a:t> </a:t>
            </a:r>
            <a:r>
              <a:rPr lang="en-US" sz="2000" dirty="0" err="1" smtClean="0"/>
              <a:t>publice</a:t>
            </a:r>
            <a:r>
              <a:rPr lang="en-US" sz="2000" dirty="0" smtClean="0"/>
              <a:t> nu au </a:t>
            </a:r>
            <a:r>
              <a:rPr lang="en-US" sz="2000" dirty="0" err="1" smtClean="0"/>
              <a:t>stimulat</a:t>
            </a:r>
            <a:r>
              <a:rPr lang="en-US" sz="2000" dirty="0" smtClean="0"/>
              <a:t> </a:t>
            </a:r>
            <a:r>
              <a:rPr lang="en-US" sz="2000" dirty="0" err="1" smtClean="0"/>
              <a:t>îndeajuns</a:t>
            </a:r>
            <a:r>
              <a:rPr lang="en-US" sz="2000" dirty="0" smtClean="0"/>
              <a:t> </a:t>
            </a:r>
            <a:r>
              <a:rPr lang="en-US" sz="2000" dirty="0" err="1" smtClean="0"/>
              <a:t>crearea</a:t>
            </a:r>
            <a:r>
              <a:rPr lang="en-US" sz="2000" dirty="0" smtClean="0"/>
              <a:t> </a:t>
            </a:r>
            <a:r>
              <a:rPr lang="en-US" sz="2000" dirty="0" err="1" smtClean="0"/>
              <a:t>unor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         </a:t>
            </a:r>
            <a:r>
              <a:rPr lang="en-US" sz="2000" dirty="0" err="1" smtClean="0"/>
              <a:t>capacităţi</a:t>
            </a:r>
            <a:r>
              <a:rPr lang="en-US" sz="2000" dirty="0" smtClean="0"/>
              <a:t> de </a:t>
            </a:r>
            <a:r>
              <a:rPr lang="en-US" sz="2000" dirty="0" err="1" smtClean="0"/>
              <a:t>producţie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,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prezent</a:t>
            </a:r>
            <a:r>
              <a:rPr lang="en-US" sz="2000" dirty="0" smtClean="0"/>
              <a:t>, </a:t>
            </a:r>
            <a:r>
              <a:rPr lang="en-US" sz="2000" dirty="0" err="1" smtClean="0"/>
              <a:t>statul</a:t>
            </a:r>
            <a:r>
              <a:rPr lang="en-US" sz="2000" dirty="0" smtClean="0"/>
              <a:t> </a:t>
            </a:r>
            <a:r>
              <a:rPr lang="en-US" sz="2000" dirty="0" err="1" smtClean="0"/>
              <a:t>nostru</a:t>
            </a:r>
            <a:r>
              <a:rPr lang="en-US" sz="2000" dirty="0" smtClean="0"/>
              <a:t> are un </a:t>
            </a:r>
          </a:p>
          <a:p>
            <a:pPr marL="0" indent="0">
              <a:buNone/>
            </a:pPr>
            <a:r>
              <a:rPr lang="en-US" sz="2000" dirty="0" err="1" smtClean="0"/>
              <a:t>potenţial</a:t>
            </a:r>
            <a:r>
              <a:rPr lang="en-US" sz="2000" dirty="0" smtClean="0"/>
              <a:t> </a:t>
            </a:r>
            <a:r>
              <a:rPr lang="en-US" sz="2000" dirty="0" err="1" smtClean="0"/>
              <a:t>productiv</a:t>
            </a:r>
            <a:r>
              <a:rPr lang="en-US" sz="2000" dirty="0" smtClean="0"/>
              <a:t> </a:t>
            </a:r>
            <a:r>
              <a:rPr lang="en-US" sz="2000" dirty="0" err="1" smtClean="0"/>
              <a:t>redus.În</a:t>
            </a:r>
            <a:r>
              <a:rPr lang="en-US" sz="2000" dirty="0" smtClean="0"/>
              <a:t>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an, </a:t>
            </a:r>
            <a:r>
              <a:rPr lang="en-US" sz="2000" dirty="0" err="1" smtClean="0"/>
              <a:t>zeci</a:t>
            </a:r>
            <a:r>
              <a:rPr lang="en-US" sz="2000" dirty="0" smtClean="0"/>
              <a:t> de mii de </a:t>
            </a:r>
            <a:r>
              <a:rPr lang="en-US" sz="2000" dirty="0" err="1" smtClean="0"/>
              <a:t>cetăţeni</a:t>
            </a:r>
            <a:r>
              <a:rPr lang="en-US" sz="2000" dirty="0" smtClean="0"/>
              <a:t> </a:t>
            </a:r>
            <a:r>
              <a:rPr lang="en-US" sz="2000" dirty="0" err="1" smtClean="0"/>
              <a:t>părăsesc</a:t>
            </a:r>
            <a:r>
              <a:rPr lang="en-US" sz="2000" dirty="0" smtClean="0"/>
              <a:t> </a:t>
            </a:r>
            <a:r>
              <a:rPr lang="en-US" sz="2000" dirty="0" err="1" smtClean="0"/>
              <a:t>Republica</a:t>
            </a:r>
            <a:r>
              <a:rPr lang="en-US" sz="2000" dirty="0" smtClean="0"/>
              <a:t> Moldova. </a:t>
            </a:r>
            <a:r>
              <a:rPr lang="en-US" sz="2000" dirty="0" err="1" smtClean="0"/>
              <a:t>În</a:t>
            </a:r>
            <a:r>
              <a:rPr lang="en-US" sz="2000" dirty="0" smtClean="0"/>
              <a:t> special, </a:t>
            </a:r>
            <a:r>
              <a:rPr lang="en-US" sz="2000" dirty="0" err="1" smtClean="0"/>
              <a:t>deosebit</a:t>
            </a:r>
            <a:r>
              <a:rPr lang="en-US" sz="2000" dirty="0" smtClean="0"/>
              <a:t> de </a:t>
            </a:r>
          </a:p>
          <a:p>
            <a:pPr marL="0" indent="0">
              <a:buNone/>
            </a:pPr>
            <a:r>
              <a:rPr lang="en-US" sz="2000" dirty="0" smtClean="0"/>
              <a:t>mare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exodul</a:t>
            </a:r>
            <a:r>
              <a:rPr lang="en-US" sz="2000" dirty="0" smtClean="0"/>
              <a:t> </a:t>
            </a:r>
            <a:r>
              <a:rPr lang="en-US" sz="2000" dirty="0" err="1" smtClean="0"/>
              <a:t>tinerilor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 </a:t>
            </a:r>
            <a:r>
              <a:rPr lang="en-US" sz="2000" dirty="0" err="1" smtClean="0"/>
              <a:t>persoanelor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cea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productivă</a:t>
            </a:r>
            <a:r>
              <a:rPr lang="en-US" sz="2000" dirty="0" smtClean="0"/>
              <a:t> </a:t>
            </a:r>
            <a:r>
              <a:rPr lang="en-US" sz="2000" dirty="0" err="1" smtClean="0"/>
              <a:t>vîrstă</a:t>
            </a:r>
            <a:r>
              <a:rPr lang="en-US" sz="2000" dirty="0" smtClean="0"/>
              <a:t>. </a:t>
            </a:r>
            <a:r>
              <a:rPr lang="en-US" sz="2000" dirty="0" err="1" smtClean="0"/>
              <a:t>Cîştigurile</a:t>
            </a:r>
            <a:r>
              <a:rPr lang="en-US" sz="2000" dirty="0" smtClean="0"/>
              <a:t> </a:t>
            </a:r>
            <a:r>
              <a:rPr lang="en-US" sz="2000" dirty="0" err="1" smtClean="0"/>
              <a:t>lor</a:t>
            </a:r>
            <a:r>
              <a:rPr lang="en-US" sz="2000" dirty="0" smtClean="0"/>
              <a:t> din </a:t>
            </a:r>
            <a:r>
              <a:rPr lang="en-US" sz="2000" dirty="0" err="1" smtClean="0"/>
              <a:t>străinătate</a:t>
            </a:r>
            <a:r>
              <a:rPr lang="en-US" sz="2000" dirty="0" smtClean="0"/>
              <a:t> au </a:t>
            </a:r>
            <a:r>
              <a:rPr lang="en-US" sz="2000" dirty="0" err="1" smtClean="0"/>
              <a:t>devenit</a:t>
            </a:r>
            <a:r>
              <a:rPr lang="en-US" sz="2000" dirty="0" smtClean="0"/>
              <a:t> </a:t>
            </a:r>
            <a:r>
              <a:rPr lang="en-US" sz="2000" dirty="0" err="1" smtClean="0"/>
              <a:t>baza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„</a:t>
            </a:r>
            <a:r>
              <a:rPr lang="en-US" sz="2000" dirty="0" err="1" smtClean="0"/>
              <a:t>bunăstării</a:t>
            </a:r>
            <a:r>
              <a:rPr lang="en-US" sz="2000" dirty="0" smtClean="0"/>
              <a:t>” </a:t>
            </a:r>
            <a:r>
              <a:rPr lang="en-US" sz="2000" dirty="0" err="1" smtClean="0"/>
              <a:t>noastre</a:t>
            </a:r>
            <a:r>
              <a:rPr lang="en-US" sz="2000" dirty="0" smtClean="0"/>
              <a:t> relative.  </a:t>
            </a:r>
            <a:r>
              <a:rPr lang="en-US" sz="2000" dirty="0" err="1" smtClean="0"/>
              <a:t>Sursele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putea</a:t>
            </a:r>
            <a:r>
              <a:rPr lang="en-US" sz="2000" dirty="0" smtClean="0"/>
              <a:t> </a:t>
            </a:r>
            <a:r>
              <a:rPr lang="en-US" sz="2000" dirty="0" err="1" smtClean="0"/>
              <a:t>asigura</a:t>
            </a:r>
            <a:r>
              <a:rPr lang="en-US" sz="2000" dirty="0" smtClean="0"/>
              <a:t> </a:t>
            </a:r>
            <a:r>
              <a:rPr lang="en-US" sz="2000" dirty="0" err="1" smtClean="0"/>
              <a:t>dezvoltarea</a:t>
            </a:r>
            <a:r>
              <a:rPr lang="en-US" sz="2000" dirty="0" smtClean="0"/>
              <a:t> </a:t>
            </a:r>
            <a:r>
              <a:rPr lang="en-US" sz="2000" dirty="0" err="1" smtClean="0"/>
              <a:t>economică</a:t>
            </a:r>
            <a:r>
              <a:rPr lang="en-US" sz="2000" dirty="0" smtClean="0"/>
              <a:t> </a:t>
            </a:r>
            <a:r>
              <a:rPr lang="en-US" sz="2000" dirty="0" err="1" smtClean="0"/>
              <a:t>durabilă</a:t>
            </a:r>
            <a:r>
              <a:rPr lang="en-US" sz="2000" dirty="0" smtClean="0"/>
              <a:t> </a:t>
            </a:r>
            <a:r>
              <a:rPr lang="en-US" sz="2000" dirty="0" err="1" smtClean="0"/>
              <a:t>rămîn</a:t>
            </a:r>
            <a:r>
              <a:rPr lang="en-US" sz="2000" dirty="0" smtClean="0"/>
              <a:t> a fi </a:t>
            </a:r>
            <a:r>
              <a:rPr lang="en-US" sz="2000" dirty="0" err="1" smtClean="0"/>
              <a:t>investiţiile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exportul</a:t>
            </a:r>
            <a:r>
              <a:rPr lang="en-US" sz="2000" dirty="0" smtClean="0"/>
              <a:t>. 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6117949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Sondajele</a:t>
            </a:r>
            <a:r>
              <a:rPr lang="en-US" dirty="0" smtClean="0"/>
              <a:t> din </a:t>
            </a:r>
            <a:r>
              <a:rPr lang="en-US" dirty="0" err="1" smtClean="0"/>
              <a:t>ultimii</a:t>
            </a:r>
            <a:r>
              <a:rPr lang="en-US" dirty="0" smtClean="0"/>
              <a:t> 4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arat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/>
              <a:t>: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2" y="1774635"/>
            <a:ext cx="9037093" cy="5083365"/>
          </a:xfrm>
        </p:spPr>
      </p:pic>
    </p:spTree>
    <p:extLst>
      <p:ext uri="{BB962C8B-B14F-4D97-AF65-F5344CB8AC3E}">
        <p14:creationId xmlns:p14="http://schemas.microsoft.com/office/powerpoint/2010/main" val="94079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8194"/>
            <a:ext cx="10131425" cy="116259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  2013</a:t>
            </a:r>
            <a:endParaRPr lang="en-US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1162595"/>
            <a:ext cx="8595361" cy="5695406"/>
          </a:xfrm>
        </p:spPr>
      </p:pic>
    </p:spTree>
    <p:extLst>
      <p:ext uri="{BB962C8B-B14F-4D97-AF65-F5344CB8AC3E}">
        <p14:creationId xmlns:p14="http://schemas.microsoft.com/office/powerpoint/2010/main" val="229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2014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" y="1685109"/>
            <a:ext cx="10241280" cy="5172891"/>
          </a:xfrm>
        </p:spPr>
      </p:pic>
    </p:spTree>
    <p:extLst>
      <p:ext uri="{BB962C8B-B14F-4D97-AF65-F5344CB8AC3E}">
        <p14:creationId xmlns:p14="http://schemas.microsoft.com/office/powerpoint/2010/main" val="29385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39634"/>
            <a:ext cx="10131425" cy="1188721"/>
          </a:xfrm>
        </p:spPr>
        <p:txBody>
          <a:bodyPr/>
          <a:lstStyle/>
          <a:p>
            <a:r>
              <a:rPr lang="en-US" dirty="0" smtClean="0"/>
              <a:t>                                            2015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319349"/>
            <a:ext cx="9875520" cy="5538652"/>
          </a:xfrm>
        </p:spPr>
      </p:pic>
    </p:spTree>
    <p:extLst>
      <p:ext uri="{BB962C8B-B14F-4D97-AF65-F5344CB8AC3E}">
        <p14:creationId xmlns:p14="http://schemas.microsoft.com/office/powerpoint/2010/main" val="3235903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99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782900"/>
            <a:ext cx="9065623" cy="6075100"/>
          </a:xfrm>
        </p:spPr>
      </p:pic>
    </p:spTree>
    <p:extLst>
      <p:ext uri="{BB962C8B-B14F-4D97-AF65-F5344CB8AC3E}">
        <p14:creationId xmlns:p14="http://schemas.microsoft.com/office/powerpoint/2010/main" val="2005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771"/>
            <a:ext cx="10254343" cy="68362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4583</TotalTime>
  <Words>956</Words>
  <Application>Microsoft Office PowerPoint</Application>
  <PresentationFormat>Широкоэкранный</PresentationFormat>
  <Paragraphs>50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Небеса</vt:lpstr>
      <vt:lpstr>Dilema Republicii MOLDOVA (UV sau UE)</vt:lpstr>
      <vt:lpstr>                                                 Exista pentru  Republica Moldova o                                                           dilema: Uniunea Europeana                                                                                                                                                                        sau Uniunea Vamala?  </vt:lpstr>
      <vt:lpstr>Презентация PowerPoint</vt:lpstr>
      <vt:lpstr>Sondajele din ultimii 4 ani aratĂ urmatoarele:</vt:lpstr>
      <vt:lpstr>  2013</vt:lpstr>
      <vt:lpstr>                                            2014</vt:lpstr>
      <vt:lpstr>                                            2015</vt:lpstr>
      <vt:lpstr>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Ofertele UE </vt:lpstr>
      <vt:lpstr>Презентация PowerPoint</vt:lpstr>
      <vt:lpstr>Accesul pe piața UE</vt:lpstr>
      <vt:lpstr>Ofertele uv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Republica Moldova stat european</dc:title>
  <dc:creator>Vadim Brăduleac</dc:creator>
  <cp:lastModifiedBy>Vadim Brăduleac</cp:lastModifiedBy>
  <cp:revision>49</cp:revision>
  <dcterms:created xsi:type="dcterms:W3CDTF">2016-03-08T09:08:43Z</dcterms:created>
  <dcterms:modified xsi:type="dcterms:W3CDTF">2016-05-13T05:41:11Z</dcterms:modified>
</cp:coreProperties>
</file>