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5" r:id="rId4"/>
    <p:sldId id="265" r:id="rId5"/>
    <p:sldId id="279" r:id="rId6"/>
    <p:sldId id="280" r:id="rId7"/>
    <p:sldId id="276" r:id="rId8"/>
    <p:sldId id="272" r:id="rId9"/>
    <p:sldId id="273" r:id="rId10"/>
    <p:sldId id="274" r:id="rId11"/>
    <p:sldId id="277" r:id="rId12"/>
    <p:sldId id="278" r:id="rId13"/>
    <p:sldId id="283" r:id="rId14"/>
    <p:sldId id="281" r:id="rId15"/>
    <p:sldId id="285" r:id="rId16"/>
    <p:sldId id="284"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BC204B"/>
    <a:srgbClr val="F68D2E"/>
    <a:srgbClr val="EAAA00"/>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98" d="100"/>
          <a:sy n="98" d="100"/>
        </p:scale>
        <p:origin x="8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3B491-AA0A-4C9E-935E-7336B392E85C}"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AU"/>
        </a:p>
      </dgm:t>
    </dgm:pt>
    <dgm:pt modelId="{337A328D-218F-482D-8AB4-FAAE2C43C7C2}">
      <dgm:prSet phldrT="[Text]" custT="1"/>
      <dgm:spPr/>
      <dgm:t>
        <a:bodyPr/>
        <a:lstStyle/>
        <a:p>
          <a:r>
            <a:rPr lang="en-AU" sz="800" dirty="0" smtClean="0"/>
            <a:t>Entity table</a:t>
          </a:r>
          <a:endParaRPr lang="en-AU" sz="800" dirty="0"/>
        </a:p>
      </dgm:t>
    </dgm:pt>
    <dgm:pt modelId="{7733BD5A-8461-4750-B722-A3FA02E69B09}" type="parTrans" cxnId="{BE16A1CF-6A4B-4858-AF45-EC808E01A63E}">
      <dgm:prSet/>
      <dgm:spPr/>
      <dgm:t>
        <a:bodyPr/>
        <a:lstStyle/>
        <a:p>
          <a:endParaRPr lang="en-AU" sz="800"/>
        </a:p>
      </dgm:t>
    </dgm:pt>
    <dgm:pt modelId="{EC1A6E9A-9A27-4213-AE6D-A6CC1FE25979}" type="sibTrans" cxnId="{BE16A1CF-6A4B-4858-AF45-EC808E01A63E}">
      <dgm:prSet/>
      <dgm:spPr/>
      <dgm:t>
        <a:bodyPr/>
        <a:lstStyle/>
        <a:p>
          <a:endParaRPr lang="en-AU" sz="800"/>
        </a:p>
      </dgm:t>
    </dgm:pt>
    <dgm:pt modelId="{4990DF82-3368-41F8-87C3-702DEAF43B34}">
      <dgm:prSet phldrT="[Text]" custT="1"/>
      <dgm:spPr/>
      <dgm:t>
        <a:bodyPr/>
        <a:lstStyle/>
        <a:p>
          <a:r>
            <a:rPr lang="en-AU" sz="800" dirty="0" smtClean="0"/>
            <a:t>Child 1</a:t>
          </a:r>
          <a:endParaRPr lang="en-AU" sz="800" dirty="0"/>
        </a:p>
      </dgm:t>
    </dgm:pt>
    <dgm:pt modelId="{4A2493A8-B2BD-4B93-9576-0A1ADFE4DB79}" type="parTrans" cxnId="{F6CFFBF1-AF94-446B-8F16-20116C565A50}">
      <dgm:prSet/>
      <dgm:spPr/>
      <dgm:t>
        <a:bodyPr/>
        <a:lstStyle/>
        <a:p>
          <a:endParaRPr lang="en-AU" sz="800"/>
        </a:p>
      </dgm:t>
    </dgm:pt>
    <dgm:pt modelId="{042C4522-40A6-4D07-8C9E-2613B1B80BAE}" type="sibTrans" cxnId="{F6CFFBF1-AF94-446B-8F16-20116C565A50}">
      <dgm:prSet/>
      <dgm:spPr/>
      <dgm:t>
        <a:bodyPr/>
        <a:lstStyle/>
        <a:p>
          <a:endParaRPr lang="en-AU" sz="800"/>
        </a:p>
      </dgm:t>
    </dgm:pt>
    <dgm:pt modelId="{03DA9D6A-46C7-4D3C-924F-3B579FF15A12}">
      <dgm:prSet phldrT="[Text]" custT="1"/>
      <dgm:spPr/>
      <dgm:t>
        <a:bodyPr/>
        <a:lstStyle/>
        <a:p>
          <a:r>
            <a:rPr lang="en-AU" sz="800" dirty="0" smtClean="0"/>
            <a:t>Grand Child</a:t>
          </a:r>
          <a:endParaRPr lang="en-AU" sz="800" dirty="0"/>
        </a:p>
      </dgm:t>
    </dgm:pt>
    <dgm:pt modelId="{A7B9528D-946E-420C-BDCC-A668BEE8B5CF}" type="parTrans" cxnId="{B97D9E27-595B-4767-8664-2DF21A48E644}">
      <dgm:prSet/>
      <dgm:spPr/>
      <dgm:t>
        <a:bodyPr/>
        <a:lstStyle/>
        <a:p>
          <a:endParaRPr lang="en-AU" sz="800"/>
        </a:p>
      </dgm:t>
    </dgm:pt>
    <dgm:pt modelId="{A573FE72-D40B-4ACD-A4A3-F9D6A8DCAA1E}" type="sibTrans" cxnId="{B97D9E27-595B-4767-8664-2DF21A48E644}">
      <dgm:prSet/>
      <dgm:spPr/>
      <dgm:t>
        <a:bodyPr/>
        <a:lstStyle/>
        <a:p>
          <a:endParaRPr lang="en-AU" sz="800"/>
        </a:p>
      </dgm:t>
    </dgm:pt>
    <dgm:pt modelId="{0F626C72-DB36-4772-A46E-FAE11556FF16}">
      <dgm:prSet phldrT="[Text]" custT="1"/>
      <dgm:spPr/>
      <dgm:t>
        <a:bodyPr/>
        <a:lstStyle/>
        <a:p>
          <a:r>
            <a:rPr lang="en-AU" sz="800" dirty="0" smtClean="0"/>
            <a:t>Grand Child</a:t>
          </a:r>
          <a:endParaRPr lang="en-AU" sz="800" dirty="0"/>
        </a:p>
      </dgm:t>
    </dgm:pt>
    <dgm:pt modelId="{BBE0750B-6079-4AB1-B920-4A8A2149CDCF}" type="parTrans" cxnId="{8B7007A7-7804-42E7-B3B0-A4E35CC230DC}">
      <dgm:prSet/>
      <dgm:spPr/>
      <dgm:t>
        <a:bodyPr/>
        <a:lstStyle/>
        <a:p>
          <a:endParaRPr lang="en-AU" sz="800"/>
        </a:p>
      </dgm:t>
    </dgm:pt>
    <dgm:pt modelId="{C9DB0340-8A3B-408D-A324-FF930E2544CB}" type="sibTrans" cxnId="{8B7007A7-7804-42E7-B3B0-A4E35CC230DC}">
      <dgm:prSet/>
      <dgm:spPr/>
      <dgm:t>
        <a:bodyPr/>
        <a:lstStyle/>
        <a:p>
          <a:endParaRPr lang="en-AU" sz="800"/>
        </a:p>
      </dgm:t>
    </dgm:pt>
    <dgm:pt modelId="{635FFBB5-FC9F-4CB7-BDB1-6D45764B1D2A}">
      <dgm:prSet phldrT="[Text]" custT="1"/>
      <dgm:spPr/>
      <dgm:t>
        <a:bodyPr/>
        <a:lstStyle/>
        <a:p>
          <a:r>
            <a:rPr lang="en-AU" sz="800" dirty="0" smtClean="0"/>
            <a:t>Child 2</a:t>
          </a:r>
          <a:endParaRPr lang="en-AU" sz="800" dirty="0"/>
        </a:p>
      </dgm:t>
    </dgm:pt>
    <dgm:pt modelId="{1B0FF668-44EF-464D-8ACF-068215527A2C}" type="parTrans" cxnId="{8275A521-A2B9-40E9-8F81-2D4C4ADA33A7}">
      <dgm:prSet/>
      <dgm:spPr/>
      <dgm:t>
        <a:bodyPr/>
        <a:lstStyle/>
        <a:p>
          <a:endParaRPr lang="en-AU" sz="800"/>
        </a:p>
      </dgm:t>
    </dgm:pt>
    <dgm:pt modelId="{C1BB52AA-1F8A-4D4F-B9F3-7A9694DCACC5}" type="sibTrans" cxnId="{8275A521-A2B9-40E9-8F81-2D4C4ADA33A7}">
      <dgm:prSet/>
      <dgm:spPr/>
      <dgm:t>
        <a:bodyPr/>
        <a:lstStyle/>
        <a:p>
          <a:endParaRPr lang="en-AU" sz="800"/>
        </a:p>
      </dgm:t>
    </dgm:pt>
    <dgm:pt modelId="{FAA7D988-079E-4DA0-8890-55F624929A6F}">
      <dgm:prSet phldrT="[Text]" custT="1"/>
      <dgm:spPr/>
      <dgm:t>
        <a:bodyPr/>
        <a:lstStyle/>
        <a:p>
          <a:r>
            <a:rPr lang="en-AU" sz="800" dirty="0" smtClean="0"/>
            <a:t>Grand Child</a:t>
          </a:r>
          <a:endParaRPr lang="en-AU" sz="800" dirty="0"/>
        </a:p>
      </dgm:t>
    </dgm:pt>
    <dgm:pt modelId="{7238F7E9-78C9-412B-879A-EBE3C297F088}" type="parTrans" cxnId="{F742A5E4-F3AB-4BA3-9E11-13352498D390}">
      <dgm:prSet/>
      <dgm:spPr/>
      <dgm:t>
        <a:bodyPr/>
        <a:lstStyle/>
        <a:p>
          <a:endParaRPr lang="en-AU" sz="800"/>
        </a:p>
      </dgm:t>
    </dgm:pt>
    <dgm:pt modelId="{21C6E2AA-3141-4F31-BC84-B8BC7295887C}" type="sibTrans" cxnId="{F742A5E4-F3AB-4BA3-9E11-13352498D390}">
      <dgm:prSet/>
      <dgm:spPr/>
      <dgm:t>
        <a:bodyPr/>
        <a:lstStyle/>
        <a:p>
          <a:endParaRPr lang="en-AU" sz="800"/>
        </a:p>
      </dgm:t>
    </dgm:pt>
    <dgm:pt modelId="{BF71BE42-D830-483F-A3BE-BDCF5977D3C2}" type="pres">
      <dgm:prSet presAssocID="{D2E3B491-AA0A-4C9E-935E-7336B392E85C}" presName="hierChild1" presStyleCnt="0">
        <dgm:presLayoutVars>
          <dgm:chPref val="1"/>
          <dgm:dir/>
          <dgm:animOne val="branch"/>
          <dgm:animLvl val="lvl"/>
          <dgm:resizeHandles/>
        </dgm:presLayoutVars>
      </dgm:prSet>
      <dgm:spPr/>
      <dgm:t>
        <a:bodyPr/>
        <a:lstStyle/>
        <a:p>
          <a:endParaRPr lang="en-AU"/>
        </a:p>
      </dgm:t>
    </dgm:pt>
    <dgm:pt modelId="{647031B2-5FD1-427F-BB4F-7EC49EF2B34C}" type="pres">
      <dgm:prSet presAssocID="{337A328D-218F-482D-8AB4-FAAE2C43C7C2}" presName="hierRoot1" presStyleCnt="0"/>
      <dgm:spPr/>
    </dgm:pt>
    <dgm:pt modelId="{23F965C2-B6E1-4B2A-B749-D246A292B021}" type="pres">
      <dgm:prSet presAssocID="{337A328D-218F-482D-8AB4-FAAE2C43C7C2}" presName="composite" presStyleCnt="0"/>
      <dgm:spPr/>
    </dgm:pt>
    <dgm:pt modelId="{19EF5001-E5BF-4664-8026-E11826593764}" type="pres">
      <dgm:prSet presAssocID="{337A328D-218F-482D-8AB4-FAAE2C43C7C2}" presName="image" presStyleLbl="node0" presStyleIdx="0" presStyleCnt="1"/>
      <dgm:spPr/>
    </dgm:pt>
    <dgm:pt modelId="{D3B59BE7-6593-4A11-A04F-7D9A950553FC}" type="pres">
      <dgm:prSet presAssocID="{337A328D-218F-482D-8AB4-FAAE2C43C7C2}" presName="text" presStyleLbl="revTx" presStyleIdx="0" presStyleCnt="6">
        <dgm:presLayoutVars>
          <dgm:chPref val="3"/>
        </dgm:presLayoutVars>
      </dgm:prSet>
      <dgm:spPr/>
      <dgm:t>
        <a:bodyPr/>
        <a:lstStyle/>
        <a:p>
          <a:endParaRPr lang="en-AU"/>
        </a:p>
      </dgm:t>
    </dgm:pt>
    <dgm:pt modelId="{FFF131EA-1D8D-40FF-9EB5-405AAD4369E9}" type="pres">
      <dgm:prSet presAssocID="{337A328D-218F-482D-8AB4-FAAE2C43C7C2}" presName="hierChild2" presStyleCnt="0"/>
      <dgm:spPr/>
    </dgm:pt>
    <dgm:pt modelId="{010D68CF-174D-4F45-A095-BD6630AB7ED0}" type="pres">
      <dgm:prSet presAssocID="{4A2493A8-B2BD-4B93-9576-0A1ADFE4DB79}" presName="Name10" presStyleLbl="parChTrans1D2" presStyleIdx="0" presStyleCnt="2"/>
      <dgm:spPr/>
      <dgm:t>
        <a:bodyPr/>
        <a:lstStyle/>
        <a:p>
          <a:endParaRPr lang="en-AU"/>
        </a:p>
      </dgm:t>
    </dgm:pt>
    <dgm:pt modelId="{E2DE5FF1-C878-4138-8C7A-500B17C8EE73}" type="pres">
      <dgm:prSet presAssocID="{4990DF82-3368-41F8-87C3-702DEAF43B34}" presName="hierRoot2" presStyleCnt="0"/>
      <dgm:spPr/>
    </dgm:pt>
    <dgm:pt modelId="{38F33735-BAF5-4F14-AF4E-1018CCE5AB0F}" type="pres">
      <dgm:prSet presAssocID="{4990DF82-3368-41F8-87C3-702DEAF43B34}" presName="composite2" presStyleCnt="0"/>
      <dgm:spPr/>
    </dgm:pt>
    <dgm:pt modelId="{4850DCBE-C2D3-453A-97C4-9EFC61E1A987}" type="pres">
      <dgm:prSet presAssocID="{4990DF82-3368-41F8-87C3-702DEAF43B34}" presName="image2" presStyleLbl="node2" presStyleIdx="0" presStyleCnt="2"/>
      <dgm:spPr/>
    </dgm:pt>
    <dgm:pt modelId="{B3A2BF15-C7F8-4B7F-9DE0-FF410AF929D0}" type="pres">
      <dgm:prSet presAssocID="{4990DF82-3368-41F8-87C3-702DEAF43B34}" presName="text2" presStyleLbl="revTx" presStyleIdx="1" presStyleCnt="6">
        <dgm:presLayoutVars>
          <dgm:chPref val="3"/>
        </dgm:presLayoutVars>
      </dgm:prSet>
      <dgm:spPr/>
      <dgm:t>
        <a:bodyPr/>
        <a:lstStyle/>
        <a:p>
          <a:endParaRPr lang="en-AU"/>
        </a:p>
      </dgm:t>
    </dgm:pt>
    <dgm:pt modelId="{C97DC07B-1D3C-4BF7-87C0-2EE5FDA62A3D}" type="pres">
      <dgm:prSet presAssocID="{4990DF82-3368-41F8-87C3-702DEAF43B34}" presName="hierChild3" presStyleCnt="0"/>
      <dgm:spPr/>
    </dgm:pt>
    <dgm:pt modelId="{F642100D-3F63-40AE-9E1D-77FF93608740}" type="pres">
      <dgm:prSet presAssocID="{A7B9528D-946E-420C-BDCC-A668BEE8B5CF}" presName="Name17" presStyleLbl="parChTrans1D3" presStyleIdx="0" presStyleCnt="3"/>
      <dgm:spPr/>
      <dgm:t>
        <a:bodyPr/>
        <a:lstStyle/>
        <a:p>
          <a:endParaRPr lang="en-AU"/>
        </a:p>
      </dgm:t>
    </dgm:pt>
    <dgm:pt modelId="{FB3266B4-7BD5-4EEE-A8A1-6DB7F43F65D6}" type="pres">
      <dgm:prSet presAssocID="{03DA9D6A-46C7-4D3C-924F-3B579FF15A12}" presName="hierRoot3" presStyleCnt="0"/>
      <dgm:spPr/>
    </dgm:pt>
    <dgm:pt modelId="{5F4B5A7D-1357-41DF-8F74-C17340C752A0}" type="pres">
      <dgm:prSet presAssocID="{03DA9D6A-46C7-4D3C-924F-3B579FF15A12}" presName="composite3" presStyleCnt="0"/>
      <dgm:spPr/>
    </dgm:pt>
    <dgm:pt modelId="{3BF54852-26AC-499D-9804-95C8FECAECB4}" type="pres">
      <dgm:prSet presAssocID="{03DA9D6A-46C7-4D3C-924F-3B579FF15A12}" presName="image3" presStyleLbl="node3" presStyleIdx="0" presStyleCnt="3"/>
      <dgm:spPr/>
    </dgm:pt>
    <dgm:pt modelId="{5B0466AE-386F-490D-BF0A-0CED1EF03CEA}" type="pres">
      <dgm:prSet presAssocID="{03DA9D6A-46C7-4D3C-924F-3B579FF15A12}" presName="text3" presStyleLbl="revTx" presStyleIdx="2" presStyleCnt="6">
        <dgm:presLayoutVars>
          <dgm:chPref val="3"/>
        </dgm:presLayoutVars>
      </dgm:prSet>
      <dgm:spPr/>
      <dgm:t>
        <a:bodyPr/>
        <a:lstStyle/>
        <a:p>
          <a:endParaRPr lang="en-AU"/>
        </a:p>
      </dgm:t>
    </dgm:pt>
    <dgm:pt modelId="{D84E8B9A-0C09-414C-98E9-A62F0569C7DD}" type="pres">
      <dgm:prSet presAssocID="{03DA9D6A-46C7-4D3C-924F-3B579FF15A12}" presName="hierChild4" presStyleCnt="0"/>
      <dgm:spPr/>
    </dgm:pt>
    <dgm:pt modelId="{F624A3A4-AE6C-48E1-8E43-3E8846323E0D}" type="pres">
      <dgm:prSet presAssocID="{BBE0750B-6079-4AB1-B920-4A8A2149CDCF}" presName="Name17" presStyleLbl="parChTrans1D3" presStyleIdx="1" presStyleCnt="3"/>
      <dgm:spPr/>
      <dgm:t>
        <a:bodyPr/>
        <a:lstStyle/>
        <a:p>
          <a:endParaRPr lang="en-AU"/>
        </a:p>
      </dgm:t>
    </dgm:pt>
    <dgm:pt modelId="{708D6220-6F4B-40E5-93CF-F76050F39E34}" type="pres">
      <dgm:prSet presAssocID="{0F626C72-DB36-4772-A46E-FAE11556FF16}" presName="hierRoot3" presStyleCnt="0"/>
      <dgm:spPr/>
    </dgm:pt>
    <dgm:pt modelId="{D27056B2-BB7E-4765-AC28-7D3CE398AEE9}" type="pres">
      <dgm:prSet presAssocID="{0F626C72-DB36-4772-A46E-FAE11556FF16}" presName="composite3" presStyleCnt="0"/>
      <dgm:spPr/>
    </dgm:pt>
    <dgm:pt modelId="{ADBD3B97-4B4F-4CE9-A9C5-A96E25491BDF}" type="pres">
      <dgm:prSet presAssocID="{0F626C72-DB36-4772-A46E-FAE11556FF16}" presName="image3" presStyleLbl="node3" presStyleIdx="1" presStyleCnt="3"/>
      <dgm:spPr/>
    </dgm:pt>
    <dgm:pt modelId="{F3F4455E-BDC4-496F-9F39-8EC51D2F8129}" type="pres">
      <dgm:prSet presAssocID="{0F626C72-DB36-4772-A46E-FAE11556FF16}" presName="text3" presStyleLbl="revTx" presStyleIdx="3" presStyleCnt="6">
        <dgm:presLayoutVars>
          <dgm:chPref val="3"/>
        </dgm:presLayoutVars>
      </dgm:prSet>
      <dgm:spPr/>
      <dgm:t>
        <a:bodyPr/>
        <a:lstStyle/>
        <a:p>
          <a:endParaRPr lang="en-AU"/>
        </a:p>
      </dgm:t>
    </dgm:pt>
    <dgm:pt modelId="{4BA3E6DA-5307-4DC7-BC9C-94E22199534D}" type="pres">
      <dgm:prSet presAssocID="{0F626C72-DB36-4772-A46E-FAE11556FF16}" presName="hierChild4" presStyleCnt="0"/>
      <dgm:spPr/>
    </dgm:pt>
    <dgm:pt modelId="{D4547A68-3D78-432D-A4B7-3C346A5272A3}" type="pres">
      <dgm:prSet presAssocID="{1B0FF668-44EF-464D-8ACF-068215527A2C}" presName="Name10" presStyleLbl="parChTrans1D2" presStyleIdx="1" presStyleCnt="2"/>
      <dgm:spPr/>
      <dgm:t>
        <a:bodyPr/>
        <a:lstStyle/>
        <a:p>
          <a:endParaRPr lang="en-AU"/>
        </a:p>
      </dgm:t>
    </dgm:pt>
    <dgm:pt modelId="{C794D074-C15D-42DC-B6B9-C39B32077B16}" type="pres">
      <dgm:prSet presAssocID="{635FFBB5-FC9F-4CB7-BDB1-6D45764B1D2A}" presName="hierRoot2" presStyleCnt="0"/>
      <dgm:spPr/>
    </dgm:pt>
    <dgm:pt modelId="{91B08CCC-63BA-49B6-8933-10EA20EB191E}" type="pres">
      <dgm:prSet presAssocID="{635FFBB5-FC9F-4CB7-BDB1-6D45764B1D2A}" presName="composite2" presStyleCnt="0"/>
      <dgm:spPr/>
    </dgm:pt>
    <dgm:pt modelId="{26285F45-354E-491E-A574-45AD7F144E45}" type="pres">
      <dgm:prSet presAssocID="{635FFBB5-FC9F-4CB7-BDB1-6D45764B1D2A}" presName="image2" presStyleLbl="node2" presStyleIdx="1" presStyleCnt="2"/>
      <dgm:spPr/>
    </dgm:pt>
    <dgm:pt modelId="{461F47DE-C8B0-4BBC-BD67-D609E1233C39}" type="pres">
      <dgm:prSet presAssocID="{635FFBB5-FC9F-4CB7-BDB1-6D45764B1D2A}" presName="text2" presStyleLbl="revTx" presStyleIdx="4" presStyleCnt="6">
        <dgm:presLayoutVars>
          <dgm:chPref val="3"/>
        </dgm:presLayoutVars>
      </dgm:prSet>
      <dgm:spPr/>
      <dgm:t>
        <a:bodyPr/>
        <a:lstStyle/>
        <a:p>
          <a:endParaRPr lang="en-AU"/>
        </a:p>
      </dgm:t>
    </dgm:pt>
    <dgm:pt modelId="{F43495EF-AF46-4A39-9804-3B90AA1F61DD}" type="pres">
      <dgm:prSet presAssocID="{635FFBB5-FC9F-4CB7-BDB1-6D45764B1D2A}" presName="hierChild3" presStyleCnt="0"/>
      <dgm:spPr/>
    </dgm:pt>
    <dgm:pt modelId="{36C42E67-29D1-4677-923D-F13C71073149}" type="pres">
      <dgm:prSet presAssocID="{7238F7E9-78C9-412B-879A-EBE3C297F088}" presName="Name17" presStyleLbl="parChTrans1D3" presStyleIdx="2" presStyleCnt="3"/>
      <dgm:spPr/>
      <dgm:t>
        <a:bodyPr/>
        <a:lstStyle/>
        <a:p>
          <a:endParaRPr lang="en-AU"/>
        </a:p>
      </dgm:t>
    </dgm:pt>
    <dgm:pt modelId="{A0FCF4B2-1610-4BE6-AB11-475664819506}" type="pres">
      <dgm:prSet presAssocID="{FAA7D988-079E-4DA0-8890-55F624929A6F}" presName="hierRoot3" presStyleCnt="0"/>
      <dgm:spPr/>
    </dgm:pt>
    <dgm:pt modelId="{C62953B1-E781-4C1A-9755-9744CC11E8E4}" type="pres">
      <dgm:prSet presAssocID="{FAA7D988-079E-4DA0-8890-55F624929A6F}" presName="composite3" presStyleCnt="0"/>
      <dgm:spPr/>
    </dgm:pt>
    <dgm:pt modelId="{ED33DBC6-BCE4-4655-AFD1-FE74CC788E2F}" type="pres">
      <dgm:prSet presAssocID="{FAA7D988-079E-4DA0-8890-55F624929A6F}" presName="image3" presStyleLbl="node3" presStyleIdx="2" presStyleCnt="3"/>
      <dgm:spPr/>
    </dgm:pt>
    <dgm:pt modelId="{E2765C32-2D9C-4414-8A23-1ECE050F81B9}" type="pres">
      <dgm:prSet presAssocID="{FAA7D988-079E-4DA0-8890-55F624929A6F}" presName="text3" presStyleLbl="revTx" presStyleIdx="5" presStyleCnt="6">
        <dgm:presLayoutVars>
          <dgm:chPref val="3"/>
        </dgm:presLayoutVars>
      </dgm:prSet>
      <dgm:spPr/>
      <dgm:t>
        <a:bodyPr/>
        <a:lstStyle/>
        <a:p>
          <a:endParaRPr lang="en-AU"/>
        </a:p>
      </dgm:t>
    </dgm:pt>
    <dgm:pt modelId="{89066C17-1580-4D17-B2C4-C3FD7A82BCC1}" type="pres">
      <dgm:prSet presAssocID="{FAA7D988-079E-4DA0-8890-55F624929A6F}" presName="hierChild4" presStyleCnt="0"/>
      <dgm:spPr/>
    </dgm:pt>
  </dgm:ptLst>
  <dgm:cxnLst>
    <dgm:cxn modelId="{F2AF9225-C7DC-4FBA-A59D-1BEAD9E8D251}" type="presOf" srcId="{635FFBB5-FC9F-4CB7-BDB1-6D45764B1D2A}" destId="{461F47DE-C8B0-4BBC-BD67-D609E1233C39}" srcOrd="0" destOrd="0" presId="urn:microsoft.com/office/officeart/2009/layout/CirclePictureHierarchy"/>
    <dgm:cxn modelId="{789BE080-9B28-4212-AEB5-6B6321B58F84}" type="presOf" srcId="{0F626C72-DB36-4772-A46E-FAE11556FF16}" destId="{F3F4455E-BDC4-496F-9F39-8EC51D2F8129}" srcOrd="0" destOrd="0" presId="urn:microsoft.com/office/officeart/2009/layout/CirclePictureHierarchy"/>
    <dgm:cxn modelId="{5B994C12-D997-4E81-84B5-2A31B5036EA3}" type="presOf" srcId="{FAA7D988-079E-4DA0-8890-55F624929A6F}" destId="{E2765C32-2D9C-4414-8A23-1ECE050F81B9}" srcOrd="0" destOrd="0" presId="urn:microsoft.com/office/officeart/2009/layout/CirclePictureHierarchy"/>
    <dgm:cxn modelId="{1D70B8E6-C255-4C97-8A61-D4C1B23B95A9}" type="presOf" srcId="{A7B9528D-946E-420C-BDCC-A668BEE8B5CF}" destId="{F642100D-3F63-40AE-9E1D-77FF93608740}" srcOrd="0" destOrd="0" presId="urn:microsoft.com/office/officeart/2009/layout/CirclePictureHierarchy"/>
    <dgm:cxn modelId="{5D954D55-A05F-4209-AB8E-6C9ACAFA2540}" type="presOf" srcId="{1B0FF668-44EF-464D-8ACF-068215527A2C}" destId="{D4547A68-3D78-432D-A4B7-3C346A5272A3}" srcOrd="0" destOrd="0" presId="urn:microsoft.com/office/officeart/2009/layout/CirclePictureHierarchy"/>
    <dgm:cxn modelId="{F6CFFBF1-AF94-446B-8F16-20116C565A50}" srcId="{337A328D-218F-482D-8AB4-FAAE2C43C7C2}" destId="{4990DF82-3368-41F8-87C3-702DEAF43B34}" srcOrd="0" destOrd="0" parTransId="{4A2493A8-B2BD-4B93-9576-0A1ADFE4DB79}" sibTransId="{042C4522-40A6-4D07-8C9E-2613B1B80BAE}"/>
    <dgm:cxn modelId="{A729AD17-C843-4331-963D-402A6F2DC05B}" type="presOf" srcId="{D2E3B491-AA0A-4C9E-935E-7336B392E85C}" destId="{BF71BE42-D830-483F-A3BE-BDCF5977D3C2}" srcOrd="0" destOrd="0" presId="urn:microsoft.com/office/officeart/2009/layout/CirclePictureHierarchy"/>
    <dgm:cxn modelId="{9120EBE2-54FB-45B5-909B-5B6306F88316}" type="presOf" srcId="{7238F7E9-78C9-412B-879A-EBE3C297F088}" destId="{36C42E67-29D1-4677-923D-F13C71073149}" srcOrd="0" destOrd="0" presId="urn:microsoft.com/office/officeart/2009/layout/CirclePictureHierarchy"/>
    <dgm:cxn modelId="{38BEDAF9-58BB-4D5A-8CB4-6A97B8C92101}" type="presOf" srcId="{4990DF82-3368-41F8-87C3-702DEAF43B34}" destId="{B3A2BF15-C7F8-4B7F-9DE0-FF410AF929D0}" srcOrd="0" destOrd="0" presId="urn:microsoft.com/office/officeart/2009/layout/CirclePictureHierarchy"/>
    <dgm:cxn modelId="{667F026E-32E8-457B-B313-7F21468998A9}" type="presOf" srcId="{03DA9D6A-46C7-4D3C-924F-3B579FF15A12}" destId="{5B0466AE-386F-490D-BF0A-0CED1EF03CEA}" srcOrd="0" destOrd="0" presId="urn:microsoft.com/office/officeart/2009/layout/CirclePictureHierarchy"/>
    <dgm:cxn modelId="{C94F0D09-C816-4B44-8DAA-A79B08E33F0F}" type="presOf" srcId="{BBE0750B-6079-4AB1-B920-4A8A2149CDCF}" destId="{F624A3A4-AE6C-48E1-8E43-3E8846323E0D}" srcOrd="0" destOrd="0" presId="urn:microsoft.com/office/officeart/2009/layout/CirclePictureHierarchy"/>
    <dgm:cxn modelId="{8275A521-A2B9-40E9-8F81-2D4C4ADA33A7}" srcId="{337A328D-218F-482D-8AB4-FAAE2C43C7C2}" destId="{635FFBB5-FC9F-4CB7-BDB1-6D45764B1D2A}" srcOrd="1" destOrd="0" parTransId="{1B0FF668-44EF-464D-8ACF-068215527A2C}" sibTransId="{C1BB52AA-1F8A-4D4F-B9F3-7A9694DCACC5}"/>
    <dgm:cxn modelId="{BE16A1CF-6A4B-4858-AF45-EC808E01A63E}" srcId="{D2E3B491-AA0A-4C9E-935E-7336B392E85C}" destId="{337A328D-218F-482D-8AB4-FAAE2C43C7C2}" srcOrd="0" destOrd="0" parTransId="{7733BD5A-8461-4750-B722-A3FA02E69B09}" sibTransId="{EC1A6E9A-9A27-4213-AE6D-A6CC1FE25979}"/>
    <dgm:cxn modelId="{B97D9E27-595B-4767-8664-2DF21A48E644}" srcId="{4990DF82-3368-41F8-87C3-702DEAF43B34}" destId="{03DA9D6A-46C7-4D3C-924F-3B579FF15A12}" srcOrd="0" destOrd="0" parTransId="{A7B9528D-946E-420C-BDCC-A668BEE8B5CF}" sibTransId="{A573FE72-D40B-4ACD-A4A3-F9D6A8DCAA1E}"/>
    <dgm:cxn modelId="{F742A5E4-F3AB-4BA3-9E11-13352498D390}" srcId="{635FFBB5-FC9F-4CB7-BDB1-6D45764B1D2A}" destId="{FAA7D988-079E-4DA0-8890-55F624929A6F}" srcOrd="0" destOrd="0" parTransId="{7238F7E9-78C9-412B-879A-EBE3C297F088}" sibTransId="{21C6E2AA-3141-4F31-BC84-B8BC7295887C}"/>
    <dgm:cxn modelId="{5C568991-3EAA-41FE-9115-254FB28BD949}" type="presOf" srcId="{4A2493A8-B2BD-4B93-9576-0A1ADFE4DB79}" destId="{010D68CF-174D-4F45-A095-BD6630AB7ED0}" srcOrd="0" destOrd="0" presId="urn:microsoft.com/office/officeart/2009/layout/CirclePictureHierarchy"/>
    <dgm:cxn modelId="{2F5E8A87-F04C-45F3-8AB0-7CAE980B7E75}" type="presOf" srcId="{337A328D-218F-482D-8AB4-FAAE2C43C7C2}" destId="{D3B59BE7-6593-4A11-A04F-7D9A950553FC}" srcOrd="0" destOrd="0" presId="urn:microsoft.com/office/officeart/2009/layout/CirclePictureHierarchy"/>
    <dgm:cxn modelId="{8B7007A7-7804-42E7-B3B0-A4E35CC230DC}" srcId="{4990DF82-3368-41F8-87C3-702DEAF43B34}" destId="{0F626C72-DB36-4772-A46E-FAE11556FF16}" srcOrd="1" destOrd="0" parTransId="{BBE0750B-6079-4AB1-B920-4A8A2149CDCF}" sibTransId="{C9DB0340-8A3B-408D-A324-FF930E2544CB}"/>
    <dgm:cxn modelId="{AAE5FF4C-3E87-4CD5-A5CA-CA464415CAF6}" type="presParOf" srcId="{BF71BE42-D830-483F-A3BE-BDCF5977D3C2}" destId="{647031B2-5FD1-427F-BB4F-7EC49EF2B34C}" srcOrd="0" destOrd="0" presId="urn:microsoft.com/office/officeart/2009/layout/CirclePictureHierarchy"/>
    <dgm:cxn modelId="{E1BA1194-6906-4BF1-88CC-0991386A1873}" type="presParOf" srcId="{647031B2-5FD1-427F-BB4F-7EC49EF2B34C}" destId="{23F965C2-B6E1-4B2A-B749-D246A292B021}" srcOrd="0" destOrd="0" presId="urn:microsoft.com/office/officeart/2009/layout/CirclePictureHierarchy"/>
    <dgm:cxn modelId="{AD3302FF-11C8-42E7-AF18-75845EC7940F}" type="presParOf" srcId="{23F965C2-B6E1-4B2A-B749-D246A292B021}" destId="{19EF5001-E5BF-4664-8026-E11826593764}" srcOrd="0" destOrd="0" presId="urn:microsoft.com/office/officeart/2009/layout/CirclePictureHierarchy"/>
    <dgm:cxn modelId="{A431DB35-0C14-4C7B-A316-108716791178}" type="presParOf" srcId="{23F965C2-B6E1-4B2A-B749-D246A292B021}" destId="{D3B59BE7-6593-4A11-A04F-7D9A950553FC}" srcOrd="1" destOrd="0" presId="urn:microsoft.com/office/officeart/2009/layout/CirclePictureHierarchy"/>
    <dgm:cxn modelId="{8873F058-396E-4CB2-B113-2133BDCA4F0E}" type="presParOf" srcId="{647031B2-5FD1-427F-BB4F-7EC49EF2B34C}" destId="{FFF131EA-1D8D-40FF-9EB5-405AAD4369E9}" srcOrd="1" destOrd="0" presId="urn:microsoft.com/office/officeart/2009/layout/CirclePictureHierarchy"/>
    <dgm:cxn modelId="{85C4AEBA-BBCC-42B6-9F4A-D4DC537CFFEF}" type="presParOf" srcId="{FFF131EA-1D8D-40FF-9EB5-405AAD4369E9}" destId="{010D68CF-174D-4F45-A095-BD6630AB7ED0}" srcOrd="0" destOrd="0" presId="urn:microsoft.com/office/officeart/2009/layout/CirclePictureHierarchy"/>
    <dgm:cxn modelId="{F96D5552-321E-4924-9161-080E1B321E52}" type="presParOf" srcId="{FFF131EA-1D8D-40FF-9EB5-405AAD4369E9}" destId="{E2DE5FF1-C878-4138-8C7A-500B17C8EE73}" srcOrd="1" destOrd="0" presId="urn:microsoft.com/office/officeart/2009/layout/CirclePictureHierarchy"/>
    <dgm:cxn modelId="{66BE18E5-3D00-4D38-895C-15539057BE1E}" type="presParOf" srcId="{E2DE5FF1-C878-4138-8C7A-500B17C8EE73}" destId="{38F33735-BAF5-4F14-AF4E-1018CCE5AB0F}" srcOrd="0" destOrd="0" presId="urn:microsoft.com/office/officeart/2009/layout/CirclePictureHierarchy"/>
    <dgm:cxn modelId="{C70664DC-C5F8-4F9A-935B-12570B3ABB3D}" type="presParOf" srcId="{38F33735-BAF5-4F14-AF4E-1018CCE5AB0F}" destId="{4850DCBE-C2D3-453A-97C4-9EFC61E1A987}" srcOrd="0" destOrd="0" presId="urn:microsoft.com/office/officeart/2009/layout/CirclePictureHierarchy"/>
    <dgm:cxn modelId="{0559D9C4-AC1E-4BD3-8E4F-49CAA9B51E68}" type="presParOf" srcId="{38F33735-BAF5-4F14-AF4E-1018CCE5AB0F}" destId="{B3A2BF15-C7F8-4B7F-9DE0-FF410AF929D0}" srcOrd="1" destOrd="0" presId="urn:microsoft.com/office/officeart/2009/layout/CirclePictureHierarchy"/>
    <dgm:cxn modelId="{79CB11CB-A709-444B-9BB4-201DE35021A1}" type="presParOf" srcId="{E2DE5FF1-C878-4138-8C7A-500B17C8EE73}" destId="{C97DC07B-1D3C-4BF7-87C0-2EE5FDA62A3D}" srcOrd="1" destOrd="0" presId="urn:microsoft.com/office/officeart/2009/layout/CirclePictureHierarchy"/>
    <dgm:cxn modelId="{CE5B862B-8203-4CEA-95DB-52E147201CB3}" type="presParOf" srcId="{C97DC07B-1D3C-4BF7-87C0-2EE5FDA62A3D}" destId="{F642100D-3F63-40AE-9E1D-77FF93608740}" srcOrd="0" destOrd="0" presId="urn:microsoft.com/office/officeart/2009/layout/CirclePictureHierarchy"/>
    <dgm:cxn modelId="{C6C365CD-B94E-4714-A607-25CB6AC2F12B}" type="presParOf" srcId="{C97DC07B-1D3C-4BF7-87C0-2EE5FDA62A3D}" destId="{FB3266B4-7BD5-4EEE-A8A1-6DB7F43F65D6}" srcOrd="1" destOrd="0" presId="urn:microsoft.com/office/officeart/2009/layout/CirclePictureHierarchy"/>
    <dgm:cxn modelId="{C695B14D-1F4D-4FDE-A05F-A65D1994C349}" type="presParOf" srcId="{FB3266B4-7BD5-4EEE-A8A1-6DB7F43F65D6}" destId="{5F4B5A7D-1357-41DF-8F74-C17340C752A0}" srcOrd="0" destOrd="0" presId="urn:microsoft.com/office/officeart/2009/layout/CirclePictureHierarchy"/>
    <dgm:cxn modelId="{2CC59A16-0E20-4BFD-BDC1-C70E85E88DF3}" type="presParOf" srcId="{5F4B5A7D-1357-41DF-8F74-C17340C752A0}" destId="{3BF54852-26AC-499D-9804-95C8FECAECB4}" srcOrd="0" destOrd="0" presId="urn:microsoft.com/office/officeart/2009/layout/CirclePictureHierarchy"/>
    <dgm:cxn modelId="{003F949B-442B-49DD-9793-51A2EFA039ED}" type="presParOf" srcId="{5F4B5A7D-1357-41DF-8F74-C17340C752A0}" destId="{5B0466AE-386F-490D-BF0A-0CED1EF03CEA}" srcOrd="1" destOrd="0" presId="urn:microsoft.com/office/officeart/2009/layout/CirclePictureHierarchy"/>
    <dgm:cxn modelId="{5FC9592B-2C1A-449D-A8B6-B3AE26FCF366}" type="presParOf" srcId="{FB3266B4-7BD5-4EEE-A8A1-6DB7F43F65D6}" destId="{D84E8B9A-0C09-414C-98E9-A62F0569C7DD}" srcOrd="1" destOrd="0" presId="urn:microsoft.com/office/officeart/2009/layout/CirclePictureHierarchy"/>
    <dgm:cxn modelId="{329BBB8D-FF29-40F7-BF2A-35F1276A8E59}" type="presParOf" srcId="{C97DC07B-1D3C-4BF7-87C0-2EE5FDA62A3D}" destId="{F624A3A4-AE6C-48E1-8E43-3E8846323E0D}" srcOrd="2" destOrd="0" presId="urn:microsoft.com/office/officeart/2009/layout/CirclePictureHierarchy"/>
    <dgm:cxn modelId="{DE6D5F98-B297-47D3-AED4-434DCEC7F882}" type="presParOf" srcId="{C97DC07B-1D3C-4BF7-87C0-2EE5FDA62A3D}" destId="{708D6220-6F4B-40E5-93CF-F76050F39E34}" srcOrd="3" destOrd="0" presId="urn:microsoft.com/office/officeart/2009/layout/CirclePictureHierarchy"/>
    <dgm:cxn modelId="{F041359F-A46B-42A6-B43A-77CF8FA488CA}" type="presParOf" srcId="{708D6220-6F4B-40E5-93CF-F76050F39E34}" destId="{D27056B2-BB7E-4765-AC28-7D3CE398AEE9}" srcOrd="0" destOrd="0" presId="urn:microsoft.com/office/officeart/2009/layout/CirclePictureHierarchy"/>
    <dgm:cxn modelId="{34FEA8AA-B08A-463D-AB29-49D4F97320BC}" type="presParOf" srcId="{D27056B2-BB7E-4765-AC28-7D3CE398AEE9}" destId="{ADBD3B97-4B4F-4CE9-A9C5-A96E25491BDF}" srcOrd="0" destOrd="0" presId="urn:microsoft.com/office/officeart/2009/layout/CirclePictureHierarchy"/>
    <dgm:cxn modelId="{25B77A10-9D48-41CD-8CB7-7246AC9ACDCF}" type="presParOf" srcId="{D27056B2-BB7E-4765-AC28-7D3CE398AEE9}" destId="{F3F4455E-BDC4-496F-9F39-8EC51D2F8129}" srcOrd="1" destOrd="0" presId="urn:microsoft.com/office/officeart/2009/layout/CirclePictureHierarchy"/>
    <dgm:cxn modelId="{1F971B02-D3F2-49BC-89CA-8104ADD15A23}" type="presParOf" srcId="{708D6220-6F4B-40E5-93CF-F76050F39E34}" destId="{4BA3E6DA-5307-4DC7-BC9C-94E22199534D}" srcOrd="1" destOrd="0" presId="urn:microsoft.com/office/officeart/2009/layout/CirclePictureHierarchy"/>
    <dgm:cxn modelId="{65CCD266-2394-4411-A1C2-C692F103F3B6}" type="presParOf" srcId="{FFF131EA-1D8D-40FF-9EB5-405AAD4369E9}" destId="{D4547A68-3D78-432D-A4B7-3C346A5272A3}" srcOrd="2" destOrd="0" presId="urn:microsoft.com/office/officeart/2009/layout/CirclePictureHierarchy"/>
    <dgm:cxn modelId="{6997273A-5BDB-42E4-9BA6-7136279820F6}" type="presParOf" srcId="{FFF131EA-1D8D-40FF-9EB5-405AAD4369E9}" destId="{C794D074-C15D-42DC-B6B9-C39B32077B16}" srcOrd="3" destOrd="0" presId="urn:microsoft.com/office/officeart/2009/layout/CirclePictureHierarchy"/>
    <dgm:cxn modelId="{AD56E3AE-5E6A-4E8C-9DB2-2E033D02B059}" type="presParOf" srcId="{C794D074-C15D-42DC-B6B9-C39B32077B16}" destId="{91B08CCC-63BA-49B6-8933-10EA20EB191E}" srcOrd="0" destOrd="0" presId="urn:microsoft.com/office/officeart/2009/layout/CirclePictureHierarchy"/>
    <dgm:cxn modelId="{B235E737-B351-4A9C-B5D4-AEE90FBC1A0B}" type="presParOf" srcId="{91B08CCC-63BA-49B6-8933-10EA20EB191E}" destId="{26285F45-354E-491E-A574-45AD7F144E45}" srcOrd="0" destOrd="0" presId="urn:microsoft.com/office/officeart/2009/layout/CirclePictureHierarchy"/>
    <dgm:cxn modelId="{EC43D1D5-5EAC-45CC-B8CF-FBEA0857DBC6}" type="presParOf" srcId="{91B08CCC-63BA-49B6-8933-10EA20EB191E}" destId="{461F47DE-C8B0-4BBC-BD67-D609E1233C39}" srcOrd="1" destOrd="0" presId="urn:microsoft.com/office/officeart/2009/layout/CirclePictureHierarchy"/>
    <dgm:cxn modelId="{11BDFD22-273D-43DF-9F42-BAD27C080129}" type="presParOf" srcId="{C794D074-C15D-42DC-B6B9-C39B32077B16}" destId="{F43495EF-AF46-4A39-9804-3B90AA1F61DD}" srcOrd="1" destOrd="0" presId="urn:microsoft.com/office/officeart/2009/layout/CirclePictureHierarchy"/>
    <dgm:cxn modelId="{656B9DD0-E8A8-4FD6-95F3-6508FC546277}" type="presParOf" srcId="{F43495EF-AF46-4A39-9804-3B90AA1F61DD}" destId="{36C42E67-29D1-4677-923D-F13C71073149}" srcOrd="0" destOrd="0" presId="urn:microsoft.com/office/officeart/2009/layout/CirclePictureHierarchy"/>
    <dgm:cxn modelId="{321F672D-B454-4F42-BC38-33CE2C447844}" type="presParOf" srcId="{F43495EF-AF46-4A39-9804-3B90AA1F61DD}" destId="{A0FCF4B2-1610-4BE6-AB11-475664819506}" srcOrd="1" destOrd="0" presId="urn:microsoft.com/office/officeart/2009/layout/CirclePictureHierarchy"/>
    <dgm:cxn modelId="{F70D3884-343D-4DFE-B17C-029163FDF2DA}" type="presParOf" srcId="{A0FCF4B2-1610-4BE6-AB11-475664819506}" destId="{C62953B1-E781-4C1A-9755-9744CC11E8E4}" srcOrd="0" destOrd="0" presId="urn:microsoft.com/office/officeart/2009/layout/CirclePictureHierarchy"/>
    <dgm:cxn modelId="{CF15A52E-9808-407E-B944-70985C319FD1}" type="presParOf" srcId="{C62953B1-E781-4C1A-9755-9744CC11E8E4}" destId="{ED33DBC6-BCE4-4655-AFD1-FE74CC788E2F}" srcOrd="0" destOrd="0" presId="urn:microsoft.com/office/officeart/2009/layout/CirclePictureHierarchy"/>
    <dgm:cxn modelId="{5D863866-7753-4486-A2A6-E21D55D45232}" type="presParOf" srcId="{C62953B1-E781-4C1A-9755-9744CC11E8E4}" destId="{E2765C32-2D9C-4414-8A23-1ECE050F81B9}" srcOrd="1" destOrd="0" presId="urn:microsoft.com/office/officeart/2009/layout/CirclePictureHierarchy"/>
    <dgm:cxn modelId="{BA723D94-10B3-4C8D-AE2F-311D529CE639}" type="presParOf" srcId="{A0FCF4B2-1610-4BE6-AB11-475664819506}" destId="{89066C17-1580-4D17-B2C4-C3FD7A82BCC1}"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D65C0-0928-4BF0-8522-C5BC1C196674}"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AU"/>
        </a:p>
      </dgm:t>
    </dgm:pt>
    <dgm:pt modelId="{AA84FD5D-02B4-41E2-95A3-D74C33DA61F4}">
      <dgm:prSet phldrT="[Text]"/>
      <dgm:spPr/>
      <dgm:t>
        <a:bodyPr/>
        <a:lstStyle/>
        <a:p>
          <a:r>
            <a:rPr lang="en-AU" dirty="0" smtClean="0"/>
            <a:t>Scan for dates</a:t>
          </a:r>
          <a:endParaRPr lang="en-AU" dirty="0"/>
        </a:p>
      </dgm:t>
    </dgm:pt>
    <dgm:pt modelId="{4256BD41-B630-43FC-A534-1D5AD976774A}" type="parTrans" cxnId="{DC7C860B-5C2B-4480-A7D1-34C21C126A0C}">
      <dgm:prSet/>
      <dgm:spPr/>
      <dgm:t>
        <a:bodyPr/>
        <a:lstStyle/>
        <a:p>
          <a:endParaRPr lang="en-AU"/>
        </a:p>
      </dgm:t>
    </dgm:pt>
    <dgm:pt modelId="{F5D7DA95-BAC1-49B1-872B-17DED8635018}" type="sibTrans" cxnId="{DC7C860B-5C2B-4480-A7D1-34C21C126A0C}">
      <dgm:prSet/>
      <dgm:spPr/>
      <dgm:t>
        <a:bodyPr/>
        <a:lstStyle/>
        <a:p>
          <a:endParaRPr lang="en-AU"/>
        </a:p>
      </dgm:t>
    </dgm:pt>
    <dgm:pt modelId="{B26B9F1A-91D0-4501-9AA9-EBCC386E71FF}">
      <dgm:prSet phldrT="[Text]"/>
      <dgm:spPr/>
      <dgm:t>
        <a:bodyPr/>
        <a:lstStyle/>
        <a:p>
          <a:r>
            <a:rPr lang="en-AU" dirty="0" smtClean="0"/>
            <a:t>Event or Attribute?</a:t>
          </a:r>
          <a:endParaRPr lang="en-AU" dirty="0"/>
        </a:p>
      </dgm:t>
    </dgm:pt>
    <dgm:pt modelId="{6C90BE2B-E449-4AB3-9DD4-427E50CE4680}" type="parTrans" cxnId="{FF8FBBFC-2B84-4EEB-9840-20314FC47AFA}">
      <dgm:prSet/>
      <dgm:spPr/>
      <dgm:t>
        <a:bodyPr/>
        <a:lstStyle/>
        <a:p>
          <a:endParaRPr lang="en-AU"/>
        </a:p>
      </dgm:t>
    </dgm:pt>
    <dgm:pt modelId="{D9BAB379-A396-4150-9894-C0EF1B0A1BDF}" type="sibTrans" cxnId="{FF8FBBFC-2B84-4EEB-9840-20314FC47AFA}">
      <dgm:prSet/>
      <dgm:spPr/>
      <dgm:t>
        <a:bodyPr/>
        <a:lstStyle/>
        <a:p>
          <a:endParaRPr lang="en-AU"/>
        </a:p>
      </dgm:t>
    </dgm:pt>
    <dgm:pt modelId="{9E8BAC56-7802-40F9-86BA-95307DD33426}">
      <dgm:prSet phldrT="[Text]"/>
      <dgm:spPr/>
      <dgm:t>
        <a:bodyPr/>
        <a:lstStyle/>
        <a:p>
          <a:r>
            <a:rPr lang="en-AU" dirty="0" smtClean="0"/>
            <a:t>Loop through other columns</a:t>
          </a:r>
          <a:endParaRPr lang="en-AU" dirty="0"/>
        </a:p>
      </dgm:t>
    </dgm:pt>
    <dgm:pt modelId="{4C7BCEDC-81B2-4CE4-AB87-F1507DD271B5}" type="parTrans" cxnId="{871D3401-9926-4D50-93D5-B84A3C72A111}">
      <dgm:prSet/>
      <dgm:spPr/>
      <dgm:t>
        <a:bodyPr/>
        <a:lstStyle/>
        <a:p>
          <a:endParaRPr lang="en-AU"/>
        </a:p>
      </dgm:t>
    </dgm:pt>
    <dgm:pt modelId="{2700F974-E98F-494B-B4B9-6282C3B380DB}" type="sibTrans" cxnId="{871D3401-9926-4D50-93D5-B84A3C72A111}">
      <dgm:prSet/>
      <dgm:spPr/>
      <dgm:t>
        <a:bodyPr/>
        <a:lstStyle/>
        <a:p>
          <a:endParaRPr lang="en-AU"/>
        </a:p>
      </dgm:t>
    </dgm:pt>
    <dgm:pt modelId="{51955851-10C7-4F56-81A9-47498A82E59F}">
      <dgm:prSet phldrT="[Text]"/>
      <dgm:spPr/>
      <dgm:t>
        <a:bodyPr/>
        <a:lstStyle/>
        <a:p>
          <a:r>
            <a:rPr lang="en-AU" dirty="0" smtClean="0"/>
            <a:t>Test for Lift</a:t>
          </a:r>
          <a:endParaRPr lang="en-AU" dirty="0"/>
        </a:p>
      </dgm:t>
    </dgm:pt>
    <dgm:pt modelId="{2BE27D3A-DDD6-40B0-8510-C47DD451EAB0}" type="parTrans" cxnId="{45382A02-D5BB-47E7-B7B4-BDED3BB090FD}">
      <dgm:prSet/>
      <dgm:spPr/>
      <dgm:t>
        <a:bodyPr/>
        <a:lstStyle/>
        <a:p>
          <a:endParaRPr lang="en-AU"/>
        </a:p>
      </dgm:t>
    </dgm:pt>
    <dgm:pt modelId="{306C7464-40ED-4D3D-BB36-CF715A70841F}" type="sibTrans" cxnId="{45382A02-D5BB-47E7-B7B4-BDED3BB090FD}">
      <dgm:prSet/>
      <dgm:spPr/>
      <dgm:t>
        <a:bodyPr/>
        <a:lstStyle/>
        <a:p>
          <a:endParaRPr lang="en-AU"/>
        </a:p>
      </dgm:t>
    </dgm:pt>
    <dgm:pt modelId="{000E6192-4AF8-481B-B2C6-A9CC72340066}">
      <dgm:prSet phldrT="[Text]"/>
      <dgm:spPr/>
      <dgm:t>
        <a:bodyPr/>
        <a:lstStyle/>
        <a:p>
          <a:r>
            <a:rPr lang="en-AU" dirty="0" smtClean="0"/>
            <a:t>Pick a child table</a:t>
          </a:r>
          <a:endParaRPr lang="en-AU" dirty="0"/>
        </a:p>
      </dgm:t>
    </dgm:pt>
    <dgm:pt modelId="{720FC5E3-8A40-4EEF-85A5-9A48B2689395}" type="parTrans" cxnId="{C7B415AB-B7C4-4E2E-9F37-DB8AD385DC06}">
      <dgm:prSet/>
      <dgm:spPr/>
      <dgm:t>
        <a:bodyPr/>
        <a:lstStyle/>
        <a:p>
          <a:endParaRPr lang="en-AU"/>
        </a:p>
      </dgm:t>
    </dgm:pt>
    <dgm:pt modelId="{65C42EB3-8516-46C3-8246-D50346529AC9}" type="sibTrans" cxnId="{C7B415AB-B7C4-4E2E-9F37-DB8AD385DC06}">
      <dgm:prSet/>
      <dgm:spPr/>
      <dgm:t>
        <a:bodyPr/>
        <a:lstStyle/>
        <a:p>
          <a:endParaRPr lang="en-AU"/>
        </a:p>
      </dgm:t>
    </dgm:pt>
    <dgm:pt modelId="{57847102-6A42-448A-9C08-F417162A5E15}" type="pres">
      <dgm:prSet presAssocID="{B5CD65C0-0928-4BF0-8522-C5BC1C196674}" presName="cycle" presStyleCnt="0">
        <dgm:presLayoutVars>
          <dgm:dir/>
          <dgm:resizeHandles val="exact"/>
        </dgm:presLayoutVars>
      </dgm:prSet>
      <dgm:spPr/>
      <dgm:t>
        <a:bodyPr/>
        <a:lstStyle/>
        <a:p>
          <a:endParaRPr lang="en-AU"/>
        </a:p>
      </dgm:t>
    </dgm:pt>
    <dgm:pt modelId="{ADC9E4C3-29AC-4661-A598-7A5B8A2BB4D8}" type="pres">
      <dgm:prSet presAssocID="{AA84FD5D-02B4-41E2-95A3-D74C33DA61F4}" presName="dummy" presStyleCnt="0"/>
      <dgm:spPr/>
    </dgm:pt>
    <dgm:pt modelId="{529A920B-BB88-448A-A311-74E3B65EB5D1}" type="pres">
      <dgm:prSet presAssocID="{AA84FD5D-02B4-41E2-95A3-D74C33DA61F4}" presName="node" presStyleLbl="revTx" presStyleIdx="0" presStyleCnt="5">
        <dgm:presLayoutVars>
          <dgm:bulletEnabled val="1"/>
        </dgm:presLayoutVars>
      </dgm:prSet>
      <dgm:spPr/>
      <dgm:t>
        <a:bodyPr/>
        <a:lstStyle/>
        <a:p>
          <a:endParaRPr lang="en-AU"/>
        </a:p>
      </dgm:t>
    </dgm:pt>
    <dgm:pt modelId="{72BA683D-2423-449D-99BC-99432862AE89}" type="pres">
      <dgm:prSet presAssocID="{F5D7DA95-BAC1-49B1-872B-17DED8635018}" presName="sibTrans" presStyleLbl="node1" presStyleIdx="0" presStyleCnt="5"/>
      <dgm:spPr/>
      <dgm:t>
        <a:bodyPr/>
        <a:lstStyle/>
        <a:p>
          <a:endParaRPr lang="en-AU"/>
        </a:p>
      </dgm:t>
    </dgm:pt>
    <dgm:pt modelId="{6E6ACDF6-47B7-43A3-80F8-3E0DD03268D2}" type="pres">
      <dgm:prSet presAssocID="{B26B9F1A-91D0-4501-9AA9-EBCC386E71FF}" presName="dummy" presStyleCnt="0"/>
      <dgm:spPr/>
    </dgm:pt>
    <dgm:pt modelId="{3F58ADB8-1BA2-48DC-A7AE-7B07226551D6}" type="pres">
      <dgm:prSet presAssocID="{B26B9F1A-91D0-4501-9AA9-EBCC386E71FF}" presName="node" presStyleLbl="revTx" presStyleIdx="1" presStyleCnt="5">
        <dgm:presLayoutVars>
          <dgm:bulletEnabled val="1"/>
        </dgm:presLayoutVars>
      </dgm:prSet>
      <dgm:spPr/>
      <dgm:t>
        <a:bodyPr/>
        <a:lstStyle/>
        <a:p>
          <a:endParaRPr lang="en-AU"/>
        </a:p>
      </dgm:t>
    </dgm:pt>
    <dgm:pt modelId="{AA5A96CB-499C-461D-8363-6AC4D2DB70AA}" type="pres">
      <dgm:prSet presAssocID="{D9BAB379-A396-4150-9894-C0EF1B0A1BDF}" presName="sibTrans" presStyleLbl="node1" presStyleIdx="1" presStyleCnt="5"/>
      <dgm:spPr/>
      <dgm:t>
        <a:bodyPr/>
        <a:lstStyle/>
        <a:p>
          <a:endParaRPr lang="en-AU"/>
        </a:p>
      </dgm:t>
    </dgm:pt>
    <dgm:pt modelId="{CEBC7308-67B0-42C5-BEAE-85E0C8A30ED2}" type="pres">
      <dgm:prSet presAssocID="{9E8BAC56-7802-40F9-86BA-95307DD33426}" presName="dummy" presStyleCnt="0"/>
      <dgm:spPr/>
    </dgm:pt>
    <dgm:pt modelId="{D251AA4A-7667-42BB-A0E9-7A3A3BDEB236}" type="pres">
      <dgm:prSet presAssocID="{9E8BAC56-7802-40F9-86BA-95307DD33426}" presName="node" presStyleLbl="revTx" presStyleIdx="2" presStyleCnt="5">
        <dgm:presLayoutVars>
          <dgm:bulletEnabled val="1"/>
        </dgm:presLayoutVars>
      </dgm:prSet>
      <dgm:spPr/>
      <dgm:t>
        <a:bodyPr/>
        <a:lstStyle/>
        <a:p>
          <a:endParaRPr lang="en-AU"/>
        </a:p>
      </dgm:t>
    </dgm:pt>
    <dgm:pt modelId="{D9E8B952-79D5-4370-8F64-AC6DC2058EDF}" type="pres">
      <dgm:prSet presAssocID="{2700F974-E98F-494B-B4B9-6282C3B380DB}" presName="sibTrans" presStyleLbl="node1" presStyleIdx="2" presStyleCnt="5"/>
      <dgm:spPr/>
      <dgm:t>
        <a:bodyPr/>
        <a:lstStyle/>
        <a:p>
          <a:endParaRPr lang="en-AU"/>
        </a:p>
      </dgm:t>
    </dgm:pt>
    <dgm:pt modelId="{201E62E2-3FBB-4665-92F3-FD7F11C0B88B}" type="pres">
      <dgm:prSet presAssocID="{51955851-10C7-4F56-81A9-47498A82E59F}" presName="dummy" presStyleCnt="0"/>
      <dgm:spPr/>
    </dgm:pt>
    <dgm:pt modelId="{4E55A42E-FDC0-440B-9EE1-B6632E5008D0}" type="pres">
      <dgm:prSet presAssocID="{51955851-10C7-4F56-81A9-47498A82E59F}" presName="node" presStyleLbl="revTx" presStyleIdx="3" presStyleCnt="5">
        <dgm:presLayoutVars>
          <dgm:bulletEnabled val="1"/>
        </dgm:presLayoutVars>
      </dgm:prSet>
      <dgm:spPr/>
      <dgm:t>
        <a:bodyPr/>
        <a:lstStyle/>
        <a:p>
          <a:endParaRPr lang="en-AU"/>
        </a:p>
      </dgm:t>
    </dgm:pt>
    <dgm:pt modelId="{190DF00D-2A66-4230-9E42-E3AD4DA504EF}" type="pres">
      <dgm:prSet presAssocID="{306C7464-40ED-4D3D-BB36-CF715A70841F}" presName="sibTrans" presStyleLbl="node1" presStyleIdx="3" presStyleCnt="5"/>
      <dgm:spPr/>
      <dgm:t>
        <a:bodyPr/>
        <a:lstStyle/>
        <a:p>
          <a:endParaRPr lang="en-AU"/>
        </a:p>
      </dgm:t>
    </dgm:pt>
    <dgm:pt modelId="{63C60B23-4169-47AD-B1C9-4633D75504BF}" type="pres">
      <dgm:prSet presAssocID="{000E6192-4AF8-481B-B2C6-A9CC72340066}" presName="dummy" presStyleCnt="0"/>
      <dgm:spPr/>
    </dgm:pt>
    <dgm:pt modelId="{E22E38DB-E344-4036-93C4-44B5E7252760}" type="pres">
      <dgm:prSet presAssocID="{000E6192-4AF8-481B-B2C6-A9CC72340066}" presName="node" presStyleLbl="revTx" presStyleIdx="4" presStyleCnt="5">
        <dgm:presLayoutVars>
          <dgm:bulletEnabled val="1"/>
        </dgm:presLayoutVars>
      </dgm:prSet>
      <dgm:spPr/>
      <dgm:t>
        <a:bodyPr/>
        <a:lstStyle/>
        <a:p>
          <a:endParaRPr lang="en-AU"/>
        </a:p>
      </dgm:t>
    </dgm:pt>
    <dgm:pt modelId="{906402E2-97A9-4B10-B801-182188E9C331}" type="pres">
      <dgm:prSet presAssocID="{65C42EB3-8516-46C3-8246-D50346529AC9}" presName="sibTrans" presStyleLbl="node1" presStyleIdx="4" presStyleCnt="5"/>
      <dgm:spPr/>
      <dgm:t>
        <a:bodyPr/>
        <a:lstStyle/>
        <a:p>
          <a:endParaRPr lang="en-AU"/>
        </a:p>
      </dgm:t>
    </dgm:pt>
  </dgm:ptLst>
  <dgm:cxnLst>
    <dgm:cxn modelId="{FF8FBBFC-2B84-4EEB-9840-20314FC47AFA}" srcId="{B5CD65C0-0928-4BF0-8522-C5BC1C196674}" destId="{B26B9F1A-91D0-4501-9AA9-EBCC386E71FF}" srcOrd="1" destOrd="0" parTransId="{6C90BE2B-E449-4AB3-9DD4-427E50CE4680}" sibTransId="{D9BAB379-A396-4150-9894-C0EF1B0A1BDF}"/>
    <dgm:cxn modelId="{58728076-5680-4DEB-8138-4B869675E8F0}" type="presOf" srcId="{000E6192-4AF8-481B-B2C6-A9CC72340066}" destId="{E22E38DB-E344-4036-93C4-44B5E7252760}" srcOrd="0" destOrd="0" presId="urn:microsoft.com/office/officeart/2005/8/layout/cycle1"/>
    <dgm:cxn modelId="{CB7ED8DF-FB0E-4DA5-A5F7-0579ACBE5F98}" type="presOf" srcId="{2700F974-E98F-494B-B4B9-6282C3B380DB}" destId="{D9E8B952-79D5-4370-8F64-AC6DC2058EDF}" srcOrd="0" destOrd="0" presId="urn:microsoft.com/office/officeart/2005/8/layout/cycle1"/>
    <dgm:cxn modelId="{3E45B722-EAC1-485E-A9D3-A094B974BDCA}" type="presOf" srcId="{51955851-10C7-4F56-81A9-47498A82E59F}" destId="{4E55A42E-FDC0-440B-9EE1-B6632E5008D0}" srcOrd="0" destOrd="0" presId="urn:microsoft.com/office/officeart/2005/8/layout/cycle1"/>
    <dgm:cxn modelId="{871D3401-9926-4D50-93D5-B84A3C72A111}" srcId="{B5CD65C0-0928-4BF0-8522-C5BC1C196674}" destId="{9E8BAC56-7802-40F9-86BA-95307DD33426}" srcOrd="2" destOrd="0" parTransId="{4C7BCEDC-81B2-4CE4-AB87-F1507DD271B5}" sibTransId="{2700F974-E98F-494B-B4B9-6282C3B380DB}"/>
    <dgm:cxn modelId="{45382A02-D5BB-47E7-B7B4-BDED3BB090FD}" srcId="{B5CD65C0-0928-4BF0-8522-C5BC1C196674}" destId="{51955851-10C7-4F56-81A9-47498A82E59F}" srcOrd="3" destOrd="0" parTransId="{2BE27D3A-DDD6-40B0-8510-C47DD451EAB0}" sibTransId="{306C7464-40ED-4D3D-BB36-CF715A70841F}"/>
    <dgm:cxn modelId="{8ED7720B-101C-43E1-AB28-630BC7C2352C}" type="presOf" srcId="{65C42EB3-8516-46C3-8246-D50346529AC9}" destId="{906402E2-97A9-4B10-B801-182188E9C331}" srcOrd="0" destOrd="0" presId="urn:microsoft.com/office/officeart/2005/8/layout/cycle1"/>
    <dgm:cxn modelId="{E981D1C6-60D9-45EF-8450-4E9750AA4CD8}" type="presOf" srcId="{B5CD65C0-0928-4BF0-8522-C5BC1C196674}" destId="{57847102-6A42-448A-9C08-F417162A5E15}" srcOrd="0" destOrd="0" presId="urn:microsoft.com/office/officeart/2005/8/layout/cycle1"/>
    <dgm:cxn modelId="{91244A48-2AA6-4757-858E-84FAE6BEF01A}" type="presOf" srcId="{B26B9F1A-91D0-4501-9AA9-EBCC386E71FF}" destId="{3F58ADB8-1BA2-48DC-A7AE-7B07226551D6}" srcOrd="0" destOrd="0" presId="urn:microsoft.com/office/officeart/2005/8/layout/cycle1"/>
    <dgm:cxn modelId="{7625B8F5-E943-49FC-9C40-60DA390BC4D7}" type="presOf" srcId="{9E8BAC56-7802-40F9-86BA-95307DD33426}" destId="{D251AA4A-7667-42BB-A0E9-7A3A3BDEB236}" srcOrd="0" destOrd="0" presId="urn:microsoft.com/office/officeart/2005/8/layout/cycle1"/>
    <dgm:cxn modelId="{DC7C860B-5C2B-4480-A7D1-34C21C126A0C}" srcId="{B5CD65C0-0928-4BF0-8522-C5BC1C196674}" destId="{AA84FD5D-02B4-41E2-95A3-D74C33DA61F4}" srcOrd="0" destOrd="0" parTransId="{4256BD41-B630-43FC-A534-1D5AD976774A}" sibTransId="{F5D7DA95-BAC1-49B1-872B-17DED8635018}"/>
    <dgm:cxn modelId="{C7B415AB-B7C4-4E2E-9F37-DB8AD385DC06}" srcId="{B5CD65C0-0928-4BF0-8522-C5BC1C196674}" destId="{000E6192-4AF8-481B-B2C6-A9CC72340066}" srcOrd="4" destOrd="0" parTransId="{720FC5E3-8A40-4EEF-85A5-9A48B2689395}" sibTransId="{65C42EB3-8516-46C3-8246-D50346529AC9}"/>
    <dgm:cxn modelId="{7D22A643-451B-4742-8E76-FB7E8CD75961}" type="presOf" srcId="{AA84FD5D-02B4-41E2-95A3-D74C33DA61F4}" destId="{529A920B-BB88-448A-A311-74E3B65EB5D1}" srcOrd="0" destOrd="0" presId="urn:microsoft.com/office/officeart/2005/8/layout/cycle1"/>
    <dgm:cxn modelId="{A2EAE0C3-8944-4269-9AC4-AC1E31A0EF8D}" type="presOf" srcId="{F5D7DA95-BAC1-49B1-872B-17DED8635018}" destId="{72BA683D-2423-449D-99BC-99432862AE89}" srcOrd="0" destOrd="0" presId="urn:microsoft.com/office/officeart/2005/8/layout/cycle1"/>
    <dgm:cxn modelId="{51BDA82F-A201-44D9-B7D7-9F26A8234909}" type="presOf" srcId="{D9BAB379-A396-4150-9894-C0EF1B0A1BDF}" destId="{AA5A96CB-499C-461D-8363-6AC4D2DB70AA}" srcOrd="0" destOrd="0" presId="urn:microsoft.com/office/officeart/2005/8/layout/cycle1"/>
    <dgm:cxn modelId="{AF3F3A89-3D4E-4E91-9321-7C562332C48C}" type="presOf" srcId="{306C7464-40ED-4D3D-BB36-CF715A70841F}" destId="{190DF00D-2A66-4230-9E42-E3AD4DA504EF}" srcOrd="0" destOrd="0" presId="urn:microsoft.com/office/officeart/2005/8/layout/cycle1"/>
    <dgm:cxn modelId="{B9BEFEAE-0953-441E-83BD-E1A0FB875EC8}" type="presParOf" srcId="{57847102-6A42-448A-9C08-F417162A5E15}" destId="{ADC9E4C3-29AC-4661-A598-7A5B8A2BB4D8}" srcOrd="0" destOrd="0" presId="urn:microsoft.com/office/officeart/2005/8/layout/cycle1"/>
    <dgm:cxn modelId="{81BA7ADC-5444-4E8F-94F2-6F022A12F5A3}" type="presParOf" srcId="{57847102-6A42-448A-9C08-F417162A5E15}" destId="{529A920B-BB88-448A-A311-74E3B65EB5D1}" srcOrd="1" destOrd="0" presId="urn:microsoft.com/office/officeart/2005/8/layout/cycle1"/>
    <dgm:cxn modelId="{7B4F6C7A-1DC1-4FBA-B48D-0AB02325BB1E}" type="presParOf" srcId="{57847102-6A42-448A-9C08-F417162A5E15}" destId="{72BA683D-2423-449D-99BC-99432862AE89}" srcOrd="2" destOrd="0" presId="urn:microsoft.com/office/officeart/2005/8/layout/cycle1"/>
    <dgm:cxn modelId="{89C3CE24-18F8-4CAD-9BED-D7BD2EEB18CC}" type="presParOf" srcId="{57847102-6A42-448A-9C08-F417162A5E15}" destId="{6E6ACDF6-47B7-43A3-80F8-3E0DD03268D2}" srcOrd="3" destOrd="0" presId="urn:microsoft.com/office/officeart/2005/8/layout/cycle1"/>
    <dgm:cxn modelId="{DB80B9BB-07B0-48A5-AE2F-95803AF254AB}" type="presParOf" srcId="{57847102-6A42-448A-9C08-F417162A5E15}" destId="{3F58ADB8-1BA2-48DC-A7AE-7B07226551D6}" srcOrd="4" destOrd="0" presId="urn:microsoft.com/office/officeart/2005/8/layout/cycle1"/>
    <dgm:cxn modelId="{AE47F16D-2305-4BD3-A163-59284BCF67EF}" type="presParOf" srcId="{57847102-6A42-448A-9C08-F417162A5E15}" destId="{AA5A96CB-499C-461D-8363-6AC4D2DB70AA}" srcOrd="5" destOrd="0" presId="urn:microsoft.com/office/officeart/2005/8/layout/cycle1"/>
    <dgm:cxn modelId="{10F72632-FFD2-4715-A14F-1AA97C39C892}" type="presParOf" srcId="{57847102-6A42-448A-9C08-F417162A5E15}" destId="{CEBC7308-67B0-42C5-BEAE-85E0C8A30ED2}" srcOrd="6" destOrd="0" presId="urn:microsoft.com/office/officeart/2005/8/layout/cycle1"/>
    <dgm:cxn modelId="{F0A1EF30-E4C9-4759-A08E-EA5CB3B1305F}" type="presParOf" srcId="{57847102-6A42-448A-9C08-F417162A5E15}" destId="{D251AA4A-7667-42BB-A0E9-7A3A3BDEB236}" srcOrd="7" destOrd="0" presId="urn:microsoft.com/office/officeart/2005/8/layout/cycle1"/>
    <dgm:cxn modelId="{C6A8A0BF-7BEB-4FA6-A20E-4B1606894972}" type="presParOf" srcId="{57847102-6A42-448A-9C08-F417162A5E15}" destId="{D9E8B952-79D5-4370-8F64-AC6DC2058EDF}" srcOrd="8" destOrd="0" presId="urn:microsoft.com/office/officeart/2005/8/layout/cycle1"/>
    <dgm:cxn modelId="{90AFA7D0-B73D-43DF-B496-5664581FA2B4}" type="presParOf" srcId="{57847102-6A42-448A-9C08-F417162A5E15}" destId="{201E62E2-3FBB-4665-92F3-FD7F11C0B88B}" srcOrd="9" destOrd="0" presId="urn:microsoft.com/office/officeart/2005/8/layout/cycle1"/>
    <dgm:cxn modelId="{C62EC07C-1546-4E6A-8D85-86ED5EF9D771}" type="presParOf" srcId="{57847102-6A42-448A-9C08-F417162A5E15}" destId="{4E55A42E-FDC0-440B-9EE1-B6632E5008D0}" srcOrd="10" destOrd="0" presId="urn:microsoft.com/office/officeart/2005/8/layout/cycle1"/>
    <dgm:cxn modelId="{BBCC5AF0-093B-42BD-9A8D-EC9AE400AFCA}" type="presParOf" srcId="{57847102-6A42-448A-9C08-F417162A5E15}" destId="{190DF00D-2A66-4230-9E42-E3AD4DA504EF}" srcOrd="11" destOrd="0" presId="urn:microsoft.com/office/officeart/2005/8/layout/cycle1"/>
    <dgm:cxn modelId="{21AEEDE3-4B8D-4353-A5E4-93206F5D0625}" type="presParOf" srcId="{57847102-6A42-448A-9C08-F417162A5E15}" destId="{63C60B23-4169-47AD-B1C9-4633D75504BF}" srcOrd="12" destOrd="0" presId="urn:microsoft.com/office/officeart/2005/8/layout/cycle1"/>
    <dgm:cxn modelId="{5A24CA22-C567-440B-A377-A0F603E59E73}" type="presParOf" srcId="{57847102-6A42-448A-9C08-F417162A5E15}" destId="{E22E38DB-E344-4036-93C4-44B5E7252760}" srcOrd="13" destOrd="0" presId="urn:microsoft.com/office/officeart/2005/8/layout/cycle1"/>
    <dgm:cxn modelId="{4A040B84-A2AC-4CC5-9FF0-D7B3F75C1720}" type="presParOf" srcId="{57847102-6A42-448A-9C08-F417162A5E15}" destId="{906402E2-97A9-4B10-B801-182188E9C331}" srcOrd="14"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42E67-29D1-4677-923D-F13C71073149}">
      <dsp:nvSpPr>
        <dsp:cNvPr id="0" name=""/>
        <dsp:cNvSpPr/>
      </dsp:nvSpPr>
      <dsp:spPr>
        <a:xfrm>
          <a:off x="2950325" y="1522672"/>
          <a:ext cx="91440" cy="157292"/>
        </a:xfrm>
        <a:custGeom>
          <a:avLst/>
          <a:gdLst/>
          <a:ahLst/>
          <a:cxnLst/>
          <a:rect l="0" t="0" r="0" b="0"/>
          <a:pathLst>
            <a:path>
              <a:moveTo>
                <a:pt x="45720" y="0"/>
              </a:moveTo>
              <a:lnTo>
                <a:pt x="45720" y="1572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547A68-3D78-432D-A4B7-3C346A5272A3}">
      <dsp:nvSpPr>
        <dsp:cNvPr id="0" name=""/>
        <dsp:cNvSpPr/>
      </dsp:nvSpPr>
      <dsp:spPr>
        <a:xfrm>
          <a:off x="1966154" y="866038"/>
          <a:ext cx="1029890" cy="157292"/>
        </a:xfrm>
        <a:custGeom>
          <a:avLst/>
          <a:gdLst/>
          <a:ahLst/>
          <a:cxnLst/>
          <a:rect l="0" t="0" r="0" b="0"/>
          <a:pathLst>
            <a:path>
              <a:moveTo>
                <a:pt x="0" y="0"/>
              </a:moveTo>
              <a:lnTo>
                <a:pt x="0" y="79270"/>
              </a:lnTo>
              <a:lnTo>
                <a:pt x="1029890" y="79270"/>
              </a:lnTo>
              <a:lnTo>
                <a:pt x="1029890" y="1572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24A3A4-AE6C-48E1-8E43-3E8846323E0D}">
      <dsp:nvSpPr>
        <dsp:cNvPr id="0" name=""/>
        <dsp:cNvSpPr/>
      </dsp:nvSpPr>
      <dsp:spPr>
        <a:xfrm>
          <a:off x="936264" y="1522672"/>
          <a:ext cx="686593" cy="157292"/>
        </a:xfrm>
        <a:custGeom>
          <a:avLst/>
          <a:gdLst/>
          <a:ahLst/>
          <a:cxnLst/>
          <a:rect l="0" t="0" r="0" b="0"/>
          <a:pathLst>
            <a:path>
              <a:moveTo>
                <a:pt x="0" y="0"/>
              </a:moveTo>
              <a:lnTo>
                <a:pt x="0" y="79270"/>
              </a:lnTo>
              <a:lnTo>
                <a:pt x="686593" y="79270"/>
              </a:lnTo>
              <a:lnTo>
                <a:pt x="686593" y="1572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42100D-3F63-40AE-9E1D-77FF93608740}">
      <dsp:nvSpPr>
        <dsp:cNvPr id="0" name=""/>
        <dsp:cNvSpPr/>
      </dsp:nvSpPr>
      <dsp:spPr>
        <a:xfrm>
          <a:off x="249670" y="1522672"/>
          <a:ext cx="686593" cy="157292"/>
        </a:xfrm>
        <a:custGeom>
          <a:avLst/>
          <a:gdLst/>
          <a:ahLst/>
          <a:cxnLst/>
          <a:rect l="0" t="0" r="0" b="0"/>
          <a:pathLst>
            <a:path>
              <a:moveTo>
                <a:pt x="686593" y="0"/>
              </a:moveTo>
              <a:lnTo>
                <a:pt x="686593" y="79270"/>
              </a:lnTo>
              <a:lnTo>
                <a:pt x="0" y="79270"/>
              </a:lnTo>
              <a:lnTo>
                <a:pt x="0" y="1572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0D68CF-174D-4F45-A095-BD6630AB7ED0}">
      <dsp:nvSpPr>
        <dsp:cNvPr id="0" name=""/>
        <dsp:cNvSpPr/>
      </dsp:nvSpPr>
      <dsp:spPr>
        <a:xfrm>
          <a:off x="936264" y="866038"/>
          <a:ext cx="1029890" cy="157292"/>
        </a:xfrm>
        <a:custGeom>
          <a:avLst/>
          <a:gdLst/>
          <a:ahLst/>
          <a:cxnLst/>
          <a:rect l="0" t="0" r="0" b="0"/>
          <a:pathLst>
            <a:path>
              <a:moveTo>
                <a:pt x="1029890" y="0"/>
              </a:moveTo>
              <a:lnTo>
                <a:pt x="1029890" y="79270"/>
              </a:lnTo>
              <a:lnTo>
                <a:pt x="0" y="79270"/>
              </a:lnTo>
              <a:lnTo>
                <a:pt x="0" y="1572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F5001-E5BF-4664-8026-E11826593764}">
      <dsp:nvSpPr>
        <dsp:cNvPr id="0" name=""/>
        <dsp:cNvSpPr/>
      </dsp:nvSpPr>
      <dsp:spPr>
        <a:xfrm>
          <a:off x="1716484" y="366697"/>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59BE7-6593-4A11-A04F-7D9A950553FC}">
      <dsp:nvSpPr>
        <dsp:cNvPr id="0" name=""/>
        <dsp:cNvSpPr/>
      </dsp:nvSpPr>
      <dsp:spPr>
        <a:xfrm>
          <a:off x="2215825" y="365449"/>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Entity table</a:t>
          </a:r>
          <a:endParaRPr lang="en-AU" sz="800" kern="1200" dirty="0"/>
        </a:p>
      </dsp:txBody>
      <dsp:txXfrm>
        <a:off x="2215825" y="365449"/>
        <a:ext cx="749011" cy="499340"/>
      </dsp:txXfrm>
    </dsp:sp>
    <dsp:sp modelId="{4850DCBE-C2D3-453A-97C4-9EFC61E1A987}">
      <dsp:nvSpPr>
        <dsp:cNvPr id="0" name=""/>
        <dsp:cNvSpPr/>
      </dsp:nvSpPr>
      <dsp:spPr>
        <a:xfrm>
          <a:off x="686593" y="1023331"/>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2BF15-C7F8-4B7F-9DE0-FF410AF929D0}">
      <dsp:nvSpPr>
        <dsp:cNvPr id="0" name=""/>
        <dsp:cNvSpPr/>
      </dsp:nvSpPr>
      <dsp:spPr>
        <a:xfrm>
          <a:off x="1185934" y="1022082"/>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Child 1</a:t>
          </a:r>
          <a:endParaRPr lang="en-AU" sz="800" kern="1200" dirty="0"/>
        </a:p>
      </dsp:txBody>
      <dsp:txXfrm>
        <a:off x="1185934" y="1022082"/>
        <a:ext cx="749011" cy="499340"/>
      </dsp:txXfrm>
    </dsp:sp>
    <dsp:sp modelId="{3BF54852-26AC-499D-9804-95C8FECAECB4}">
      <dsp:nvSpPr>
        <dsp:cNvPr id="0" name=""/>
        <dsp:cNvSpPr/>
      </dsp:nvSpPr>
      <dsp:spPr>
        <a:xfrm>
          <a:off x="0" y="1679964"/>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466AE-386F-490D-BF0A-0CED1EF03CEA}">
      <dsp:nvSpPr>
        <dsp:cNvPr id="0" name=""/>
        <dsp:cNvSpPr/>
      </dsp:nvSpPr>
      <dsp:spPr>
        <a:xfrm>
          <a:off x="499340" y="1678716"/>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Grand Child</a:t>
          </a:r>
          <a:endParaRPr lang="en-AU" sz="800" kern="1200" dirty="0"/>
        </a:p>
      </dsp:txBody>
      <dsp:txXfrm>
        <a:off x="499340" y="1678716"/>
        <a:ext cx="749011" cy="499340"/>
      </dsp:txXfrm>
    </dsp:sp>
    <dsp:sp modelId="{ADBD3B97-4B4F-4CE9-A9C5-A96E25491BDF}">
      <dsp:nvSpPr>
        <dsp:cNvPr id="0" name=""/>
        <dsp:cNvSpPr/>
      </dsp:nvSpPr>
      <dsp:spPr>
        <a:xfrm>
          <a:off x="1373187" y="1679964"/>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F4455E-BDC4-496F-9F39-8EC51D2F8129}">
      <dsp:nvSpPr>
        <dsp:cNvPr id="0" name=""/>
        <dsp:cNvSpPr/>
      </dsp:nvSpPr>
      <dsp:spPr>
        <a:xfrm>
          <a:off x="1872528" y="1678716"/>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Grand Child</a:t>
          </a:r>
          <a:endParaRPr lang="en-AU" sz="800" kern="1200" dirty="0"/>
        </a:p>
      </dsp:txBody>
      <dsp:txXfrm>
        <a:off x="1872528" y="1678716"/>
        <a:ext cx="749011" cy="499340"/>
      </dsp:txXfrm>
    </dsp:sp>
    <dsp:sp modelId="{26285F45-354E-491E-A574-45AD7F144E45}">
      <dsp:nvSpPr>
        <dsp:cNvPr id="0" name=""/>
        <dsp:cNvSpPr/>
      </dsp:nvSpPr>
      <dsp:spPr>
        <a:xfrm>
          <a:off x="2746374" y="1023331"/>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1F47DE-C8B0-4BBC-BD67-D609E1233C39}">
      <dsp:nvSpPr>
        <dsp:cNvPr id="0" name=""/>
        <dsp:cNvSpPr/>
      </dsp:nvSpPr>
      <dsp:spPr>
        <a:xfrm>
          <a:off x="3245715" y="1022082"/>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Child 2</a:t>
          </a:r>
          <a:endParaRPr lang="en-AU" sz="800" kern="1200" dirty="0"/>
        </a:p>
      </dsp:txBody>
      <dsp:txXfrm>
        <a:off x="3245715" y="1022082"/>
        <a:ext cx="749011" cy="499340"/>
      </dsp:txXfrm>
    </dsp:sp>
    <dsp:sp modelId="{ED33DBC6-BCE4-4655-AFD1-FE74CC788E2F}">
      <dsp:nvSpPr>
        <dsp:cNvPr id="0" name=""/>
        <dsp:cNvSpPr/>
      </dsp:nvSpPr>
      <dsp:spPr>
        <a:xfrm>
          <a:off x="2746374" y="1679964"/>
          <a:ext cx="499340" cy="4993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65C32-2D9C-4414-8A23-1ECE050F81B9}">
      <dsp:nvSpPr>
        <dsp:cNvPr id="0" name=""/>
        <dsp:cNvSpPr/>
      </dsp:nvSpPr>
      <dsp:spPr>
        <a:xfrm>
          <a:off x="3245715" y="1678716"/>
          <a:ext cx="749011" cy="49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AU" sz="800" kern="1200" dirty="0" smtClean="0"/>
            <a:t>Grand Child</a:t>
          </a:r>
          <a:endParaRPr lang="en-AU" sz="800" kern="1200" dirty="0"/>
        </a:p>
      </dsp:txBody>
      <dsp:txXfrm>
        <a:off x="3245715" y="1678716"/>
        <a:ext cx="749011" cy="499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A920B-BB88-448A-A311-74E3B65EB5D1}">
      <dsp:nvSpPr>
        <dsp:cNvPr id="0" name=""/>
        <dsp:cNvSpPr/>
      </dsp:nvSpPr>
      <dsp:spPr>
        <a:xfrm>
          <a:off x="1385075" y="62309"/>
          <a:ext cx="540088" cy="54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AU" sz="900" kern="1200" dirty="0" smtClean="0"/>
            <a:t>Scan for dates</a:t>
          </a:r>
          <a:endParaRPr lang="en-AU" sz="900" kern="1200" dirty="0"/>
        </a:p>
      </dsp:txBody>
      <dsp:txXfrm>
        <a:off x="1385075" y="62309"/>
        <a:ext cx="540088" cy="540088"/>
      </dsp:txXfrm>
    </dsp:sp>
    <dsp:sp modelId="{72BA683D-2423-449D-99BC-99432862AE89}">
      <dsp:nvSpPr>
        <dsp:cNvPr id="0" name=""/>
        <dsp:cNvSpPr/>
      </dsp:nvSpPr>
      <dsp:spPr>
        <a:xfrm>
          <a:off x="112728" y="46460"/>
          <a:ext cx="2027293" cy="2027293"/>
        </a:xfrm>
        <a:prstGeom prst="circularArrow">
          <a:avLst>
            <a:gd name="adj1" fmla="val 5195"/>
            <a:gd name="adj2" fmla="val 335535"/>
            <a:gd name="adj3" fmla="val 21294783"/>
            <a:gd name="adj4" fmla="val 19764888"/>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8ADB8-1BA2-48DC-A7AE-7B07226551D6}">
      <dsp:nvSpPr>
        <dsp:cNvPr id="0" name=""/>
        <dsp:cNvSpPr/>
      </dsp:nvSpPr>
      <dsp:spPr>
        <a:xfrm>
          <a:off x="1711856" y="1068040"/>
          <a:ext cx="540088" cy="54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AU" sz="900" kern="1200" dirty="0" smtClean="0"/>
            <a:t>Event or Attribute?</a:t>
          </a:r>
          <a:endParaRPr lang="en-AU" sz="900" kern="1200" dirty="0"/>
        </a:p>
      </dsp:txBody>
      <dsp:txXfrm>
        <a:off x="1711856" y="1068040"/>
        <a:ext cx="540088" cy="540088"/>
      </dsp:txXfrm>
    </dsp:sp>
    <dsp:sp modelId="{AA5A96CB-499C-461D-8363-6AC4D2DB70AA}">
      <dsp:nvSpPr>
        <dsp:cNvPr id="0" name=""/>
        <dsp:cNvSpPr/>
      </dsp:nvSpPr>
      <dsp:spPr>
        <a:xfrm>
          <a:off x="112728" y="46460"/>
          <a:ext cx="2027293" cy="2027293"/>
        </a:xfrm>
        <a:prstGeom prst="circularArrow">
          <a:avLst>
            <a:gd name="adj1" fmla="val 5195"/>
            <a:gd name="adj2" fmla="val 335535"/>
            <a:gd name="adj3" fmla="val 4016296"/>
            <a:gd name="adj4" fmla="val 2251966"/>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1AA4A-7667-42BB-A0E9-7A3A3BDEB236}">
      <dsp:nvSpPr>
        <dsp:cNvPr id="0" name=""/>
        <dsp:cNvSpPr/>
      </dsp:nvSpPr>
      <dsp:spPr>
        <a:xfrm>
          <a:off x="856330" y="1689616"/>
          <a:ext cx="540088" cy="54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AU" sz="900" kern="1200" dirty="0" smtClean="0"/>
            <a:t>Loop through other columns</a:t>
          </a:r>
          <a:endParaRPr lang="en-AU" sz="900" kern="1200" dirty="0"/>
        </a:p>
      </dsp:txBody>
      <dsp:txXfrm>
        <a:off x="856330" y="1689616"/>
        <a:ext cx="540088" cy="540088"/>
      </dsp:txXfrm>
    </dsp:sp>
    <dsp:sp modelId="{D9E8B952-79D5-4370-8F64-AC6DC2058EDF}">
      <dsp:nvSpPr>
        <dsp:cNvPr id="0" name=""/>
        <dsp:cNvSpPr/>
      </dsp:nvSpPr>
      <dsp:spPr>
        <a:xfrm>
          <a:off x="112728" y="46460"/>
          <a:ext cx="2027293" cy="2027293"/>
        </a:xfrm>
        <a:prstGeom prst="circularArrow">
          <a:avLst>
            <a:gd name="adj1" fmla="val 5195"/>
            <a:gd name="adj2" fmla="val 335535"/>
            <a:gd name="adj3" fmla="val 8212500"/>
            <a:gd name="adj4" fmla="val 6448170"/>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5A42E-FDC0-440B-9EE1-B6632E5008D0}">
      <dsp:nvSpPr>
        <dsp:cNvPr id="0" name=""/>
        <dsp:cNvSpPr/>
      </dsp:nvSpPr>
      <dsp:spPr>
        <a:xfrm>
          <a:off x="805" y="1068040"/>
          <a:ext cx="540088" cy="54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AU" sz="900" kern="1200" dirty="0" smtClean="0"/>
            <a:t>Test for Lift</a:t>
          </a:r>
          <a:endParaRPr lang="en-AU" sz="900" kern="1200" dirty="0"/>
        </a:p>
      </dsp:txBody>
      <dsp:txXfrm>
        <a:off x="805" y="1068040"/>
        <a:ext cx="540088" cy="540088"/>
      </dsp:txXfrm>
    </dsp:sp>
    <dsp:sp modelId="{190DF00D-2A66-4230-9E42-E3AD4DA504EF}">
      <dsp:nvSpPr>
        <dsp:cNvPr id="0" name=""/>
        <dsp:cNvSpPr/>
      </dsp:nvSpPr>
      <dsp:spPr>
        <a:xfrm>
          <a:off x="112728" y="46460"/>
          <a:ext cx="2027293" cy="2027293"/>
        </a:xfrm>
        <a:prstGeom prst="circularArrow">
          <a:avLst>
            <a:gd name="adj1" fmla="val 5195"/>
            <a:gd name="adj2" fmla="val 335535"/>
            <a:gd name="adj3" fmla="val 12299577"/>
            <a:gd name="adj4" fmla="val 10769682"/>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2E38DB-E344-4036-93C4-44B5E7252760}">
      <dsp:nvSpPr>
        <dsp:cNvPr id="0" name=""/>
        <dsp:cNvSpPr/>
      </dsp:nvSpPr>
      <dsp:spPr>
        <a:xfrm>
          <a:off x="327586" y="62309"/>
          <a:ext cx="540088" cy="54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AU" sz="900" kern="1200" dirty="0" smtClean="0"/>
            <a:t>Pick a child table</a:t>
          </a:r>
          <a:endParaRPr lang="en-AU" sz="900" kern="1200" dirty="0"/>
        </a:p>
      </dsp:txBody>
      <dsp:txXfrm>
        <a:off x="327586" y="62309"/>
        <a:ext cx="540088" cy="540088"/>
      </dsp:txXfrm>
    </dsp:sp>
    <dsp:sp modelId="{906402E2-97A9-4B10-B801-182188E9C331}">
      <dsp:nvSpPr>
        <dsp:cNvPr id="0" name=""/>
        <dsp:cNvSpPr/>
      </dsp:nvSpPr>
      <dsp:spPr>
        <a:xfrm>
          <a:off x="112728" y="46460"/>
          <a:ext cx="2027293" cy="2027293"/>
        </a:xfrm>
        <a:prstGeom prst="circularArrow">
          <a:avLst>
            <a:gd name="adj1" fmla="val 5195"/>
            <a:gd name="adj2" fmla="val 335535"/>
            <a:gd name="adj3" fmla="val 16867279"/>
            <a:gd name="adj4" fmla="val 15197186"/>
            <a:gd name="adj5" fmla="val 6061"/>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0.jpg"/><Relationship Id="rId3" Type="http://schemas.openxmlformats.org/officeDocument/2006/relationships/hyperlink" Target="https://www.youtube.com/user/kpmgaustralia" TargetMode="External"/><Relationship Id="rId7" Type="http://schemas.openxmlformats.org/officeDocument/2006/relationships/hyperlink" Target="https://instagram.com/kpmgaustralia/" TargetMode="External"/><Relationship Id="rId12" Type="http://schemas.openxmlformats.org/officeDocument/2006/relationships/image" Target="../media/image9.jpeg"/><Relationship Id="rId2" Type="http://schemas.openxmlformats.org/officeDocument/2006/relationships/hyperlink" Target="http://kpmg.com/socialmedia" TargetMode="External"/><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hyperlink" Target="https://twitter.com/kpmgaustralia" TargetMode="External"/><Relationship Id="rId5" Type="http://schemas.openxmlformats.org/officeDocument/2006/relationships/hyperlink" Target="https://www.facebook.com/KPMGinAustraliaGraduatesandStudents?fref=ts" TargetMode="External"/><Relationship Id="rId10" Type="http://schemas.openxmlformats.org/officeDocument/2006/relationships/image" Target="../media/image8.jpeg"/><Relationship Id="rId4" Type="http://schemas.openxmlformats.org/officeDocument/2006/relationships/image" Target="../media/image5.jpeg"/><Relationship Id="rId9" Type="http://schemas.openxmlformats.org/officeDocument/2006/relationships/hyperlink" Target="https://www.linkedin.com/company/kpmg-australia?trk=hb_tab_compy_id_2639873"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TLE SLIDE 1 - Right light vertical ima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6" y="1"/>
            <a:ext cx="12192000" cy="6858000"/>
          </a:xfrm>
          <a:prstGeom prst="rect">
            <a:avLst/>
          </a:prstGeom>
        </p:spPr>
      </p:pic>
      <p:sp>
        <p:nvSpPr>
          <p:cNvPr id="8" name="Title 1"/>
          <p:cNvSpPr>
            <a:spLocks noGrp="1"/>
          </p:cNvSpPr>
          <p:nvPr>
            <p:ph type="ctrTitle" hasCustomPrompt="1"/>
          </p:nvPr>
        </p:nvSpPr>
        <p:spPr>
          <a:xfrm>
            <a:off x="980826" y="1435300"/>
            <a:ext cx="6581117" cy="3510000"/>
          </a:xfrm>
        </p:spPr>
        <p:txBody>
          <a:bodyPr anchor="t" anchorCtr="0"/>
          <a:lstStyle>
            <a:lvl1pPr algn="l">
              <a:defRPr sz="11000" baseline="0">
                <a:solidFill>
                  <a:schemeClr val="bg1"/>
                </a:solidFill>
              </a:defRPr>
            </a:lvl1pPr>
          </a:lstStyle>
          <a:p>
            <a:r>
              <a:rPr lang="en-GB" dirty="0" smtClean="0"/>
              <a:t>Title slide 1</a:t>
            </a:r>
            <a:br>
              <a:rPr lang="en-GB" dirty="0" smtClean="0"/>
            </a:br>
            <a:r>
              <a:rPr lang="en-GB" dirty="0" smtClean="0"/>
              <a:t>light right vertical image</a:t>
            </a:r>
            <a:endParaRPr lang="en-US" dirty="0"/>
          </a:p>
        </p:txBody>
      </p:sp>
      <p:sp>
        <p:nvSpPr>
          <p:cNvPr id="16" name="Freeform 19"/>
          <p:cNvSpPr>
            <a:spLocks noChangeAspect="1" noEditPoints="1"/>
          </p:cNvSpPr>
          <p:nvPr userDrawn="1"/>
        </p:nvSpPr>
        <p:spPr bwMode="auto">
          <a:xfrm>
            <a:off x="1000126"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p:ph type="body" sz="quarter" idx="11"/>
          </p:nvPr>
        </p:nvSpPr>
        <p:spPr>
          <a:xfrm>
            <a:off x="1020425" y="5390900"/>
            <a:ext cx="6541518"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461445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smtClean="0"/>
              <a:t>Click icon to add chart</a:t>
            </a:r>
            <a:endParaRPr lang="en-GB" dirty="0" smtClean="0"/>
          </a:p>
        </p:txBody>
      </p:sp>
    </p:spTree>
    <p:extLst>
      <p:ext uri="{BB962C8B-B14F-4D97-AF65-F5344CB8AC3E}">
        <p14:creationId xmlns:p14="http://schemas.microsoft.com/office/powerpoint/2010/main" val="146885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smtClean="0"/>
              <a:t>Click icon to add chart</a:t>
            </a:r>
            <a:endParaRPr lang="en-GB" dirty="0" smtClean="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smtClean="0"/>
              <a:t>Click icon to add chart</a:t>
            </a:r>
            <a:endParaRPr lang="en-GB" dirty="0" smtClean="0"/>
          </a:p>
        </p:txBody>
      </p:sp>
    </p:spTree>
    <p:extLst>
      <p:ext uri="{BB962C8B-B14F-4D97-AF65-F5344CB8AC3E}">
        <p14:creationId xmlns:p14="http://schemas.microsoft.com/office/powerpoint/2010/main" val="229082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smtClean="0"/>
              <a:t>Click icon to add chart</a:t>
            </a:r>
            <a:endParaRPr lang="en-GB" dirty="0" smtClean="0"/>
          </a:p>
        </p:txBody>
      </p:sp>
    </p:spTree>
    <p:extLst>
      <p:ext uri="{BB962C8B-B14F-4D97-AF65-F5344CB8AC3E}">
        <p14:creationId xmlns:p14="http://schemas.microsoft.com/office/powerpoint/2010/main" val="778661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smtClean="0"/>
              <a:t>Click icon to add chart</a:t>
            </a:r>
            <a:endParaRPr lang="en-GB" dirty="0" smtClean="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smtClean="0"/>
              <a:t>Click icon to add chart</a:t>
            </a:r>
            <a:endParaRPr lang="en-GB" dirty="0" smtClean="0"/>
          </a:p>
        </p:txBody>
      </p:sp>
      <p:sp>
        <p:nvSpPr>
          <p:cNvPr id="7" name="Text Placeholder 8"/>
          <p:cNvSpPr>
            <a:spLocks noGrp="1"/>
          </p:cNvSpPr>
          <p:nvPr>
            <p:ph type="body" sz="quarter" idx="10"/>
          </p:nvPr>
        </p:nvSpPr>
        <p:spPr>
          <a:xfrm>
            <a:off x="1003200" y="3742126"/>
            <a:ext cx="3187200" cy="213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smtClean="0"/>
              <a:t>Click icon to add chart</a:t>
            </a:r>
            <a:endParaRPr lang="en-GB" dirty="0" smtClean="0"/>
          </a:p>
        </p:txBody>
      </p:sp>
      <p:sp>
        <p:nvSpPr>
          <p:cNvPr id="9" name="Text Placeholder 8"/>
          <p:cNvSpPr>
            <a:spLocks noGrp="1"/>
          </p:cNvSpPr>
          <p:nvPr>
            <p:ph type="body" sz="quarter" idx="14"/>
          </p:nvPr>
        </p:nvSpPr>
        <p:spPr>
          <a:xfrm>
            <a:off x="4502400" y="3742126"/>
            <a:ext cx="3187200" cy="213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44133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smtClean="0"/>
              <a:t>Click icon to add picture</a:t>
            </a:r>
            <a:endParaRPr lang="en-GB" dirty="0"/>
          </a:p>
        </p:txBody>
      </p:sp>
    </p:spTree>
    <p:extLst>
      <p:ext uri="{BB962C8B-B14F-4D97-AF65-F5344CB8AC3E}">
        <p14:creationId xmlns:p14="http://schemas.microsoft.com/office/powerpoint/2010/main" val="1546685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smtClean="0"/>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smtClean="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endParaRPr lang="en-GB" sz="600" kern="1200" noProof="0" dirty="0">
              <a:solidFill>
                <a:schemeClr val="bg1">
                  <a:lumMod val="65000"/>
                </a:schemeClr>
              </a:solidFill>
              <a:latin typeface="+mn-lt"/>
              <a:ea typeface="+mn-ea"/>
              <a:cs typeface="+mn-cs"/>
            </a:endParaRP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0061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add text</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smtClean="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 Right dark vertical ima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771" cy="6858000"/>
          </a:xfrm>
          <a:prstGeom prst="rect">
            <a:avLst/>
          </a:prstGeom>
        </p:spPr>
      </p:pic>
      <p:sp>
        <p:nvSpPr>
          <p:cNvPr id="8" name="Title 1"/>
          <p:cNvSpPr>
            <a:spLocks noGrp="1"/>
          </p:cNvSpPr>
          <p:nvPr>
            <p:ph type="ctrTitle" hasCustomPrompt="1"/>
          </p:nvPr>
        </p:nvSpPr>
        <p:spPr>
          <a:xfrm>
            <a:off x="980826" y="1435300"/>
            <a:ext cx="6581117" cy="3510000"/>
          </a:xfrm>
        </p:spPr>
        <p:txBody>
          <a:bodyPr anchor="t" anchorCtr="0"/>
          <a:lstStyle>
            <a:lvl1pPr algn="l">
              <a:defRPr sz="11000" baseline="0">
                <a:solidFill>
                  <a:schemeClr val="bg1"/>
                </a:solidFill>
              </a:defRPr>
            </a:lvl1pPr>
          </a:lstStyle>
          <a:p>
            <a:r>
              <a:rPr lang="en-GB" dirty="0" smtClean="0"/>
              <a:t>Title slide 2</a:t>
            </a:r>
            <a:br>
              <a:rPr lang="en-GB" dirty="0" smtClean="0"/>
            </a:br>
            <a:r>
              <a:rPr lang="en-GB" dirty="0" smtClean="0"/>
              <a:t>right dark vertical image</a:t>
            </a:r>
            <a:endParaRPr lang="en-US" dirty="0"/>
          </a:p>
        </p:txBody>
      </p:sp>
      <p:sp>
        <p:nvSpPr>
          <p:cNvPr id="16" name="Freeform 19"/>
          <p:cNvSpPr>
            <a:spLocks noChangeAspect="1" noEditPoints="1"/>
          </p:cNvSpPr>
          <p:nvPr userDrawn="1"/>
        </p:nvSpPr>
        <p:spPr bwMode="auto">
          <a:xfrm>
            <a:off x="1000126"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p:ph type="body" sz="quarter" idx="11"/>
          </p:nvPr>
        </p:nvSpPr>
        <p:spPr>
          <a:xfrm>
            <a:off x="1020425" y="5390900"/>
            <a:ext cx="6541518"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2199118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8624" t="16167" r="19535" b="11976"/>
          <a:stretch/>
        </p:blipFill>
        <p:spPr>
          <a:xfrm>
            <a:off x="0" y="0"/>
            <a:ext cx="12192000" cy="6858000"/>
          </a:xfrm>
          <a:prstGeom prst="rect">
            <a:avLst/>
          </a:prstGeom>
        </p:spPr>
      </p:pic>
      <p:sp>
        <p:nvSpPr>
          <p:cNvPr id="5"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039826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smtClean="0"/>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smtClean="0"/>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9627710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smtClean="0"/>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smtClean="0"/>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9811532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smtClean="0"/>
              <a:t>Colors</a:t>
            </a:r>
            <a:endParaRPr lang="en-US" dirty="0"/>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smtClean="0">
                  <a:solidFill>
                    <a:schemeClr val="tx2"/>
                  </a:solidFill>
                </a:rPr>
                <a:t>Primary</a:t>
              </a:r>
              <a:endParaRPr lang="en-GB" sz="1000" b="1" dirty="0">
                <a:solidFill>
                  <a:schemeClr val="tx2"/>
                </a:solidFill>
              </a:endParaRP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smtClean="0">
                  <a:solidFill>
                    <a:schemeClr val="tx2"/>
                  </a:solidFill>
                </a:rPr>
                <a:t>Secondary</a:t>
              </a:r>
              <a:endParaRPr lang="en-GB" sz="1000" b="1" dirty="0">
                <a:solidFill>
                  <a:schemeClr val="tx2"/>
                </a:solidFill>
              </a:endParaRP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smtClean="0">
                  <a:solidFill>
                    <a:schemeClr val="tx2"/>
                  </a:solidFill>
                </a:rPr>
                <a:t>Tertiary</a:t>
              </a:r>
              <a:endParaRPr lang="en-GB" sz="1000" b="1" dirty="0">
                <a:solidFill>
                  <a:schemeClr val="tx2"/>
                </a:solidFill>
              </a:endParaRP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KPMG Blue</a:t>
              </a:r>
            </a:p>
            <a:p>
              <a:pPr algn="ctr"/>
              <a:r>
                <a:rPr lang="en-GB" sz="900" smtClean="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Medium Blue</a:t>
              </a:r>
            </a:p>
            <a:p>
              <a:pPr algn="ctr"/>
              <a:r>
                <a:rPr lang="en-GB" sz="900" dirty="0" smtClean="0">
                  <a:solidFill>
                    <a:schemeClr val="bg1"/>
                  </a:solidFill>
                </a:rPr>
                <a:t>0 / 94 / 184</a:t>
              </a:r>
              <a:endParaRPr lang="en-GB" sz="900" dirty="0">
                <a:solidFill>
                  <a:schemeClr val="bg1"/>
                </a:solidFill>
              </a:endParaRP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Light Blue</a:t>
              </a:r>
            </a:p>
            <a:p>
              <a:pPr algn="ctr"/>
              <a:r>
                <a:rPr lang="en-GB" sz="900" dirty="0" smtClean="0">
                  <a:solidFill>
                    <a:schemeClr val="bg1"/>
                  </a:solidFill>
                </a:rPr>
                <a:t>0 / 145 / 218</a:t>
              </a:r>
              <a:endParaRPr lang="en-GB" sz="900" dirty="0">
                <a:solidFill>
                  <a:schemeClr val="bg1"/>
                </a:solidFill>
              </a:endParaRP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Violet</a:t>
              </a:r>
            </a:p>
            <a:p>
              <a:pPr algn="ctr"/>
              <a:r>
                <a:rPr lang="en-GB" sz="900" smtClean="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Purple</a:t>
              </a:r>
            </a:p>
            <a:p>
              <a:pPr algn="ctr"/>
              <a:r>
                <a:rPr lang="en-GB" sz="900" dirty="0" smtClean="0">
                  <a:solidFill>
                    <a:schemeClr val="bg1"/>
                  </a:solidFill>
                </a:rPr>
                <a:t>71 / 10 / 104</a:t>
              </a:r>
              <a:endParaRPr lang="en-GB" sz="900" dirty="0">
                <a:solidFill>
                  <a:schemeClr val="bg1"/>
                </a:solidFill>
              </a:endParaRP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Light Purple</a:t>
              </a:r>
            </a:p>
            <a:p>
              <a:pPr algn="ctr"/>
              <a:r>
                <a:rPr lang="en-GB" sz="900" smtClean="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Green</a:t>
              </a:r>
            </a:p>
            <a:p>
              <a:pPr algn="ctr"/>
              <a:r>
                <a:rPr lang="en-GB" sz="900" smtClean="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Dark Green</a:t>
              </a:r>
            </a:p>
            <a:p>
              <a:pPr algn="ctr"/>
              <a:r>
                <a:rPr lang="en-GB" sz="900" dirty="0" smtClean="0">
                  <a:solidFill>
                    <a:schemeClr val="bg1"/>
                  </a:solidFill>
                </a:rPr>
                <a:t>0 / 154 / 68</a:t>
              </a:r>
              <a:endParaRPr lang="en-GB" sz="900" dirty="0">
                <a:solidFill>
                  <a:schemeClr val="bg1"/>
                </a:solidFill>
              </a:endParaRP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Light Green</a:t>
              </a:r>
            </a:p>
            <a:p>
              <a:pPr algn="ctr"/>
              <a:r>
                <a:rPr lang="en-GB" sz="900" smtClean="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Yellow</a:t>
              </a:r>
            </a:p>
            <a:p>
              <a:pPr algn="ctr"/>
              <a:r>
                <a:rPr lang="en-GB" sz="900" smtClean="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Orange</a:t>
              </a:r>
            </a:p>
            <a:p>
              <a:pPr algn="ctr"/>
              <a:r>
                <a:rPr lang="en-GB" sz="900" dirty="0" smtClean="0">
                  <a:solidFill>
                    <a:schemeClr val="bg1"/>
                  </a:solidFill>
                </a:rPr>
                <a:t>246 / 141 / 46</a:t>
              </a:r>
              <a:endParaRPr lang="en-GB" sz="900" dirty="0">
                <a:solidFill>
                  <a:schemeClr val="bg1"/>
                </a:solidFill>
              </a:endParaRP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Red</a:t>
              </a:r>
            </a:p>
            <a:p>
              <a:pPr algn="ctr"/>
              <a:r>
                <a:rPr lang="en-GB" sz="900" smtClean="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Pink</a:t>
              </a:r>
            </a:p>
            <a:p>
              <a:pPr algn="ctr"/>
              <a:r>
                <a:rPr lang="en-GB" sz="900" dirty="0" smtClean="0">
                  <a:solidFill>
                    <a:schemeClr val="bg1"/>
                  </a:solidFill>
                </a:rPr>
                <a:t>198 / 0 / 126</a:t>
              </a:r>
              <a:endParaRPr lang="en-GB" sz="900" dirty="0">
                <a:solidFill>
                  <a:schemeClr val="bg1"/>
                </a:solidFill>
              </a:endParaRP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KPMG Blue</a:t>
              </a:r>
            </a:p>
            <a:p>
              <a:pPr algn="ctr"/>
              <a:r>
                <a:rPr lang="en-GB" sz="900" smtClean="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Medium Blue</a:t>
              </a:r>
            </a:p>
            <a:p>
              <a:pPr algn="ctr"/>
              <a:r>
                <a:rPr lang="en-GB" sz="900" dirty="0" smtClean="0">
                  <a:solidFill>
                    <a:schemeClr val="bg1"/>
                  </a:solidFill>
                </a:rPr>
                <a:t>0 / 94 / 184</a:t>
              </a:r>
              <a:endParaRPr lang="en-GB" sz="900" dirty="0">
                <a:solidFill>
                  <a:schemeClr val="bg1"/>
                </a:solidFill>
              </a:endParaRP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Light Blue</a:t>
              </a:r>
            </a:p>
            <a:p>
              <a:pPr algn="ctr"/>
              <a:r>
                <a:rPr lang="en-GB" sz="900" smtClean="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Light Purple</a:t>
              </a:r>
            </a:p>
            <a:p>
              <a:pPr algn="ctr"/>
              <a:r>
                <a:rPr lang="en-GB" sz="900" smtClean="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Green</a:t>
              </a:r>
            </a:p>
            <a:p>
              <a:pPr algn="ctr"/>
              <a:r>
                <a:rPr lang="en-GB" sz="900" smtClean="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Light Green</a:t>
              </a:r>
            </a:p>
            <a:p>
              <a:pPr algn="ctr"/>
              <a:r>
                <a:rPr lang="en-GB" sz="900" dirty="0" smtClean="0">
                  <a:solidFill>
                    <a:schemeClr val="bg1"/>
                  </a:solidFill>
                </a:rPr>
                <a:t>67 / 176 / 42</a:t>
              </a:r>
              <a:endParaRPr lang="en-GB" sz="900" dirty="0">
                <a:solidFill>
                  <a:schemeClr val="bg1"/>
                </a:solidFill>
              </a:endParaRP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smtClean="0">
                  <a:solidFill>
                    <a:schemeClr val="bg1"/>
                  </a:solidFill>
                </a:rPr>
                <a:t>Yellow</a:t>
              </a:r>
            </a:p>
            <a:p>
              <a:pPr algn="ctr"/>
              <a:r>
                <a:rPr lang="en-GB" sz="900" smtClean="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Pink</a:t>
              </a:r>
            </a:p>
            <a:p>
              <a:pPr algn="ctr"/>
              <a:r>
                <a:rPr lang="en-GB" sz="900" dirty="0" smtClean="0">
                  <a:solidFill>
                    <a:schemeClr val="bg1"/>
                  </a:solidFill>
                </a:rPr>
                <a:t>198 / 0 / 126</a:t>
              </a:r>
              <a:endParaRPr lang="en-GB" sz="900" dirty="0">
                <a:solidFill>
                  <a:schemeClr val="bg1"/>
                </a:solidFill>
              </a:endParaRP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Dark</a:t>
              </a:r>
              <a:r>
                <a:rPr lang="en-GB" sz="900" baseline="0" dirty="0" smtClean="0">
                  <a:solidFill>
                    <a:schemeClr val="bg1"/>
                  </a:solidFill>
                </a:rPr>
                <a:t> Brown</a:t>
              </a:r>
            </a:p>
            <a:p>
              <a:pPr algn="ctr"/>
              <a:r>
                <a:rPr lang="en-GB" sz="900" baseline="0" dirty="0" smtClean="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Light </a:t>
              </a:r>
              <a:r>
                <a:rPr lang="en-GB" sz="900" baseline="0" dirty="0" smtClean="0">
                  <a:solidFill>
                    <a:schemeClr val="bg1"/>
                  </a:solidFill>
                </a:rPr>
                <a:t>Brown</a:t>
              </a:r>
            </a:p>
            <a:p>
              <a:pPr algn="ctr"/>
              <a:r>
                <a:rPr lang="en-GB" sz="900" baseline="0" dirty="0" smtClean="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Beige</a:t>
              </a:r>
            </a:p>
            <a:p>
              <a:pPr algn="ctr"/>
              <a:r>
                <a:rPr lang="en-GB" sz="900" dirty="0" smtClean="0">
                  <a:solidFill>
                    <a:schemeClr val="bg1"/>
                  </a:solidFill>
                </a:rPr>
                <a:t>227 / 188 / 159</a:t>
              </a:r>
              <a:endParaRPr lang="en-GB" sz="900" dirty="0">
                <a:solidFill>
                  <a:schemeClr val="bg1"/>
                </a:solidFill>
              </a:endParaRP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Olive</a:t>
              </a:r>
            </a:p>
            <a:p>
              <a:pPr algn="ctr"/>
              <a:r>
                <a:rPr lang="en-GB" sz="900" dirty="0" smtClean="0">
                  <a:solidFill>
                    <a:schemeClr val="bg1"/>
                  </a:solidFill>
                </a:rPr>
                <a:t>157 / 147 / 117</a:t>
              </a:r>
              <a:endParaRPr lang="en-GB" sz="900" dirty="0">
                <a:solidFill>
                  <a:schemeClr val="bg1"/>
                </a:solidFill>
              </a:endParaRP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smtClean="0">
                  <a:solidFill>
                    <a:schemeClr val="bg1"/>
                  </a:solidFill>
                </a:rPr>
                <a:t>Light Pink</a:t>
              </a:r>
            </a:p>
            <a:p>
              <a:pPr algn="ctr"/>
              <a:r>
                <a:rPr lang="en-GB" sz="900" dirty="0" smtClean="0">
                  <a:solidFill>
                    <a:schemeClr val="bg1"/>
                  </a:solidFill>
                </a:rPr>
                <a:t>227 / 104 /</a:t>
              </a:r>
              <a:r>
                <a:rPr lang="en-GB" sz="900" baseline="0" dirty="0" smtClean="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smtClean="0">
                  <a:solidFill>
                    <a:schemeClr val="tx2"/>
                  </a:solidFill>
                </a:rPr>
                <a:t>Colour</a:t>
              </a:r>
              <a:r>
                <a:rPr lang="en-GB" sz="1000" b="1" baseline="0" dirty="0" smtClean="0">
                  <a:solidFill>
                    <a:schemeClr val="tx2"/>
                  </a:solidFill>
                </a:rPr>
                <a:t> o</a:t>
              </a:r>
              <a:r>
                <a:rPr lang="en-GB" sz="1000" b="1" dirty="0" smtClean="0">
                  <a:solidFill>
                    <a:schemeClr val="tx2"/>
                  </a:solidFill>
                </a:rPr>
                <a:t>rder for graphs</a:t>
              </a:r>
              <a:endParaRPr lang="en-GB" sz="1000" b="1" dirty="0">
                <a:solidFill>
                  <a:schemeClr val="tx2"/>
                </a:solidFill>
              </a:endParaRPr>
            </a:p>
          </p:txBody>
        </p:sp>
      </p:grpSp>
    </p:spTree>
    <p:extLst>
      <p:ext uri="{BB962C8B-B14F-4D97-AF65-F5344CB8AC3E}">
        <p14:creationId xmlns:p14="http://schemas.microsoft.com/office/powerpoint/2010/main" val="4128833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smtClean="0"/>
              <a:t>Click to edit Master text styles</a:t>
            </a:r>
          </a:p>
          <a:p>
            <a:pPr lvl="1"/>
            <a:r>
              <a:rPr lang="en-US" smtClean="0"/>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smtClean="0"/>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smtClean="0"/>
              <a:t>Click to edit Master text styles</a:t>
            </a:r>
          </a:p>
          <a:p>
            <a:pPr lvl="1"/>
            <a:r>
              <a:rPr lang="en-US" smtClean="0"/>
              <a:t>Second level</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p>
        </p:txBody>
      </p:sp>
      <p:grpSp>
        <p:nvGrpSpPr>
          <p:cNvPr id="12" name="Group 11"/>
          <p:cNvGrpSpPr/>
          <p:nvPr userDrawn="1"/>
        </p:nvGrpSpPr>
        <p:grpSpPr>
          <a:xfrm>
            <a:off x="2721274" y="2687708"/>
            <a:ext cx="4839254" cy="685138"/>
            <a:chOff x="2476501" y="3215478"/>
            <a:chExt cx="4839254" cy="685138"/>
          </a:xfrm>
        </p:grpSpPr>
        <p:sp>
          <p:nvSpPr>
            <p:cNvPr id="17" name="Rectangle 16">
              <a:hlinkClick r:id="rId2"/>
            </p:cNvPr>
            <p:cNvSpPr>
              <a:spLocks noChangeArrowheads="1"/>
            </p:cNvSpPr>
            <p:nvPr userDrawn="1"/>
          </p:nvSpPr>
          <p:spPr bwMode="auto">
            <a:xfrm>
              <a:off x="2476501" y="3215478"/>
              <a:ext cx="2336391" cy="184666"/>
            </a:xfrm>
            <a:prstGeom prst="rect">
              <a:avLst/>
            </a:prstGeom>
            <a:noFill/>
            <a:ln w="9525">
              <a:noFill/>
              <a:miter lim="800000"/>
              <a:headEnd/>
              <a:tailEnd/>
            </a:ln>
            <a:effectLst/>
          </p:spPr>
          <p:txBody>
            <a:bodyPr wrap="square" lIns="0" tIns="0" rIns="0" bIns="0" anchor="ctr">
              <a:spAutoFit/>
            </a:bodyPr>
            <a:lstStyle/>
            <a:p>
              <a:pPr>
                <a:defRPr/>
              </a:pPr>
              <a:r>
                <a:rPr lang="en-GB" sz="1200" b="1" i="0" kern="0" dirty="0" smtClean="0">
                  <a:solidFill>
                    <a:srgbClr val="00338D"/>
                  </a:solidFill>
                  <a:latin typeface="Univers for KPMG"/>
                  <a:cs typeface="Univers for KPMG"/>
                </a:rPr>
                <a:t>kpmg.com.au</a:t>
              </a:r>
              <a:endParaRPr lang="en-GB" sz="1200" b="1" i="0" kern="0" dirty="0">
                <a:solidFill>
                  <a:srgbClr val="00338D"/>
                </a:solidFill>
                <a:latin typeface="Univers for KPMG"/>
                <a:cs typeface="Univers for KPMG"/>
              </a:endParaRPr>
            </a:p>
          </p:txBody>
        </p:sp>
        <p:pic>
          <p:nvPicPr>
            <p:cNvPr id="18" name="Picture 17">
              <a:hlinkClick r:id="rId3"/>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24344" y="3504417"/>
              <a:ext cx="379982" cy="379982"/>
            </a:xfrm>
            <a:prstGeom prst="rect">
              <a:avLst/>
            </a:prstGeom>
          </p:spPr>
        </p:pic>
        <p:pic>
          <p:nvPicPr>
            <p:cNvPr id="19" name="Picture 18">
              <a:hlinkClick r:id="rId5"/>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895160" y="3504417"/>
              <a:ext cx="379982" cy="379982"/>
            </a:xfrm>
            <a:prstGeom prst="rect">
              <a:avLst/>
            </a:prstGeom>
          </p:spPr>
        </p:pic>
        <p:pic>
          <p:nvPicPr>
            <p:cNvPr id="20" name="Picture 19">
              <a:hlinkClick r:id="rId7"/>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365978" y="3504417"/>
              <a:ext cx="379982" cy="379982"/>
            </a:xfrm>
            <a:prstGeom prst="rect">
              <a:avLst/>
            </a:prstGeom>
          </p:spPr>
        </p:pic>
        <p:pic>
          <p:nvPicPr>
            <p:cNvPr id="21" name="Picture 20">
              <a:hlinkClick r:id="rId9"/>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482712" y="3504417"/>
              <a:ext cx="379982" cy="379982"/>
            </a:xfrm>
            <a:prstGeom prst="rect">
              <a:avLst/>
            </a:prstGeom>
          </p:spPr>
        </p:pic>
        <p:pic>
          <p:nvPicPr>
            <p:cNvPr id="22" name="Picture 21">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953528" y="3504416"/>
              <a:ext cx="379982" cy="379982"/>
            </a:xfrm>
            <a:prstGeom prst="rect">
              <a:avLst/>
            </a:prstGeom>
          </p:spPr>
        </p:pic>
        <p:sp>
          <p:nvSpPr>
            <p:cNvPr id="27" name="Rectangle 26">
              <a:hlinkClick r:id="rId2"/>
            </p:cNvPr>
            <p:cNvSpPr>
              <a:spLocks noChangeArrowheads="1"/>
            </p:cNvSpPr>
            <p:nvPr userDrawn="1"/>
          </p:nvSpPr>
          <p:spPr bwMode="auto">
            <a:xfrm>
              <a:off x="4979364" y="3215478"/>
              <a:ext cx="2336391" cy="184666"/>
            </a:xfrm>
            <a:prstGeom prst="rect">
              <a:avLst/>
            </a:prstGeom>
            <a:noFill/>
            <a:ln w="9525">
              <a:noFill/>
              <a:miter lim="800000"/>
              <a:headEnd/>
              <a:tailEnd/>
            </a:ln>
            <a:effectLst/>
          </p:spPr>
          <p:txBody>
            <a:bodyPr wrap="square" lIns="0" tIns="0" rIns="0" bIns="0" anchor="ctr">
              <a:spAutoFit/>
            </a:bodyPr>
            <a:lstStyle/>
            <a:p>
              <a:pPr>
                <a:defRPr/>
              </a:pPr>
              <a:r>
                <a:rPr lang="en-GB" sz="1200" b="1" i="0" kern="0" dirty="0" smtClean="0">
                  <a:solidFill>
                    <a:srgbClr val="00338D"/>
                  </a:solidFill>
                  <a:latin typeface="Univers for KPMG"/>
                  <a:cs typeface="Univers for KPMG"/>
                </a:rPr>
                <a:t>kpmg.com.au/app</a:t>
              </a:r>
              <a:endParaRPr lang="en-GB" sz="1200" b="1" i="0" kern="0" dirty="0">
                <a:solidFill>
                  <a:srgbClr val="00338D"/>
                </a:solidFill>
                <a:latin typeface="Univers for KPMG"/>
                <a:cs typeface="Univers for KPMG"/>
              </a:endParaRPr>
            </a:p>
          </p:txBody>
        </p:sp>
        <p:pic>
          <p:nvPicPr>
            <p:cNvPr id="28" name="Picture 2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970988" y="3488198"/>
              <a:ext cx="1157232" cy="412418"/>
            </a:xfrm>
            <a:prstGeom prst="rect">
              <a:avLst/>
            </a:prstGeom>
          </p:spPr>
        </p:pic>
      </p:grpSp>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 Left light vertical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386" y="1"/>
            <a:ext cx="12192000" cy="6858000"/>
          </a:xfrm>
          <a:prstGeom prst="rect">
            <a:avLst/>
          </a:prstGeom>
        </p:spPr>
      </p:pic>
      <p:sp>
        <p:nvSpPr>
          <p:cNvPr id="8" name="Title 1"/>
          <p:cNvSpPr>
            <a:spLocks noGrp="1"/>
          </p:cNvSpPr>
          <p:nvPr>
            <p:ph type="ctrTitle" hasCustomPrompt="1"/>
          </p:nvPr>
        </p:nvSpPr>
        <p:spPr>
          <a:xfrm>
            <a:off x="4823212" y="1435300"/>
            <a:ext cx="6461087" cy="3510000"/>
          </a:xfrm>
        </p:spPr>
        <p:txBody>
          <a:bodyPr anchor="t" anchorCtr="0"/>
          <a:lstStyle>
            <a:lvl1pPr algn="l">
              <a:defRPr sz="11000" baseline="0">
                <a:solidFill>
                  <a:schemeClr val="bg1"/>
                </a:solidFill>
              </a:defRPr>
            </a:lvl1pPr>
          </a:lstStyle>
          <a:p>
            <a:r>
              <a:rPr lang="en-GB" dirty="0" smtClean="0"/>
              <a:t>Title slide 3</a:t>
            </a:r>
            <a:br>
              <a:rPr lang="en-GB" dirty="0" smtClean="0"/>
            </a:br>
            <a:r>
              <a:rPr lang="en-GB" dirty="0" smtClean="0"/>
              <a:t>left light vertical image</a:t>
            </a:r>
            <a:endParaRPr lang="en-US" dirty="0"/>
          </a:p>
        </p:txBody>
      </p:sp>
      <p:sp>
        <p:nvSpPr>
          <p:cNvPr id="16" name="Freeform 19"/>
          <p:cNvSpPr>
            <a:spLocks noChangeAspect="1" noEditPoints="1"/>
          </p:cNvSpPr>
          <p:nvPr userDrawn="1"/>
        </p:nvSpPr>
        <p:spPr bwMode="auto">
          <a:xfrm>
            <a:off x="4842512"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p:ph type="body" sz="quarter" idx="11"/>
          </p:nvPr>
        </p:nvSpPr>
        <p:spPr>
          <a:xfrm>
            <a:off x="4862811" y="5390900"/>
            <a:ext cx="6420628"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19629884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 Left dark vertical im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4771" cy="6858000"/>
          </a:xfrm>
          <a:prstGeom prst="rect">
            <a:avLst/>
          </a:prstGeom>
        </p:spPr>
      </p:pic>
      <p:sp>
        <p:nvSpPr>
          <p:cNvPr id="8" name="Title 1"/>
          <p:cNvSpPr>
            <a:spLocks noGrp="1"/>
          </p:cNvSpPr>
          <p:nvPr>
            <p:ph type="ctrTitle" hasCustomPrompt="1"/>
          </p:nvPr>
        </p:nvSpPr>
        <p:spPr>
          <a:xfrm>
            <a:off x="3886200" y="1435300"/>
            <a:ext cx="7313613" cy="3510000"/>
          </a:xfrm>
        </p:spPr>
        <p:txBody>
          <a:bodyPr anchor="t" anchorCtr="0"/>
          <a:lstStyle>
            <a:lvl1pPr algn="l">
              <a:defRPr sz="11000" baseline="0">
                <a:solidFill>
                  <a:schemeClr val="bg1"/>
                </a:solidFill>
              </a:defRPr>
            </a:lvl1pPr>
          </a:lstStyle>
          <a:p>
            <a:r>
              <a:rPr lang="en-GB" dirty="0" smtClean="0"/>
              <a:t>Title slide 4</a:t>
            </a:r>
            <a:br>
              <a:rPr lang="en-GB" dirty="0" smtClean="0"/>
            </a:br>
            <a:r>
              <a:rPr lang="en-GB" dirty="0" smtClean="0"/>
              <a:t>left dark vertical image</a:t>
            </a:r>
            <a:endParaRPr lang="en-US" dirty="0"/>
          </a:p>
        </p:txBody>
      </p:sp>
      <p:sp>
        <p:nvSpPr>
          <p:cNvPr id="16" name="Freeform 19"/>
          <p:cNvSpPr>
            <a:spLocks noChangeAspect="1" noEditPoints="1"/>
          </p:cNvSpPr>
          <p:nvPr userDrawn="1"/>
        </p:nvSpPr>
        <p:spPr bwMode="auto">
          <a:xfrm>
            <a:off x="3905500"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3"/>
          <p:cNvSpPr>
            <a:spLocks noGrp="1"/>
          </p:cNvSpPr>
          <p:nvPr>
            <p:ph type="body" sz="quarter" idx="11"/>
          </p:nvPr>
        </p:nvSpPr>
        <p:spPr>
          <a:xfrm>
            <a:off x="3925798" y="5390900"/>
            <a:ext cx="7267815"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48227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 Singular ima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1" y="1"/>
            <a:ext cx="12194771" cy="6858000"/>
          </a:xfrm>
          <a:prstGeom prst="rect">
            <a:avLst/>
          </a:prstGeom>
        </p:spPr>
      </p:pic>
      <p:sp>
        <p:nvSpPr>
          <p:cNvPr id="1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709863" y="1435300"/>
            <a:ext cx="7022748" cy="3510000"/>
          </a:xfrm>
        </p:spPr>
        <p:txBody>
          <a:bodyPr anchor="t" anchorCtr="0"/>
          <a:lstStyle>
            <a:lvl1pPr algn="l">
              <a:defRPr sz="11000" baseline="0">
                <a:solidFill>
                  <a:schemeClr val="bg1"/>
                </a:solidFill>
              </a:defRPr>
            </a:lvl1pPr>
          </a:lstStyle>
          <a:p>
            <a:r>
              <a:rPr lang="en-US" dirty="0" smtClean="0"/>
              <a:t>Title slide 5</a:t>
            </a:r>
            <a:br>
              <a:rPr lang="en-US" dirty="0" smtClean="0"/>
            </a:br>
            <a:r>
              <a:rPr lang="en-US" dirty="0" smtClean="0"/>
              <a:t>singular </a:t>
            </a:r>
            <a:br>
              <a:rPr lang="en-US" dirty="0" smtClean="0"/>
            </a:br>
            <a:r>
              <a:rPr lang="en-US" dirty="0" smtClean="0"/>
              <a:t>image</a:t>
            </a:r>
            <a:endParaRPr lang="en-US" dirty="0"/>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3"/>
          <p:cNvSpPr>
            <a:spLocks noGrp="1"/>
          </p:cNvSpPr>
          <p:nvPr>
            <p:ph type="body" sz="quarter" idx="11"/>
          </p:nvPr>
        </p:nvSpPr>
        <p:spPr>
          <a:xfrm>
            <a:off x="2749463" y="5390900"/>
            <a:ext cx="6983148"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4949900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173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709863" y="1435300"/>
            <a:ext cx="8489950" cy="3510000"/>
          </a:xfrm>
        </p:spPr>
        <p:txBody>
          <a:bodyPr anchor="t" anchorCtr="0"/>
          <a:lstStyle>
            <a:lvl1pPr algn="l">
              <a:defRPr sz="11000" baseline="0">
                <a:solidFill>
                  <a:schemeClr val="bg1"/>
                </a:solidFill>
              </a:defRPr>
            </a:lvl1pPr>
          </a:lstStyle>
          <a:p>
            <a:r>
              <a:rPr lang="en-GB" dirty="0" smtClean="0"/>
              <a:t>Title Slide 6 – </a:t>
            </a:r>
            <a:br>
              <a:rPr lang="en-GB" dirty="0" smtClean="0"/>
            </a:br>
            <a:r>
              <a:rPr lang="en-GB" dirty="0" smtClean="0"/>
              <a:t>no image</a:t>
            </a:r>
            <a:endParaRPr lang="en-US" dirty="0"/>
          </a:p>
        </p:txBody>
      </p:sp>
      <p:sp>
        <p:nvSpPr>
          <p:cNvPr id="10"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4487233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Title 2"/>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76099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25" name="TextBox 24"/>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p>
        </p:txBody>
      </p:sp>
      <p:sp>
        <p:nvSpPr>
          <p:cNvPr id="26"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0" name="TextBox 29"/>
          <p:cNvSpPr txBox="1"/>
          <p:nvPr userDrawn="1">
            <p:custDataLst>
              <p:tags r:id="rId29"/>
            </p:custDataLst>
          </p:nvPr>
        </p:nvSpPr>
        <p:spPr>
          <a:xfrm>
            <a:off x="2234934" y="6266997"/>
            <a:ext cx="7455997" cy="287627"/>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smtClean="0">
                <a:solidFill>
                  <a:schemeClr val="bg1">
                    <a:lumMod val="65000"/>
                  </a:schemeClr>
                </a:solidFill>
                <a:latin typeface="+mn-lt"/>
                <a:ea typeface="+mn-ea"/>
                <a:cs typeface="+mn-cs"/>
              </a:rPr>
              <a:t>© 2018 KPMG, an Australian partnership and a member firm of the KPMG network of independent member firms affiliated with KPMG International Cooperative (“KPMG International”), a Swiss entity. All rights reserved.  The KPMG name and logo are registered trademarks or trademarks of KPMG International. Liability limited by a scheme approved under Professional Standards Legislation.</a:t>
            </a:r>
            <a:endParaRPr lang="en-GB" sz="600" kern="1200" noProof="0" dirty="0">
              <a:solidFill>
                <a:schemeClr val="bg1">
                  <a:lumMod val="65000"/>
                </a:schemeClr>
              </a:solidFill>
              <a:latin typeface="+mn-lt"/>
              <a:ea typeface="+mn-ea"/>
              <a:cs typeface="+mn-cs"/>
            </a:endParaRP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3" r:id="rId3"/>
    <p:sldLayoutId id="2147483706" r:id="rId4"/>
    <p:sldLayoutId id="2147483675" r:id="rId5"/>
    <p:sldLayoutId id="2147483680" r:id="rId6"/>
    <p:sldLayoutId id="2147483666" r:id="rId7"/>
    <p:sldLayoutId id="2147483664" r:id="rId8"/>
    <p:sldLayoutId id="2147483689" r:id="rId9"/>
    <p:sldLayoutId id="2147483690" r:id="rId10"/>
    <p:sldLayoutId id="2147483691" r:id="rId11"/>
    <p:sldLayoutId id="2147483692" r:id="rId12"/>
    <p:sldLayoutId id="2147483693" r:id="rId13"/>
    <p:sldLayoutId id="2147483694" r:id="rId14"/>
    <p:sldLayoutId id="2147483695" r:id="rId15"/>
    <p:sldLayoutId id="2147483701" r:id="rId16"/>
    <p:sldLayoutId id="2147483697" r:id="rId17"/>
    <p:sldLayoutId id="2147483698" r:id="rId18"/>
    <p:sldLayoutId id="2147483699" r:id="rId19"/>
    <p:sldLayoutId id="2147483700" r:id="rId20"/>
    <p:sldLayoutId id="2147483662" r:id="rId21"/>
    <p:sldLayoutId id="2147483682" r:id="rId22"/>
    <p:sldLayoutId id="2147483683" r:id="rId23"/>
    <p:sldLayoutId id="2147483684" r:id="rId24"/>
    <p:sldLayoutId id="2147483685" r:id="rId25"/>
    <p:sldLayoutId id="2147483702" r:id="rId26"/>
    <p:sldLayoutId id="2147483667" r:id="rId27"/>
  </p:sldLayoutIdLst>
  <p:timing>
    <p:tnLst>
      <p:par>
        <p:cTn id="1" dur="indefinite" restart="never" nodeType="tmRoot"/>
      </p:par>
    </p:tnLst>
  </p:timing>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18409" y="1435300"/>
            <a:ext cx="7022748" cy="3510000"/>
          </a:xfrm>
        </p:spPr>
        <p:txBody>
          <a:bodyPr/>
          <a:lstStyle/>
          <a:p>
            <a:r>
              <a:rPr lang="en-GB" dirty="0" smtClean="0"/>
              <a:t>AI: Next Step Change  </a:t>
            </a:r>
            <a:endParaRPr lang="en-GB" dirty="0"/>
          </a:p>
        </p:txBody>
      </p:sp>
      <p:sp>
        <p:nvSpPr>
          <p:cNvPr id="5" name="Subtitle 4"/>
          <p:cNvSpPr>
            <a:spLocks noGrp="1"/>
          </p:cNvSpPr>
          <p:nvPr>
            <p:ph type="subTitle" idx="11"/>
          </p:nvPr>
        </p:nvSpPr>
        <p:spPr>
          <a:xfrm>
            <a:off x="2749463" y="5390900"/>
            <a:ext cx="6983148" cy="847530"/>
          </a:xfrm>
        </p:spPr>
        <p:txBody>
          <a:bodyPr/>
          <a:lstStyle/>
          <a:p>
            <a:r>
              <a:rPr lang="en-GB" dirty="0" smtClean="0"/>
              <a:t>Ideas to enhance and future proof KPMG AI offerings</a:t>
            </a:r>
          </a:p>
          <a:p>
            <a:r>
              <a:rPr lang="en-GB" dirty="0" smtClean="0"/>
              <a:t>—</a:t>
            </a:r>
          </a:p>
          <a:p>
            <a:r>
              <a:rPr lang="en-GB" b="0" dirty="0" smtClean="0"/>
              <a:t>4 February 2019</a:t>
            </a:r>
            <a:endParaRPr lang="en-GB" b="0" dirty="0"/>
          </a:p>
        </p:txBody>
      </p:sp>
    </p:spTree>
    <p:extLst>
      <p:ext uri="{BB962C8B-B14F-4D97-AF65-F5344CB8AC3E}">
        <p14:creationId xmlns:p14="http://schemas.microsoft.com/office/powerpoint/2010/main" val="438289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52661" y="3431789"/>
            <a:ext cx="1651819" cy="1720645"/>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a:t>
            </a:r>
          </a:p>
        </p:txBody>
      </p:sp>
      <p:sp>
        <p:nvSpPr>
          <p:cNvPr id="8" name="Rectangle 7"/>
          <p:cNvSpPr/>
          <p:nvPr/>
        </p:nvSpPr>
        <p:spPr>
          <a:xfrm>
            <a:off x="6090101" y="3623193"/>
            <a:ext cx="1651819" cy="1720645"/>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a:t>
            </a:r>
          </a:p>
        </p:txBody>
      </p:sp>
      <p:sp>
        <p:nvSpPr>
          <p:cNvPr id="7" name="Rectangle 6"/>
          <p:cNvSpPr/>
          <p:nvPr/>
        </p:nvSpPr>
        <p:spPr>
          <a:xfrm>
            <a:off x="5918037" y="3805089"/>
            <a:ext cx="1651819" cy="1720645"/>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y</a:t>
            </a:r>
          </a:p>
        </p:txBody>
      </p:sp>
      <p:sp>
        <p:nvSpPr>
          <p:cNvPr id="2" name="Title 1"/>
          <p:cNvSpPr>
            <a:spLocks noGrp="1"/>
          </p:cNvSpPr>
          <p:nvPr>
            <p:ph type="title"/>
          </p:nvPr>
        </p:nvSpPr>
        <p:spPr>
          <a:xfrm>
            <a:off x="998400" y="431800"/>
            <a:ext cx="10195200" cy="533400"/>
          </a:xfrm>
        </p:spPr>
        <p:txBody>
          <a:bodyPr/>
          <a:lstStyle/>
          <a:p>
            <a:r>
              <a:rPr lang="en-GB" dirty="0" smtClean="0"/>
              <a:t>A hypothetical example</a:t>
            </a:r>
            <a:endParaRPr lang="en-GB" dirty="0"/>
          </a:p>
        </p:txBody>
      </p:sp>
      <p:sp>
        <p:nvSpPr>
          <p:cNvPr id="4" name="Text Placeholder 3"/>
          <p:cNvSpPr>
            <a:spLocks noGrp="1"/>
          </p:cNvSpPr>
          <p:nvPr>
            <p:ph type="body" sz="quarter" idx="10"/>
          </p:nvPr>
        </p:nvSpPr>
        <p:spPr/>
        <p:txBody>
          <a:bodyPr/>
          <a:lstStyle/>
          <a:p>
            <a:r>
              <a:rPr lang="en-GB" sz="1400" b="0" dirty="0" smtClean="0">
                <a:latin typeface="Arial" panose="020B0604020202020204" pitchFamily="34" charset="0"/>
                <a:cs typeface="Arial" panose="020B0604020202020204" pitchFamily="34" charset="0"/>
              </a:rPr>
              <a:t>In a RDBMS context, there is a collection of tables containing:</a:t>
            </a:r>
          </a:p>
          <a:p>
            <a:pPr marL="342900" indent="-342900">
              <a:buFont typeface="+mj-lt"/>
              <a:buAutoNum type="arabicPeriod"/>
            </a:pPr>
            <a:r>
              <a:rPr lang="en-GB" sz="1200" b="0" dirty="0" smtClean="0">
                <a:latin typeface="Arial" panose="020B0604020202020204" pitchFamily="34" charset="0"/>
                <a:cs typeface="Arial" panose="020B0604020202020204" pitchFamily="34" charset="0"/>
              </a:rPr>
              <a:t>An event to be predicted (e.g. customer complaint)</a:t>
            </a:r>
          </a:p>
          <a:p>
            <a:pPr marL="342900" indent="-342900">
              <a:buFont typeface="+mj-lt"/>
              <a:buAutoNum type="arabicPeriod"/>
            </a:pPr>
            <a:r>
              <a:rPr lang="en-GB" sz="1200" b="0" dirty="0" smtClean="0">
                <a:latin typeface="Arial" panose="020B0604020202020204" pitchFamily="34" charset="0"/>
                <a:cs typeface="Arial" panose="020B0604020202020204" pitchFamily="34" charset="0"/>
              </a:rPr>
              <a:t>A table of all customers – defines entity boundaries (customer base) and provides examples of customers who have not complained</a:t>
            </a:r>
          </a:p>
          <a:p>
            <a:pPr marL="342900" indent="-342900">
              <a:buFont typeface="+mj-lt"/>
              <a:buAutoNum type="arabicPeriod"/>
            </a:pPr>
            <a:r>
              <a:rPr lang="en-GB" sz="1200" b="0" dirty="0" smtClean="0">
                <a:latin typeface="Arial" panose="020B0604020202020204" pitchFamily="34" charset="0"/>
                <a:cs typeface="Arial" panose="020B0604020202020204" pitchFamily="34" charset="0"/>
              </a:rPr>
              <a:t>Data in other tables containing predictive attributes</a:t>
            </a:r>
          </a:p>
          <a:p>
            <a:r>
              <a:rPr lang="en-GB" sz="1200" b="0" dirty="0" smtClean="0">
                <a:latin typeface="Arial" panose="020B0604020202020204" pitchFamily="34" charset="0"/>
                <a:cs typeface="Arial" panose="020B0604020202020204" pitchFamily="34" charset="0"/>
              </a:rPr>
              <a:t>The </a:t>
            </a:r>
            <a:r>
              <a:rPr lang="en-GB" sz="1200" u="sng" dirty="0" smtClean="0">
                <a:latin typeface="Arial" panose="020B0604020202020204" pitchFamily="34" charset="0"/>
                <a:cs typeface="Arial" panose="020B0604020202020204" pitchFamily="34" charset="0"/>
              </a:rPr>
              <a:t>objective</a:t>
            </a:r>
            <a:r>
              <a:rPr lang="en-GB" sz="1200" b="0" dirty="0" smtClean="0">
                <a:latin typeface="Arial" panose="020B0604020202020204" pitchFamily="34" charset="0"/>
                <a:cs typeface="Arial" panose="020B0604020202020204" pitchFamily="34" charset="0"/>
              </a:rPr>
              <a:t> is to automate extraction of features helping predict complaints from other tables, while maintaining integrity of resulting dataset (e.g. prevent target leakage where post-complaint attributes are used to predict the complaint)</a:t>
            </a:r>
            <a:endParaRPr lang="en-GB" sz="1200" b="0" dirty="0">
              <a:latin typeface="Arial" panose="020B0604020202020204" pitchFamily="34" charset="0"/>
              <a:cs typeface="Arial" panose="020B0604020202020204" pitchFamily="34" charset="0"/>
            </a:endParaRPr>
          </a:p>
        </p:txBody>
      </p:sp>
      <p:sp>
        <p:nvSpPr>
          <p:cNvPr id="3" name="Text Box 24"/>
          <p:cNvSpPr txBox="1">
            <a:spLocks noChangeArrowheads="1"/>
          </p:cNvSpPr>
          <p:nvPr/>
        </p:nvSpPr>
        <p:spPr bwMode="gray">
          <a:xfrm>
            <a:off x="-2913017" y="6322423"/>
            <a:ext cx="2765076" cy="501400"/>
          </a:xfrm>
          <a:prstGeom prst="rect">
            <a:avLst/>
          </a:prstGeom>
          <a:solidFill>
            <a:srgbClr val="9E3039"/>
          </a:solidFill>
          <a:ln w="6350" algn="ctr">
            <a:noFill/>
            <a:miter lim="800000"/>
            <a:headEnd/>
            <a:tailEnd/>
          </a:ln>
          <a:effectLst/>
        </p:spPr>
        <p:txBody>
          <a:bodyPr lIns="136500" tIns="50700" rIns="97500" bIns="50700"/>
          <a:lstStyle/>
          <a:p>
            <a:pPr defTabSz="825475">
              <a:spcBef>
                <a:spcPct val="50000"/>
              </a:spcBef>
              <a:buClr>
                <a:schemeClr val="bg1"/>
              </a:buClr>
            </a:pPr>
            <a:r>
              <a:rPr lang="en-GB" sz="1300" b="1" dirty="0">
                <a:solidFill>
                  <a:schemeClr val="bg1"/>
                </a:solidFill>
                <a:latin typeface="Arial" panose="020B0604020202020204" pitchFamily="34" charset="0"/>
              </a:rPr>
              <a:t>Please Note: </a:t>
            </a:r>
            <a:r>
              <a:rPr lang="en-GB" sz="1300" dirty="0">
                <a:solidFill>
                  <a:schemeClr val="bg1"/>
                </a:solidFill>
                <a:latin typeface="Arial" panose="020B0604020202020204" pitchFamily="34" charset="0"/>
              </a:rPr>
              <a:t>Document classification is not to be removed.</a:t>
            </a:r>
          </a:p>
        </p:txBody>
      </p:sp>
      <p:sp>
        <p:nvSpPr>
          <p:cNvPr id="5" name="Rectangle 4"/>
          <p:cNvSpPr/>
          <p:nvPr/>
        </p:nvSpPr>
        <p:spPr>
          <a:xfrm>
            <a:off x="5745973" y="3986981"/>
            <a:ext cx="1651819" cy="1720645"/>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x</a:t>
            </a:r>
          </a:p>
        </p:txBody>
      </p:sp>
      <p:graphicFrame>
        <p:nvGraphicFramePr>
          <p:cNvPr id="10" name="Table 9"/>
          <p:cNvGraphicFramePr>
            <a:graphicFrameLocks noGrp="1"/>
          </p:cNvGraphicFramePr>
          <p:nvPr>
            <p:extLst>
              <p:ext uri="{D42A27DB-BD31-4B8C-83A1-F6EECF244321}">
                <p14:modId xmlns:p14="http://schemas.microsoft.com/office/powerpoint/2010/main" val="2469620926"/>
              </p:ext>
            </p:extLst>
          </p:nvPr>
        </p:nvGraphicFramePr>
        <p:xfrm>
          <a:off x="998400" y="3431789"/>
          <a:ext cx="1498600" cy="914400"/>
        </p:xfrm>
        <a:graphic>
          <a:graphicData uri="http://schemas.openxmlformats.org/drawingml/2006/table">
            <a:tbl>
              <a:tblPr>
                <a:tableStyleId>{5C22544A-7EE6-4342-B048-85BDC9FD1C3A}</a:tableStyleId>
              </a:tblPr>
              <a:tblGrid>
                <a:gridCol w="825500"/>
                <a:gridCol w="673100"/>
              </a:tblGrid>
              <a:tr h="182880">
                <a:tc>
                  <a:txBody>
                    <a:bodyPr/>
                    <a:lstStyle/>
                    <a:p>
                      <a:pPr algn="ctr" fontAlgn="b"/>
                      <a:r>
                        <a:rPr lang="en-AU" sz="800" b="0" u="none" strike="noStrike" dirty="0">
                          <a:ln>
                            <a:solidFill>
                              <a:schemeClr val="tx2"/>
                            </a:solidFill>
                          </a:ln>
                          <a:solidFill>
                            <a:schemeClr val="tx2"/>
                          </a:solidFill>
                          <a:effectLst/>
                        </a:rPr>
                        <a:t>Customer ID</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800" b="0" u="none" strike="noStrike" dirty="0">
                          <a:ln>
                            <a:solidFill>
                              <a:schemeClr val="tx2"/>
                            </a:solidFill>
                          </a:ln>
                          <a:solidFill>
                            <a:schemeClr val="tx2"/>
                          </a:solidFill>
                          <a:effectLst/>
                        </a:rPr>
                        <a:t>Date</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algn="ctr" fontAlgn="b"/>
                      <a:r>
                        <a:rPr lang="en-AU" sz="800" b="0" u="none" strike="noStrike" dirty="0">
                          <a:ln>
                            <a:solidFill>
                              <a:schemeClr val="tx2"/>
                            </a:solidFill>
                          </a:ln>
                          <a:solidFill>
                            <a:schemeClr val="tx2"/>
                          </a:solidFill>
                          <a:effectLst/>
                        </a:rPr>
                        <a:t>12345</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800" b="0" u="none" strike="noStrike" dirty="0">
                          <a:ln>
                            <a:solidFill>
                              <a:schemeClr val="tx2"/>
                            </a:solidFill>
                          </a:ln>
                          <a:solidFill>
                            <a:schemeClr val="tx2"/>
                          </a:solidFill>
                          <a:effectLst/>
                        </a:rPr>
                        <a:t>1/02/2019</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algn="ctr" fontAlgn="b"/>
                      <a:r>
                        <a:rPr lang="en-AU" sz="800" b="0" u="none" strike="noStrike" dirty="0">
                          <a:ln>
                            <a:solidFill>
                              <a:schemeClr val="tx2"/>
                            </a:solidFill>
                          </a:ln>
                          <a:solidFill>
                            <a:schemeClr val="tx2"/>
                          </a:solidFill>
                          <a:effectLst/>
                        </a:rPr>
                        <a:t>87654</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800" b="0" u="none" strike="noStrike" dirty="0">
                          <a:ln>
                            <a:solidFill>
                              <a:schemeClr val="tx2"/>
                            </a:solidFill>
                          </a:ln>
                          <a:solidFill>
                            <a:schemeClr val="tx2"/>
                          </a:solidFill>
                          <a:effectLst/>
                        </a:rPr>
                        <a:t>2/02/2019</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algn="ctr" fontAlgn="b"/>
                      <a:r>
                        <a:rPr lang="en-AU" sz="800" b="0" u="none" strike="noStrike" dirty="0">
                          <a:ln>
                            <a:solidFill>
                              <a:schemeClr val="tx2"/>
                            </a:solidFill>
                          </a:ln>
                          <a:solidFill>
                            <a:schemeClr val="tx2"/>
                          </a:solidFill>
                          <a:effectLst/>
                        </a:rPr>
                        <a:t>29384</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800" b="0" u="none" strike="noStrike" dirty="0">
                          <a:ln>
                            <a:solidFill>
                              <a:schemeClr val="tx2"/>
                            </a:solidFill>
                          </a:ln>
                          <a:solidFill>
                            <a:schemeClr val="tx2"/>
                          </a:solidFill>
                          <a:effectLst/>
                        </a:rPr>
                        <a:t>3/02/2019</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algn="ctr" fontAlgn="b"/>
                      <a:r>
                        <a:rPr lang="en-AU" sz="800" b="0" u="none" strike="noStrike" dirty="0">
                          <a:ln>
                            <a:solidFill>
                              <a:schemeClr val="tx2"/>
                            </a:solidFill>
                          </a:ln>
                          <a:solidFill>
                            <a:schemeClr val="tx2"/>
                          </a:solidFill>
                          <a:effectLst/>
                        </a:rPr>
                        <a:t>93845</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800" b="0" u="none" strike="noStrike" dirty="0">
                          <a:ln>
                            <a:solidFill>
                              <a:schemeClr val="tx2"/>
                            </a:solidFill>
                          </a:ln>
                          <a:solidFill>
                            <a:schemeClr val="tx2"/>
                          </a:solidFill>
                          <a:effectLst/>
                        </a:rPr>
                        <a:t>4/02/2019</a:t>
                      </a:r>
                      <a:endParaRPr lang="en-AU" sz="8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97928666"/>
              </p:ext>
            </p:extLst>
          </p:nvPr>
        </p:nvGraphicFramePr>
        <p:xfrm>
          <a:off x="2959773" y="3431789"/>
          <a:ext cx="2197100" cy="1828800"/>
        </p:xfrm>
        <a:graphic>
          <a:graphicData uri="http://schemas.openxmlformats.org/drawingml/2006/table">
            <a:tbl>
              <a:tblPr>
                <a:tableStyleId>{5C22544A-7EE6-4342-B048-85BDC9FD1C3A}</a:tableStyleId>
              </a:tblPr>
              <a:tblGrid>
                <a:gridCol w="825500"/>
                <a:gridCol w="685800"/>
                <a:gridCol w="685800"/>
              </a:tblGrid>
              <a:tr h="182880">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Customer ID</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Attribute 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smtClean="0">
                          <a:ln>
                            <a:solidFill>
                              <a:schemeClr val="tx2"/>
                            </a:solidFill>
                          </a:ln>
                          <a:solidFill>
                            <a:schemeClr val="tx2"/>
                          </a:solidFill>
                          <a:effectLst/>
                          <a:latin typeface="+mn-lt"/>
                          <a:ea typeface="+mn-ea"/>
                          <a:cs typeface="+mn-cs"/>
                        </a:rPr>
                        <a:t>Eff. date</a:t>
                      </a:r>
                      <a:endParaRPr lang="en-AU" sz="800" u="none" strike="noStrike" kern="1200" dirty="0">
                        <a:ln>
                          <a:solidFill>
                            <a:schemeClr val="tx2"/>
                          </a:solidFill>
                        </a:ln>
                        <a:solidFill>
                          <a:schemeClr val="tx2"/>
                        </a:solidFill>
                        <a:effectLst/>
                        <a:latin typeface="+mn-lt"/>
                        <a:ea typeface="+mn-ea"/>
                        <a:cs typeface="+mn-cs"/>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12345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87654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29384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93845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102365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120988</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139611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158234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82880">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176857</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8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sp>
        <p:nvSpPr>
          <p:cNvPr id="12" name="Flowchart: Connector 11"/>
          <p:cNvSpPr/>
          <p:nvPr/>
        </p:nvSpPr>
        <p:spPr>
          <a:xfrm>
            <a:off x="1513840" y="3011951"/>
            <a:ext cx="406400" cy="3857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smtClean="0">
                <a:solidFill>
                  <a:schemeClr val="bg1"/>
                </a:solidFill>
              </a:rPr>
              <a:t>1</a:t>
            </a:r>
          </a:p>
        </p:txBody>
      </p:sp>
      <p:sp>
        <p:nvSpPr>
          <p:cNvPr id="13" name="Flowchart: Connector 12"/>
          <p:cNvSpPr/>
          <p:nvPr/>
        </p:nvSpPr>
        <p:spPr>
          <a:xfrm>
            <a:off x="3881120" y="3011951"/>
            <a:ext cx="406400" cy="3857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a:solidFill>
                  <a:schemeClr val="bg1"/>
                </a:solidFill>
              </a:rPr>
              <a:t>2</a:t>
            </a:r>
            <a:endParaRPr lang="en-AU" sz="1500" dirty="0" smtClean="0">
              <a:solidFill>
                <a:schemeClr val="bg1"/>
              </a:solidFill>
            </a:endParaRPr>
          </a:p>
        </p:txBody>
      </p:sp>
      <p:sp>
        <p:nvSpPr>
          <p:cNvPr id="14" name="Flowchart: Connector 13"/>
          <p:cNvSpPr/>
          <p:nvPr/>
        </p:nvSpPr>
        <p:spPr>
          <a:xfrm>
            <a:off x="6817360" y="3011951"/>
            <a:ext cx="406400" cy="3857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smtClean="0">
                <a:solidFill>
                  <a:schemeClr val="bg1"/>
                </a:solidFill>
              </a:rPr>
              <a:t>3</a:t>
            </a:r>
          </a:p>
        </p:txBody>
      </p:sp>
      <p:sp>
        <p:nvSpPr>
          <p:cNvPr id="15" name="Rounded Rectangle 14"/>
          <p:cNvSpPr/>
          <p:nvPr/>
        </p:nvSpPr>
        <p:spPr>
          <a:xfrm>
            <a:off x="894081" y="2875280"/>
            <a:ext cx="7132319" cy="2987040"/>
          </a:xfrm>
          <a:prstGeom prst="roundRect">
            <a:avLst>
              <a:gd name="adj" fmla="val 7044"/>
            </a:avLst>
          </a:prstGeom>
          <a:no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16" name="Right Arrow 15"/>
          <p:cNvSpPr/>
          <p:nvPr/>
        </p:nvSpPr>
        <p:spPr>
          <a:xfrm>
            <a:off x="8090079" y="3924055"/>
            <a:ext cx="203200" cy="715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17" name="Rounded Rectangle 16"/>
          <p:cNvSpPr/>
          <p:nvPr/>
        </p:nvSpPr>
        <p:spPr>
          <a:xfrm>
            <a:off x="994927" y="4796504"/>
            <a:ext cx="1499354" cy="54733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000" dirty="0" smtClean="0">
                <a:solidFill>
                  <a:schemeClr val="tx2"/>
                </a:solidFill>
              </a:rPr>
              <a:t>       Input Required</a:t>
            </a:r>
            <a:r>
              <a:rPr lang="en-AU" sz="1500" dirty="0" smtClean="0">
                <a:solidFill>
                  <a:schemeClr val="tx2"/>
                </a:solidFill>
              </a:rPr>
              <a:t>   </a:t>
            </a:r>
          </a:p>
        </p:txBody>
      </p:sp>
      <p:sp>
        <p:nvSpPr>
          <p:cNvPr id="18" name="Up Arrow 17"/>
          <p:cNvSpPr/>
          <p:nvPr/>
        </p:nvSpPr>
        <p:spPr>
          <a:xfrm>
            <a:off x="1401147" y="4536281"/>
            <a:ext cx="749300" cy="16977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19" name="Right Arrow 18"/>
          <p:cNvSpPr/>
          <p:nvPr/>
        </p:nvSpPr>
        <p:spPr>
          <a:xfrm>
            <a:off x="2598600" y="4806663"/>
            <a:ext cx="178293" cy="51226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pic>
        <p:nvPicPr>
          <p:cNvPr id="20" name="Picture 19"/>
          <p:cNvPicPr>
            <a:picLocks noChangeAspect="1"/>
          </p:cNvPicPr>
          <p:nvPr/>
        </p:nvPicPr>
        <p:blipFill>
          <a:blip r:embed="rId2"/>
          <a:stretch>
            <a:fillRect/>
          </a:stretch>
        </p:blipFill>
        <p:spPr>
          <a:xfrm>
            <a:off x="1016723" y="4865931"/>
            <a:ext cx="404744" cy="391380"/>
          </a:xfrm>
          <a:prstGeom prst="rect">
            <a:avLst/>
          </a:prstGeom>
        </p:spPr>
      </p:pic>
      <p:pic>
        <p:nvPicPr>
          <p:cNvPr id="21" name="Picture 20"/>
          <p:cNvPicPr>
            <a:picLocks noChangeAspect="1"/>
          </p:cNvPicPr>
          <p:nvPr/>
        </p:nvPicPr>
        <p:blipFill>
          <a:blip r:embed="rId3"/>
          <a:stretch>
            <a:fillRect/>
          </a:stretch>
        </p:blipFill>
        <p:spPr>
          <a:xfrm>
            <a:off x="8459627" y="3895235"/>
            <a:ext cx="885825" cy="895350"/>
          </a:xfrm>
          <a:prstGeom prst="rect">
            <a:avLst/>
          </a:prstGeom>
        </p:spPr>
      </p:pic>
      <p:sp>
        <p:nvSpPr>
          <p:cNvPr id="22" name="Rounded Rectangle 21"/>
          <p:cNvSpPr/>
          <p:nvPr/>
        </p:nvSpPr>
        <p:spPr>
          <a:xfrm>
            <a:off x="8337393" y="2875280"/>
            <a:ext cx="1141742" cy="2987040"/>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ctr"/>
            <a:r>
              <a:rPr lang="en-AU" sz="1000" dirty="0" smtClean="0">
                <a:solidFill>
                  <a:schemeClr val="tx2"/>
                </a:solidFill>
              </a:rPr>
              <a:t>Intelligent Feature Engineering</a:t>
            </a:r>
          </a:p>
          <a:p>
            <a:pPr algn="ctr"/>
            <a:r>
              <a:rPr lang="en-AU" sz="1000" dirty="0" smtClean="0">
                <a:solidFill>
                  <a:schemeClr val="tx2"/>
                </a:solidFill>
              </a:rPr>
              <a:t>(“Featurology”)</a:t>
            </a:r>
            <a:endParaRPr lang="en-AU" sz="1500" dirty="0" smtClean="0">
              <a:solidFill>
                <a:schemeClr val="tx2"/>
              </a:solidFill>
            </a:endParaRPr>
          </a:p>
        </p:txBody>
      </p:sp>
      <p:sp>
        <p:nvSpPr>
          <p:cNvPr id="23" name="Right Arrow 22"/>
          <p:cNvSpPr/>
          <p:nvPr/>
        </p:nvSpPr>
        <p:spPr>
          <a:xfrm>
            <a:off x="9553119" y="3913895"/>
            <a:ext cx="203200" cy="715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4" name="Rounded Rectangle 23"/>
          <p:cNvSpPr/>
          <p:nvPr/>
        </p:nvSpPr>
        <p:spPr>
          <a:xfrm>
            <a:off x="9790128" y="2875280"/>
            <a:ext cx="2046272" cy="2987040"/>
          </a:xfrm>
          <a:prstGeom prst="roundRect">
            <a:avLst>
              <a:gd name="adj" fmla="val 7044"/>
            </a:avLst>
          </a:prstGeom>
          <a:no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ctr"/>
            <a:r>
              <a:rPr lang="en-AU" sz="1200" dirty="0" smtClean="0">
                <a:solidFill>
                  <a:schemeClr val="tx2"/>
                </a:solidFill>
              </a:rPr>
              <a:t>Dataset containing all potentially useful features for building a model</a:t>
            </a:r>
          </a:p>
          <a:p>
            <a:pPr algn="ctr"/>
            <a:endParaRPr lang="en-AU" sz="1200" dirty="0">
              <a:solidFill>
                <a:schemeClr val="tx2"/>
              </a:solidFill>
            </a:endParaRPr>
          </a:p>
          <a:p>
            <a:pPr algn="ctr"/>
            <a:endParaRPr lang="en-AU" sz="1200" dirty="0" smtClean="0">
              <a:solidFill>
                <a:schemeClr val="tx2"/>
              </a:solidFill>
            </a:endParaRPr>
          </a:p>
          <a:p>
            <a:pPr algn="ctr"/>
            <a:endParaRPr lang="en-AU" sz="1200" dirty="0">
              <a:solidFill>
                <a:schemeClr val="tx2"/>
              </a:solidFill>
            </a:endParaRPr>
          </a:p>
          <a:p>
            <a:pPr algn="ctr"/>
            <a:endParaRPr lang="en-AU" sz="1200" dirty="0" smtClean="0">
              <a:solidFill>
                <a:schemeClr val="tx2"/>
              </a:solidFill>
            </a:endParaRPr>
          </a:p>
          <a:p>
            <a:pPr algn="ctr"/>
            <a:endParaRPr lang="en-AU" sz="1200" dirty="0">
              <a:solidFill>
                <a:schemeClr val="tx2"/>
              </a:solidFill>
            </a:endParaRPr>
          </a:p>
          <a:p>
            <a:pPr algn="ctr"/>
            <a:endParaRPr lang="en-AU" sz="1200" dirty="0" smtClean="0">
              <a:solidFill>
                <a:schemeClr val="tx2"/>
              </a:solidFill>
            </a:endParaRPr>
          </a:p>
          <a:p>
            <a:pPr algn="ctr"/>
            <a:r>
              <a:rPr lang="en-AU" sz="1200" dirty="0" smtClean="0">
                <a:solidFill>
                  <a:schemeClr val="tx2"/>
                </a:solidFill>
              </a:rPr>
              <a:t>List of features prioritised by their predictive value</a:t>
            </a:r>
          </a:p>
        </p:txBody>
      </p:sp>
      <p:sp>
        <p:nvSpPr>
          <p:cNvPr id="25" name="Can 24"/>
          <p:cNvSpPr/>
          <p:nvPr/>
        </p:nvSpPr>
        <p:spPr>
          <a:xfrm>
            <a:off x="10233152" y="3623193"/>
            <a:ext cx="1188720" cy="633847"/>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6" name="Down Arrow 25"/>
          <p:cNvSpPr/>
          <p:nvPr/>
        </p:nvSpPr>
        <p:spPr>
          <a:xfrm>
            <a:off x="10492847" y="4416985"/>
            <a:ext cx="650240" cy="1674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pic>
        <p:nvPicPr>
          <p:cNvPr id="27" name="Picture 26"/>
          <p:cNvPicPr>
            <a:picLocks noChangeAspect="1"/>
          </p:cNvPicPr>
          <p:nvPr/>
        </p:nvPicPr>
        <p:blipFill>
          <a:blip r:embed="rId4"/>
          <a:stretch>
            <a:fillRect/>
          </a:stretch>
        </p:blipFill>
        <p:spPr>
          <a:xfrm>
            <a:off x="10603771" y="5139739"/>
            <a:ext cx="455699" cy="609429"/>
          </a:xfrm>
          <a:prstGeom prst="rect">
            <a:avLst/>
          </a:prstGeom>
        </p:spPr>
      </p:pic>
    </p:spTree>
    <p:extLst>
      <p:ext uri="{BB962C8B-B14F-4D97-AF65-F5344CB8AC3E}">
        <p14:creationId xmlns:p14="http://schemas.microsoft.com/office/powerpoint/2010/main" val="203776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46203" y="3379387"/>
            <a:ext cx="1144776" cy="1019126"/>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a:t>
            </a:r>
          </a:p>
        </p:txBody>
      </p:sp>
      <p:sp>
        <p:nvSpPr>
          <p:cNvPr id="8" name="Rectangle 7"/>
          <p:cNvSpPr/>
          <p:nvPr/>
        </p:nvSpPr>
        <p:spPr>
          <a:xfrm>
            <a:off x="3383643" y="3570791"/>
            <a:ext cx="1144776" cy="1019126"/>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a:t>
            </a:r>
          </a:p>
        </p:txBody>
      </p:sp>
      <p:sp>
        <p:nvSpPr>
          <p:cNvPr id="7" name="Rectangle 6"/>
          <p:cNvSpPr/>
          <p:nvPr/>
        </p:nvSpPr>
        <p:spPr>
          <a:xfrm>
            <a:off x="3211579" y="3752687"/>
            <a:ext cx="1144776" cy="1019126"/>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y</a:t>
            </a:r>
          </a:p>
        </p:txBody>
      </p:sp>
      <p:sp>
        <p:nvSpPr>
          <p:cNvPr id="2" name="Title 1"/>
          <p:cNvSpPr>
            <a:spLocks noGrp="1"/>
          </p:cNvSpPr>
          <p:nvPr>
            <p:ph type="title"/>
          </p:nvPr>
        </p:nvSpPr>
        <p:spPr>
          <a:xfrm>
            <a:off x="998400" y="431800"/>
            <a:ext cx="10195200" cy="533400"/>
          </a:xfrm>
        </p:spPr>
        <p:txBody>
          <a:bodyPr/>
          <a:lstStyle/>
          <a:p>
            <a:r>
              <a:rPr lang="en-GB" dirty="0" smtClean="0"/>
              <a:t>A hypothetical example… cont’d</a:t>
            </a:r>
            <a:endParaRPr lang="en-GB" dirty="0"/>
          </a:p>
        </p:txBody>
      </p:sp>
      <p:sp>
        <p:nvSpPr>
          <p:cNvPr id="4" name="Text Placeholder 3"/>
          <p:cNvSpPr>
            <a:spLocks noGrp="1"/>
          </p:cNvSpPr>
          <p:nvPr>
            <p:ph type="body" sz="quarter" idx="10"/>
          </p:nvPr>
        </p:nvSpPr>
        <p:spPr/>
        <p:txBody>
          <a:bodyPr/>
          <a:lstStyle/>
          <a:p>
            <a:r>
              <a:rPr lang="en-GB" sz="1400" b="0" dirty="0" smtClean="0">
                <a:latin typeface="Arial" panose="020B0604020202020204" pitchFamily="34" charset="0"/>
                <a:cs typeface="Arial" panose="020B0604020202020204" pitchFamily="34" charset="0"/>
              </a:rPr>
              <a:t>Intelligent Feature Engineering (IFE) would:</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Analyse the event being predicted against the entity base (if it is rare etc.) </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Explore all data tables in an intelligent way – driven by and starting with the main entity table (e.g. customer master table)</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Distinguish attributes from events when scanning other tables</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Pay specific attention to dates – they enable attribute/event distinction and help prevent target leakage</a:t>
            </a:r>
          </a:p>
        </p:txBody>
      </p:sp>
      <p:sp>
        <p:nvSpPr>
          <p:cNvPr id="3" name="Text Box 24"/>
          <p:cNvSpPr txBox="1">
            <a:spLocks noChangeArrowheads="1"/>
          </p:cNvSpPr>
          <p:nvPr/>
        </p:nvSpPr>
        <p:spPr bwMode="gray">
          <a:xfrm>
            <a:off x="-2913017" y="6322423"/>
            <a:ext cx="2765076" cy="501400"/>
          </a:xfrm>
          <a:prstGeom prst="rect">
            <a:avLst/>
          </a:prstGeom>
          <a:solidFill>
            <a:srgbClr val="9E3039"/>
          </a:solidFill>
          <a:ln w="6350" algn="ctr">
            <a:noFill/>
            <a:miter lim="800000"/>
            <a:headEnd/>
            <a:tailEnd/>
          </a:ln>
          <a:effectLst/>
        </p:spPr>
        <p:txBody>
          <a:bodyPr lIns="136500" tIns="50700" rIns="97500" bIns="50700"/>
          <a:lstStyle/>
          <a:p>
            <a:pPr defTabSz="825475">
              <a:spcBef>
                <a:spcPct val="50000"/>
              </a:spcBef>
              <a:buClr>
                <a:schemeClr val="bg1"/>
              </a:buClr>
            </a:pPr>
            <a:r>
              <a:rPr lang="en-GB" sz="1300" b="1" dirty="0">
                <a:solidFill>
                  <a:schemeClr val="bg1"/>
                </a:solidFill>
                <a:latin typeface="Arial" panose="020B0604020202020204" pitchFamily="34" charset="0"/>
              </a:rPr>
              <a:t>Please Note: </a:t>
            </a:r>
            <a:r>
              <a:rPr lang="en-GB" sz="1300" dirty="0">
                <a:solidFill>
                  <a:schemeClr val="bg1"/>
                </a:solidFill>
                <a:latin typeface="Arial" panose="020B0604020202020204" pitchFamily="34" charset="0"/>
              </a:rPr>
              <a:t>Document classification is not to be removed.</a:t>
            </a:r>
          </a:p>
        </p:txBody>
      </p:sp>
      <p:sp>
        <p:nvSpPr>
          <p:cNvPr id="5" name="Rectangle 4"/>
          <p:cNvSpPr/>
          <p:nvPr/>
        </p:nvSpPr>
        <p:spPr>
          <a:xfrm>
            <a:off x="3039515" y="3934579"/>
            <a:ext cx="1144776" cy="1019126"/>
          </a:xfrm>
          <a:prstGeom prst="rect">
            <a:avLst/>
          </a:prstGeom>
          <a:solidFill>
            <a:schemeClr val="tx2">
              <a:lumMod val="20000"/>
              <a:lumOff val="80000"/>
            </a:schemeClr>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l"/>
            <a:r>
              <a:rPr lang="en-AU" sz="800" dirty="0" smtClean="0">
                <a:solidFill>
                  <a:schemeClr val="tx2"/>
                </a:solidFill>
              </a:rPr>
              <a:t>Table x</a:t>
            </a:r>
          </a:p>
        </p:txBody>
      </p:sp>
      <p:graphicFrame>
        <p:nvGraphicFramePr>
          <p:cNvPr id="10" name="Table 9"/>
          <p:cNvGraphicFramePr>
            <a:graphicFrameLocks noGrp="1"/>
          </p:cNvGraphicFramePr>
          <p:nvPr>
            <p:extLst>
              <p:ext uri="{D42A27DB-BD31-4B8C-83A1-F6EECF244321}">
                <p14:modId xmlns:p14="http://schemas.microsoft.com/office/powerpoint/2010/main" val="385084889"/>
              </p:ext>
            </p:extLst>
          </p:nvPr>
        </p:nvGraphicFramePr>
        <p:xfrm>
          <a:off x="1238541" y="3307793"/>
          <a:ext cx="1098255" cy="553700"/>
        </p:xfrm>
        <a:graphic>
          <a:graphicData uri="http://schemas.openxmlformats.org/drawingml/2006/table">
            <a:tbl>
              <a:tblPr>
                <a:tableStyleId>{5C22544A-7EE6-4342-B048-85BDC9FD1C3A}</a:tableStyleId>
              </a:tblPr>
              <a:tblGrid>
                <a:gridCol w="604971"/>
                <a:gridCol w="493284"/>
              </a:tblGrid>
              <a:tr h="110740">
                <a:tc>
                  <a:txBody>
                    <a:bodyPr/>
                    <a:lstStyle/>
                    <a:p>
                      <a:pPr algn="ctr" fontAlgn="b"/>
                      <a:r>
                        <a:rPr lang="en-AU" sz="600" b="0" u="none" strike="noStrike" dirty="0">
                          <a:ln>
                            <a:solidFill>
                              <a:schemeClr val="tx2"/>
                            </a:solidFill>
                          </a:ln>
                          <a:solidFill>
                            <a:schemeClr val="tx2"/>
                          </a:solidFill>
                          <a:effectLst/>
                        </a:rPr>
                        <a:t>Customer ID</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Date</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12345</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1/02/2019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87654</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2/02/2019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29384</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3/02/2019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93845</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4/02/2019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01932431"/>
              </p:ext>
            </p:extLst>
          </p:nvPr>
        </p:nvGraphicFramePr>
        <p:xfrm>
          <a:off x="1238541" y="4320806"/>
          <a:ext cx="1098255" cy="1134210"/>
        </p:xfrm>
        <a:graphic>
          <a:graphicData uri="http://schemas.openxmlformats.org/drawingml/2006/table">
            <a:tbl>
              <a:tblPr>
                <a:tableStyleId>{5C22544A-7EE6-4342-B048-85BDC9FD1C3A}</a:tableStyleId>
              </a:tblPr>
              <a:tblGrid>
                <a:gridCol w="636983"/>
                <a:gridCol w="461272"/>
              </a:tblGrid>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Customer ID</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Attribute 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12345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87654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29384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93845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102365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120988</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139611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158234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176857</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sp>
        <p:nvSpPr>
          <p:cNvPr id="16" name="Right Arrow 15"/>
          <p:cNvSpPr/>
          <p:nvPr/>
        </p:nvSpPr>
        <p:spPr>
          <a:xfrm>
            <a:off x="5019038" y="3454424"/>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pic>
        <p:nvPicPr>
          <p:cNvPr id="21" name="Picture 20"/>
          <p:cNvPicPr>
            <a:picLocks noChangeAspect="1"/>
          </p:cNvPicPr>
          <p:nvPr/>
        </p:nvPicPr>
        <p:blipFill>
          <a:blip r:embed="rId2"/>
          <a:stretch>
            <a:fillRect/>
          </a:stretch>
        </p:blipFill>
        <p:spPr>
          <a:xfrm>
            <a:off x="6979326" y="2959071"/>
            <a:ext cx="256463" cy="259221"/>
          </a:xfrm>
          <a:prstGeom prst="rect">
            <a:avLst/>
          </a:prstGeom>
        </p:spPr>
      </p:pic>
      <p:sp>
        <p:nvSpPr>
          <p:cNvPr id="22" name="Rounded Rectangle 21"/>
          <p:cNvSpPr/>
          <p:nvPr/>
        </p:nvSpPr>
        <p:spPr>
          <a:xfrm>
            <a:off x="1010269" y="2875280"/>
            <a:ext cx="10064131" cy="2987040"/>
          </a:xfrm>
          <a:prstGeom prst="roundRect">
            <a:avLst>
              <a:gd name="adj" fmla="val 708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ctr"/>
            <a:r>
              <a:rPr lang="en-AU" sz="1000" dirty="0" smtClean="0">
                <a:solidFill>
                  <a:schemeClr val="tx2"/>
                </a:solidFill>
              </a:rPr>
              <a:t>Intelligent Feature Engineering</a:t>
            </a:r>
            <a:endParaRPr lang="en-AU" sz="1500" dirty="0" smtClean="0">
              <a:solidFill>
                <a:schemeClr val="tx2"/>
              </a:solidFill>
            </a:endParaRPr>
          </a:p>
        </p:txBody>
      </p:sp>
      <p:sp>
        <p:nvSpPr>
          <p:cNvPr id="25" name="Can 24"/>
          <p:cNvSpPr/>
          <p:nvPr/>
        </p:nvSpPr>
        <p:spPr>
          <a:xfrm>
            <a:off x="5364772" y="3409125"/>
            <a:ext cx="845629" cy="487179"/>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200" dirty="0" smtClean="0">
                <a:solidFill>
                  <a:schemeClr val="bg1"/>
                </a:solidFill>
              </a:rPr>
              <a:t>Attributes</a:t>
            </a:r>
          </a:p>
        </p:txBody>
      </p:sp>
      <p:sp>
        <p:nvSpPr>
          <p:cNvPr id="6" name="Down Arrow 5"/>
          <p:cNvSpPr/>
          <p:nvPr/>
        </p:nvSpPr>
        <p:spPr>
          <a:xfrm>
            <a:off x="1496290" y="3941603"/>
            <a:ext cx="526473" cy="1223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8" name="TextBox 27"/>
          <p:cNvSpPr txBox="1"/>
          <p:nvPr/>
        </p:nvSpPr>
        <p:spPr>
          <a:xfrm>
            <a:off x="1238541" y="3022008"/>
            <a:ext cx="1199855" cy="285785"/>
          </a:xfrm>
          <a:prstGeom prst="rect">
            <a:avLst/>
          </a:prstGeom>
          <a:noFill/>
        </p:spPr>
        <p:txBody>
          <a:bodyPr wrap="square" lIns="54610" tIns="54610" rIns="54610" bIns="54610" rtlCol="0">
            <a:noAutofit/>
          </a:bodyPr>
          <a:lstStyle/>
          <a:p>
            <a:pPr>
              <a:spcAft>
                <a:spcPts val="600"/>
              </a:spcAft>
            </a:pPr>
            <a:r>
              <a:rPr lang="en-AU" sz="1000" dirty="0" smtClean="0">
                <a:solidFill>
                  <a:schemeClr val="tx2"/>
                </a:solidFill>
              </a:rPr>
              <a:t>Event (complaints)</a:t>
            </a:r>
          </a:p>
        </p:txBody>
      </p:sp>
      <p:sp>
        <p:nvSpPr>
          <p:cNvPr id="29" name="TextBox 28"/>
          <p:cNvSpPr txBox="1"/>
          <p:nvPr/>
        </p:nvSpPr>
        <p:spPr>
          <a:xfrm>
            <a:off x="1224686" y="4079572"/>
            <a:ext cx="1199855" cy="285785"/>
          </a:xfrm>
          <a:prstGeom prst="rect">
            <a:avLst/>
          </a:prstGeom>
          <a:noFill/>
        </p:spPr>
        <p:txBody>
          <a:bodyPr wrap="square" lIns="54610" tIns="54610" rIns="54610" bIns="54610" rtlCol="0">
            <a:noAutofit/>
          </a:bodyPr>
          <a:lstStyle/>
          <a:p>
            <a:pPr>
              <a:spcAft>
                <a:spcPts val="600"/>
              </a:spcAft>
            </a:pPr>
            <a:r>
              <a:rPr lang="en-AU" sz="1000" dirty="0" smtClean="0">
                <a:solidFill>
                  <a:schemeClr val="tx2"/>
                </a:solidFill>
              </a:rPr>
              <a:t>Entity (customers)</a:t>
            </a:r>
          </a:p>
        </p:txBody>
      </p:sp>
      <p:sp>
        <p:nvSpPr>
          <p:cNvPr id="30" name="Right Arrow 29"/>
          <p:cNvSpPr/>
          <p:nvPr/>
        </p:nvSpPr>
        <p:spPr>
          <a:xfrm>
            <a:off x="2596895" y="4397564"/>
            <a:ext cx="192482" cy="5297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2" name="Right Arrow 31"/>
          <p:cNvSpPr/>
          <p:nvPr/>
        </p:nvSpPr>
        <p:spPr>
          <a:xfrm>
            <a:off x="5023659" y="4161001"/>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3" name="Can 32"/>
          <p:cNvSpPr/>
          <p:nvPr/>
        </p:nvSpPr>
        <p:spPr>
          <a:xfrm>
            <a:off x="5369393" y="4115702"/>
            <a:ext cx="845629" cy="487179"/>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200" dirty="0" smtClean="0">
                <a:solidFill>
                  <a:schemeClr val="bg1"/>
                </a:solidFill>
              </a:rPr>
              <a:t>Events</a:t>
            </a:r>
          </a:p>
        </p:txBody>
      </p:sp>
      <p:sp>
        <p:nvSpPr>
          <p:cNvPr id="34" name="Right Arrow 33"/>
          <p:cNvSpPr/>
          <p:nvPr/>
        </p:nvSpPr>
        <p:spPr>
          <a:xfrm>
            <a:off x="2600105" y="4953705"/>
            <a:ext cx="4087018" cy="529744"/>
          </a:xfrm>
          <a:prstGeom prst="rightArrow">
            <a:avLst>
              <a:gd name="adj1" fmla="val 50000"/>
              <a:gd name="adj2" fmla="val 32564"/>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5" name="Can 34"/>
          <p:cNvSpPr/>
          <p:nvPr/>
        </p:nvSpPr>
        <p:spPr>
          <a:xfrm>
            <a:off x="6899347" y="3307793"/>
            <a:ext cx="923854" cy="2280207"/>
          </a:xfrm>
          <a:prstGeom prst="can">
            <a:avLst>
              <a:gd name="adj" fmla="val 19539"/>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200" dirty="0" smtClean="0">
                <a:solidFill>
                  <a:schemeClr val="bg1"/>
                </a:solidFill>
              </a:rPr>
              <a:t>Dataset</a:t>
            </a:r>
          </a:p>
        </p:txBody>
      </p:sp>
      <p:sp>
        <p:nvSpPr>
          <p:cNvPr id="36" name="Right Arrow 35"/>
          <p:cNvSpPr/>
          <p:nvPr/>
        </p:nvSpPr>
        <p:spPr>
          <a:xfrm>
            <a:off x="6427582" y="3449810"/>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7" name="Right Arrow 36"/>
          <p:cNvSpPr/>
          <p:nvPr/>
        </p:nvSpPr>
        <p:spPr>
          <a:xfrm>
            <a:off x="6432203" y="4156387"/>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8" name="Rounded Rectangle 37"/>
          <p:cNvSpPr/>
          <p:nvPr/>
        </p:nvSpPr>
        <p:spPr>
          <a:xfrm>
            <a:off x="8149381" y="3941603"/>
            <a:ext cx="1355076" cy="830210"/>
          </a:xfrm>
          <a:prstGeom prst="round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smtClean="0">
                <a:solidFill>
                  <a:schemeClr val="tx2"/>
                </a:solidFill>
              </a:rPr>
              <a:t>Feature Selection</a:t>
            </a:r>
          </a:p>
        </p:txBody>
      </p:sp>
      <p:sp>
        <p:nvSpPr>
          <p:cNvPr id="39" name="Can 38"/>
          <p:cNvSpPr/>
          <p:nvPr/>
        </p:nvSpPr>
        <p:spPr>
          <a:xfrm>
            <a:off x="9834279" y="3752687"/>
            <a:ext cx="923854" cy="1174622"/>
          </a:xfrm>
          <a:prstGeom prst="can">
            <a:avLst>
              <a:gd name="adj" fmla="val 19539"/>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200" dirty="0" smtClean="0">
                <a:solidFill>
                  <a:schemeClr val="bg1"/>
                </a:solidFill>
              </a:rPr>
              <a:t>Final Dataset</a:t>
            </a:r>
          </a:p>
        </p:txBody>
      </p:sp>
      <p:sp>
        <p:nvSpPr>
          <p:cNvPr id="40" name="Right Arrow 39"/>
          <p:cNvSpPr/>
          <p:nvPr/>
        </p:nvSpPr>
        <p:spPr>
          <a:xfrm>
            <a:off x="7887673" y="4152822"/>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41" name="Right Arrow 40"/>
          <p:cNvSpPr/>
          <p:nvPr/>
        </p:nvSpPr>
        <p:spPr>
          <a:xfrm>
            <a:off x="9573908" y="4147905"/>
            <a:ext cx="223929" cy="4418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Tree>
    <p:extLst>
      <p:ext uri="{BB962C8B-B14F-4D97-AF65-F5344CB8AC3E}">
        <p14:creationId xmlns:p14="http://schemas.microsoft.com/office/powerpoint/2010/main" val="214940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00" y="431800"/>
            <a:ext cx="10195200" cy="533400"/>
          </a:xfrm>
        </p:spPr>
        <p:txBody>
          <a:bodyPr/>
          <a:lstStyle/>
          <a:p>
            <a:r>
              <a:rPr lang="en-GB" dirty="0" smtClean="0"/>
              <a:t>…and ideas on the “How”</a:t>
            </a:r>
            <a:endParaRPr lang="en-GB" dirty="0"/>
          </a:p>
        </p:txBody>
      </p:sp>
      <p:sp>
        <p:nvSpPr>
          <p:cNvPr id="4" name="Text Placeholder 3"/>
          <p:cNvSpPr>
            <a:spLocks noGrp="1"/>
          </p:cNvSpPr>
          <p:nvPr>
            <p:ph type="body" sz="quarter" idx="10"/>
          </p:nvPr>
        </p:nvSpPr>
        <p:spPr>
          <a:xfrm>
            <a:off x="1021533" y="1315520"/>
            <a:ext cx="10195200" cy="4546800"/>
          </a:xfrm>
        </p:spPr>
        <p:txBody>
          <a:bodyPr/>
          <a:lstStyle/>
          <a:p>
            <a:r>
              <a:rPr lang="en-GB" sz="1400" b="0" dirty="0" smtClean="0">
                <a:latin typeface="Arial" panose="020B0604020202020204" pitchFamily="34" charset="0"/>
                <a:cs typeface="Arial" panose="020B0604020202020204" pitchFamily="34" charset="0"/>
              </a:rPr>
              <a:t>Proposed high level sequence:</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Driven by main entity table, build a tree of children underneath the entity table (possibly leveraging other DQ/Lineage tools)</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Create a mini dataset of entities with and without the predicted events to test new features with</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Scan child tables for features</a:t>
            </a:r>
          </a:p>
          <a:p>
            <a:pPr marL="342900" indent="-342900">
              <a:buFont typeface="Arial" panose="020B0604020202020204" pitchFamily="34" charset="0"/>
              <a:buChar char="•"/>
            </a:pPr>
            <a:r>
              <a:rPr lang="en-GB" sz="1200" b="0" dirty="0" smtClean="0">
                <a:latin typeface="Arial" panose="020B0604020202020204" pitchFamily="34" charset="0"/>
                <a:cs typeface="Arial" panose="020B0604020202020204" pitchFamily="34" charset="0"/>
              </a:rPr>
              <a:t>Add each feature (one at a time) to the mini dataset and test for lift</a:t>
            </a:r>
          </a:p>
        </p:txBody>
      </p:sp>
      <p:sp>
        <p:nvSpPr>
          <p:cNvPr id="3" name="Text Box 24"/>
          <p:cNvSpPr txBox="1">
            <a:spLocks noChangeArrowheads="1"/>
          </p:cNvSpPr>
          <p:nvPr/>
        </p:nvSpPr>
        <p:spPr bwMode="gray">
          <a:xfrm>
            <a:off x="-2913017" y="6322423"/>
            <a:ext cx="2765076" cy="501400"/>
          </a:xfrm>
          <a:prstGeom prst="rect">
            <a:avLst/>
          </a:prstGeom>
          <a:solidFill>
            <a:srgbClr val="9E3039"/>
          </a:solidFill>
          <a:ln w="6350" algn="ctr">
            <a:noFill/>
            <a:miter lim="800000"/>
            <a:headEnd/>
            <a:tailEnd/>
          </a:ln>
          <a:effectLst/>
        </p:spPr>
        <p:txBody>
          <a:bodyPr lIns="136500" tIns="50700" rIns="97500" bIns="50700"/>
          <a:lstStyle/>
          <a:p>
            <a:pPr defTabSz="825475">
              <a:spcBef>
                <a:spcPct val="50000"/>
              </a:spcBef>
              <a:buClr>
                <a:schemeClr val="bg1"/>
              </a:buClr>
            </a:pPr>
            <a:r>
              <a:rPr lang="en-GB" sz="1300" b="1" dirty="0">
                <a:solidFill>
                  <a:schemeClr val="bg1"/>
                </a:solidFill>
                <a:latin typeface="Arial" panose="020B0604020202020204" pitchFamily="34" charset="0"/>
              </a:rPr>
              <a:t>Please Note: </a:t>
            </a:r>
            <a:r>
              <a:rPr lang="en-GB" sz="1300" dirty="0">
                <a:solidFill>
                  <a:schemeClr val="bg1"/>
                </a:solidFill>
                <a:latin typeface="Arial" panose="020B0604020202020204" pitchFamily="34" charset="0"/>
              </a:rPr>
              <a:t>Document classification is not to be removed.</a:t>
            </a:r>
          </a:p>
        </p:txBody>
      </p:sp>
      <p:graphicFrame>
        <p:nvGraphicFramePr>
          <p:cNvPr id="10" name="Table 9"/>
          <p:cNvGraphicFramePr>
            <a:graphicFrameLocks noGrp="1"/>
          </p:cNvGraphicFramePr>
          <p:nvPr>
            <p:extLst>
              <p:ext uri="{D42A27DB-BD31-4B8C-83A1-F6EECF244321}">
                <p14:modId xmlns:p14="http://schemas.microsoft.com/office/powerpoint/2010/main" val="385084889"/>
              </p:ext>
            </p:extLst>
          </p:nvPr>
        </p:nvGraphicFramePr>
        <p:xfrm>
          <a:off x="1238541" y="3307793"/>
          <a:ext cx="1098255" cy="553700"/>
        </p:xfrm>
        <a:graphic>
          <a:graphicData uri="http://schemas.openxmlformats.org/drawingml/2006/table">
            <a:tbl>
              <a:tblPr>
                <a:tableStyleId>{5C22544A-7EE6-4342-B048-85BDC9FD1C3A}</a:tableStyleId>
              </a:tblPr>
              <a:tblGrid>
                <a:gridCol w="604971"/>
                <a:gridCol w="493284"/>
              </a:tblGrid>
              <a:tr h="110740">
                <a:tc>
                  <a:txBody>
                    <a:bodyPr/>
                    <a:lstStyle/>
                    <a:p>
                      <a:pPr algn="ctr" fontAlgn="b"/>
                      <a:r>
                        <a:rPr lang="en-AU" sz="600" b="0" u="none" strike="noStrike" dirty="0">
                          <a:ln>
                            <a:solidFill>
                              <a:schemeClr val="tx2"/>
                            </a:solidFill>
                          </a:ln>
                          <a:solidFill>
                            <a:schemeClr val="tx2"/>
                          </a:solidFill>
                          <a:effectLst/>
                        </a:rPr>
                        <a:t>Customer ID</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Date</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12345</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1/02/2019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87654</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2/02/2019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29384</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3/02/2019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0740">
                <a:tc>
                  <a:txBody>
                    <a:bodyPr/>
                    <a:lstStyle/>
                    <a:p>
                      <a:pPr algn="ctr" fontAlgn="b"/>
                      <a:r>
                        <a:rPr lang="en-AU" sz="600" b="0" u="none" strike="noStrike" dirty="0">
                          <a:ln>
                            <a:solidFill>
                              <a:schemeClr val="tx2"/>
                            </a:solidFill>
                          </a:ln>
                          <a:solidFill>
                            <a:schemeClr val="tx2"/>
                          </a:solidFill>
                          <a:effectLst/>
                        </a:rPr>
                        <a:t>93845</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fontAlgn="b"/>
                      <a:r>
                        <a:rPr lang="en-AU" sz="600" b="0" u="none" strike="noStrike" dirty="0">
                          <a:ln>
                            <a:solidFill>
                              <a:schemeClr val="tx2"/>
                            </a:solidFill>
                          </a:ln>
                          <a:solidFill>
                            <a:schemeClr val="tx2"/>
                          </a:solidFill>
                          <a:effectLst/>
                        </a:rPr>
                        <a:t>4/02/2019</a:t>
                      </a:r>
                      <a:endParaRPr lang="en-AU" sz="600" b="0" i="0" u="none" strike="noStrike" dirty="0">
                        <a:ln>
                          <a:solidFill>
                            <a:schemeClr val="tx2"/>
                          </a:solidFill>
                        </a:ln>
                        <a:solidFill>
                          <a:schemeClr val="tx2"/>
                        </a:solidFill>
                        <a:effectLst/>
                        <a:latin typeface="Arial" panose="020B0604020202020204" pitchFamily="34" charset="0"/>
                      </a:endParaRP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01932431"/>
              </p:ext>
            </p:extLst>
          </p:nvPr>
        </p:nvGraphicFramePr>
        <p:xfrm>
          <a:off x="1238541" y="4320806"/>
          <a:ext cx="1098255" cy="1134210"/>
        </p:xfrm>
        <a:graphic>
          <a:graphicData uri="http://schemas.openxmlformats.org/drawingml/2006/table">
            <a:tbl>
              <a:tblPr>
                <a:tableStyleId>{5C22544A-7EE6-4342-B048-85BDC9FD1C3A}</a:tableStyleId>
              </a:tblPr>
              <a:tblGrid>
                <a:gridCol w="636983"/>
                <a:gridCol w="461272"/>
              </a:tblGrid>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Customer ID</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Attribute 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12345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87654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29384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93845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102365</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120988</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139611</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158234</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r h="113421">
                <a:tc>
                  <a:txBody>
                    <a:bodyPr/>
                    <a:lstStyle/>
                    <a:p>
                      <a:pPr marL="0" algn="ctr" defTabSz="914400" rtl="0" eaLnBrk="1" fontAlgn="b" latinLnBrk="0" hangingPunct="1"/>
                      <a:r>
                        <a:rPr lang="en-AU" sz="600" u="none" strike="noStrike" kern="1200">
                          <a:ln>
                            <a:solidFill>
                              <a:schemeClr val="tx2"/>
                            </a:solidFill>
                          </a:ln>
                          <a:solidFill>
                            <a:schemeClr val="tx2"/>
                          </a:solidFill>
                          <a:effectLst/>
                          <a:latin typeface="+mn-lt"/>
                          <a:ea typeface="+mn-ea"/>
                          <a:cs typeface="+mn-cs"/>
                        </a:rPr>
                        <a:t>176857</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marL="0" algn="ctr" defTabSz="914400" rtl="0" eaLnBrk="1" fontAlgn="b" latinLnBrk="0" hangingPunct="1"/>
                      <a:r>
                        <a:rPr lang="en-AU" sz="600" u="none" strike="noStrike" kern="1200" dirty="0">
                          <a:ln>
                            <a:solidFill>
                              <a:schemeClr val="tx2"/>
                            </a:solidFill>
                          </a:ln>
                          <a:solidFill>
                            <a:schemeClr val="tx2"/>
                          </a:solidFill>
                          <a:effectLst/>
                          <a:latin typeface="+mn-lt"/>
                          <a:ea typeface="+mn-ea"/>
                          <a:cs typeface="+mn-cs"/>
                        </a:rPr>
                        <a:t>…</a:t>
                      </a:r>
                    </a:p>
                  </a:txBody>
                  <a:tcPr marL="7620" marR="7620" marT="7620"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r>
            </a:tbl>
          </a:graphicData>
        </a:graphic>
      </p:graphicFrame>
      <p:sp>
        <p:nvSpPr>
          <p:cNvPr id="22" name="Rounded Rectangle 21"/>
          <p:cNvSpPr/>
          <p:nvPr/>
        </p:nvSpPr>
        <p:spPr>
          <a:xfrm>
            <a:off x="1010269" y="2875280"/>
            <a:ext cx="10064131" cy="2987040"/>
          </a:xfrm>
          <a:prstGeom prst="roundRect">
            <a:avLst>
              <a:gd name="adj" fmla="val 708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lstStyle/>
          <a:p>
            <a:pPr algn="ctr"/>
            <a:r>
              <a:rPr lang="en-AU" sz="1000" dirty="0" smtClean="0">
                <a:solidFill>
                  <a:schemeClr val="tx2"/>
                </a:solidFill>
              </a:rPr>
              <a:t>Intelligent Feature Engineering</a:t>
            </a:r>
            <a:endParaRPr lang="en-AU" sz="1500" dirty="0" smtClean="0">
              <a:solidFill>
                <a:schemeClr val="tx2"/>
              </a:solidFill>
            </a:endParaRPr>
          </a:p>
        </p:txBody>
      </p:sp>
      <p:sp>
        <p:nvSpPr>
          <p:cNvPr id="6" name="Down Arrow 5"/>
          <p:cNvSpPr/>
          <p:nvPr/>
        </p:nvSpPr>
        <p:spPr>
          <a:xfrm>
            <a:off x="1496290" y="3941603"/>
            <a:ext cx="526473" cy="1223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8" name="TextBox 27"/>
          <p:cNvSpPr txBox="1"/>
          <p:nvPr/>
        </p:nvSpPr>
        <p:spPr>
          <a:xfrm>
            <a:off x="1238541" y="3022008"/>
            <a:ext cx="1199855" cy="285785"/>
          </a:xfrm>
          <a:prstGeom prst="rect">
            <a:avLst/>
          </a:prstGeom>
          <a:noFill/>
        </p:spPr>
        <p:txBody>
          <a:bodyPr wrap="square" lIns="54610" tIns="54610" rIns="54610" bIns="54610" rtlCol="0">
            <a:noAutofit/>
          </a:bodyPr>
          <a:lstStyle/>
          <a:p>
            <a:pPr>
              <a:spcAft>
                <a:spcPts val="600"/>
              </a:spcAft>
            </a:pPr>
            <a:r>
              <a:rPr lang="en-AU" sz="1000" dirty="0" smtClean="0">
                <a:solidFill>
                  <a:schemeClr val="tx2"/>
                </a:solidFill>
              </a:rPr>
              <a:t>Event (complaints)</a:t>
            </a:r>
          </a:p>
        </p:txBody>
      </p:sp>
      <p:sp>
        <p:nvSpPr>
          <p:cNvPr id="29" name="TextBox 28"/>
          <p:cNvSpPr txBox="1"/>
          <p:nvPr/>
        </p:nvSpPr>
        <p:spPr>
          <a:xfrm>
            <a:off x="1224686" y="4079572"/>
            <a:ext cx="1199855" cy="285785"/>
          </a:xfrm>
          <a:prstGeom prst="rect">
            <a:avLst/>
          </a:prstGeom>
          <a:noFill/>
        </p:spPr>
        <p:txBody>
          <a:bodyPr wrap="square" lIns="54610" tIns="54610" rIns="54610" bIns="54610" rtlCol="0">
            <a:noAutofit/>
          </a:bodyPr>
          <a:lstStyle/>
          <a:p>
            <a:pPr>
              <a:spcAft>
                <a:spcPts val="600"/>
              </a:spcAft>
            </a:pPr>
            <a:r>
              <a:rPr lang="en-AU" sz="1000" dirty="0" smtClean="0">
                <a:solidFill>
                  <a:schemeClr val="tx2"/>
                </a:solidFill>
              </a:rPr>
              <a:t>Entity (customers)</a:t>
            </a:r>
          </a:p>
        </p:txBody>
      </p:sp>
      <p:sp>
        <p:nvSpPr>
          <p:cNvPr id="30" name="Right Arrow 29"/>
          <p:cNvSpPr/>
          <p:nvPr/>
        </p:nvSpPr>
        <p:spPr>
          <a:xfrm>
            <a:off x="2596895" y="4397564"/>
            <a:ext cx="192482" cy="5297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graphicFrame>
        <p:nvGraphicFramePr>
          <p:cNvPr id="12" name="Diagram 11"/>
          <p:cNvGraphicFramePr/>
          <p:nvPr>
            <p:extLst>
              <p:ext uri="{D42A27DB-BD31-4B8C-83A1-F6EECF244321}">
                <p14:modId xmlns:p14="http://schemas.microsoft.com/office/powerpoint/2010/main" val="957896014"/>
              </p:ext>
            </p:extLst>
          </p:nvPr>
        </p:nvGraphicFramePr>
        <p:xfrm>
          <a:off x="2969487" y="3022008"/>
          <a:ext cx="3994727" cy="2544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2135178903"/>
              </p:ext>
            </p:extLst>
          </p:nvPr>
        </p:nvGraphicFramePr>
        <p:xfrm>
          <a:off x="6975478" y="3259144"/>
          <a:ext cx="2252750" cy="2276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Right Arrow 30"/>
          <p:cNvSpPr/>
          <p:nvPr/>
        </p:nvSpPr>
        <p:spPr>
          <a:xfrm>
            <a:off x="6746658" y="4055934"/>
            <a:ext cx="192482" cy="5297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42" name="Right Arrow 41"/>
          <p:cNvSpPr/>
          <p:nvPr/>
        </p:nvSpPr>
        <p:spPr>
          <a:xfrm>
            <a:off x="9422933" y="4079572"/>
            <a:ext cx="192482" cy="5297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15" name="Rounded Rectangle 14"/>
          <p:cNvSpPr/>
          <p:nvPr/>
        </p:nvSpPr>
        <p:spPr>
          <a:xfrm>
            <a:off x="9810120" y="3861493"/>
            <a:ext cx="1017207"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smtClean="0">
                <a:solidFill>
                  <a:schemeClr val="bg1"/>
                </a:solidFill>
              </a:rPr>
              <a:t>Feature List</a:t>
            </a:r>
          </a:p>
        </p:txBody>
      </p:sp>
      <p:sp>
        <p:nvSpPr>
          <p:cNvPr id="43" name="Right Arrow 42"/>
          <p:cNvSpPr/>
          <p:nvPr/>
        </p:nvSpPr>
        <p:spPr>
          <a:xfrm>
            <a:off x="11154300" y="4079572"/>
            <a:ext cx="192482" cy="52974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Tree>
    <p:extLst>
      <p:ext uri="{BB962C8B-B14F-4D97-AF65-F5344CB8AC3E}">
        <p14:creationId xmlns:p14="http://schemas.microsoft.com/office/powerpoint/2010/main" val="432875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Process Components</a:t>
            </a:r>
            <a:endParaRPr lang="en-GB" dirty="0"/>
          </a:p>
        </p:txBody>
      </p:sp>
      <p:sp>
        <p:nvSpPr>
          <p:cNvPr id="14" name="Text Placeholder 13"/>
          <p:cNvSpPr>
            <a:spLocks noGrp="1"/>
          </p:cNvSpPr>
          <p:nvPr>
            <p:ph type="body" sz="quarter" idx="10"/>
          </p:nvPr>
        </p:nvSpPr>
        <p:spPr>
          <a:xfrm>
            <a:off x="1003199" y="2172526"/>
            <a:ext cx="2319827" cy="3704400"/>
          </a:xfrm>
        </p:spPr>
        <p:txBody>
          <a:bodyPr/>
          <a:lstStyle/>
          <a:p>
            <a:pPr marL="171450" indent="-171450">
              <a:buFont typeface="Arial" panose="020B0604020202020204" pitchFamily="34" charset="0"/>
              <a:buChar char="•"/>
            </a:pPr>
            <a:r>
              <a:rPr lang="en-GB" sz="1100" b="0" dirty="0" smtClean="0"/>
              <a:t>Table containing the event being predicted (e.g. churn events, complaints, orders going into error)</a:t>
            </a:r>
            <a:endParaRPr lang="en-GB" sz="1100" b="0" dirty="0" smtClean="0"/>
          </a:p>
          <a:p>
            <a:pPr marL="171450" indent="-171450">
              <a:buFont typeface="Arial" panose="020B0604020202020204" pitchFamily="34" charset="0"/>
              <a:buChar char="•"/>
            </a:pPr>
            <a:r>
              <a:rPr lang="en-GB" sz="1100" b="0" dirty="0" smtClean="0"/>
              <a:t>Table containing entities the event is for (e.g. customer master table)</a:t>
            </a:r>
            <a:endParaRPr lang="en-GB" sz="1100" b="0" dirty="0" smtClean="0"/>
          </a:p>
          <a:p>
            <a:pPr marL="171450" indent="-171450">
              <a:buFont typeface="Arial" panose="020B0604020202020204" pitchFamily="34" charset="0"/>
              <a:buChar char="•"/>
            </a:pPr>
            <a:r>
              <a:rPr lang="en-GB" sz="1100" b="0" dirty="0" smtClean="0"/>
              <a:t>Entity table should be at the same level as final dataset</a:t>
            </a:r>
            <a:endParaRPr lang="en-GB" sz="1100" b="0" dirty="0" smtClean="0"/>
          </a:p>
          <a:p>
            <a:r>
              <a:rPr lang="en-GB" sz="1100" dirty="0" smtClean="0"/>
              <a:t>Potential issues:</a:t>
            </a:r>
            <a:endParaRPr lang="en-GB" sz="1100" dirty="0" smtClean="0"/>
          </a:p>
          <a:p>
            <a:pPr marL="171450" indent="-171450">
              <a:buFont typeface="Arial" panose="020B0604020202020204" pitchFamily="34" charset="0"/>
              <a:buChar char="•"/>
            </a:pPr>
            <a:r>
              <a:rPr lang="en-GB" sz="1100" b="0" dirty="0" smtClean="0"/>
              <a:t>SME knowledge may be required to define the two tables</a:t>
            </a:r>
            <a:endParaRPr lang="en-GB" sz="1100" b="0" dirty="0" smtClean="0"/>
          </a:p>
          <a:p>
            <a:pPr marL="171450" indent="-171450">
              <a:buFont typeface="Arial" panose="020B0604020202020204" pitchFamily="34" charset="0"/>
              <a:buChar char="•"/>
            </a:pPr>
            <a:r>
              <a:rPr lang="en-GB" sz="1100" b="0" dirty="0" smtClean="0"/>
              <a:t>In some cases the Event and the Entity may be in the same table (e.g. order table as the entity and order status as the event located in the same table)</a:t>
            </a:r>
            <a:endParaRPr lang="en-GB" sz="1100" b="0" dirty="0" smtClean="0"/>
          </a:p>
        </p:txBody>
      </p:sp>
      <p:sp>
        <p:nvSpPr>
          <p:cNvPr id="15" name="Text Placeholder 14"/>
          <p:cNvSpPr>
            <a:spLocks noGrp="1"/>
          </p:cNvSpPr>
          <p:nvPr>
            <p:ph type="body" sz="quarter" idx="11"/>
          </p:nvPr>
        </p:nvSpPr>
        <p:spPr>
          <a:xfrm>
            <a:off x="3684220" y="2172526"/>
            <a:ext cx="2319827" cy="4075874"/>
          </a:xfrm>
        </p:spPr>
        <p:txBody>
          <a:bodyPr/>
          <a:lstStyle/>
          <a:p>
            <a:pPr marL="171450" indent="-171450">
              <a:buFont typeface="Arial" panose="020B0604020202020204" pitchFamily="34" charset="0"/>
              <a:buChar char="•"/>
            </a:pPr>
            <a:r>
              <a:rPr lang="en-GB" sz="1100" b="0" dirty="0" smtClean="0"/>
              <a:t>Driven by Entity table, build a hierarchy of tables underneath entity table (all children, grandchildren etc.)</a:t>
            </a:r>
          </a:p>
          <a:p>
            <a:pPr marL="171450" indent="-171450">
              <a:buFont typeface="Arial" panose="020B0604020202020204" pitchFamily="34" charset="0"/>
              <a:buChar char="•"/>
            </a:pPr>
            <a:r>
              <a:rPr lang="en-GB" sz="1100" b="0" dirty="0" smtClean="0"/>
              <a:t>May leverage other tools like DQ software to outsource this</a:t>
            </a:r>
          </a:p>
          <a:p>
            <a:pPr marL="171450" indent="-171450">
              <a:buFont typeface="Arial" panose="020B0604020202020204" pitchFamily="34" charset="0"/>
              <a:buChar char="•"/>
            </a:pPr>
            <a:r>
              <a:rPr lang="en-GB" sz="1100" b="0" dirty="0" smtClean="0"/>
              <a:t>It is important to use the actual data values in potential foreign keys rather than just relying on metadata and column names </a:t>
            </a:r>
            <a:endParaRPr lang="en-GB" sz="1100" b="0" dirty="0" smtClean="0"/>
          </a:p>
          <a:p>
            <a:r>
              <a:rPr lang="en-GB" sz="1100" dirty="0" smtClean="0"/>
              <a:t>Potential issues:</a:t>
            </a:r>
          </a:p>
          <a:p>
            <a:pPr marL="171450" indent="-171450">
              <a:buFont typeface="Arial" panose="020B0604020202020204" pitchFamily="34" charset="0"/>
              <a:buChar char="•"/>
            </a:pPr>
            <a:r>
              <a:rPr lang="en-GB" sz="1100" b="0" dirty="0" smtClean="0"/>
              <a:t>Useful data outside the hierarchy, especially when looking in custom data-marts</a:t>
            </a:r>
          </a:p>
          <a:p>
            <a:pPr marL="171450" indent="-171450">
              <a:buFont typeface="Arial" panose="020B0604020202020204" pitchFamily="34" charset="0"/>
              <a:buChar char="•"/>
            </a:pPr>
            <a:r>
              <a:rPr lang="en-GB" sz="1100" b="0" dirty="0" smtClean="0"/>
              <a:t>Important to create ways to enable high level SME input: “look in this direction” to deal with poorly linked tables and custom data-marts</a:t>
            </a:r>
            <a:endParaRPr lang="en-GB" sz="1100" b="0" dirty="0" smtClean="0"/>
          </a:p>
          <a:p>
            <a:pPr marL="171450" indent="-171450">
              <a:buFont typeface="Arial" panose="020B0604020202020204" pitchFamily="34" charset="0"/>
              <a:buChar char="•"/>
            </a:pPr>
            <a:r>
              <a:rPr lang="en-GB" sz="1100" b="0" dirty="0" smtClean="0"/>
              <a:t>Processing time may be excessive when using values in potential linking columns</a:t>
            </a:r>
            <a:endParaRPr lang="en-GB" sz="1100" b="0" dirty="0"/>
          </a:p>
        </p:txBody>
      </p:sp>
      <p:sp>
        <p:nvSpPr>
          <p:cNvPr id="16" name="Text Placeholder 15"/>
          <p:cNvSpPr>
            <a:spLocks noGrp="1"/>
          </p:cNvSpPr>
          <p:nvPr>
            <p:ph type="body" sz="quarter" idx="12"/>
          </p:nvPr>
        </p:nvSpPr>
        <p:spPr>
          <a:xfrm>
            <a:off x="6365241" y="2172526"/>
            <a:ext cx="2319827" cy="3704400"/>
          </a:xfrm>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Create mini-dataset with both event types to test each feature</a:t>
            </a:r>
            <a:endParaRPr lang="en-GB" sz="1100" b="0" dirty="0" smtClean="0"/>
          </a:p>
          <a:p>
            <a:pPr marL="171450" indent="-171450">
              <a:buFont typeface="Arial" panose="020B0604020202020204" pitchFamily="34" charset="0"/>
              <a:buChar char="•"/>
            </a:pPr>
            <a:r>
              <a:rPr lang="en-GB" sz="1100" b="0" dirty="0" smtClean="0"/>
              <a:t>Loop through all child tables and each column to identify potential features</a:t>
            </a:r>
          </a:p>
          <a:p>
            <a:pPr marL="171450" indent="-171450">
              <a:buFont typeface="Arial" panose="020B0604020202020204" pitchFamily="34" charset="0"/>
              <a:buChar char="•"/>
            </a:pPr>
            <a:r>
              <a:rPr lang="en-GB" sz="1100" b="0" dirty="0" smtClean="0"/>
              <a:t>Apply standard feature engineering techniques and test each feature for prediction lift</a:t>
            </a:r>
          </a:p>
          <a:p>
            <a:pPr marL="171450" indent="-171450">
              <a:buFont typeface="Arial" panose="020B0604020202020204" pitchFamily="34" charset="0"/>
              <a:buChar char="•"/>
            </a:pPr>
            <a:r>
              <a:rPr lang="en-GB" sz="1100" b="0" dirty="0" smtClean="0"/>
              <a:t>Deal with date columns first – they may be event/attribute dates</a:t>
            </a:r>
          </a:p>
          <a:p>
            <a:pPr marL="171450" indent="-171450">
              <a:buFont typeface="Arial" panose="020B0604020202020204" pitchFamily="34" charset="0"/>
              <a:buChar char="•"/>
            </a:pPr>
            <a:r>
              <a:rPr lang="en-GB" sz="1100" b="0" dirty="0" smtClean="0"/>
              <a:t>Output: list of features with predictive lift for user review</a:t>
            </a:r>
          </a:p>
          <a:p>
            <a:r>
              <a:rPr lang="en-GB" sz="1100" dirty="0" smtClean="0"/>
              <a:t>Potential issues</a:t>
            </a:r>
          </a:p>
          <a:p>
            <a:pPr marL="171450" indent="-171450">
              <a:buFont typeface="Arial" panose="020B0604020202020204" pitchFamily="34" charset="0"/>
              <a:buChar char="•"/>
            </a:pPr>
            <a:r>
              <a:rPr lang="en-GB" sz="1100" b="0" dirty="0" smtClean="0"/>
              <a:t>Processing time to loop through all tables and columns</a:t>
            </a:r>
          </a:p>
          <a:p>
            <a:pPr marL="171450" indent="-171450">
              <a:buFont typeface="Arial" panose="020B0604020202020204" pitchFamily="34" charset="0"/>
              <a:buChar char="•"/>
            </a:pPr>
            <a:r>
              <a:rPr lang="en-GB" sz="1100" b="0" dirty="0" smtClean="0"/>
              <a:t>The mini data-set may not contain sufficient variability to detect features</a:t>
            </a:r>
          </a:p>
          <a:p>
            <a:pPr marL="171450" indent="-171450">
              <a:buFont typeface="Arial" panose="020B0604020202020204" pitchFamily="34" charset="0"/>
              <a:buChar char="•"/>
            </a:pPr>
            <a:endParaRPr lang="en-GB" sz="1100" b="0" dirty="0"/>
          </a:p>
        </p:txBody>
      </p:sp>
      <p:sp>
        <p:nvSpPr>
          <p:cNvPr id="18" name="Text Placeholder 17"/>
          <p:cNvSpPr>
            <a:spLocks noGrp="1"/>
          </p:cNvSpPr>
          <p:nvPr>
            <p:ph type="body" sz="quarter" idx="14"/>
          </p:nvPr>
        </p:nvSpPr>
        <p:spPr>
          <a:xfrm>
            <a:off x="1003199" y="1322388"/>
            <a:ext cx="2319827" cy="604800"/>
          </a:xfrm>
        </p:spPr>
        <p:txBody>
          <a:bodyPr/>
          <a:lstStyle/>
          <a:p>
            <a:pPr algn="ctr"/>
            <a:r>
              <a:rPr lang="en-GB" sz="1200" dirty="0" smtClean="0"/>
              <a:t>Define Key Tables </a:t>
            </a:r>
          </a:p>
          <a:p>
            <a:pPr algn="ctr"/>
            <a:r>
              <a:rPr lang="en-GB" sz="1200" dirty="0" smtClean="0"/>
              <a:t>(manual selection)</a:t>
            </a:r>
            <a:endParaRPr lang="en-GB" sz="1200" dirty="0"/>
          </a:p>
        </p:txBody>
      </p:sp>
      <p:sp>
        <p:nvSpPr>
          <p:cNvPr id="19" name="Text Placeholder 18"/>
          <p:cNvSpPr>
            <a:spLocks noGrp="1"/>
          </p:cNvSpPr>
          <p:nvPr>
            <p:ph type="body" sz="quarter" idx="15"/>
          </p:nvPr>
        </p:nvSpPr>
        <p:spPr>
          <a:xfrm>
            <a:off x="3684220" y="1322388"/>
            <a:ext cx="2319827" cy="604800"/>
          </a:xfrm>
          <a:solidFill>
            <a:schemeClr val="tx2"/>
          </a:solidFill>
        </p:spPr>
        <p:txBody>
          <a:bodyPr vert="horz" lIns="54000" tIns="54000" rIns="54000" bIns="54000" rtlCol="0" anchor="ctr" anchorCtr="0">
            <a:noAutofit/>
          </a:bodyPr>
          <a:lstStyle/>
          <a:p>
            <a:pPr algn="ctr"/>
            <a:r>
              <a:rPr lang="en-GB" sz="1200" dirty="0" smtClean="0"/>
              <a:t>Build Table Hierarchy</a:t>
            </a:r>
          </a:p>
          <a:p>
            <a:pPr algn="ctr"/>
            <a:r>
              <a:rPr lang="en-GB" sz="1200" dirty="0" smtClean="0"/>
              <a:t>(automated)</a:t>
            </a:r>
            <a:endParaRPr lang="en-GB" sz="1200" dirty="0"/>
          </a:p>
        </p:txBody>
      </p:sp>
      <p:sp>
        <p:nvSpPr>
          <p:cNvPr id="20" name="Text Placeholder 19"/>
          <p:cNvSpPr>
            <a:spLocks noGrp="1"/>
          </p:cNvSpPr>
          <p:nvPr>
            <p:ph type="body" sz="quarter" idx="16"/>
          </p:nvPr>
        </p:nvSpPr>
        <p:spPr>
          <a:xfrm>
            <a:off x="6365241" y="1322388"/>
            <a:ext cx="2319827" cy="604800"/>
          </a:xfrm>
          <a:solidFill>
            <a:schemeClr val="tx2"/>
          </a:solidFill>
        </p:spPr>
        <p:txBody>
          <a:bodyPr vert="horz" lIns="54000" tIns="54000" rIns="54000" bIns="54000" rtlCol="0" anchor="ctr" anchorCtr="0">
            <a:noAutofit/>
          </a:bodyPr>
          <a:lstStyle/>
          <a:p>
            <a:pPr algn="ctr"/>
            <a:r>
              <a:rPr lang="en-GB" sz="1200" dirty="0" smtClean="0"/>
              <a:t>Harvest Tables for Features (automated)</a:t>
            </a:r>
            <a:endParaRPr lang="en-GB" sz="1200" dirty="0"/>
          </a:p>
        </p:txBody>
      </p:sp>
      <p:sp>
        <p:nvSpPr>
          <p:cNvPr id="31" name="Text Placeholder 15"/>
          <p:cNvSpPr>
            <a:spLocks noGrp="1"/>
          </p:cNvSpPr>
          <p:nvPr>
            <p:ph type="body" sz="quarter" idx="12"/>
          </p:nvPr>
        </p:nvSpPr>
        <p:spPr>
          <a:xfrm>
            <a:off x="9046262" y="2167614"/>
            <a:ext cx="2319827" cy="3704400"/>
          </a:xfrm>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For features selected by the user, create a query to create the final dataset</a:t>
            </a:r>
          </a:p>
          <a:p>
            <a:pPr marL="171450" indent="-171450">
              <a:buFont typeface="Arial" panose="020B0604020202020204" pitchFamily="34" charset="0"/>
              <a:buChar char="•"/>
            </a:pPr>
            <a:r>
              <a:rPr lang="en-GB" sz="1100" b="0" dirty="0" smtClean="0"/>
              <a:t>The user will then review and amend the query as necessary</a:t>
            </a:r>
          </a:p>
          <a:p>
            <a:endParaRPr lang="en-GB" sz="1100" b="0" dirty="0"/>
          </a:p>
        </p:txBody>
      </p:sp>
      <p:sp>
        <p:nvSpPr>
          <p:cNvPr id="32" name="Text Placeholder 19"/>
          <p:cNvSpPr>
            <a:spLocks noGrp="1"/>
          </p:cNvSpPr>
          <p:nvPr>
            <p:ph type="body" sz="quarter" idx="16"/>
          </p:nvPr>
        </p:nvSpPr>
        <p:spPr>
          <a:xfrm>
            <a:off x="9046262" y="1317476"/>
            <a:ext cx="2319827" cy="604800"/>
          </a:xfrm>
          <a:solidFill>
            <a:schemeClr val="tx2"/>
          </a:solidFill>
        </p:spPr>
        <p:txBody>
          <a:bodyPr vert="horz" lIns="54000" tIns="54000" rIns="54000" bIns="54000" rtlCol="0" anchor="ctr" anchorCtr="0">
            <a:noAutofit/>
          </a:bodyPr>
          <a:lstStyle/>
          <a:p>
            <a:pPr algn="ctr"/>
            <a:r>
              <a:rPr lang="en-GB" sz="1200" dirty="0" smtClean="0"/>
              <a:t>Create Dataset</a:t>
            </a:r>
          </a:p>
          <a:p>
            <a:pPr algn="ctr"/>
            <a:r>
              <a:rPr lang="en-GB" sz="1200" dirty="0" smtClean="0"/>
              <a:t>(Automated)</a:t>
            </a:r>
            <a:endParaRPr lang="en-GB" sz="1200" dirty="0"/>
          </a:p>
        </p:txBody>
      </p:sp>
    </p:spTree>
    <p:extLst>
      <p:ext uri="{BB962C8B-B14F-4D97-AF65-F5344CB8AC3E}">
        <p14:creationId xmlns:p14="http://schemas.microsoft.com/office/powerpoint/2010/main" val="2235869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98399" y="1330126"/>
            <a:ext cx="6325268" cy="4546800"/>
          </a:xfrm>
        </p:spPr>
        <p:txBody>
          <a:bodyPr/>
          <a:lstStyle/>
          <a:p>
            <a:r>
              <a:rPr lang="en-AU" sz="1200" dirty="0" smtClean="0"/>
              <a:t>Important success factors for </a:t>
            </a:r>
            <a:r>
              <a:rPr lang="en-AU" sz="1200" dirty="0" err="1" smtClean="0"/>
              <a:t>PoC</a:t>
            </a:r>
            <a:r>
              <a:rPr lang="en-AU" sz="1200" dirty="0" smtClean="0"/>
              <a:t>:</a:t>
            </a:r>
            <a:endParaRPr lang="en-AU" sz="1200" dirty="0" smtClean="0"/>
          </a:p>
          <a:p>
            <a:pPr marL="285750" indent="-285750">
              <a:buFont typeface="Arial" panose="020B0604020202020204" pitchFamily="34" charset="0"/>
              <a:buChar char="•"/>
            </a:pPr>
            <a:r>
              <a:rPr lang="en-AU" sz="1200" b="0" dirty="0" smtClean="0"/>
              <a:t>A large database</a:t>
            </a:r>
          </a:p>
          <a:p>
            <a:pPr marL="285750" indent="-285750">
              <a:buFont typeface="Arial" panose="020B0604020202020204" pitchFamily="34" charset="0"/>
              <a:buChar char="•"/>
            </a:pPr>
            <a:r>
              <a:rPr lang="en-AU" sz="1200" b="0" dirty="0" smtClean="0"/>
              <a:t>Well established table relationships – ideally a copy of production system, e.g. CRM</a:t>
            </a:r>
          </a:p>
          <a:p>
            <a:pPr marL="285750" indent="-285750">
              <a:buFont typeface="Arial" panose="020B0604020202020204" pitchFamily="34" charset="0"/>
              <a:buChar char="•"/>
            </a:pPr>
            <a:r>
              <a:rPr lang="en-AU" sz="1200" b="0" dirty="0" smtClean="0"/>
              <a:t>A processing environment available with access to the database</a:t>
            </a:r>
          </a:p>
          <a:p>
            <a:pPr marL="285750" indent="-285750">
              <a:buFont typeface="Arial" panose="020B0604020202020204" pitchFamily="34" charset="0"/>
              <a:buChar char="•"/>
            </a:pPr>
            <a:r>
              <a:rPr lang="en-AU" sz="1200" b="0" dirty="0" smtClean="0"/>
              <a:t>Python or R are available on the processing environment</a:t>
            </a:r>
          </a:p>
          <a:p>
            <a:r>
              <a:rPr lang="en-AU" sz="1200" dirty="0" smtClean="0"/>
              <a:t>Focus on the core functionality</a:t>
            </a:r>
          </a:p>
          <a:p>
            <a:pPr marL="285750" indent="-285750">
              <a:buFont typeface="Arial" panose="020B0604020202020204" pitchFamily="34" charset="0"/>
              <a:buChar char="•"/>
            </a:pPr>
            <a:r>
              <a:rPr lang="en-AU" sz="1200" b="0" dirty="0" smtClean="0"/>
              <a:t>Due to </a:t>
            </a:r>
            <a:r>
              <a:rPr lang="en-AU" sz="1200" b="0" dirty="0" err="1" smtClean="0"/>
              <a:t>PoC</a:t>
            </a:r>
            <a:r>
              <a:rPr lang="en-AU" sz="1200" b="0" dirty="0" smtClean="0"/>
              <a:t> resource restriction, it is important to focus on testing of the most value-adding activity – Feature Harvesting</a:t>
            </a:r>
          </a:p>
          <a:p>
            <a:pPr marL="285750" indent="-285750">
              <a:buFont typeface="Arial" panose="020B0604020202020204" pitchFamily="34" charset="0"/>
              <a:buChar char="•"/>
            </a:pPr>
            <a:r>
              <a:rPr lang="en-AU" sz="1200" b="0" dirty="0" smtClean="0"/>
              <a:t>Other product functions (Creating table hierarchy and dataset queries) will NOT be tested.</a:t>
            </a:r>
          </a:p>
          <a:p>
            <a:pPr marL="285750" indent="-285750">
              <a:buFont typeface="Arial" panose="020B0604020202020204" pitchFamily="34" charset="0"/>
              <a:buChar char="•"/>
            </a:pPr>
            <a:r>
              <a:rPr lang="en-AU" sz="1200" b="0" dirty="0" smtClean="0"/>
              <a:t>A table hierarchy created by a SME will be fed into the </a:t>
            </a:r>
            <a:r>
              <a:rPr lang="en-AU" sz="1200" b="0" dirty="0" err="1" smtClean="0"/>
              <a:t>PoC</a:t>
            </a:r>
            <a:r>
              <a:rPr lang="en-AU" sz="1200" b="0" dirty="0" smtClean="0"/>
              <a:t> as a starting point as well as the mini dataset</a:t>
            </a:r>
          </a:p>
          <a:p>
            <a:r>
              <a:rPr lang="en-AU" sz="1200" dirty="0" smtClean="0"/>
              <a:t>Key scope of </a:t>
            </a:r>
            <a:r>
              <a:rPr lang="en-AU" sz="1200" dirty="0" err="1" smtClean="0"/>
              <a:t>PoC</a:t>
            </a:r>
            <a:r>
              <a:rPr lang="en-AU" sz="1200" dirty="0" smtClean="0"/>
              <a:t>:</a:t>
            </a:r>
          </a:p>
          <a:p>
            <a:pPr marL="285750" indent="-285750">
              <a:buFont typeface="Arial" panose="020B0604020202020204" pitchFamily="34" charset="0"/>
              <a:buChar char="•"/>
            </a:pPr>
            <a:r>
              <a:rPr lang="en-AU" sz="1200" b="0" dirty="0" smtClean="0"/>
              <a:t>Create standard feature engineering code to deal with any column of data</a:t>
            </a:r>
          </a:p>
          <a:p>
            <a:pPr marL="285750" indent="-285750">
              <a:buFont typeface="Arial" panose="020B0604020202020204" pitchFamily="34" charset="0"/>
              <a:buChar char="•"/>
            </a:pPr>
            <a:r>
              <a:rPr lang="en-AU" sz="1200" b="0" dirty="0" smtClean="0"/>
              <a:t>Create code to deal with all date columns and Identify Event/Attribute effective dates</a:t>
            </a:r>
          </a:p>
          <a:p>
            <a:pPr marL="285750" indent="-285750">
              <a:buFont typeface="Arial" panose="020B0604020202020204" pitchFamily="34" charset="0"/>
              <a:buChar char="•"/>
            </a:pPr>
            <a:r>
              <a:rPr lang="en-AU" sz="1200" b="0" dirty="0" smtClean="0"/>
              <a:t>Create code to test predictive lift from each column tested</a:t>
            </a:r>
          </a:p>
          <a:p>
            <a:pPr marL="285750" indent="-285750">
              <a:buFont typeface="Arial" panose="020B0604020202020204" pitchFamily="34" charset="0"/>
              <a:buChar char="•"/>
            </a:pPr>
            <a:r>
              <a:rPr lang="en-AU" sz="1200" b="0" dirty="0" smtClean="0"/>
              <a:t>Create code to loop through tables and columns with a key functionality of tracking performance time</a:t>
            </a:r>
          </a:p>
          <a:p>
            <a:pPr marL="285750" indent="-285750">
              <a:buFont typeface="Arial" panose="020B0604020202020204" pitchFamily="34" charset="0"/>
              <a:buChar char="•"/>
            </a:pPr>
            <a:r>
              <a:rPr lang="en-AU" sz="1200" b="0" dirty="0" smtClean="0"/>
              <a:t>Coding in Python</a:t>
            </a:r>
          </a:p>
          <a:p>
            <a:pPr marL="285750" indent="-285750">
              <a:buFont typeface="Arial" panose="020B0604020202020204" pitchFamily="34" charset="0"/>
              <a:buChar char="•"/>
            </a:pPr>
            <a:endParaRPr lang="en-AU" sz="1200" b="0" dirty="0"/>
          </a:p>
        </p:txBody>
      </p:sp>
      <p:sp>
        <p:nvSpPr>
          <p:cNvPr id="3" name="Title 2"/>
          <p:cNvSpPr>
            <a:spLocks noGrp="1"/>
          </p:cNvSpPr>
          <p:nvPr>
            <p:ph type="title"/>
          </p:nvPr>
        </p:nvSpPr>
        <p:spPr/>
        <p:txBody>
          <a:bodyPr/>
          <a:lstStyle/>
          <a:p>
            <a:r>
              <a:rPr lang="en-AU" dirty="0" smtClean="0"/>
              <a:t>Proof of Concept outline</a:t>
            </a:r>
            <a:endParaRPr lang="en-AU" dirty="0"/>
          </a:p>
        </p:txBody>
      </p:sp>
      <p:pic>
        <p:nvPicPr>
          <p:cNvPr id="4" name="Picture 3"/>
          <p:cNvPicPr>
            <a:picLocks noChangeAspect="1"/>
          </p:cNvPicPr>
          <p:nvPr/>
        </p:nvPicPr>
        <p:blipFill>
          <a:blip r:embed="rId2"/>
          <a:stretch>
            <a:fillRect/>
          </a:stretch>
        </p:blipFill>
        <p:spPr>
          <a:xfrm>
            <a:off x="7323667" y="1270000"/>
            <a:ext cx="4221320" cy="1954408"/>
          </a:xfrm>
          <a:prstGeom prst="rect">
            <a:avLst/>
          </a:prstGeom>
        </p:spPr>
      </p:pic>
      <p:sp>
        <p:nvSpPr>
          <p:cNvPr id="5" name="Rounded Rectangle 4"/>
          <p:cNvSpPr/>
          <p:nvPr/>
        </p:nvSpPr>
        <p:spPr>
          <a:xfrm>
            <a:off x="9377465" y="1143000"/>
            <a:ext cx="1138136" cy="2142067"/>
          </a:xfrm>
          <a:prstGeom prst="roundRect">
            <a:avLst>
              <a:gd name="adj" fmla="val 8975"/>
            </a:avLst>
          </a:prstGeom>
          <a:noFill/>
          <a:ln w="22225">
            <a:solidFill>
              <a:srgbClr val="009A4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6" name="Line Callout 2 (Accent Bar) 5"/>
          <p:cNvSpPr/>
          <p:nvPr/>
        </p:nvSpPr>
        <p:spPr>
          <a:xfrm>
            <a:off x="10979907" y="2214033"/>
            <a:ext cx="819743" cy="470801"/>
          </a:xfrm>
          <a:prstGeom prst="accentCallout2">
            <a:avLst>
              <a:gd name="adj1" fmla="val 20816"/>
              <a:gd name="adj2" fmla="val 2347"/>
              <a:gd name="adj3" fmla="val 18750"/>
              <a:gd name="adj4" fmla="val -16667"/>
              <a:gd name="adj5" fmla="val -4416"/>
              <a:gd name="adj6" fmla="val -6558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AU" sz="1000" dirty="0" smtClean="0">
                <a:solidFill>
                  <a:schemeClr val="tx2"/>
                </a:solidFill>
              </a:rPr>
              <a:t>Focus on feature identification</a:t>
            </a:r>
            <a:endParaRPr lang="en-AU" sz="1000" dirty="0" smtClean="0">
              <a:solidFill>
                <a:schemeClr val="tx2"/>
              </a:solidFill>
            </a:endParaRPr>
          </a:p>
        </p:txBody>
      </p:sp>
      <p:sp>
        <p:nvSpPr>
          <p:cNvPr id="7" name="TextBox 6"/>
          <p:cNvSpPr txBox="1"/>
          <p:nvPr/>
        </p:nvSpPr>
        <p:spPr>
          <a:xfrm>
            <a:off x="7420701" y="4008245"/>
            <a:ext cx="4378949" cy="1712068"/>
          </a:xfrm>
          <a:prstGeom prst="rect">
            <a:avLst/>
          </a:prstGeom>
          <a:noFill/>
        </p:spPr>
        <p:txBody>
          <a:bodyPr wrap="square" lIns="54610" tIns="54610" rIns="54610" bIns="54610" rtlCol="0">
            <a:noAutofit/>
          </a:bodyPr>
          <a:lstStyle/>
          <a:p>
            <a:pPr>
              <a:spcAft>
                <a:spcPts val="600"/>
              </a:spcAft>
            </a:pPr>
            <a:r>
              <a:rPr lang="en-AU" sz="1200" b="1" dirty="0" smtClean="0">
                <a:solidFill>
                  <a:schemeClr val="tx2"/>
                </a:solidFill>
              </a:rPr>
              <a:t>Key objectives of </a:t>
            </a:r>
            <a:r>
              <a:rPr lang="en-AU" sz="1200" b="1" dirty="0" err="1" smtClean="0">
                <a:solidFill>
                  <a:schemeClr val="tx2"/>
                </a:solidFill>
              </a:rPr>
              <a:t>PoC</a:t>
            </a:r>
            <a:r>
              <a:rPr lang="en-AU" sz="1200" b="1" dirty="0" smtClean="0">
                <a:solidFill>
                  <a:schemeClr val="tx2"/>
                </a:solidFill>
              </a:rPr>
              <a:t>:</a:t>
            </a:r>
          </a:p>
          <a:p>
            <a:pPr marL="171450" indent="-171450">
              <a:spcAft>
                <a:spcPts val="600"/>
              </a:spcAft>
              <a:buFont typeface="Arial" panose="020B0604020202020204" pitchFamily="34" charset="0"/>
              <a:buChar char="•"/>
            </a:pPr>
            <a:r>
              <a:rPr lang="en-AU" sz="1200" dirty="0" smtClean="0">
                <a:solidFill>
                  <a:schemeClr val="tx2"/>
                </a:solidFill>
              </a:rPr>
              <a:t>Test value-add potential, e.g. how much faster it takes vs. human SME doing the same manually</a:t>
            </a:r>
          </a:p>
          <a:p>
            <a:pPr marL="171450" indent="-171450">
              <a:spcAft>
                <a:spcPts val="600"/>
              </a:spcAft>
              <a:buFont typeface="Arial" panose="020B0604020202020204" pitchFamily="34" charset="0"/>
              <a:buChar char="•"/>
            </a:pPr>
            <a:r>
              <a:rPr lang="en-AU" sz="1200" dirty="0" smtClean="0">
                <a:solidFill>
                  <a:schemeClr val="tx2"/>
                </a:solidFill>
              </a:rPr>
              <a:t>Key criteria - establish performance benchmarks (e.g. one column takes X minutes per 1,000 rows of feature data)</a:t>
            </a:r>
          </a:p>
          <a:p>
            <a:pPr marL="171450" indent="-171450">
              <a:spcAft>
                <a:spcPts val="600"/>
              </a:spcAft>
              <a:buFont typeface="Arial" panose="020B0604020202020204" pitchFamily="34" charset="0"/>
              <a:buChar char="•"/>
            </a:pPr>
            <a:r>
              <a:rPr lang="en-AU" sz="1200" dirty="0" smtClean="0">
                <a:solidFill>
                  <a:schemeClr val="tx2"/>
                </a:solidFill>
              </a:rPr>
              <a:t>Assess effectiveness of date logic and standard feature engineering logic</a:t>
            </a:r>
            <a:endParaRPr lang="en-AU" sz="1200" dirty="0" smtClean="0">
              <a:solidFill>
                <a:schemeClr val="tx2"/>
              </a:solidFill>
            </a:endParaRPr>
          </a:p>
        </p:txBody>
      </p:sp>
    </p:spTree>
    <p:extLst>
      <p:ext uri="{BB962C8B-B14F-4D97-AF65-F5344CB8AC3E}">
        <p14:creationId xmlns:p14="http://schemas.microsoft.com/office/powerpoint/2010/main" val="2277519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336953" y="1310671"/>
            <a:ext cx="1550248" cy="4546800"/>
          </a:xfrm>
        </p:spPr>
        <p:txBody>
          <a:bodyPr/>
          <a:lstStyle/>
          <a:p>
            <a:r>
              <a:rPr lang="en-AU" sz="1200" dirty="0" smtClean="0"/>
              <a:t>Assumptions:</a:t>
            </a:r>
          </a:p>
          <a:p>
            <a:pPr marL="285750" indent="-285750">
              <a:buFont typeface="Arial" panose="020B0604020202020204" pitchFamily="34" charset="0"/>
              <a:buChar char="•"/>
            </a:pPr>
            <a:r>
              <a:rPr lang="en-AU" sz="1200" b="0" dirty="0" smtClean="0"/>
              <a:t>Python</a:t>
            </a:r>
          </a:p>
          <a:p>
            <a:pPr marL="285750" indent="-285750">
              <a:buFont typeface="Arial" panose="020B0604020202020204" pitchFamily="34" charset="0"/>
              <a:buChar char="•"/>
            </a:pPr>
            <a:r>
              <a:rPr lang="en-AU" sz="1200" b="0" dirty="0" smtClean="0"/>
              <a:t>Binary classification</a:t>
            </a:r>
          </a:p>
          <a:p>
            <a:pPr marL="285750" indent="-285750">
              <a:buFont typeface="Arial" panose="020B0604020202020204" pitchFamily="34" charset="0"/>
              <a:buChar char="•"/>
            </a:pPr>
            <a:r>
              <a:rPr lang="en-AU" sz="1200" b="0" dirty="0" smtClean="0"/>
              <a:t>Client: Telstra</a:t>
            </a:r>
          </a:p>
          <a:p>
            <a:pPr marL="285750" indent="-285750">
              <a:buFont typeface="Arial" panose="020B0604020202020204" pitchFamily="34" charset="0"/>
              <a:buChar char="•"/>
            </a:pPr>
            <a:r>
              <a:rPr lang="en-AU" sz="1200" b="0" dirty="0" smtClean="0"/>
              <a:t>Business example locked in (e.g. complaints)</a:t>
            </a:r>
          </a:p>
          <a:p>
            <a:pPr marL="285750" indent="-285750">
              <a:buFont typeface="Arial" panose="020B0604020202020204" pitchFamily="34" charset="0"/>
              <a:buChar char="•"/>
            </a:pPr>
            <a:endParaRPr lang="en-AU" sz="1200" b="0" dirty="0" smtClean="0"/>
          </a:p>
          <a:p>
            <a:pPr marL="285750" indent="-285750">
              <a:buFont typeface="Arial" panose="020B0604020202020204" pitchFamily="34" charset="0"/>
              <a:buChar char="•"/>
            </a:pPr>
            <a:endParaRPr lang="en-AU" sz="1200" b="0" dirty="0"/>
          </a:p>
        </p:txBody>
      </p:sp>
      <p:sp>
        <p:nvSpPr>
          <p:cNvPr id="3" name="Title 2"/>
          <p:cNvSpPr>
            <a:spLocks noGrp="1"/>
          </p:cNvSpPr>
          <p:nvPr>
            <p:ph type="title"/>
          </p:nvPr>
        </p:nvSpPr>
        <p:spPr/>
        <p:txBody>
          <a:bodyPr/>
          <a:lstStyle/>
          <a:p>
            <a:r>
              <a:rPr lang="en-AU" dirty="0" smtClean="0"/>
              <a:t>Proof of Concept Resource Requirement</a:t>
            </a:r>
            <a:endParaRPr lang="en-AU" dirty="0"/>
          </a:p>
        </p:txBody>
      </p:sp>
      <p:graphicFrame>
        <p:nvGraphicFramePr>
          <p:cNvPr id="8" name="Table 7"/>
          <p:cNvGraphicFramePr>
            <a:graphicFrameLocks noGrp="1"/>
          </p:cNvGraphicFramePr>
          <p:nvPr>
            <p:extLst>
              <p:ext uri="{D42A27DB-BD31-4B8C-83A1-F6EECF244321}">
                <p14:modId xmlns:p14="http://schemas.microsoft.com/office/powerpoint/2010/main" val="761230134"/>
              </p:ext>
            </p:extLst>
          </p:nvPr>
        </p:nvGraphicFramePr>
        <p:xfrm>
          <a:off x="998400" y="1213394"/>
          <a:ext cx="9177505" cy="4947920"/>
        </p:xfrm>
        <a:graphic>
          <a:graphicData uri="http://schemas.openxmlformats.org/drawingml/2006/table">
            <a:tbl>
              <a:tblPr firstRow="1" bandRow="1">
                <a:tableStyleId>{5C22544A-7EE6-4342-B048-85BDC9FD1C3A}</a:tableStyleId>
              </a:tblPr>
              <a:tblGrid>
                <a:gridCol w="1998519"/>
                <a:gridCol w="647404"/>
                <a:gridCol w="3349633"/>
                <a:gridCol w="3181949"/>
              </a:tblGrid>
              <a:tr h="370840">
                <a:tc>
                  <a:txBody>
                    <a:bodyPr/>
                    <a:lstStyle/>
                    <a:p>
                      <a:r>
                        <a:rPr lang="en-AU" sz="1400" dirty="0" smtClean="0"/>
                        <a:t>Scope Item</a:t>
                      </a:r>
                      <a:endParaRPr lang="en-AU" sz="1400" dirty="0"/>
                    </a:p>
                  </a:txBody>
                  <a:tcPr/>
                </a:tc>
                <a:tc>
                  <a:txBody>
                    <a:bodyPr/>
                    <a:lstStyle/>
                    <a:p>
                      <a:pPr algn="ctr"/>
                      <a:r>
                        <a:rPr lang="en-AU" sz="1400" dirty="0" smtClean="0"/>
                        <a:t>Days</a:t>
                      </a:r>
                      <a:endParaRPr lang="en-AU" sz="1400" dirty="0"/>
                    </a:p>
                  </a:txBody>
                  <a:tcPr/>
                </a:tc>
                <a:tc>
                  <a:txBody>
                    <a:bodyPr/>
                    <a:lstStyle/>
                    <a:p>
                      <a:r>
                        <a:rPr lang="en-AU" sz="1400" dirty="0" smtClean="0"/>
                        <a:t>Risk Factors</a:t>
                      </a:r>
                      <a:endParaRPr lang="en-AU" sz="1400" dirty="0"/>
                    </a:p>
                  </a:txBody>
                  <a:tcPr/>
                </a:tc>
                <a:tc>
                  <a:txBody>
                    <a:bodyPr/>
                    <a:lstStyle/>
                    <a:p>
                      <a:r>
                        <a:rPr lang="en-AU" sz="1400" dirty="0" smtClean="0"/>
                        <a:t>Approach</a:t>
                      </a:r>
                      <a:endParaRPr lang="en-AU" sz="1400" dirty="0"/>
                    </a:p>
                  </a:txBody>
                  <a:tcPr/>
                </a:tc>
              </a:tr>
              <a:tr h="370840">
                <a:tc>
                  <a:txBody>
                    <a:bodyPr/>
                    <a:lstStyle/>
                    <a:p>
                      <a:r>
                        <a:rPr lang="en-AU" sz="1000" dirty="0" smtClean="0"/>
                        <a:t>Create and maintain</a:t>
                      </a:r>
                      <a:r>
                        <a:rPr lang="en-AU" sz="1000" baseline="0" dirty="0" smtClean="0"/>
                        <a:t> a dataset to test features against</a:t>
                      </a:r>
                      <a:endParaRPr lang="en-AU" sz="1000" dirty="0"/>
                    </a:p>
                  </a:txBody>
                  <a:tcPr/>
                </a:tc>
                <a:tc>
                  <a:txBody>
                    <a:bodyPr/>
                    <a:lstStyle/>
                    <a:p>
                      <a:pPr algn="ctr"/>
                      <a:r>
                        <a:rPr lang="en-AU" sz="1000" dirty="0" smtClean="0"/>
                        <a:t>1</a:t>
                      </a:r>
                      <a:endParaRPr lang="en-AU" sz="1000" dirty="0"/>
                    </a:p>
                  </a:txBody>
                  <a:tcPr/>
                </a:tc>
                <a:tc>
                  <a:txBody>
                    <a:bodyPr/>
                    <a:lstStyle/>
                    <a:p>
                      <a:r>
                        <a:rPr lang="en-AU" sz="1000" dirty="0" smtClean="0"/>
                        <a:t>The size of the dataset</a:t>
                      </a:r>
                      <a:r>
                        <a:rPr lang="en-AU" sz="1000" baseline="0" dirty="0" smtClean="0"/>
                        <a:t> is a balance between variability and performance – if too small, some features may be ignored, if too large, performance will suffer</a:t>
                      </a:r>
                      <a:endParaRPr lang="en-AU" sz="1000" dirty="0"/>
                    </a:p>
                  </a:txBody>
                  <a:tcPr/>
                </a:tc>
                <a:tc>
                  <a:txBody>
                    <a:bodyPr/>
                    <a:lstStyle/>
                    <a:p>
                      <a:r>
                        <a:rPr lang="en-AU" sz="1000" dirty="0" smtClean="0"/>
                        <a:t>Using</a:t>
                      </a:r>
                      <a:r>
                        <a:rPr lang="en-AU" sz="1000" baseline="0" dirty="0" smtClean="0"/>
                        <a:t> other available customer segmentation data (e.g. GSD score at Telstra), create a stratified and balanced sample approx. 50k rows for both positive and negative outcomes</a:t>
                      </a:r>
                      <a:endParaRPr lang="en-AU" sz="1000" dirty="0"/>
                    </a:p>
                  </a:txBody>
                  <a:tcPr/>
                </a:tc>
              </a:tr>
              <a:tr h="370840">
                <a:tc>
                  <a:txBody>
                    <a:bodyPr/>
                    <a:lstStyle/>
                    <a:p>
                      <a:r>
                        <a:rPr lang="en-AU" sz="1000" dirty="0" smtClean="0"/>
                        <a:t>Obtain/create</a:t>
                      </a:r>
                      <a:r>
                        <a:rPr lang="en-AU" sz="1000" baseline="0" dirty="0" smtClean="0"/>
                        <a:t> an existing list of tables to search through</a:t>
                      </a:r>
                      <a:endParaRPr lang="en-AU" sz="1000" dirty="0"/>
                    </a:p>
                  </a:txBody>
                  <a:tcPr/>
                </a:tc>
                <a:tc>
                  <a:txBody>
                    <a:bodyPr/>
                    <a:lstStyle/>
                    <a:p>
                      <a:pPr algn="ctr"/>
                      <a:r>
                        <a:rPr lang="en-AU" sz="1000" dirty="0" smtClean="0"/>
                        <a:t>2-3</a:t>
                      </a:r>
                      <a:endParaRPr lang="en-AU" sz="1000" dirty="0"/>
                    </a:p>
                  </a:txBody>
                  <a:tcPr/>
                </a:tc>
                <a:tc>
                  <a:txBody>
                    <a:bodyPr/>
                    <a:lstStyle/>
                    <a:p>
                      <a:pPr marL="87313" indent="-87313">
                        <a:buFont typeface="Arial" panose="020B0604020202020204" pitchFamily="34" charset="0"/>
                        <a:buChar char="•"/>
                      </a:pPr>
                      <a:r>
                        <a:rPr lang="en-AU" sz="1000" dirty="0" smtClean="0"/>
                        <a:t>The</a:t>
                      </a:r>
                      <a:r>
                        <a:rPr lang="en-AU" sz="1000" baseline="0" dirty="0" smtClean="0"/>
                        <a:t> collection of tables selected here must contain predictors</a:t>
                      </a:r>
                    </a:p>
                    <a:p>
                      <a:pPr marL="87313" indent="-87313">
                        <a:buFont typeface="Arial" panose="020B0604020202020204" pitchFamily="34" charset="0"/>
                        <a:buChar char="•"/>
                      </a:pPr>
                      <a:r>
                        <a:rPr lang="en-AU" sz="1000" baseline="0" dirty="0" smtClean="0"/>
                        <a:t>There needs to be a sufficiently large number of tables to loop through </a:t>
                      </a:r>
                      <a:endParaRPr lang="en-AU" sz="1000" dirty="0" smtClean="0"/>
                    </a:p>
                    <a:p>
                      <a:pPr marL="87313" indent="-87313">
                        <a:buFont typeface="Arial" panose="020B0604020202020204" pitchFamily="34" charset="0"/>
                        <a:buChar char="•"/>
                      </a:pPr>
                      <a:r>
                        <a:rPr lang="en-AU" sz="1000" dirty="0" smtClean="0"/>
                        <a:t>Linking</a:t>
                      </a:r>
                      <a:r>
                        <a:rPr lang="en-AU" sz="1000" baseline="0" dirty="0" smtClean="0"/>
                        <a:t> key structure will need to be defined to mimic what automated hierarchy logic would create </a:t>
                      </a:r>
                      <a:endParaRPr lang="en-AU" sz="1000" dirty="0"/>
                    </a:p>
                  </a:txBody>
                  <a:tcPr/>
                </a:tc>
                <a:tc>
                  <a:txBody>
                    <a:bodyPr/>
                    <a:lstStyle/>
                    <a:p>
                      <a:pPr marL="87313" indent="-87313">
                        <a:buFont typeface="Arial" panose="020B0604020202020204" pitchFamily="34" charset="0"/>
                        <a:buChar char="•"/>
                      </a:pPr>
                      <a:r>
                        <a:rPr lang="en-AU" sz="1000" dirty="0" smtClean="0"/>
                        <a:t>Create a list of at least 20 tables which contain predictive features</a:t>
                      </a:r>
                    </a:p>
                    <a:p>
                      <a:pPr marL="87313" indent="-87313">
                        <a:buFont typeface="Arial" panose="020B0604020202020204" pitchFamily="34" charset="0"/>
                        <a:buChar char="•"/>
                      </a:pPr>
                      <a:r>
                        <a:rPr lang="en-AU" sz="1000" dirty="0" smtClean="0"/>
                        <a:t>Format the list as a table listing each table with column names for</a:t>
                      </a:r>
                      <a:r>
                        <a:rPr lang="en-AU" sz="1000" baseline="0" dirty="0" smtClean="0"/>
                        <a:t> FK clearly marked (they are not features)</a:t>
                      </a:r>
                      <a:endParaRPr lang="en-AU" sz="1000" dirty="0"/>
                    </a:p>
                  </a:txBody>
                  <a:tcPr/>
                </a:tc>
              </a:tr>
              <a:tr h="370840">
                <a:tc>
                  <a:txBody>
                    <a:bodyPr/>
                    <a:lstStyle/>
                    <a:p>
                      <a:r>
                        <a:rPr lang="en-AU" sz="1000" dirty="0" smtClean="0"/>
                        <a:t>Looping logic</a:t>
                      </a:r>
                      <a:endParaRPr lang="en-AU" sz="1000" dirty="0"/>
                    </a:p>
                  </a:txBody>
                  <a:tcPr/>
                </a:tc>
                <a:tc>
                  <a:txBody>
                    <a:bodyPr/>
                    <a:lstStyle/>
                    <a:p>
                      <a:pPr algn="ctr"/>
                      <a:r>
                        <a:rPr lang="en-AU" sz="1000" dirty="0" smtClean="0"/>
                        <a:t>3-4</a:t>
                      </a:r>
                      <a:endParaRPr lang="en-AU" sz="1000" dirty="0"/>
                    </a:p>
                  </a:txBody>
                  <a:tcPr/>
                </a:tc>
                <a:tc>
                  <a:txBody>
                    <a:bodyPr/>
                    <a:lstStyle/>
                    <a:p>
                      <a:r>
                        <a:rPr lang="en-AU" sz="1000" dirty="0" smtClean="0"/>
                        <a:t>Processing may “get lost” or stuck</a:t>
                      </a:r>
                      <a:endParaRPr lang="en-AU" sz="1000" dirty="0"/>
                    </a:p>
                  </a:txBody>
                  <a:tcPr/>
                </a:tc>
                <a:tc>
                  <a:txBody>
                    <a:bodyPr/>
                    <a:lstStyle/>
                    <a:p>
                      <a:pPr marL="87313" indent="-87313">
                        <a:buFont typeface="Arial" panose="020B0604020202020204" pitchFamily="34" charset="0"/>
                        <a:buChar char="•"/>
                      </a:pPr>
                      <a:r>
                        <a:rPr lang="en-AU" sz="1000" dirty="0" smtClean="0"/>
                        <a:t>Incorporate</a:t>
                      </a:r>
                      <a:r>
                        <a:rPr lang="en-AU" sz="1000" baseline="0" dirty="0" smtClean="0"/>
                        <a:t> status tracking in lowest loop level to let the user abort</a:t>
                      </a:r>
                    </a:p>
                    <a:p>
                      <a:pPr marL="87313" indent="-87313">
                        <a:buFont typeface="Arial" panose="020B0604020202020204" pitchFamily="34" charset="0"/>
                        <a:buChar char="•"/>
                      </a:pPr>
                      <a:r>
                        <a:rPr lang="en-AU" sz="1000" baseline="0" dirty="0" smtClean="0"/>
                        <a:t>Calculate % progress within a table and across all tables</a:t>
                      </a:r>
                    </a:p>
                  </a:txBody>
                  <a:tcPr/>
                </a:tc>
              </a:tr>
              <a:tr h="370840">
                <a:tc>
                  <a:txBody>
                    <a:bodyPr/>
                    <a:lstStyle/>
                    <a:p>
                      <a:r>
                        <a:rPr lang="en-AU" sz="1000" dirty="0" smtClean="0"/>
                        <a:t>Date logic</a:t>
                      </a:r>
                      <a:endParaRPr lang="en-AU" sz="1000" dirty="0"/>
                    </a:p>
                  </a:txBody>
                  <a:tcPr/>
                </a:tc>
                <a:tc>
                  <a:txBody>
                    <a:bodyPr/>
                    <a:lstStyle/>
                    <a:p>
                      <a:pPr algn="ctr"/>
                      <a:r>
                        <a:rPr lang="en-AU" sz="1000" dirty="0" smtClean="0"/>
                        <a:t>2-4</a:t>
                      </a:r>
                      <a:endParaRPr lang="en-AU" sz="1000" dirty="0"/>
                    </a:p>
                  </a:txBody>
                  <a:tcPr/>
                </a:tc>
                <a:tc>
                  <a:txBody>
                    <a:bodyPr/>
                    <a:lstStyle/>
                    <a:p>
                      <a:r>
                        <a:rPr lang="en-AU" sz="1000" dirty="0" smtClean="0"/>
                        <a:t>There could be too many date columns</a:t>
                      </a:r>
                    </a:p>
                    <a:p>
                      <a:r>
                        <a:rPr lang="en-AU" sz="1000" dirty="0" smtClean="0"/>
                        <a:t>Some could be formatted as a string</a:t>
                      </a:r>
                      <a:endParaRPr lang="en-AU" sz="1000" dirty="0"/>
                    </a:p>
                  </a:txBody>
                  <a:tcPr/>
                </a:tc>
                <a:tc>
                  <a:txBody>
                    <a:bodyPr/>
                    <a:lstStyle/>
                    <a:p>
                      <a:pPr marL="87313" indent="-87313">
                        <a:buFont typeface="Arial" panose="020B0604020202020204" pitchFamily="34" charset="0"/>
                        <a:buChar char="•"/>
                      </a:pPr>
                      <a:r>
                        <a:rPr lang="en-AU" sz="1000" dirty="0" smtClean="0"/>
                        <a:t>Create</a:t>
                      </a:r>
                      <a:r>
                        <a:rPr lang="en-AU" sz="1000" baseline="0" dirty="0" smtClean="0"/>
                        <a:t> minimum option first when user is asked to review and flag attribute/event effective dates</a:t>
                      </a:r>
                    </a:p>
                    <a:p>
                      <a:pPr marL="87313" indent="-87313">
                        <a:buFont typeface="Arial" panose="020B0604020202020204" pitchFamily="34" charset="0"/>
                        <a:buChar char="•"/>
                      </a:pPr>
                      <a:r>
                        <a:rPr lang="en-AU" sz="1000" baseline="0" dirty="0" smtClean="0"/>
                        <a:t>Leverage profiling (e.g. start date may not have missing values)</a:t>
                      </a:r>
                      <a:endParaRPr lang="en-AU" sz="1000" dirty="0"/>
                    </a:p>
                  </a:txBody>
                  <a:tcPr/>
                </a:tc>
              </a:tr>
              <a:tr h="370840">
                <a:tc>
                  <a:txBody>
                    <a:bodyPr/>
                    <a:lstStyle/>
                    <a:p>
                      <a:r>
                        <a:rPr lang="en-AU" sz="1000" dirty="0" smtClean="0"/>
                        <a:t>Feature engineering</a:t>
                      </a:r>
                      <a:endParaRPr lang="en-AU" sz="1000" dirty="0"/>
                    </a:p>
                  </a:txBody>
                  <a:tcPr/>
                </a:tc>
                <a:tc>
                  <a:txBody>
                    <a:bodyPr/>
                    <a:lstStyle/>
                    <a:p>
                      <a:pPr algn="ctr"/>
                      <a:r>
                        <a:rPr lang="en-AU" sz="1000" dirty="0" smtClean="0"/>
                        <a:t>4</a:t>
                      </a:r>
                      <a:endParaRPr lang="en-AU" sz="1000" dirty="0"/>
                    </a:p>
                  </a:txBody>
                  <a:tcPr/>
                </a:tc>
                <a:tc>
                  <a:txBody>
                    <a:bodyPr/>
                    <a:lstStyle/>
                    <a:p>
                      <a:r>
                        <a:rPr lang="en-AU" sz="1000" dirty="0" smtClean="0"/>
                        <a:t>Unforseen examples</a:t>
                      </a:r>
                      <a:endParaRPr lang="en-AU" sz="1000" dirty="0"/>
                    </a:p>
                  </a:txBody>
                  <a:tcPr/>
                </a:tc>
                <a:tc>
                  <a:txBody>
                    <a:bodyPr/>
                    <a:lstStyle/>
                    <a:p>
                      <a:pPr marL="87313" indent="-87313">
                        <a:buFont typeface="Arial" panose="020B0604020202020204" pitchFamily="34" charset="0"/>
                        <a:buChar char="•"/>
                      </a:pPr>
                      <a:r>
                        <a:rPr lang="en-AU" sz="1000" dirty="0" smtClean="0"/>
                        <a:t>Leverage</a:t>
                      </a:r>
                      <a:r>
                        <a:rPr lang="en-AU" sz="1000" baseline="0" dirty="0" smtClean="0"/>
                        <a:t> standard Python profiling libraries</a:t>
                      </a:r>
                    </a:p>
                    <a:p>
                      <a:pPr marL="87313" indent="-87313">
                        <a:buFont typeface="Arial" panose="020B0604020202020204" pitchFamily="34" charset="0"/>
                        <a:buChar char="•"/>
                      </a:pPr>
                      <a:r>
                        <a:rPr lang="en-AU" sz="1000" baseline="0" dirty="0" smtClean="0"/>
                        <a:t>Create common approach for each data type (e.g. dates are converted to numeric, strings </a:t>
                      </a:r>
                    </a:p>
                    <a:p>
                      <a:endParaRPr lang="en-AU" sz="1000" dirty="0"/>
                    </a:p>
                  </a:txBody>
                  <a:tcPr/>
                </a:tc>
              </a:tr>
              <a:tr h="370840">
                <a:tc>
                  <a:txBody>
                    <a:bodyPr/>
                    <a:lstStyle/>
                    <a:p>
                      <a:r>
                        <a:rPr lang="en-AU" sz="1000" dirty="0" smtClean="0"/>
                        <a:t>Test Lift</a:t>
                      </a:r>
                      <a:endParaRPr lang="en-AU" sz="1000" dirty="0"/>
                    </a:p>
                  </a:txBody>
                  <a:tcPr/>
                </a:tc>
                <a:tc>
                  <a:txBody>
                    <a:bodyPr/>
                    <a:lstStyle/>
                    <a:p>
                      <a:pPr algn="ctr"/>
                      <a:r>
                        <a:rPr lang="en-AU" sz="1000" dirty="0" smtClean="0"/>
                        <a:t>2</a:t>
                      </a:r>
                      <a:endParaRPr lang="en-AU" sz="1000" dirty="0"/>
                    </a:p>
                  </a:txBody>
                  <a:tcPr/>
                </a:tc>
                <a:tc>
                  <a:txBody>
                    <a:bodyPr/>
                    <a:lstStyle/>
                    <a:p>
                      <a:r>
                        <a:rPr lang="en-AU" sz="1000" dirty="0" smtClean="0"/>
                        <a:t>Common modelling technique may not</a:t>
                      </a:r>
                      <a:r>
                        <a:rPr lang="en-AU" sz="1000" baseline="0" dirty="0" smtClean="0"/>
                        <a:t> be the best for some features</a:t>
                      </a:r>
                      <a:endParaRPr lang="en-AU" sz="1000" dirty="0"/>
                    </a:p>
                  </a:txBody>
                  <a:tcPr/>
                </a:tc>
                <a:tc>
                  <a:txBody>
                    <a:bodyPr/>
                    <a:lstStyle/>
                    <a:p>
                      <a:pPr marL="87313" indent="-87313">
                        <a:buFont typeface="Arial" panose="020B0604020202020204" pitchFamily="34" charset="0"/>
                        <a:buChar char="•"/>
                      </a:pPr>
                      <a:r>
                        <a:rPr lang="en-AU" sz="1000" dirty="0" smtClean="0"/>
                        <a:t>Initially use decision tree type model to test lift</a:t>
                      </a:r>
                      <a:endParaRPr lang="en-AU" sz="1000" dirty="0"/>
                    </a:p>
                  </a:txBody>
                  <a:tcPr/>
                </a:tc>
              </a:tr>
              <a:tr h="370840">
                <a:tc>
                  <a:txBody>
                    <a:bodyPr/>
                    <a:lstStyle/>
                    <a:p>
                      <a:r>
                        <a:rPr lang="en-AU" sz="1000" b="1" dirty="0" smtClean="0"/>
                        <a:t>Total</a:t>
                      </a:r>
                      <a:endParaRPr lang="en-AU" sz="1000" b="1" dirty="0"/>
                    </a:p>
                  </a:txBody>
                  <a:tcPr/>
                </a:tc>
                <a:tc>
                  <a:txBody>
                    <a:bodyPr/>
                    <a:lstStyle/>
                    <a:p>
                      <a:pPr algn="ctr"/>
                      <a:r>
                        <a:rPr lang="en-AU" sz="1000" b="1" dirty="0" smtClean="0"/>
                        <a:t>14-20</a:t>
                      </a:r>
                      <a:endParaRPr lang="en-AU" sz="1000" b="1" dirty="0"/>
                    </a:p>
                  </a:txBody>
                  <a:tcPr/>
                </a:tc>
                <a:tc>
                  <a:txBody>
                    <a:bodyPr/>
                    <a:lstStyle/>
                    <a:p>
                      <a:endParaRPr lang="en-AU" sz="1000" dirty="0"/>
                    </a:p>
                  </a:txBody>
                  <a:tcPr/>
                </a:tc>
                <a:tc>
                  <a:txBody>
                    <a:bodyPr/>
                    <a:lstStyle/>
                    <a:p>
                      <a:endParaRPr lang="en-AU" sz="1000" dirty="0"/>
                    </a:p>
                  </a:txBody>
                  <a:tcPr/>
                </a:tc>
              </a:tr>
            </a:tbl>
          </a:graphicData>
        </a:graphic>
      </p:graphicFrame>
    </p:spTree>
    <p:extLst>
      <p:ext uri="{BB962C8B-B14F-4D97-AF65-F5344CB8AC3E}">
        <p14:creationId xmlns:p14="http://schemas.microsoft.com/office/powerpoint/2010/main" val="348059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smtClean="0"/>
              <a:t>After speaking to Chantal and Els</a:t>
            </a:r>
          </a:p>
          <a:p>
            <a:pPr marL="285750" indent="-285750">
              <a:buFont typeface="Arial" panose="020B0604020202020204" pitchFamily="34" charset="0"/>
              <a:buChar char="•"/>
            </a:pPr>
            <a:r>
              <a:rPr lang="en-AU" dirty="0" smtClean="0"/>
              <a:t>Document assumptions (e.g. key integrity, scope)</a:t>
            </a:r>
          </a:p>
          <a:p>
            <a:pPr marL="285750" indent="-285750">
              <a:buFont typeface="Arial" panose="020B0604020202020204" pitchFamily="34" charset="0"/>
              <a:buChar char="•"/>
            </a:pPr>
            <a:r>
              <a:rPr lang="en-AU" dirty="0" smtClean="0"/>
              <a:t>State scope – input, output, access level</a:t>
            </a:r>
          </a:p>
          <a:p>
            <a:pPr marL="285750" indent="-285750">
              <a:buFont typeface="Arial" panose="020B0604020202020204" pitchFamily="34" charset="0"/>
              <a:buChar char="•"/>
            </a:pPr>
            <a:r>
              <a:rPr lang="en-AU" dirty="0" smtClean="0"/>
              <a:t>Hierarchy – can that be simplified for v0.1 (consider a set of tables to loop through</a:t>
            </a:r>
            <a:r>
              <a:rPr lang="en-AU" dirty="0"/>
              <a:t>)</a:t>
            </a:r>
            <a:endParaRPr lang="en-AU" dirty="0" smtClean="0"/>
          </a:p>
          <a:p>
            <a:pPr marL="285750" indent="-285750">
              <a:buFont typeface="Arial" panose="020B0604020202020204" pitchFamily="34" charset="0"/>
              <a:buChar char="•"/>
            </a:pPr>
            <a:r>
              <a:rPr lang="en-AU" dirty="0" smtClean="0"/>
              <a:t>Document what it will run on and which language – needs to be on client infrastructure and in Python</a:t>
            </a:r>
          </a:p>
          <a:p>
            <a:pPr marL="285750" indent="-285750">
              <a:buFont typeface="Arial" panose="020B0604020202020204" pitchFamily="34" charset="0"/>
              <a:buChar char="•"/>
            </a:pPr>
            <a:r>
              <a:rPr lang="en-AU" dirty="0" smtClean="0"/>
              <a:t>How DQ issues dealt with (missing values etc.)</a:t>
            </a:r>
          </a:p>
          <a:p>
            <a:pPr marL="285750" indent="-285750">
              <a:buFont typeface="Arial" panose="020B0604020202020204" pitchFamily="34" charset="0"/>
              <a:buChar char="•"/>
            </a:pPr>
            <a:r>
              <a:rPr lang="en-AU" dirty="0" smtClean="0"/>
              <a:t>How dates are dealt with (e.g. Date of Birth – possible to review spread - recent values will represent event/attribute date OR specific user review)</a:t>
            </a:r>
          </a:p>
          <a:p>
            <a:pPr marL="285750" indent="-285750">
              <a:buFont typeface="Arial" panose="020B0604020202020204" pitchFamily="34" charset="0"/>
              <a:buChar char="•"/>
            </a:pPr>
            <a:r>
              <a:rPr lang="en-AU" dirty="0" smtClean="0"/>
              <a:t>Define required timeframe on a project</a:t>
            </a:r>
          </a:p>
          <a:p>
            <a:endParaRPr lang="en-AU" dirty="0"/>
          </a:p>
        </p:txBody>
      </p:sp>
      <p:sp>
        <p:nvSpPr>
          <p:cNvPr id="3" name="Title 2"/>
          <p:cNvSpPr>
            <a:spLocks noGrp="1"/>
          </p:cNvSpPr>
          <p:nvPr>
            <p:ph type="title"/>
          </p:nvPr>
        </p:nvSpPr>
        <p:spPr/>
        <p:txBody>
          <a:bodyPr/>
          <a:lstStyle/>
          <a:p>
            <a:r>
              <a:rPr lang="en-AU" dirty="0" smtClean="0"/>
              <a:t>Next steps</a:t>
            </a:r>
            <a:endParaRPr lang="en-AU" dirty="0"/>
          </a:p>
        </p:txBody>
      </p:sp>
    </p:spTree>
    <p:extLst>
      <p:ext uri="{BB962C8B-B14F-4D97-AF65-F5344CB8AC3E}">
        <p14:creationId xmlns:p14="http://schemas.microsoft.com/office/powerpoint/2010/main" val="195447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1835" y="0"/>
            <a:ext cx="59794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 name="Title 1"/>
          <p:cNvSpPr>
            <a:spLocks noGrp="1"/>
          </p:cNvSpPr>
          <p:nvPr>
            <p:ph type="title"/>
          </p:nvPr>
        </p:nvSpPr>
        <p:spPr>
          <a:xfrm>
            <a:off x="922813" y="974690"/>
            <a:ext cx="10592598" cy="5219074"/>
          </a:xfrm>
        </p:spPr>
        <p:txBody>
          <a:bodyPr/>
          <a:lstStyle/>
          <a:p>
            <a:r>
              <a:rPr lang="en-GB" sz="4400" dirty="0" smtClean="0"/>
              <a:t>AI landscape is changing dramatically</a:t>
            </a:r>
            <a:br>
              <a:rPr lang="en-GB" sz="4400" dirty="0" smtClean="0"/>
            </a:br>
            <a:r>
              <a:rPr lang="en-GB" sz="4400" dirty="0" smtClean="0"/>
              <a:t/>
            </a:r>
            <a:br>
              <a:rPr lang="en-GB" sz="4400" dirty="0" smtClean="0"/>
            </a:br>
            <a:r>
              <a:rPr lang="en-GB" sz="4400" dirty="0" smtClean="0"/>
              <a:t>Driverless cars are near launch </a:t>
            </a:r>
            <a:br>
              <a:rPr lang="en-GB" sz="4400" dirty="0" smtClean="0"/>
            </a:br>
            <a:r>
              <a:rPr lang="en-GB" sz="4400" dirty="0"/>
              <a:t/>
            </a:r>
            <a:br>
              <a:rPr lang="en-GB" sz="4400" dirty="0"/>
            </a:br>
            <a:r>
              <a:rPr lang="en-GB" sz="4400" dirty="0" err="1" smtClean="0"/>
              <a:t>IoT</a:t>
            </a:r>
            <a:r>
              <a:rPr lang="en-GB" sz="4400" dirty="0" smtClean="0"/>
              <a:t> is gaining further momentum</a:t>
            </a:r>
            <a:br>
              <a:rPr lang="en-GB" sz="4400" dirty="0" smtClean="0"/>
            </a:br>
            <a:r>
              <a:rPr lang="en-GB" sz="4400" dirty="0"/>
              <a:t/>
            </a:r>
            <a:br>
              <a:rPr lang="en-GB" sz="4400" dirty="0"/>
            </a:br>
            <a:r>
              <a:rPr lang="en-GB" sz="4400" dirty="0" smtClean="0"/>
              <a:t>Advances in Auto-ML capabilities simplified the modelling element of ML</a:t>
            </a:r>
            <a:br>
              <a:rPr lang="en-GB" sz="4400" dirty="0" smtClean="0"/>
            </a:br>
            <a:r>
              <a:rPr lang="en-GB" sz="4400" dirty="0"/>
              <a:t/>
            </a:r>
            <a:br>
              <a:rPr lang="en-GB" sz="4400" dirty="0"/>
            </a:br>
            <a:r>
              <a:rPr lang="en-GB" sz="4400" u="sng" dirty="0" smtClean="0"/>
              <a:t>The “data prep.” area in ML presents a great opportunity</a:t>
            </a:r>
            <a:r>
              <a:rPr lang="en-GB" sz="4400" dirty="0" smtClean="0"/>
              <a:t/>
            </a:r>
            <a:br>
              <a:rPr lang="en-GB" sz="4400" dirty="0" smtClean="0"/>
            </a:br>
            <a:endParaRPr lang="en-GB" sz="4400" dirty="0"/>
          </a:p>
        </p:txBody>
      </p:sp>
    </p:spTree>
    <p:extLst>
      <p:ext uri="{BB962C8B-B14F-4D97-AF65-F5344CB8AC3E}">
        <p14:creationId xmlns:p14="http://schemas.microsoft.com/office/powerpoint/2010/main" val="203386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GB" dirty="0" smtClean="0"/>
              <a:t>Client Needs and AI</a:t>
            </a:r>
            <a:endParaRPr lang="en-GB" dirty="0"/>
          </a:p>
        </p:txBody>
      </p:sp>
      <p:sp>
        <p:nvSpPr>
          <p:cNvPr id="12" name="Text Placeholder 11"/>
          <p:cNvSpPr>
            <a:spLocks noGrp="1"/>
          </p:cNvSpPr>
          <p:nvPr>
            <p:ph type="body" sz="quarter" idx="21"/>
          </p:nvPr>
        </p:nvSpPr>
        <p:spPr>
          <a:xfrm>
            <a:off x="5154156" y="2722090"/>
            <a:ext cx="1910029" cy="1814050"/>
          </a:xfrm>
        </p:spPr>
        <p:txBody>
          <a:bodyPr/>
          <a:lstStyle/>
          <a:p>
            <a:r>
              <a:rPr lang="en-GB" dirty="0" smtClean="0"/>
              <a:t>Typically highly customised tasks to achieve business targets</a:t>
            </a:r>
            <a:endParaRPr lang="en-GB" dirty="0"/>
          </a:p>
        </p:txBody>
      </p:sp>
      <p:sp>
        <p:nvSpPr>
          <p:cNvPr id="13" name="Text Placeholder 12"/>
          <p:cNvSpPr>
            <a:spLocks noGrp="1"/>
          </p:cNvSpPr>
          <p:nvPr>
            <p:ph type="body" sz="quarter" idx="26"/>
          </p:nvPr>
        </p:nvSpPr>
        <p:spPr>
          <a:xfrm>
            <a:off x="1003347" y="1322388"/>
            <a:ext cx="3847695" cy="388800"/>
          </a:xfrm>
        </p:spPr>
        <p:txBody>
          <a:bodyPr/>
          <a:lstStyle/>
          <a:p>
            <a:r>
              <a:rPr lang="en-GB" dirty="0" smtClean="0"/>
              <a:t>ML/Predictive Models</a:t>
            </a:r>
            <a:endParaRPr lang="en-GB" dirty="0"/>
          </a:p>
        </p:txBody>
      </p:sp>
      <p:sp>
        <p:nvSpPr>
          <p:cNvPr id="14" name="Text Placeholder 13"/>
          <p:cNvSpPr>
            <a:spLocks noGrp="1"/>
          </p:cNvSpPr>
          <p:nvPr>
            <p:ph type="body" sz="quarter" idx="48"/>
          </p:nvPr>
        </p:nvSpPr>
        <p:spPr/>
        <p:txBody>
          <a:bodyPr/>
          <a:lstStyle/>
          <a:p>
            <a:r>
              <a:rPr lang="en-GB" dirty="0" smtClean="0"/>
              <a:t>Text Analytics and NLP</a:t>
            </a:r>
            <a:endParaRPr lang="en-GB" dirty="0"/>
          </a:p>
        </p:txBody>
      </p:sp>
      <p:sp>
        <p:nvSpPr>
          <p:cNvPr id="15" name="Text Placeholder 14"/>
          <p:cNvSpPr>
            <a:spLocks noGrp="1"/>
          </p:cNvSpPr>
          <p:nvPr>
            <p:ph type="body" sz="quarter" idx="50"/>
          </p:nvPr>
        </p:nvSpPr>
        <p:spPr/>
        <p:txBody>
          <a:bodyPr/>
          <a:lstStyle/>
          <a:p>
            <a:r>
              <a:rPr lang="en-GB" dirty="0" smtClean="0"/>
              <a:t>Geographical/Maps applications </a:t>
            </a:r>
            <a:endParaRPr lang="en-GB" dirty="0"/>
          </a:p>
        </p:txBody>
      </p:sp>
      <p:sp>
        <p:nvSpPr>
          <p:cNvPr id="16" name="Text Placeholder 15"/>
          <p:cNvSpPr>
            <a:spLocks noGrp="1"/>
          </p:cNvSpPr>
          <p:nvPr>
            <p:ph type="body" sz="quarter" idx="52"/>
          </p:nvPr>
        </p:nvSpPr>
        <p:spPr/>
        <p:txBody>
          <a:bodyPr/>
          <a:lstStyle/>
          <a:p>
            <a:r>
              <a:rPr lang="en-GB" dirty="0" smtClean="0"/>
              <a:t>Custom AI applications</a:t>
            </a:r>
            <a:endParaRPr lang="en-GB" dirty="0"/>
          </a:p>
        </p:txBody>
      </p:sp>
      <p:sp>
        <p:nvSpPr>
          <p:cNvPr id="17" name="Text Placeholder 16"/>
          <p:cNvSpPr>
            <a:spLocks noGrp="1"/>
          </p:cNvSpPr>
          <p:nvPr>
            <p:ph type="body" sz="quarter" idx="53"/>
          </p:nvPr>
        </p:nvSpPr>
        <p:spPr>
          <a:xfrm>
            <a:off x="1003347" y="1718873"/>
            <a:ext cx="3847695" cy="1472876"/>
          </a:xfrm>
        </p:spPr>
        <p:txBody>
          <a:bodyPr/>
          <a:lstStyle/>
          <a:p>
            <a:pPr marL="285750" indent="-285750">
              <a:buFont typeface="Arial" panose="020B0604020202020204" pitchFamily="34" charset="0"/>
              <a:buChar char="•"/>
            </a:pPr>
            <a:r>
              <a:rPr lang="en-GB" b="0" dirty="0" smtClean="0"/>
              <a:t>General Machine Learning engagements where the power of predictive models is used to achieve business goals</a:t>
            </a:r>
          </a:p>
          <a:p>
            <a:pPr marL="285750" indent="-285750">
              <a:buFont typeface="Arial" panose="020B0604020202020204" pitchFamily="34" charset="0"/>
              <a:buChar char="•"/>
            </a:pPr>
            <a:r>
              <a:rPr lang="en-GB" b="0" dirty="0" smtClean="0"/>
              <a:t>Examples include customer behaviour  prediction, forecasting, managing risk, root cause analysis etc.</a:t>
            </a:r>
            <a:endParaRPr lang="en-GB" b="0" dirty="0"/>
          </a:p>
        </p:txBody>
      </p:sp>
      <p:sp>
        <p:nvSpPr>
          <p:cNvPr id="18" name="Text Placeholder 17"/>
          <p:cNvSpPr>
            <a:spLocks noGrp="1"/>
          </p:cNvSpPr>
          <p:nvPr>
            <p:ph type="body" sz="quarter" idx="54"/>
          </p:nvPr>
        </p:nvSpPr>
        <p:spPr>
          <a:xfrm>
            <a:off x="1003347" y="4404050"/>
            <a:ext cx="3847695" cy="1472876"/>
          </a:xfrm>
          <a:ln w="12700">
            <a:solidFill>
              <a:schemeClr val="tx2"/>
            </a:solidFill>
          </a:ln>
        </p:spPr>
        <p:txBody>
          <a:bodyPr vert="horz" lIns="54000" tIns="54000" rIns="54000" bIns="54000" rtlCol="0" anchor="t" anchorCtr="0">
            <a:noAutofit/>
          </a:bodyPr>
          <a:lstStyle/>
          <a:p>
            <a:pPr marL="285750" indent="-285750">
              <a:buFont typeface="Arial" panose="020B0604020202020204" pitchFamily="34" charset="0"/>
              <a:buChar char="•"/>
            </a:pPr>
            <a:r>
              <a:rPr lang="en-GB" sz="1100" b="0" dirty="0" smtClean="0"/>
              <a:t>A variation to ML, where value from unstructured text is pursued</a:t>
            </a:r>
          </a:p>
          <a:p>
            <a:pPr marL="285750" indent="-285750">
              <a:buFont typeface="Arial" panose="020B0604020202020204" pitchFamily="34" charset="0"/>
              <a:buChar char="•"/>
            </a:pPr>
            <a:r>
              <a:rPr lang="en-GB" sz="1100" b="0" dirty="0" smtClean="0"/>
              <a:t>Traditionally a separate area of expertise</a:t>
            </a:r>
          </a:p>
          <a:p>
            <a:pPr marL="285750" indent="-285750">
              <a:buFont typeface="Arial" panose="020B0604020202020204" pitchFamily="34" charset="0"/>
              <a:buChar char="•"/>
            </a:pPr>
            <a:r>
              <a:rPr lang="en-GB" sz="1100" b="0" dirty="0" smtClean="0"/>
              <a:t>Can be merged into ML when combined model is built</a:t>
            </a:r>
          </a:p>
          <a:p>
            <a:pPr marL="285750" indent="-285750">
              <a:buFont typeface="Arial" panose="020B0604020202020204" pitchFamily="34" charset="0"/>
              <a:buChar char="•"/>
            </a:pPr>
            <a:r>
              <a:rPr lang="en-GB" sz="1100" b="0" dirty="0" smtClean="0"/>
              <a:t>Similar examples to ML with extra focus on customer interactions and </a:t>
            </a:r>
            <a:endParaRPr lang="en-GB" sz="1100" b="0" dirty="0"/>
          </a:p>
        </p:txBody>
      </p:sp>
      <p:sp>
        <p:nvSpPr>
          <p:cNvPr id="19" name="Text Placeholder 18"/>
          <p:cNvSpPr>
            <a:spLocks noGrp="1"/>
          </p:cNvSpPr>
          <p:nvPr>
            <p:ph type="body" sz="quarter" idx="55"/>
          </p:nvPr>
        </p:nvSpPr>
        <p:spPr>
          <a:ln w="12700">
            <a:solidFill>
              <a:schemeClr val="tx2"/>
            </a:solidFill>
          </a:ln>
        </p:spPr>
        <p:txBody>
          <a:bodyPr vert="horz" lIns="54000" tIns="54000" rIns="54000" bIns="54000" rtlCol="0" anchor="t" anchorCtr="0">
            <a:noAutofit/>
          </a:bodyPr>
          <a:lstStyle/>
          <a:p>
            <a:pPr marL="285750" indent="-285750">
              <a:buFont typeface="Arial" panose="020B0604020202020204" pitchFamily="34" charset="0"/>
              <a:buChar char="•"/>
            </a:pPr>
            <a:r>
              <a:rPr lang="en-GB" b="0" dirty="0" smtClean="0"/>
              <a:t>A variation to ML where highly distinct geospatial data is used</a:t>
            </a:r>
          </a:p>
          <a:p>
            <a:pPr marL="285750" indent="-285750">
              <a:buFont typeface="Arial" panose="020B0604020202020204" pitchFamily="34" charset="0"/>
              <a:buChar char="•"/>
            </a:pPr>
            <a:r>
              <a:rPr lang="en-GB" b="0" dirty="0" smtClean="0"/>
              <a:t>Examples accordingly tend to relate to improving efficiency and logistics where physical location leveraged</a:t>
            </a:r>
            <a:endParaRPr lang="en-GB" b="0" dirty="0"/>
          </a:p>
        </p:txBody>
      </p:sp>
      <p:sp>
        <p:nvSpPr>
          <p:cNvPr id="20" name="Text Placeholder 19"/>
          <p:cNvSpPr>
            <a:spLocks noGrp="1"/>
          </p:cNvSpPr>
          <p:nvPr>
            <p:ph type="body" sz="quarter" idx="56"/>
          </p:nvPr>
        </p:nvSpPr>
        <p:spPr/>
        <p:txBody>
          <a:bodyPr/>
          <a:lstStyle/>
          <a:p>
            <a:pPr marL="285750" indent="-285750">
              <a:buFont typeface="Arial" panose="020B0604020202020204" pitchFamily="34" charset="0"/>
              <a:buChar char="•"/>
            </a:pPr>
            <a:r>
              <a:rPr lang="en-GB" b="0" dirty="0" smtClean="0"/>
              <a:t>Highly specialised AI applications such as Driverless Cars</a:t>
            </a:r>
          </a:p>
          <a:p>
            <a:pPr marL="285750" indent="-285750">
              <a:buFont typeface="Arial" panose="020B0604020202020204" pitchFamily="34" charset="0"/>
              <a:buChar char="•"/>
            </a:pPr>
            <a:r>
              <a:rPr lang="en-GB" b="0" dirty="0" smtClean="0"/>
              <a:t>Have very specific and vastly different objectives and performance requirements</a:t>
            </a:r>
          </a:p>
          <a:p>
            <a:pPr marL="285750" indent="-285750">
              <a:buFont typeface="Arial" panose="020B0604020202020204" pitchFamily="34" charset="0"/>
              <a:buChar char="•"/>
            </a:pPr>
            <a:endParaRPr lang="en-GB" b="0" dirty="0"/>
          </a:p>
        </p:txBody>
      </p:sp>
      <p:sp>
        <p:nvSpPr>
          <p:cNvPr id="2" name="Rounded Rectangle 1"/>
          <p:cNvSpPr/>
          <p:nvPr/>
        </p:nvSpPr>
        <p:spPr>
          <a:xfrm>
            <a:off x="844709" y="1138519"/>
            <a:ext cx="4159623" cy="2241176"/>
          </a:xfrm>
          <a:prstGeom prst="roundRect">
            <a:avLst>
              <a:gd name="adj" fmla="val 7044"/>
            </a:avLst>
          </a:prstGeom>
          <a:no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3" name="Line Callout 1 (Accent Bar) 2"/>
          <p:cNvSpPr/>
          <p:nvPr/>
        </p:nvSpPr>
        <p:spPr>
          <a:xfrm>
            <a:off x="5348748" y="1138518"/>
            <a:ext cx="1356852" cy="572669"/>
          </a:xfrm>
          <a:prstGeom prst="accentCallout1">
            <a:avLst>
              <a:gd name="adj1" fmla="val 30381"/>
              <a:gd name="adj2" fmla="val -3260"/>
              <a:gd name="adj3" fmla="val 60992"/>
              <a:gd name="adj4" fmla="val -2456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AU" sz="1500" dirty="0" smtClean="0">
                <a:solidFill>
                  <a:schemeClr val="tx2"/>
                </a:solidFill>
              </a:rPr>
              <a:t>Focus of this discussion </a:t>
            </a:r>
          </a:p>
        </p:txBody>
      </p:sp>
    </p:spTree>
    <p:extLst>
      <p:ext uri="{BB962C8B-B14F-4D97-AF65-F5344CB8AC3E}">
        <p14:creationId xmlns:p14="http://schemas.microsoft.com/office/powerpoint/2010/main" val="39169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effort in Machine Learning engagement </a:t>
            </a:r>
            <a:endParaRPr lang="en-GB" dirty="0"/>
          </a:p>
        </p:txBody>
      </p:sp>
      <p:sp>
        <p:nvSpPr>
          <p:cNvPr id="14" name="Text Placeholder 13"/>
          <p:cNvSpPr>
            <a:spLocks noGrp="1"/>
          </p:cNvSpPr>
          <p:nvPr>
            <p:ph type="body" sz="quarter" idx="10"/>
          </p:nvPr>
        </p:nvSpPr>
        <p:spPr/>
        <p:txBody>
          <a:bodyPr/>
          <a:lstStyle/>
          <a:p>
            <a:pPr marL="171450" indent="-171450">
              <a:buFont typeface="Arial" panose="020B0604020202020204" pitchFamily="34" charset="0"/>
              <a:buChar char="•"/>
            </a:pPr>
            <a:r>
              <a:rPr lang="en-GB" sz="1100" b="0" dirty="0" smtClean="0"/>
              <a:t>Understand the specifics of the task at hand </a:t>
            </a:r>
          </a:p>
          <a:p>
            <a:pPr marL="171450" indent="-171450">
              <a:buFont typeface="Arial" panose="020B0604020202020204" pitchFamily="34" charset="0"/>
              <a:buChar char="•"/>
            </a:pPr>
            <a:r>
              <a:rPr lang="en-GB" sz="1100" b="0" dirty="0" smtClean="0"/>
              <a:t>Understand business context</a:t>
            </a:r>
          </a:p>
          <a:p>
            <a:pPr marL="171450" indent="-171450">
              <a:buFont typeface="Arial" panose="020B0604020202020204" pitchFamily="34" charset="0"/>
              <a:buChar char="•"/>
            </a:pPr>
            <a:r>
              <a:rPr lang="en-GB" sz="1100" b="0" dirty="0" smtClean="0"/>
              <a:t>Create a core plan how to solve for</a:t>
            </a:r>
          </a:p>
          <a:p>
            <a:pPr marL="171450" indent="-171450">
              <a:buFont typeface="Arial" panose="020B0604020202020204" pitchFamily="34" charset="0"/>
              <a:buChar char="•"/>
            </a:pPr>
            <a:r>
              <a:rPr lang="en-GB" sz="1100" b="0" dirty="0" smtClean="0"/>
              <a:t>Human element is essential</a:t>
            </a:r>
            <a:endParaRPr lang="en-GB" sz="1100" b="0" dirty="0"/>
          </a:p>
        </p:txBody>
      </p:sp>
      <p:sp>
        <p:nvSpPr>
          <p:cNvPr id="15" name="Text Placeholder 14"/>
          <p:cNvSpPr>
            <a:spLocks noGrp="1"/>
          </p:cNvSpPr>
          <p:nvPr>
            <p:ph type="body" sz="quarter" idx="11"/>
          </p:nvPr>
        </p:nvSpPr>
        <p:spPr/>
        <p:txBody>
          <a:bodyPr/>
          <a:lstStyle/>
          <a:p>
            <a:pPr marL="171450" indent="-171450">
              <a:buFont typeface="Arial" panose="020B0604020202020204" pitchFamily="34" charset="0"/>
              <a:buChar char="•"/>
            </a:pPr>
            <a:r>
              <a:rPr lang="en-GB" sz="1100" b="0" dirty="0" smtClean="0"/>
              <a:t>Locate source data</a:t>
            </a:r>
          </a:p>
          <a:p>
            <a:pPr marL="171450" indent="-171450">
              <a:buFont typeface="Arial" panose="020B0604020202020204" pitchFamily="34" charset="0"/>
              <a:buChar char="•"/>
            </a:pPr>
            <a:r>
              <a:rPr lang="en-GB" sz="1100" b="0" dirty="0" smtClean="0"/>
              <a:t>Context and limitations of data</a:t>
            </a:r>
          </a:p>
          <a:p>
            <a:pPr marL="171450" indent="-171450">
              <a:buFont typeface="Arial" panose="020B0604020202020204" pitchFamily="34" charset="0"/>
              <a:buChar char="•"/>
            </a:pPr>
            <a:r>
              <a:rPr lang="en-GB" sz="1100" b="0" dirty="0" smtClean="0"/>
              <a:t>Solve access to data</a:t>
            </a:r>
          </a:p>
          <a:p>
            <a:pPr marL="171450" indent="-171450">
              <a:buFont typeface="Arial" panose="020B0604020202020204" pitchFamily="34" charset="0"/>
              <a:buChar char="•"/>
            </a:pPr>
            <a:r>
              <a:rPr lang="en-GB" sz="1100" b="0" dirty="0" smtClean="0"/>
              <a:t>Human element is still important</a:t>
            </a:r>
            <a:endParaRPr lang="en-GB" sz="1100" b="0" dirty="0"/>
          </a:p>
        </p:txBody>
      </p:sp>
      <p:sp>
        <p:nvSpPr>
          <p:cNvPr id="16" name="Text Placeholder 15"/>
          <p:cNvSpPr>
            <a:spLocks noGrp="1"/>
          </p:cNvSpPr>
          <p:nvPr>
            <p:ph type="body" sz="quarter" idx="12"/>
          </p:nvPr>
        </p:nvSpPr>
        <p:spPr/>
        <p:txBody>
          <a:bodyPr vert="horz" lIns="0" tIns="0" rIns="0" bIns="0" rtlCol="0" anchor="t" anchorCtr="0">
            <a:noAutofit/>
          </a:bodyPr>
          <a:lstStyle/>
          <a:p>
            <a:pPr marL="171450" indent="-171450">
              <a:buFont typeface="Arial" panose="020B0604020202020204" pitchFamily="34" charset="0"/>
              <a:buChar char="•"/>
            </a:pPr>
            <a:r>
              <a:rPr lang="en-GB" sz="1000" b="0" dirty="0" smtClean="0"/>
              <a:t>This typically involves collating multiple data sources into a single dataset</a:t>
            </a:r>
          </a:p>
          <a:p>
            <a:pPr marL="171450" indent="-171450">
              <a:buFont typeface="Arial" panose="020B0604020202020204" pitchFamily="34" charset="0"/>
              <a:buChar char="•"/>
            </a:pPr>
            <a:r>
              <a:rPr lang="en-GB" sz="1000" b="0" dirty="0" smtClean="0"/>
              <a:t>This also includes Feature Engineering - extracting the most useful data elements in a most effective way for the model to leverage</a:t>
            </a:r>
          </a:p>
          <a:p>
            <a:pPr marL="171450" indent="-171450">
              <a:buFont typeface="Arial" panose="020B0604020202020204" pitchFamily="34" charset="0"/>
              <a:buChar char="•"/>
            </a:pPr>
            <a:r>
              <a:rPr lang="en-GB" sz="1000" b="0" dirty="0" smtClean="0"/>
              <a:t>Involves tedious and repetitive effort</a:t>
            </a:r>
          </a:p>
          <a:p>
            <a:pPr marL="171450" indent="-171450">
              <a:buFont typeface="Arial" panose="020B0604020202020204" pitchFamily="34" charset="0"/>
              <a:buChar char="•"/>
            </a:pPr>
            <a:r>
              <a:rPr lang="en-GB" sz="1000" b="0" dirty="0" smtClean="0"/>
              <a:t>Fundamental to success</a:t>
            </a:r>
          </a:p>
          <a:p>
            <a:pPr marL="171450" indent="-171450">
              <a:buFont typeface="Arial" panose="020B0604020202020204" pitchFamily="34" charset="0"/>
              <a:buChar char="•"/>
            </a:pPr>
            <a:r>
              <a:rPr lang="en-GB" sz="1000" b="0" dirty="0" smtClean="0"/>
              <a:t>Biggest potential to save on human involvement </a:t>
            </a:r>
            <a:endParaRPr lang="en-GB" sz="1000" b="0" dirty="0"/>
          </a:p>
        </p:txBody>
      </p:sp>
      <p:sp>
        <p:nvSpPr>
          <p:cNvPr id="17" name="Text Placeholder 16"/>
          <p:cNvSpPr>
            <a:spLocks noGrp="1"/>
          </p:cNvSpPr>
          <p:nvPr>
            <p:ph type="body" sz="quarter" idx="13"/>
          </p:nvPr>
        </p:nvSpPr>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Selecting a model type to achieve the best performance</a:t>
            </a:r>
          </a:p>
          <a:p>
            <a:pPr marL="171450" indent="-171450">
              <a:buFont typeface="Arial" panose="020B0604020202020204" pitchFamily="34" charset="0"/>
              <a:buChar char="•"/>
            </a:pPr>
            <a:r>
              <a:rPr lang="en-GB" sz="1100" b="0" dirty="0" smtClean="0"/>
              <a:t>Training, testing and tweaking the model</a:t>
            </a:r>
          </a:p>
          <a:p>
            <a:pPr marL="171450" indent="-171450">
              <a:buFont typeface="Arial" panose="020B0604020202020204" pitchFamily="34" charset="0"/>
              <a:buChar char="•"/>
            </a:pPr>
            <a:r>
              <a:rPr lang="en-GB" sz="1100" b="0" dirty="0" smtClean="0"/>
              <a:t>Already experienced significant automation with a number of vendors offering Auto-ML capability</a:t>
            </a:r>
          </a:p>
          <a:p>
            <a:pPr marL="171450" indent="-171450">
              <a:buFont typeface="Arial" panose="020B0604020202020204" pitchFamily="34" charset="0"/>
              <a:buChar char="•"/>
            </a:pPr>
            <a:endParaRPr lang="en-GB" sz="1100" b="0" dirty="0"/>
          </a:p>
        </p:txBody>
      </p:sp>
      <p:sp>
        <p:nvSpPr>
          <p:cNvPr id="18" name="Text Placeholder 17"/>
          <p:cNvSpPr>
            <a:spLocks noGrp="1"/>
          </p:cNvSpPr>
          <p:nvPr>
            <p:ph type="body" sz="quarter" idx="14"/>
          </p:nvPr>
        </p:nvSpPr>
        <p:spPr/>
        <p:txBody>
          <a:bodyPr/>
          <a:lstStyle/>
          <a:p>
            <a:pPr algn="ctr"/>
            <a:r>
              <a:rPr lang="en-GB" sz="1200" dirty="0" smtClean="0"/>
              <a:t>Understand task and business context</a:t>
            </a:r>
            <a:endParaRPr lang="en-GB" sz="1200" dirty="0"/>
          </a:p>
        </p:txBody>
      </p:sp>
      <p:sp>
        <p:nvSpPr>
          <p:cNvPr id="19" name="Text Placeholder 18"/>
          <p:cNvSpPr>
            <a:spLocks noGrp="1"/>
          </p:cNvSpPr>
          <p:nvPr>
            <p:ph type="body" sz="quarter" idx="15"/>
          </p:nvPr>
        </p:nvSpPr>
        <p:spPr>
          <a:solidFill>
            <a:schemeClr val="tx2"/>
          </a:solidFill>
        </p:spPr>
        <p:txBody>
          <a:bodyPr vert="horz" lIns="54000" tIns="54000" rIns="54000" bIns="54000" rtlCol="0" anchor="ctr" anchorCtr="0">
            <a:noAutofit/>
          </a:bodyPr>
          <a:lstStyle/>
          <a:p>
            <a:pPr algn="ctr"/>
            <a:r>
              <a:rPr lang="en-GB" sz="1200" dirty="0" smtClean="0"/>
              <a:t>Locate and access  source data</a:t>
            </a:r>
            <a:endParaRPr lang="en-GB" sz="1200" dirty="0"/>
          </a:p>
        </p:txBody>
      </p:sp>
      <p:sp>
        <p:nvSpPr>
          <p:cNvPr id="20" name="Text Placeholder 19"/>
          <p:cNvSpPr>
            <a:spLocks noGrp="1"/>
          </p:cNvSpPr>
          <p:nvPr>
            <p:ph type="body" sz="quarter" idx="16"/>
          </p:nvPr>
        </p:nvSpPr>
        <p:spPr>
          <a:solidFill>
            <a:schemeClr val="tx2"/>
          </a:solidFill>
        </p:spPr>
        <p:txBody>
          <a:bodyPr vert="horz" lIns="54000" tIns="54000" rIns="54000" bIns="54000" rtlCol="0" anchor="ctr" anchorCtr="0">
            <a:noAutofit/>
          </a:bodyPr>
          <a:lstStyle/>
          <a:p>
            <a:pPr algn="ctr"/>
            <a:r>
              <a:rPr lang="en-GB" sz="1200" dirty="0" smtClean="0"/>
              <a:t>Collate the dataset, Feature Engineering</a:t>
            </a:r>
            <a:endParaRPr lang="en-GB" sz="1200" dirty="0"/>
          </a:p>
        </p:txBody>
      </p:sp>
      <p:sp>
        <p:nvSpPr>
          <p:cNvPr id="21" name="Text Placeholder 20"/>
          <p:cNvSpPr>
            <a:spLocks noGrp="1"/>
          </p:cNvSpPr>
          <p:nvPr>
            <p:ph type="body" sz="quarter" idx="17"/>
          </p:nvPr>
        </p:nvSpPr>
        <p:spPr>
          <a:solidFill>
            <a:schemeClr val="tx2"/>
          </a:solidFill>
        </p:spPr>
        <p:txBody>
          <a:bodyPr vert="horz" lIns="54000" tIns="54000" rIns="54000" bIns="54000" rtlCol="0" anchor="ctr" anchorCtr="0">
            <a:noAutofit/>
          </a:bodyPr>
          <a:lstStyle/>
          <a:p>
            <a:pPr algn="ctr"/>
            <a:r>
              <a:rPr lang="en-GB" sz="1200" dirty="0" smtClean="0"/>
              <a:t>Build Predictive Model</a:t>
            </a:r>
            <a:endParaRPr lang="en-GB" sz="1200" dirty="0"/>
          </a:p>
        </p:txBody>
      </p:sp>
      <p:sp>
        <p:nvSpPr>
          <p:cNvPr id="22" name="Text Placeholder 21"/>
          <p:cNvSpPr>
            <a:spLocks noGrp="1"/>
          </p:cNvSpPr>
          <p:nvPr>
            <p:ph type="body" sz="quarter" idx="18"/>
          </p:nvPr>
        </p:nvSpPr>
        <p:spPr>
          <a:solidFill>
            <a:schemeClr val="tx2"/>
          </a:solidFill>
        </p:spPr>
        <p:txBody>
          <a:bodyPr vert="horz" lIns="54000" tIns="54000" rIns="54000" bIns="54000" rtlCol="0" anchor="ctr" anchorCtr="0">
            <a:noAutofit/>
          </a:bodyPr>
          <a:lstStyle/>
          <a:p>
            <a:pPr algn="ctr"/>
            <a:r>
              <a:rPr lang="en-GB" sz="1200" dirty="0" smtClean="0"/>
              <a:t>Interpret &amp; present findings, implement model</a:t>
            </a:r>
            <a:endParaRPr lang="en-GB" sz="1200" dirty="0"/>
          </a:p>
        </p:txBody>
      </p:sp>
      <p:sp>
        <p:nvSpPr>
          <p:cNvPr id="23" name="Text Placeholder 22"/>
          <p:cNvSpPr>
            <a:spLocks noGrp="1"/>
          </p:cNvSpPr>
          <p:nvPr>
            <p:ph type="body" sz="quarter" idx="19"/>
          </p:nvPr>
        </p:nvSpPr>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Interpret the model by analysing </a:t>
            </a:r>
            <a:r>
              <a:rPr lang="en-GB" sz="1100" b="0" dirty="0"/>
              <a:t>feature/variable </a:t>
            </a:r>
            <a:r>
              <a:rPr lang="en-GB" sz="1100" b="0" dirty="0" smtClean="0"/>
              <a:t>importance </a:t>
            </a:r>
          </a:p>
          <a:p>
            <a:pPr marL="171450" indent="-171450">
              <a:buFont typeface="Arial" panose="020B0604020202020204" pitchFamily="34" charset="0"/>
              <a:buChar char="•"/>
            </a:pPr>
            <a:r>
              <a:rPr lang="en-GB" sz="1100" b="0" dirty="0" smtClean="0"/>
              <a:t>Obtain required business insights</a:t>
            </a:r>
          </a:p>
          <a:p>
            <a:pPr marL="171450" indent="-171450">
              <a:buFont typeface="Arial" panose="020B0604020202020204" pitchFamily="34" charset="0"/>
              <a:buChar char="•"/>
            </a:pPr>
            <a:r>
              <a:rPr lang="en-GB" sz="1100" b="0" dirty="0" smtClean="0"/>
              <a:t>And / Or</a:t>
            </a:r>
          </a:p>
          <a:p>
            <a:pPr marL="171450" indent="-171450">
              <a:buFont typeface="Arial" panose="020B0604020202020204" pitchFamily="34" charset="0"/>
              <a:buChar char="•"/>
            </a:pPr>
            <a:r>
              <a:rPr lang="en-GB" sz="1100" b="0" dirty="0" smtClean="0"/>
              <a:t>Implement the model for ongoing scoring/prediction (in some cases)</a:t>
            </a:r>
            <a:endParaRPr lang="en-GB" sz="1100" b="0" dirty="0"/>
          </a:p>
          <a:p>
            <a:pPr marL="171450" indent="-171450">
              <a:buFont typeface="Arial" panose="020B0604020202020204" pitchFamily="34" charset="0"/>
              <a:buChar char="•"/>
            </a:pPr>
            <a:endParaRPr lang="en-GB" sz="1100" b="0" dirty="0"/>
          </a:p>
        </p:txBody>
      </p:sp>
      <p:sp>
        <p:nvSpPr>
          <p:cNvPr id="13" name="Text Placeholder 19"/>
          <p:cNvSpPr txBox="1">
            <a:spLocks/>
          </p:cNvSpPr>
          <p:nvPr/>
        </p:nvSpPr>
        <p:spPr>
          <a:xfrm>
            <a:off x="5162517" y="4758770"/>
            <a:ext cx="1876800" cy="604800"/>
          </a:xfrm>
          <a:prstGeom prst="chevron">
            <a:avLst>
              <a:gd name="adj" fmla="val 31101"/>
            </a:avLst>
          </a:prstGeom>
          <a:solidFill>
            <a:srgbClr val="FF0000"/>
          </a:solidFill>
        </p:spPr>
        <p:txBody>
          <a:bodyPr vert="horz" lIns="54000" tIns="54000" rIns="54000" bIns="54000" rtlCol="0" anchor="ctr" anchorCtr="0">
            <a:noAutofit/>
          </a:bodyPr>
          <a:lstStyle>
            <a:lvl1pPr marL="0" indent="0" algn="l" defTabSz="914400" rtl="0" eaLnBrk="1" latinLnBrk="0" hangingPunct="1">
              <a:lnSpc>
                <a:spcPct val="100000"/>
              </a:lnSpc>
              <a:spcBef>
                <a:spcPts val="0"/>
              </a:spcBef>
              <a:spcAft>
                <a:spcPts val="600"/>
              </a:spcAft>
              <a:buFontTx/>
              <a:buNone/>
              <a:defRPr sz="1400" b="1"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400" kern="1200">
                <a:solidFill>
                  <a:schemeClr val="bg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bg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200" dirty="0" smtClean="0"/>
              <a:t>Effort trend:</a:t>
            </a:r>
          </a:p>
          <a:p>
            <a:pPr algn="ctr"/>
            <a:r>
              <a:rPr lang="en-GB" sz="1200" dirty="0" smtClean="0"/>
              <a:t>“80%” -&gt; “90%”</a:t>
            </a:r>
            <a:endParaRPr lang="en-GB" sz="1200" dirty="0"/>
          </a:p>
        </p:txBody>
      </p:sp>
      <p:sp>
        <p:nvSpPr>
          <p:cNvPr id="24" name="Text Placeholder 20"/>
          <p:cNvSpPr txBox="1">
            <a:spLocks/>
          </p:cNvSpPr>
          <p:nvPr/>
        </p:nvSpPr>
        <p:spPr>
          <a:xfrm>
            <a:off x="7239717" y="4758770"/>
            <a:ext cx="1876800" cy="604800"/>
          </a:xfrm>
          <a:prstGeom prst="chevron">
            <a:avLst>
              <a:gd name="adj" fmla="val 31101"/>
            </a:avLst>
          </a:prstGeom>
          <a:solidFill>
            <a:schemeClr val="tx2"/>
          </a:solidFill>
        </p:spPr>
        <p:txBody>
          <a:bodyPr vert="horz" lIns="54000" tIns="54000" rIns="54000" bIns="54000" rtlCol="0" anchor="ctr" anchorCtr="0">
            <a:noAutofit/>
          </a:bodyPr>
          <a:lstStyle>
            <a:lvl1pPr marL="0" indent="0" algn="l" defTabSz="914400" rtl="0" eaLnBrk="1" latinLnBrk="0" hangingPunct="1">
              <a:lnSpc>
                <a:spcPct val="100000"/>
              </a:lnSpc>
              <a:spcBef>
                <a:spcPts val="0"/>
              </a:spcBef>
              <a:spcAft>
                <a:spcPts val="600"/>
              </a:spcAft>
              <a:buFontTx/>
              <a:buNone/>
              <a:defRPr sz="1400" b="1"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400" kern="1200">
                <a:solidFill>
                  <a:schemeClr val="bg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bg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200" dirty="0" smtClean="0"/>
              <a:t>Effort trend:</a:t>
            </a:r>
          </a:p>
          <a:p>
            <a:pPr algn="ctr"/>
            <a:r>
              <a:rPr lang="en-GB" sz="1200" dirty="0" smtClean="0"/>
              <a:t>“20%” -&gt; “10%” </a:t>
            </a:r>
            <a:endParaRPr lang="en-GB" sz="1200" dirty="0"/>
          </a:p>
        </p:txBody>
      </p:sp>
      <p:sp>
        <p:nvSpPr>
          <p:cNvPr id="3" name="Down Arrow 2"/>
          <p:cNvSpPr/>
          <p:nvPr/>
        </p:nvSpPr>
        <p:spPr>
          <a:xfrm>
            <a:off x="7858568" y="4006836"/>
            <a:ext cx="629264" cy="62926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5" name="Rounded Rectangle 24"/>
          <p:cNvSpPr/>
          <p:nvPr/>
        </p:nvSpPr>
        <p:spPr>
          <a:xfrm>
            <a:off x="5037879" y="1135778"/>
            <a:ext cx="4165115" cy="4545804"/>
          </a:xfrm>
          <a:prstGeom prst="roundRect">
            <a:avLst>
              <a:gd name="adj" fmla="val 7044"/>
            </a:avLst>
          </a:prstGeom>
          <a:no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5" name="Line Callout 1 (Accent Bar) 4"/>
          <p:cNvSpPr/>
          <p:nvPr/>
        </p:nvSpPr>
        <p:spPr>
          <a:xfrm>
            <a:off x="1912732" y="3923071"/>
            <a:ext cx="2744298" cy="1758511"/>
          </a:xfrm>
          <a:prstGeom prst="accentCallout1">
            <a:avLst>
              <a:gd name="adj1" fmla="val 58548"/>
              <a:gd name="adj2" fmla="val 97695"/>
              <a:gd name="adj3" fmla="val 71059"/>
              <a:gd name="adj4" fmla="val 121582"/>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AU" sz="1500" dirty="0" smtClean="0">
                <a:solidFill>
                  <a:schemeClr val="tx2"/>
                </a:solidFill>
              </a:rPr>
              <a:t>Automation of “Data Prep.” and Feature Engineering is a significant opportunity in the market to make AI engagement more effective and efficient</a:t>
            </a:r>
          </a:p>
        </p:txBody>
      </p:sp>
      <p:grpSp>
        <p:nvGrpSpPr>
          <p:cNvPr id="26" name="Group 25"/>
          <p:cNvGrpSpPr/>
          <p:nvPr/>
        </p:nvGrpSpPr>
        <p:grpSpPr>
          <a:xfrm>
            <a:off x="1100376" y="4440332"/>
            <a:ext cx="761245" cy="723988"/>
            <a:chOff x="2624502" y="3493582"/>
            <a:chExt cx="270000" cy="270000"/>
          </a:xfrm>
        </p:grpSpPr>
        <p:sp>
          <p:nvSpPr>
            <p:cNvPr id="27" name="Oval 26"/>
            <p:cNvSpPr/>
            <p:nvPr/>
          </p:nvSpPr>
          <p:spPr>
            <a:xfrm>
              <a:off x="2624502" y="3493582"/>
              <a:ext cx="270000" cy="270000"/>
            </a:xfrm>
            <a:prstGeom prst="ellipse">
              <a:avLst/>
            </a:prstGeom>
            <a:solidFill>
              <a:schemeClr val="bg1"/>
            </a:solidFill>
            <a:ln>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46183" tIns="46183" rIns="46183" bIns="46183" rtlCol="0" anchor="ctr"/>
            <a:lstStyle/>
            <a:p>
              <a:pPr algn="ctr"/>
              <a:endParaRPr lang="en-US" sz="1050" b="1" dirty="0">
                <a:solidFill>
                  <a:schemeClr val="bg1"/>
                </a:solidFill>
                <a:latin typeface="Univers 45 Light" pitchFamily="2" charset="0"/>
              </a:endParaRPr>
            </a:p>
          </p:txBody>
        </p:sp>
        <p:grpSp>
          <p:nvGrpSpPr>
            <p:cNvPr id="28" name="Group 27"/>
            <p:cNvGrpSpPr/>
            <p:nvPr/>
          </p:nvGrpSpPr>
          <p:grpSpPr>
            <a:xfrm>
              <a:off x="2696867" y="3542414"/>
              <a:ext cx="125270" cy="172336"/>
              <a:chOff x="4438650" y="4667408"/>
              <a:chExt cx="274638" cy="377825"/>
            </a:xfrm>
            <a:noFill/>
          </p:grpSpPr>
          <p:sp>
            <p:nvSpPr>
              <p:cNvPr id="29" name="Freeform 635"/>
              <p:cNvSpPr>
                <a:spLocks noEditPoints="1"/>
              </p:cNvSpPr>
              <p:nvPr/>
            </p:nvSpPr>
            <p:spPr bwMode="auto">
              <a:xfrm>
                <a:off x="4438650" y="4667408"/>
                <a:ext cx="274638" cy="377825"/>
              </a:xfrm>
              <a:custGeom>
                <a:avLst/>
                <a:gdLst>
                  <a:gd name="T0" fmla="*/ 37 w 73"/>
                  <a:gd name="T1" fmla="*/ 0 h 101"/>
                  <a:gd name="T2" fmla="*/ 37 w 73"/>
                  <a:gd name="T3" fmla="*/ 0 h 101"/>
                  <a:gd name="T4" fmla="*/ 36 w 73"/>
                  <a:gd name="T5" fmla="*/ 0 h 101"/>
                  <a:gd name="T6" fmla="*/ 0 w 73"/>
                  <a:gd name="T7" fmla="*/ 37 h 101"/>
                  <a:gd name="T8" fmla="*/ 10 w 73"/>
                  <a:gd name="T9" fmla="*/ 61 h 101"/>
                  <a:gd name="T10" fmla="*/ 18 w 73"/>
                  <a:gd name="T11" fmla="*/ 81 h 101"/>
                  <a:gd name="T12" fmla="*/ 21 w 73"/>
                  <a:gd name="T13" fmla="*/ 88 h 101"/>
                  <a:gd name="T14" fmla="*/ 21 w 73"/>
                  <a:gd name="T15" fmla="*/ 93 h 101"/>
                  <a:gd name="T16" fmla="*/ 25 w 73"/>
                  <a:gd name="T17" fmla="*/ 97 h 101"/>
                  <a:gd name="T18" fmla="*/ 25 w 73"/>
                  <a:gd name="T19" fmla="*/ 99 h 101"/>
                  <a:gd name="T20" fmla="*/ 27 w 73"/>
                  <a:gd name="T21" fmla="*/ 101 h 101"/>
                  <a:gd name="T22" fmla="*/ 47 w 73"/>
                  <a:gd name="T23" fmla="*/ 101 h 101"/>
                  <a:gd name="T24" fmla="*/ 49 w 73"/>
                  <a:gd name="T25" fmla="*/ 99 h 101"/>
                  <a:gd name="T26" fmla="*/ 49 w 73"/>
                  <a:gd name="T27" fmla="*/ 97 h 101"/>
                  <a:gd name="T28" fmla="*/ 53 w 73"/>
                  <a:gd name="T29" fmla="*/ 93 h 101"/>
                  <a:gd name="T30" fmla="*/ 53 w 73"/>
                  <a:gd name="T31" fmla="*/ 87 h 101"/>
                  <a:gd name="T32" fmla="*/ 55 w 73"/>
                  <a:gd name="T33" fmla="*/ 81 h 101"/>
                  <a:gd name="T34" fmla="*/ 63 w 73"/>
                  <a:gd name="T35" fmla="*/ 61 h 101"/>
                  <a:gd name="T36" fmla="*/ 73 w 73"/>
                  <a:gd name="T37" fmla="*/ 37 h 101"/>
                  <a:gd name="T38" fmla="*/ 37 w 73"/>
                  <a:gd name="T39" fmla="*/ 0 h 101"/>
                  <a:gd name="T40" fmla="*/ 57 w 73"/>
                  <a:gd name="T41" fmla="*/ 56 h 101"/>
                  <a:gd name="T42" fmla="*/ 47 w 73"/>
                  <a:gd name="T43" fmla="*/ 81 h 101"/>
                  <a:gd name="T44" fmla="*/ 38 w 73"/>
                  <a:gd name="T45" fmla="*/ 81 h 101"/>
                  <a:gd name="T46" fmla="*/ 36 w 73"/>
                  <a:gd name="T47" fmla="*/ 81 h 101"/>
                  <a:gd name="T48" fmla="*/ 26 w 73"/>
                  <a:gd name="T49" fmla="*/ 81 h 101"/>
                  <a:gd name="T50" fmla="*/ 16 w 73"/>
                  <a:gd name="T51" fmla="*/ 56 h 101"/>
                  <a:gd name="T52" fmla="*/ 8 w 73"/>
                  <a:gd name="T53" fmla="*/ 37 h 101"/>
                  <a:gd name="T54" fmla="*/ 37 w 73"/>
                  <a:gd name="T55" fmla="*/ 8 h 101"/>
                  <a:gd name="T56" fmla="*/ 65 w 73"/>
                  <a:gd name="T57" fmla="*/ 37 h 101"/>
                  <a:gd name="T58" fmla="*/ 57 w 73"/>
                  <a:gd name="T59"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101">
                    <a:moveTo>
                      <a:pt x="37" y="0"/>
                    </a:moveTo>
                    <a:cubicBezTo>
                      <a:pt x="37" y="0"/>
                      <a:pt x="37" y="0"/>
                      <a:pt x="37" y="0"/>
                    </a:cubicBezTo>
                    <a:cubicBezTo>
                      <a:pt x="36" y="0"/>
                      <a:pt x="36" y="0"/>
                      <a:pt x="36" y="0"/>
                    </a:cubicBezTo>
                    <a:cubicBezTo>
                      <a:pt x="15" y="0"/>
                      <a:pt x="0" y="15"/>
                      <a:pt x="0" y="37"/>
                    </a:cubicBezTo>
                    <a:cubicBezTo>
                      <a:pt x="0" y="48"/>
                      <a:pt x="5" y="55"/>
                      <a:pt x="10" y="61"/>
                    </a:cubicBezTo>
                    <a:cubicBezTo>
                      <a:pt x="14" y="67"/>
                      <a:pt x="18" y="72"/>
                      <a:pt x="18" y="81"/>
                    </a:cubicBezTo>
                    <a:cubicBezTo>
                      <a:pt x="18" y="84"/>
                      <a:pt x="19" y="86"/>
                      <a:pt x="21" y="88"/>
                    </a:cubicBezTo>
                    <a:cubicBezTo>
                      <a:pt x="21" y="93"/>
                      <a:pt x="21" y="93"/>
                      <a:pt x="21" y="93"/>
                    </a:cubicBezTo>
                    <a:cubicBezTo>
                      <a:pt x="21" y="94"/>
                      <a:pt x="25" y="97"/>
                      <a:pt x="25" y="97"/>
                    </a:cubicBezTo>
                    <a:cubicBezTo>
                      <a:pt x="25" y="99"/>
                      <a:pt x="25" y="99"/>
                      <a:pt x="25" y="99"/>
                    </a:cubicBezTo>
                    <a:cubicBezTo>
                      <a:pt x="25" y="100"/>
                      <a:pt x="26" y="101"/>
                      <a:pt x="27" y="101"/>
                    </a:cubicBezTo>
                    <a:cubicBezTo>
                      <a:pt x="47" y="101"/>
                      <a:pt x="47" y="101"/>
                      <a:pt x="47" y="101"/>
                    </a:cubicBezTo>
                    <a:cubicBezTo>
                      <a:pt x="48" y="101"/>
                      <a:pt x="49" y="100"/>
                      <a:pt x="49" y="99"/>
                    </a:cubicBezTo>
                    <a:cubicBezTo>
                      <a:pt x="49" y="97"/>
                      <a:pt x="49" y="97"/>
                      <a:pt x="49" y="97"/>
                    </a:cubicBezTo>
                    <a:cubicBezTo>
                      <a:pt x="49" y="97"/>
                      <a:pt x="53" y="94"/>
                      <a:pt x="53" y="93"/>
                    </a:cubicBezTo>
                    <a:cubicBezTo>
                      <a:pt x="53" y="87"/>
                      <a:pt x="53" y="87"/>
                      <a:pt x="53" y="87"/>
                    </a:cubicBezTo>
                    <a:cubicBezTo>
                      <a:pt x="54" y="86"/>
                      <a:pt x="55" y="83"/>
                      <a:pt x="55" y="81"/>
                    </a:cubicBezTo>
                    <a:cubicBezTo>
                      <a:pt x="55" y="72"/>
                      <a:pt x="59" y="67"/>
                      <a:pt x="63" y="61"/>
                    </a:cubicBezTo>
                    <a:cubicBezTo>
                      <a:pt x="68" y="55"/>
                      <a:pt x="73" y="48"/>
                      <a:pt x="73" y="37"/>
                    </a:cubicBezTo>
                    <a:cubicBezTo>
                      <a:pt x="73" y="15"/>
                      <a:pt x="58" y="0"/>
                      <a:pt x="37" y="0"/>
                    </a:cubicBezTo>
                    <a:moveTo>
                      <a:pt x="57" y="56"/>
                    </a:moveTo>
                    <a:cubicBezTo>
                      <a:pt x="52" y="62"/>
                      <a:pt x="47" y="69"/>
                      <a:pt x="47" y="81"/>
                    </a:cubicBezTo>
                    <a:cubicBezTo>
                      <a:pt x="38" y="81"/>
                      <a:pt x="38" y="81"/>
                      <a:pt x="38" y="81"/>
                    </a:cubicBezTo>
                    <a:cubicBezTo>
                      <a:pt x="36" y="81"/>
                      <a:pt x="36" y="81"/>
                      <a:pt x="36" y="81"/>
                    </a:cubicBezTo>
                    <a:cubicBezTo>
                      <a:pt x="26" y="81"/>
                      <a:pt x="26" y="81"/>
                      <a:pt x="26" y="81"/>
                    </a:cubicBezTo>
                    <a:cubicBezTo>
                      <a:pt x="26" y="69"/>
                      <a:pt x="21" y="62"/>
                      <a:pt x="16" y="56"/>
                    </a:cubicBezTo>
                    <a:cubicBezTo>
                      <a:pt x="12" y="50"/>
                      <a:pt x="8" y="45"/>
                      <a:pt x="8" y="37"/>
                    </a:cubicBezTo>
                    <a:cubicBezTo>
                      <a:pt x="8" y="20"/>
                      <a:pt x="20" y="8"/>
                      <a:pt x="37" y="8"/>
                    </a:cubicBezTo>
                    <a:cubicBezTo>
                      <a:pt x="53" y="8"/>
                      <a:pt x="65" y="20"/>
                      <a:pt x="65" y="37"/>
                    </a:cubicBezTo>
                    <a:cubicBezTo>
                      <a:pt x="65" y="45"/>
                      <a:pt x="61" y="50"/>
                      <a:pt x="57" y="56"/>
                    </a:cubicBezTo>
                  </a:path>
                </a:pathLst>
              </a:custGeom>
              <a:grpFill/>
              <a:ln>
                <a:solidFill>
                  <a:srgbClr val="005EB8"/>
                </a:solidFill>
              </a:ln>
            </p:spPr>
            <p:txBody>
              <a:bodyPr vert="horz" wrap="square" lIns="78203" tIns="39101" rIns="78203" bIns="39101" numCol="1" anchor="t" anchorCtr="0" compatLnSpc="1">
                <a:prstTxWarp prst="textNoShape">
                  <a:avLst/>
                </a:prstTxWarp>
              </a:bodyPr>
              <a:lstStyle/>
              <a:p>
                <a:endParaRPr lang="en-AU" sz="1600"/>
              </a:p>
            </p:txBody>
          </p:sp>
          <p:sp>
            <p:nvSpPr>
              <p:cNvPr id="30" name="Freeform 637"/>
              <p:cNvSpPr>
                <a:spLocks noEditPoints="1"/>
              </p:cNvSpPr>
              <p:nvPr/>
            </p:nvSpPr>
            <p:spPr bwMode="auto">
              <a:xfrm>
                <a:off x="4468813" y="4697570"/>
                <a:ext cx="214313" cy="107950"/>
              </a:xfrm>
              <a:custGeom>
                <a:avLst/>
                <a:gdLst>
                  <a:gd name="T0" fmla="*/ 0 w 57"/>
                  <a:gd name="T1" fmla="*/ 28 h 29"/>
                  <a:gd name="T2" fmla="*/ 0 w 57"/>
                  <a:gd name="T3" fmla="*/ 29 h 29"/>
                  <a:gd name="T4" fmla="*/ 0 w 57"/>
                  <a:gd name="T5" fmla="*/ 29 h 29"/>
                  <a:gd name="T6" fmla="*/ 0 w 57"/>
                  <a:gd name="T7" fmla="*/ 28 h 29"/>
                  <a:gd name="T8" fmla="*/ 0 w 57"/>
                  <a:gd name="T9" fmla="*/ 28 h 29"/>
                  <a:gd name="T10" fmla="*/ 0 w 57"/>
                  <a:gd name="T11" fmla="*/ 28 h 29"/>
                  <a:gd name="T12" fmla="*/ 0 w 57"/>
                  <a:gd name="T13" fmla="*/ 28 h 29"/>
                  <a:gd name="T14" fmla="*/ 0 w 57"/>
                  <a:gd name="T15" fmla="*/ 28 h 29"/>
                  <a:gd name="T16" fmla="*/ 0 w 57"/>
                  <a:gd name="T17" fmla="*/ 28 h 29"/>
                  <a:gd name="T18" fmla="*/ 0 w 57"/>
                  <a:gd name="T19" fmla="*/ 28 h 29"/>
                  <a:gd name="T20" fmla="*/ 0 w 57"/>
                  <a:gd name="T21" fmla="*/ 28 h 29"/>
                  <a:gd name="T22" fmla="*/ 0 w 57"/>
                  <a:gd name="T23" fmla="*/ 28 h 29"/>
                  <a:gd name="T24" fmla="*/ 0 w 57"/>
                  <a:gd name="T25" fmla="*/ 28 h 29"/>
                  <a:gd name="T26" fmla="*/ 29 w 57"/>
                  <a:gd name="T27" fmla="*/ 0 h 29"/>
                  <a:gd name="T28" fmla="*/ 29 w 57"/>
                  <a:gd name="T29" fmla="*/ 0 h 29"/>
                  <a:gd name="T30" fmla="*/ 29 w 57"/>
                  <a:gd name="T31" fmla="*/ 0 h 29"/>
                  <a:gd name="T32" fmla="*/ 57 w 57"/>
                  <a:gd name="T33" fmla="*/ 29 h 29"/>
                  <a:gd name="T34" fmla="*/ 57 w 57"/>
                  <a:gd name="T35" fmla="*/ 29 h 29"/>
                  <a:gd name="T36" fmla="*/ 29 w 57"/>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9">
                    <a:moveTo>
                      <a:pt x="0" y="28"/>
                    </a:moveTo>
                    <a:cubicBezTo>
                      <a:pt x="0" y="28"/>
                      <a:pt x="0" y="28"/>
                      <a:pt x="0" y="29"/>
                    </a:cubicBezTo>
                    <a:cubicBezTo>
                      <a:pt x="0" y="29"/>
                      <a:pt x="0" y="29"/>
                      <a:pt x="0" y="29"/>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29" y="0"/>
                    </a:moveTo>
                    <a:cubicBezTo>
                      <a:pt x="29" y="0"/>
                      <a:pt x="29" y="0"/>
                      <a:pt x="29" y="0"/>
                    </a:cubicBezTo>
                    <a:cubicBezTo>
                      <a:pt x="29" y="0"/>
                      <a:pt x="29" y="0"/>
                      <a:pt x="29" y="0"/>
                    </a:cubicBezTo>
                    <a:cubicBezTo>
                      <a:pt x="45" y="0"/>
                      <a:pt x="57" y="12"/>
                      <a:pt x="57" y="29"/>
                    </a:cubicBezTo>
                    <a:cubicBezTo>
                      <a:pt x="57" y="29"/>
                      <a:pt x="57" y="29"/>
                      <a:pt x="57" y="29"/>
                    </a:cubicBezTo>
                    <a:cubicBezTo>
                      <a:pt x="57" y="12"/>
                      <a:pt x="45" y="0"/>
                      <a:pt x="29" y="0"/>
                    </a:cubicBezTo>
                  </a:path>
                </a:pathLst>
              </a:custGeom>
              <a:grpFill/>
              <a:ln>
                <a:solidFill>
                  <a:srgbClr val="005EB8"/>
                </a:solidFill>
              </a:ln>
            </p:spPr>
            <p:txBody>
              <a:bodyPr vert="horz" wrap="square" lIns="78203" tIns="39101" rIns="78203" bIns="39101" numCol="1" anchor="t" anchorCtr="0" compatLnSpc="1">
                <a:prstTxWarp prst="textNoShape">
                  <a:avLst/>
                </a:prstTxWarp>
              </a:bodyPr>
              <a:lstStyle/>
              <a:p>
                <a:endParaRPr lang="en-AU" sz="1600"/>
              </a:p>
            </p:txBody>
          </p:sp>
        </p:grpSp>
      </p:grpSp>
    </p:spTree>
    <p:extLst>
      <p:ext uri="{BB962C8B-B14F-4D97-AF65-F5344CB8AC3E}">
        <p14:creationId xmlns:p14="http://schemas.microsoft.com/office/powerpoint/2010/main" val="1670483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1835" y="0"/>
            <a:ext cx="59794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 name="Title 1"/>
          <p:cNvSpPr>
            <a:spLocks noGrp="1"/>
          </p:cNvSpPr>
          <p:nvPr>
            <p:ph type="title"/>
          </p:nvPr>
        </p:nvSpPr>
        <p:spPr>
          <a:xfrm>
            <a:off x="922813" y="664235"/>
            <a:ext cx="10592598" cy="5529529"/>
          </a:xfrm>
        </p:spPr>
        <p:txBody>
          <a:bodyPr/>
          <a:lstStyle/>
          <a:p>
            <a:r>
              <a:rPr lang="en-GB" sz="4400" dirty="0" smtClean="0"/>
              <a:t/>
            </a:r>
            <a:br>
              <a:rPr lang="en-GB" sz="4400" dirty="0" smtClean="0"/>
            </a:br>
            <a:r>
              <a:rPr lang="en-GB" sz="4400" dirty="0" smtClean="0"/>
              <a:t>Although looking for features in different tables across enterprise data has traditionally been a human SME domain…</a:t>
            </a:r>
            <a:br>
              <a:rPr lang="en-GB" sz="4400" dirty="0" smtClean="0"/>
            </a:br>
            <a:r>
              <a:rPr lang="en-GB" sz="4400" dirty="0" smtClean="0"/>
              <a:t/>
            </a:r>
            <a:br>
              <a:rPr lang="en-GB" sz="4400" dirty="0" smtClean="0"/>
            </a:br>
            <a:r>
              <a:rPr lang="en-GB" sz="4400" dirty="0" smtClean="0"/>
              <a:t>	…why shouldn’t we try automating it ?</a:t>
            </a:r>
            <a:br>
              <a:rPr lang="en-GB" sz="4400" dirty="0" smtClean="0"/>
            </a:br>
            <a:r>
              <a:rPr lang="en-GB" sz="4400" dirty="0" smtClean="0"/>
              <a:t/>
            </a:r>
            <a:br>
              <a:rPr lang="en-GB" sz="4400" dirty="0" smtClean="0"/>
            </a:br>
            <a:r>
              <a:rPr lang="en-GB" sz="4400" dirty="0" smtClean="0"/>
              <a:t>There must be ways to assist the SMEs and taking the tedious part of scanning tables in a database to AI</a:t>
            </a:r>
            <a:endParaRPr lang="en-GB" sz="4400" dirty="0"/>
          </a:p>
        </p:txBody>
      </p:sp>
    </p:spTree>
    <p:extLst>
      <p:ext uri="{BB962C8B-B14F-4D97-AF65-F5344CB8AC3E}">
        <p14:creationId xmlns:p14="http://schemas.microsoft.com/office/powerpoint/2010/main" val="31969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1835" y="0"/>
            <a:ext cx="59794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AU" sz="1500" dirty="0" err="1" smtClean="0">
              <a:solidFill>
                <a:schemeClr val="bg1"/>
              </a:solidFill>
            </a:endParaRPr>
          </a:p>
        </p:txBody>
      </p:sp>
      <p:sp>
        <p:nvSpPr>
          <p:cNvPr id="2" name="Title 1"/>
          <p:cNvSpPr>
            <a:spLocks noGrp="1"/>
          </p:cNvSpPr>
          <p:nvPr>
            <p:ph type="title"/>
          </p:nvPr>
        </p:nvSpPr>
        <p:spPr>
          <a:xfrm>
            <a:off x="289767" y="81430"/>
            <a:ext cx="9929407" cy="1174613"/>
          </a:xfrm>
        </p:spPr>
        <p:txBody>
          <a:bodyPr/>
          <a:lstStyle/>
          <a:p>
            <a:pPr marL="893763"/>
            <a:r>
              <a:rPr lang="en-GB" sz="4400" dirty="0" smtClean="0"/>
              <a:t/>
            </a:r>
            <a:br>
              <a:rPr lang="en-GB" sz="4400" dirty="0" smtClean="0"/>
            </a:br>
            <a:r>
              <a:rPr lang="en-GB" sz="4400" dirty="0" smtClean="0"/>
              <a:t>The Idea</a:t>
            </a:r>
            <a:br>
              <a:rPr lang="en-GB" sz="4400" dirty="0" smtClean="0"/>
            </a:br>
            <a:r>
              <a:rPr lang="en-GB" sz="4400" dirty="0"/>
              <a:t/>
            </a:r>
            <a:br>
              <a:rPr lang="en-GB" sz="4400" dirty="0"/>
            </a:br>
            <a:r>
              <a:rPr lang="en-GB" sz="4400" dirty="0"/>
              <a:t>	</a:t>
            </a:r>
          </a:p>
        </p:txBody>
      </p:sp>
      <p:sp>
        <p:nvSpPr>
          <p:cNvPr id="3" name="TextBox 2"/>
          <p:cNvSpPr txBox="1"/>
          <p:nvPr/>
        </p:nvSpPr>
        <p:spPr>
          <a:xfrm>
            <a:off x="1657978" y="1155559"/>
            <a:ext cx="8852598" cy="5034225"/>
          </a:xfrm>
          <a:prstGeom prst="rect">
            <a:avLst/>
          </a:prstGeom>
          <a:noFill/>
        </p:spPr>
        <p:txBody>
          <a:bodyPr wrap="square" lIns="54610" tIns="54610" rIns="54610" bIns="54610" rtlCol="0">
            <a:noAutofit/>
          </a:bodyPr>
          <a:lstStyle/>
          <a:p>
            <a:pPr marL="571500" indent="-571500">
              <a:spcAft>
                <a:spcPts val="600"/>
              </a:spcAft>
              <a:buFont typeface="Arial" panose="020B0604020202020204" pitchFamily="34" charset="0"/>
              <a:buChar char="•"/>
            </a:pPr>
            <a:r>
              <a:rPr lang="en-GB" sz="4400" dirty="0">
                <a:solidFill>
                  <a:srgbClr val="00338D"/>
                </a:solidFill>
                <a:latin typeface="KPMG Extralight"/>
                <a:ea typeface="+mj-ea"/>
                <a:cs typeface="+mj-cs"/>
              </a:rPr>
              <a:t>Create an Intelligent Feature Harvesting </a:t>
            </a:r>
            <a:r>
              <a:rPr lang="en-GB" sz="4400" dirty="0" smtClean="0">
                <a:solidFill>
                  <a:srgbClr val="00338D"/>
                </a:solidFill>
                <a:latin typeface="KPMG Extralight"/>
                <a:ea typeface="+mj-ea"/>
                <a:cs typeface="+mj-cs"/>
              </a:rPr>
              <a:t>Engine</a:t>
            </a:r>
          </a:p>
          <a:p>
            <a:pPr marL="571500" indent="-571500">
              <a:spcAft>
                <a:spcPts val="600"/>
              </a:spcAft>
              <a:buFont typeface="Arial" panose="020B0604020202020204" pitchFamily="34" charset="0"/>
              <a:buChar char="•"/>
            </a:pPr>
            <a:r>
              <a:rPr lang="en-GB" sz="4400" dirty="0" smtClean="0">
                <a:solidFill>
                  <a:srgbClr val="00338D"/>
                </a:solidFill>
                <a:latin typeface="KPMG Extralight"/>
                <a:ea typeface="+mj-ea"/>
                <a:cs typeface="+mj-cs"/>
              </a:rPr>
              <a:t>Use </a:t>
            </a:r>
            <a:r>
              <a:rPr lang="en-GB" sz="4400" dirty="0">
                <a:solidFill>
                  <a:srgbClr val="00338D"/>
                </a:solidFill>
                <a:latin typeface="KPMG Extralight"/>
                <a:ea typeface="+mj-ea"/>
                <a:cs typeface="+mj-cs"/>
              </a:rPr>
              <a:t>actual data samples rather than just </a:t>
            </a:r>
            <a:r>
              <a:rPr lang="en-GB" sz="4400" dirty="0" smtClean="0">
                <a:solidFill>
                  <a:srgbClr val="00338D"/>
                </a:solidFill>
                <a:latin typeface="KPMG Extralight"/>
                <a:ea typeface="+mj-ea"/>
                <a:cs typeface="+mj-cs"/>
              </a:rPr>
              <a:t>metadata</a:t>
            </a:r>
          </a:p>
          <a:p>
            <a:pPr marL="571500" indent="-571500">
              <a:spcAft>
                <a:spcPts val="600"/>
              </a:spcAft>
              <a:buFont typeface="Arial" panose="020B0604020202020204" pitchFamily="34" charset="0"/>
              <a:buChar char="•"/>
            </a:pPr>
            <a:r>
              <a:rPr lang="en-GB" sz="4400" dirty="0" smtClean="0">
                <a:solidFill>
                  <a:srgbClr val="00338D"/>
                </a:solidFill>
                <a:latin typeface="KPMG Extralight"/>
                <a:ea typeface="+mj-ea"/>
                <a:cs typeface="+mj-cs"/>
              </a:rPr>
              <a:t>Interactivity </a:t>
            </a:r>
            <a:r>
              <a:rPr lang="en-GB" sz="4400" dirty="0">
                <a:solidFill>
                  <a:srgbClr val="00338D"/>
                </a:solidFill>
                <a:latin typeface="KPMG Extralight"/>
                <a:ea typeface="+mj-ea"/>
                <a:cs typeface="+mj-cs"/>
              </a:rPr>
              <a:t>with SME </a:t>
            </a:r>
            <a:r>
              <a:rPr lang="en-GB" sz="4400" dirty="0" smtClean="0">
                <a:solidFill>
                  <a:srgbClr val="00338D"/>
                </a:solidFill>
                <a:latin typeface="KPMG Extralight"/>
                <a:ea typeface="+mj-ea"/>
                <a:cs typeface="+mj-cs"/>
              </a:rPr>
              <a:t>throughout</a:t>
            </a:r>
          </a:p>
          <a:p>
            <a:pPr marL="571500" indent="-571500">
              <a:spcAft>
                <a:spcPts val="600"/>
              </a:spcAft>
              <a:buFont typeface="Arial" panose="020B0604020202020204" pitchFamily="34" charset="0"/>
              <a:buChar char="•"/>
            </a:pPr>
            <a:r>
              <a:rPr lang="en-GB" sz="4400" dirty="0" smtClean="0">
                <a:solidFill>
                  <a:srgbClr val="00338D"/>
                </a:solidFill>
                <a:latin typeface="KPMG Extralight"/>
                <a:ea typeface="+mj-ea"/>
                <a:cs typeface="+mj-cs"/>
              </a:rPr>
              <a:t>Output</a:t>
            </a:r>
            <a:r>
              <a:rPr lang="en-GB" sz="4400" dirty="0">
                <a:solidFill>
                  <a:srgbClr val="00338D"/>
                </a:solidFill>
                <a:latin typeface="KPMG Extralight"/>
                <a:ea typeface="+mj-ea"/>
                <a:cs typeface="+mj-cs"/>
              </a:rPr>
              <a:t>: list of potential data columns which could become features in the final </a:t>
            </a:r>
            <a:r>
              <a:rPr lang="en-GB" sz="4400" dirty="0" smtClean="0">
                <a:solidFill>
                  <a:srgbClr val="00338D"/>
                </a:solidFill>
                <a:latin typeface="KPMG Extralight"/>
                <a:ea typeface="+mj-ea"/>
                <a:cs typeface="+mj-cs"/>
              </a:rPr>
              <a:t>model</a:t>
            </a:r>
          </a:p>
          <a:p>
            <a:pPr marL="571500" indent="-571500">
              <a:spcAft>
                <a:spcPts val="600"/>
              </a:spcAft>
              <a:buFont typeface="Arial" panose="020B0604020202020204" pitchFamily="34" charset="0"/>
              <a:buChar char="•"/>
            </a:pPr>
            <a:r>
              <a:rPr lang="en-GB" sz="4400" dirty="0" smtClean="0">
                <a:solidFill>
                  <a:srgbClr val="00338D"/>
                </a:solidFill>
                <a:latin typeface="KPMG Extralight"/>
                <a:ea typeface="+mj-ea"/>
                <a:cs typeface="+mj-cs"/>
              </a:rPr>
              <a:t>Vision: start from structured and move into unstructured data sources (html, free text, etc.)</a:t>
            </a:r>
            <a:r>
              <a:rPr lang="en-GB" sz="4400" dirty="0">
                <a:solidFill>
                  <a:srgbClr val="00338D"/>
                </a:solidFill>
                <a:latin typeface="KPMG Extralight"/>
                <a:ea typeface="+mj-ea"/>
                <a:cs typeface="+mj-cs"/>
              </a:rPr>
              <a:t/>
            </a:r>
            <a:br>
              <a:rPr lang="en-GB" sz="4400" dirty="0">
                <a:solidFill>
                  <a:srgbClr val="00338D"/>
                </a:solidFill>
                <a:latin typeface="KPMG Extralight"/>
                <a:ea typeface="+mj-ea"/>
                <a:cs typeface="+mj-cs"/>
              </a:rPr>
            </a:br>
            <a:endParaRPr lang="en-AU" sz="1500" dirty="0" err="1" smtClean="0">
              <a:solidFill>
                <a:schemeClr val="tx2"/>
              </a:solidFill>
            </a:endParaRPr>
          </a:p>
        </p:txBody>
      </p:sp>
    </p:spTree>
    <p:extLst>
      <p:ext uri="{BB962C8B-B14F-4D97-AF65-F5344CB8AC3E}">
        <p14:creationId xmlns:p14="http://schemas.microsoft.com/office/powerpoint/2010/main" val="478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Supporting factors</a:t>
            </a:r>
            <a:endParaRPr lang="en-GB" dirty="0"/>
          </a:p>
        </p:txBody>
      </p:sp>
      <p:sp>
        <p:nvSpPr>
          <p:cNvPr id="5" name="Text Placeholder 4"/>
          <p:cNvSpPr>
            <a:spLocks noGrp="1"/>
          </p:cNvSpPr>
          <p:nvPr>
            <p:ph type="body" sz="quarter" idx="10"/>
          </p:nvPr>
        </p:nvSpPr>
        <p:spPr/>
        <p:txBody>
          <a:bodyPr/>
          <a:lstStyle/>
          <a:p>
            <a:pPr marL="285750" indent="-285750">
              <a:buFont typeface="Arial" panose="020B0604020202020204" pitchFamily="34" charset="0"/>
              <a:buChar char="•"/>
            </a:pPr>
            <a:r>
              <a:rPr lang="en-GB" sz="1800" b="0" dirty="0" smtClean="0"/>
              <a:t>Study current offerings and start-ups to consider </a:t>
            </a:r>
            <a:r>
              <a:rPr lang="en-GB" sz="1800" b="0" dirty="0"/>
              <a:t>alliances. Identify gap areas in current products on the market (e.g. Alex)</a:t>
            </a:r>
          </a:p>
          <a:p>
            <a:pPr marL="285750" indent="-285750">
              <a:buFont typeface="Arial" panose="020B0604020202020204" pitchFamily="34" charset="0"/>
              <a:buChar char="•"/>
            </a:pPr>
            <a:r>
              <a:rPr lang="en-GB" sz="1800" b="0" dirty="0" smtClean="0"/>
              <a:t>Future integration with other KPMG offerings e.g. Ignite</a:t>
            </a:r>
          </a:p>
          <a:p>
            <a:pPr marL="285750" indent="-285750">
              <a:buFont typeface="Arial" panose="020B0604020202020204" pitchFamily="34" charset="0"/>
              <a:buChar char="•"/>
            </a:pPr>
            <a:r>
              <a:rPr lang="en-GB" sz="1800" b="0" dirty="0" smtClean="0"/>
              <a:t>Start simple – Relational Databases, while keeping more ambitious unstructured targets in mind e.g. web, free text etc.</a:t>
            </a:r>
          </a:p>
          <a:p>
            <a:pPr marL="285750" indent="-285750">
              <a:buFont typeface="Arial" panose="020B0604020202020204" pitchFamily="34" charset="0"/>
              <a:buChar char="•"/>
            </a:pPr>
            <a:r>
              <a:rPr lang="en-GB" sz="1800" b="0" dirty="0" smtClean="0"/>
              <a:t>“Driven” by event being predicted provides more structure to the feature search </a:t>
            </a:r>
          </a:p>
          <a:p>
            <a:pPr marL="285750" indent="-285750">
              <a:buFont typeface="Arial" panose="020B0604020202020204" pitchFamily="34" charset="0"/>
              <a:buChar char="•"/>
            </a:pPr>
            <a:r>
              <a:rPr lang="en-GB" sz="1800" b="0" dirty="0" smtClean="0"/>
              <a:t>Monitor </a:t>
            </a:r>
            <a:r>
              <a:rPr lang="en-GB" sz="1800" b="0" dirty="0"/>
              <a:t>technology trends, e.g. quantum computing may vastly improve capacity to process billions of records and combinations quickly</a:t>
            </a:r>
          </a:p>
          <a:p>
            <a:pPr marL="285750" indent="-285750">
              <a:buFont typeface="Arial" panose="020B0604020202020204" pitchFamily="34" charset="0"/>
              <a:buChar char="•"/>
            </a:pPr>
            <a:r>
              <a:rPr lang="en-GB" sz="1800" b="0" dirty="0"/>
              <a:t>Think outside of the box (e.g. AI on AI</a:t>
            </a:r>
            <a:r>
              <a:rPr lang="en-GB" sz="1800" b="0" dirty="0" smtClean="0"/>
              <a:t>)</a:t>
            </a:r>
            <a:endParaRPr lang="en-GB" sz="1800" b="0" dirty="0"/>
          </a:p>
        </p:txBody>
      </p:sp>
      <p:pic>
        <p:nvPicPr>
          <p:cNvPr id="4" name="Picture 3"/>
          <p:cNvPicPr>
            <a:picLocks noChangeAspect="1"/>
          </p:cNvPicPr>
          <p:nvPr/>
        </p:nvPicPr>
        <p:blipFill>
          <a:blip r:embed="rId2"/>
          <a:stretch>
            <a:fillRect/>
          </a:stretch>
        </p:blipFill>
        <p:spPr>
          <a:xfrm>
            <a:off x="6493171" y="1330126"/>
            <a:ext cx="5495925" cy="3867150"/>
          </a:xfrm>
          <a:prstGeom prst="rect">
            <a:avLst/>
          </a:prstGeom>
        </p:spPr>
      </p:pic>
    </p:spTree>
    <p:extLst>
      <p:ext uri="{BB962C8B-B14F-4D97-AF65-F5344CB8AC3E}">
        <p14:creationId xmlns:p14="http://schemas.microsoft.com/office/powerpoint/2010/main" val="19606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Roadmap</a:t>
            </a:r>
            <a:endParaRPr lang="en-GB" dirty="0"/>
          </a:p>
        </p:txBody>
      </p:sp>
      <p:sp>
        <p:nvSpPr>
          <p:cNvPr id="14" name="Text Placeholder 13"/>
          <p:cNvSpPr>
            <a:spLocks noGrp="1"/>
          </p:cNvSpPr>
          <p:nvPr>
            <p:ph type="body" sz="quarter" idx="10"/>
          </p:nvPr>
        </p:nvSpPr>
        <p:spPr>
          <a:xfrm>
            <a:off x="1003199" y="2172526"/>
            <a:ext cx="2319827" cy="3704400"/>
          </a:xfrm>
        </p:spPr>
        <p:txBody>
          <a:bodyPr/>
          <a:lstStyle/>
          <a:p>
            <a:pPr marL="171450" indent="-171450">
              <a:buFont typeface="Arial" panose="020B0604020202020204" pitchFamily="34" charset="0"/>
              <a:buChar char="•"/>
            </a:pPr>
            <a:r>
              <a:rPr lang="en-GB" sz="1100" b="0" dirty="0" smtClean="0"/>
              <a:t>Create capability working with tables in RDBMS</a:t>
            </a:r>
          </a:p>
          <a:p>
            <a:pPr marL="171450" indent="-171450">
              <a:buFont typeface="Arial" panose="020B0604020202020204" pitchFamily="34" charset="0"/>
              <a:buChar char="•"/>
            </a:pPr>
            <a:r>
              <a:rPr lang="en-GB" sz="1100" b="0" dirty="0" smtClean="0"/>
              <a:t>Leverage existing capabilities and vendors</a:t>
            </a:r>
          </a:p>
          <a:p>
            <a:pPr marL="171450" indent="-171450">
              <a:buFont typeface="Arial" panose="020B0604020202020204" pitchFamily="34" charset="0"/>
              <a:buChar char="•"/>
            </a:pPr>
            <a:r>
              <a:rPr lang="en-GB" sz="1100" b="0" dirty="0" smtClean="0"/>
              <a:t>Understand their gaps</a:t>
            </a:r>
          </a:p>
          <a:p>
            <a:pPr marL="171450" indent="-171450">
              <a:buFont typeface="Arial" panose="020B0604020202020204" pitchFamily="34" charset="0"/>
              <a:buChar char="•"/>
            </a:pPr>
            <a:r>
              <a:rPr lang="en-GB" sz="1100" b="0" dirty="0" smtClean="0"/>
              <a:t>Generate Ideas considering the end goals</a:t>
            </a:r>
          </a:p>
          <a:p>
            <a:pPr marL="171450" indent="-171450">
              <a:buFont typeface="Arial" panose="020B0604020202020204" pitchFamily="34" charset="0"/>
              <a:buChar char="•"/>
            </a:pPr>
            <a:r>
              <a:rPr lang="en-GB" sz="1100" b="0" dirty="0" smtClean="0"/>
              <a:t>Incorporate ability to leverage human SME support</a:t>
            </a:r>
          </a:p>
          <a:p>
            <a:pPr marL="171450" indent="-171450">
              <a:buFont typeface="Arial" panose="020B0604020202020204" pitchFamily="34" charset="0"/>
              <a:buChar char="•"/>
            </a:pPr>
            <a:r>
              <a:rPr lang="en-GB" sz="1100" b="0" dirty="0" smtClean="0"/>
              <a:t>Create a prototype</a:t>
            </a:r>
          </a:p>
          <a:p>
            <a:pPr marL="171450" indent="-171450">
              <a:buFont typeface="Arial" panose="020B0604020202020204" pitchFamily="34" charset="0"/>
              <a:buChar char="•"/>
            </a:pPr>
            <a:r>
              <a:rPr lang="en-GB" sz="1100" b="0" dirty="0" smtClean="0"/>
              <a:t>Apply on a client engagement</a:t>
            </a:r>
          </a:p>
          <a:p>
            <a:pPr marL="171450" indent="-171450">
              <a:buFont typeface="Arial" panose="020B0604020202020204" pitchFamily="34" charset="0"/>
              <a:buChar char="•"/>
            </a:pPr>
            <a:r>
              <a:rPr lang="en-GB" sz="1100" b="0" dirty="0" smtClean="0"/>
              <a:t>Leverage alliances if required</a:t>
            </a:r>
          </a:p>
          <a:p>
            <a:pPr marL="171450" indent="-171450">
              <a:buFont typeface="Arial" panose="020B0604020202020204" pitchFamily="34" charset="0"/>
              <a:buChar char="•"/>
            </a:pPr>
            <a:r>
              <a:rPr lang="en-GB" sz="1100" b="0" dirty="0" smtClean="0"/>
              <a:t>Consider ability to interpret the model, i.e. avoid “black box” factor</a:t>
            </a:r>
          </a:p>
          <a:p>
            <a:pPr marL="171450" indent="-171450">
              <a:buFont typeface="Arial" panose="020B0604020202020204" pitchFamily="34" charset="0"/>
              <a:buChar char="•"/>
            </a:pPr>
            <a:r>
              <a:rPr lang="en-GB" sz="1100" b="0" dirty="0" smtClean="0"/>
              <a:t>This can be taken to the market</a:t>
            </a:r>
            <a:endParaRPr lang="en-GB" sz="1100" b="0" dirty="0"/>
          </a:p>
        </p:txBody>
      </p:sp>
      <p:sp>
        <p:nvSpPr>
          <p:cNvPr id="15" name="Text Placeholder 14"/>
          <p:cNvSpPr>
            <a:spLocks noGrp="1"/>
          </p:cNvSpPr>
          <p:nvPr>
            <p:ph type="body" sz="quarter" idx="11"/>
          </p:nvPr>
        </p:nvSpPr>
        <p:spPr>
          <a:xfrm>
            <a:off x="3684220" y="2172526"/>
            <a:ext cx="2319827" cy="3704400"/>
          </a:xfrm>
        </p:spPr>
        <p:txBody>
          <a:bodyPr/>
          <a:lstStyle/>
          <a:p>
            <a:pPr marL="171450" indent="-171450">
              <a:buFont typeface="Arial" panose="020B0604020202020204" pitchFamily="34" charset="0"/>
              <a:buChar char="•"/>
            </a:pPr>
            <a:r>
              <a:rPr lang="en-GB" sz="1100" b="0" dirty="0" smtClean="0"/>
              <a:t>Build on table experience</a:t>
            </a:r>
          </a:p>
          <a:p>
            <a:pPr marL="171450" indent="-171450">
              <a:buFont typeface="Arial" panose="020B0604020202020204" pitchFamily="34" charset="0"/>
              <a:buChar char="•"/>
            </a:pPr>
            <a:r>
              <a:rPr lang="en-GB" sz="1100" b="0" dirty="0" smtClean="0"/>
              <a:t>Start by adding text data stored in tables</a:t>
            </a:r>
          </a:p>
          <a:p>
            <a:pPr marL="171450" indent="-171450">
              <a:buFont typeface="Arial" panose="020B0604020202020204" pitchFamily="34" charset="0"/>
              <a:buChar char="•"/>
            </a:pPr>
            <a:r>
              <a:rPr lang="en-GB" sz="1100" b="0" dirty="0" smtClean="0"/>
              <a:t>Extend into text added from external sources outside RDBMS</a:t>
            </a:r>
            <a:endParaRPr lang="en-GB" sz="1100" b="0" dirty="0"/>
          </a:p>
        </p:txBody>
      </p:sp>
      <p:sp>
        <p:nvSpPr>
          <p:cNvPr id="16" name="Text Placeholder 15"/>
          <p:cNvSpPr>
            <a:spLocks noGrp="1"/>
          </p:cNvSpPr>
          <p:nvPr>
            <p:ph type="body" sz="quarter" idx="12"/>
          </p:nvPr>
        </p:nvSpPr>
        <p:spPr>
          <a:xfrm>
            <a:off x="6365241" y="2172526"/>
            <a:ext cx="2319827" cy="3704400"/>
          </a:xfrm>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TBC – e.g. work with data storage frameworks of all major cloud providers</a:t>
            </a:r>
          </a:p>
          <a:p>
            <a:pPr marL="171450" indent="-171450">
              <a:buFont typeface="Arial" panose="020B0604020202020204" pitchFamily="34" charset="0"/>
              <a:buChar char="•"/>
            </a:pPr>
            <a:r>
              <a:rPr lang="en-GB" sz="1100" b="0" dirty="0" smtClean="0"/>
              <a:t>Idea: the solution will be able to trawl trough all client data on the cloud to find useful features  </a:t>
            </a:r>
            <a:endParaRPr lang="en-GB" sz="1100" b="0" dirty="0"/>
          </a:p>
        </p:txBody>
      </p:sp>
      <p:sp>
        <p:nvSpPr>
          <p:cNvPr id="18" name="Text Placeholder 17"/>
          <p:cNvSpPr>
            <a:spLocks noGrp="1"/>
          </p:cNvSpPr>
          <p:nvPr>
            <p:ph type="body" sz="quarter" idx="14"/>
          </p:nvPr>
        </p:nvSpPr>
        <p:spPr>
          <a:xfrm>
            <a:off x="1003199" y="1322388"/>
            <a:ext cx="2319827" cy="604800"/>
          </a:xfrm>
        </p:spPr>
        <p:txBody>
          <a:bodyPr/>
          <a:lstStyle/>
          <a:p>
            <a:pPr algn="ctr"/>
            <a:r>
              <a:rPr lang="en-GB" sz="1200" dirty="0" smtClean="0"/>
              <a:t>Structured tables</a:t>
            </a:r>
            <a:endParaRPr lang="en-GB" sz="1200" dirty="0"/>
          </a:p>
        </p:txBody>
      </p:sp>
      <p:sp>
        <p:nvSpPr>
          <p:cNvPr id="19" name="Text Placeholder 18"/>
          <p:cNvSpPr>
            <a:spLocks noGrp="1"/>
          </p:cNvSpPr>
          <p:nvPr>
            <p:ph type="body" sz="quarter" idx="15"/>
          </p:nvPr>
        </p:nvSpPr>
        <p:spPr>
          <a:xfrm>
            <a:off x="3684220" y="1322388"/>
            <a:ext cx="2319827" cy="604800"/>
          </a:xfrm>
          <a:solidFill>
            <a:schemeClr val="tx2"/>
          </a:solidFill>
        </p:spPr>
        <p:txBody>
          <a:bodyPr vert="horz" lIns="54000" tIns="54000" rIns="54000" bIns="54000" rtlCol="0" anchor="ctr" anchorCtr="0">
            <a:noAutofit/>
          </a:bodyPr>
          <a:lstStyle/>
          <a:p>
            <a:pPr algn="ctr"/>
            <a:r>
              <a:rPr lang="en-GB" sz="1200" dirty="0" smtClean="0"/>
              <a:t>Add free text</a:t>
            </a:r>
            <a:endParaRPr lang="en-GB" sz="1200" dirty="0"/>
          </a:p>
        </p:txBody>
      </p:sp>
      <p:sp>
        <p:nvSpPr>
          <p:cNvPr id="20" name="Text Placeholder 19"/>
          <p:cNvSpPr>
            <a:spLocks noGrp="1"/>
          </p:cNvSpPr>
          <p:nvPr>
            <p:ph type="body" sz="quarter" idx="16"/>
          </p:nvPr>
        </p:nvSpPr>
        <p:spPr>
          <a:xfrm>
            <a:off x="6365241" y="1322388"/>
            <a:ext cx="2319827" cy="604800"/>
          </a:xfrm>
          <a:solidFill>
            <a:schemeClr val="tx2"/>
          </a:solidFill>
        </p:spPr>
        <p:txBody>
          <a:bodyPr vert="horz" lIns="54000" tIns="54000" rIns="54000" bIns="54000" rtlCol="0" anchor="ctr" anchorCtr="0">
            <a:noAutofit/>
          </a:bodyPr>
          <a:lstStyle/>
          <a:p>
            <a:pPr algn="ctr"/>
            <a:r>
              <a:rPr lang="en-GB" sz="1200" dirty="0" smtClean="0"/>
              <a:t>Cloud</a:t>
            </a:r>
            <a:endParaRPr lang="en-GB" sz="1200" dirty="0"/>
          </a:p>
        </p:txBody>
      </p:sp>
      <p:sp>
        <p:nvSpPr>
          <p:cNvPr id="31" name="Text Placeholder 15"/>
          <p:cNvSpPr>
            <a:spLocks noGrp="1"/>
          </p:cNvSpPr>
          <p:nvPr>
            <p:ph type="body" sz="quarter" idx="12"/>
          </p:nvPr>
        </p:nvSpPr>
        <p:spPr>
          <a:xfrm>
            <a:off x="9046262" y="2167614"/>
            <a:ext cx="2319827" cy="3704400"/>
          </a:xfrm>
        </p:spPr>
        <p:txBody>
          <a:bodyPr vert="horz" lIns="0" tIns="0" rIns="0" bIns="0" rtlCol="0" anchor="t" anchorCtr="0">
            <a:noAutofit/>
          </a:bodyPr>
          <a:lstStyle/>
          <a:p>
            <a:pPr marL="171450" indent="-171450">
              <a:buFont typeface="Arial" panose="020B0604020202020204" pitchFamily="34" charset="0"/>
              <a:buChar char="•"/>
            </a:pPr>
            <a:r>
              <a:rPr lang="en-GB" sz="1100" b="0" dirty="0" smtClean="0"/>
              <a:t>TBC e.g. web</a:t>
            </a:r>
            <a:endParaRPr lang="en-GB" sz="1100" b="0" dirty="0"/>
          </a:p>
        </p:txBody>
      </p:sp>
      <p:sp>
        <p:nvSpPr>
          <p:cNvPr id="32" name="Text Placeholder 19"/>
          <p:cNvSpPr>
            <a:spLocks noGrp="1"/>
          </p:cNvSpPr>
          <p:nvPr>
            <p:ph type="body" sz="quarter" idx="16"/>
          </p:nvPr>
        </p:nvSpPr>
        <p:spPr>
          <a:xfrm>
            <a:off x="9046262" y="1317476"/>
            <a:ext cx="2319827" cy="604800"/>
          </a:xfrm>
          <a:solidFill>
            <a:schemeClr val="tx2"/>
          </a:solidFill>
        </p:spPr>
        <p:txBody>
          <a:bodyPr vert="horz" lIns="54000" tIns="54000" rIns="54000" bIns="54000" rtlCol="0" anchor="ctr" anchorCtr="0">
            <a:noAutofit/>
          </a:bodyPr>
          <a:lstStyle/>
          <a:p>
            <a:pPr algn="ctr"/>
            <a:r>
              <a:rPr lang="en-GB" sz="1200" dirty="0" smtClean="0"/>
              <a:t>Open (TBC)</a:t>
            </a:r>
            <a:endParaRPr lang="en-GB" sz="1200" dirty="0"/>
          </a:p>
        </p:txBody>
      </p:sp>
    </p:spTree>
    <p:extLst>
      <p:ext uri="{BB962C8B-B14F-4D97-AF65-F5344CB8AC3E}">
        <p14:creationId xmlns:p14="http://schemas.microsoft.com/office/powerpoint/2010/main" val="95968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Let’s visualise the future</a:t>
            </a:r>
            <a:endParaRPr lang="en-GB" dirty="0"/>
          </a:p>
        </p:txBody>
      </p:sp>
      <p:sp>
        <p:nvSpPr>
          <p:cNvPr id="6" name="Text Placeholder 5"/>
          <p:cNvSpPr>
            <a:spLocks noGrp="1"/>
          </p:cNvSpPr>
          <p:nvPr>
            <p:ph type="body" sz="quarter" idx="11"/>
          </p:nvPr>
        </p:nvSpPr>
        <p:spPr/>
        <p:txBody>
          <a:bodyPr/>
          <a:lstStyle/>
          <a:p>
            <a:r>
              <a:rPr lang="en-GB" dirty="0" smtClean="0"/>
              <a:t>A walk-through of a hypothetical example of Phase One </a:t>
            </a:r>
            <a:endParaRPr lang="en-GB" dirty="0"/>
          </a:p>
        </p:txBody>
      </p:sp>
    </p:spTree>
    <p:extLst>
      <p:ext uri="{BB962C8B-B14F-4D97-AF65-F5344CB8AC3E}">
        <p14:creationId xmlns:p14="http://schemas.microsoft.com/office/powerpoint/2010/main" val="4941523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ScreenWide"/>
  <p:tag name="KEYWORD" val="SCREENWIDE"/>
  <p:tag name="TEMPLATEVERSION" val="05/02/2018 06:50:14"/>
</p:tagLst>
</file>

<file path=ppt/tags/tag2.xml><?xml version="1.0" encoding="utf-8"?>
<p:tagLst xmlns:a="http://schemas.openxmlformats.org/drawingml/2006/main" xmlns:r="http://schemas.openxmlformats.org/officeDocument/2006/relationships" xmlns:p="http://schemas.openxmlformats.org/presentationml/2006/main">
  <p:tag name="ADV_TOP" val="493.4643"/>
  <p:tag name="ADV_LEFT" val="175.979"/>
  <p:tag name="ADV_HEIGHT" val="22.64779"/>
  <p:tag name="ADV_WIDTH" val="587.0864"/>
  <p:tag name="ADV_COPYRIGHT" val="TRUE"/>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3E97A951-461C-4E33-93CD-8FE0BC6D0D2E}" vid="{85C2AA3E-031C-4BDA-B850-57D4550903FF}"/>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982</TotalTime>
  <Words>2150</Words>
  <Application>Microsoft Office PowerPoint</Application>
  <PresentationFormat>Widescreen</PresentationFormat>
  <Paragraphs>360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KPMG Extralight</vt:lpstr>
      <vt:lpstr>Univers 45 Light</vt:lpstr>
      <vt:lpstr>Univers for KPMG</vt:lpstr>
      <vt:lpstr>KPMG_Widescreen_16:9 02/02/2016</vt:lpstr>
      <vt:lpstr>AI: Next Step Change  </vt:lpstr>
      <vt:lpstr>AI landscape is changing dramatically  Driverless cars are near launch   IoT is gaining further momentum  Advances in Auto-ML capabilities simplified the modelling element of ML  The “data prep.” area in ML presents a great opportunity </vt:lpstr>
      <vt:lpstr>Client Needs and AI</vt:lpstr>
      <vt:lpstr>Typical effort in Machine Learning engagement </vt:lpstr>
      <vt:lpstr> Although looking for features in different tables across enterprise data has traditionally been a human SME domain…   …why shouldn’t we try automating it ?  There must be ways to assist the SMEs and taking the tedious part of scanning tables in a database to AI</vt:lpstr>
      <vt:lpstr> The Idea   </vt:lpstr>
      <vt:lpstr>Supporting factors</vt:lpstr>
      <vt:lpstr>Roadmap</vt:lpstr>
      <vt:lpstr>Let’s visualise the future</vt:lpstr>
      <vt:lpstr>A hypothetical example</vt:lpstr>
      <vt:lpstr>A hypothetical example… cont’d</vt:lpstr>
      <vt:lpstr>…and ideas on the “How”</vt:lpstr>
      <vt:lpstr>Key Process Components</vt:lpstr>
      <vt:lpstr>Proof of Concept outline</vt:lpstr>
      <vt:lpstr>Proof of Concept Resource Requirement</vt:lpstr>
      <vt:lpstr>Next steps</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AI forward at scale</dc:title>
  <dc:creator>Shumilov, Vadim</dc:creator>
  <cp:lastModifiedBy>Shumilov, Vadim</cp:lastModifiedBy>
  <cp:revision>68</cp:revision>
  <dcterms:created xsi:type="dcterms:W3CDTF">2019-02-04T00:47:55Z</dcterms:created>
  <dcterms:modified xsi:type="dcterms:W3CDTF">2019-03-04T01:33:33Z</dcterms:modified>
  <cp:category>KPMG Confidential</cp:category>
</cp:coreProperties>
</file>