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88"/>
  </p:notesMasterIdLst>
  <p:handoutMasterIdLst>
    <p:handoutMasterId r:id="rId89"/>
  </p:handoutMasterIdLst>
  <p:sldIdLst>
    <p:sldId id="297" r:id="rId5"/>
    <p:sldId id="321" r:id="rId6"/>
    <p:sldId id="322" r:id="rId7"/>
    <p:sldId id="320" r:id="rId8"/>
    <p:sldId id="339" r:id="rId9"/>
    <p:sldId id="404" r:id="rId10"/>
    <p:sldId id="323" r:id="rId11"/>
    <p:sldId id="361" r:id="rId12"/>
    <p:sldId id="362" r:id="rId13"/>
    <p:sldId id="363" r:id="rId14"/>
    <p:sldId id="364" r:id="rId15"/>
    <p:sldId id="365" r:id="rId16"/>
    <p:sldId id="366" r:id="rId17"/>
    <p:sldId id="405" r:id="rId18"/>
    <p:sldId id="400" r:id="rId19"/>
    <p:sldId id="399" r:id="rId20"/>
    <p:sldId id="397" r:id="rId21"/>
    <p:sldId id="344" r:id="rId22"/>
    <p:sldId id="406" r:id="rId23"/>
    <p:sldId id="401" r:id="rId24"/>
    <p:sldId id="402" r:id="rId25"/>
    <p:sldId id="403" r:id="rId26"/>
    <p:sldId id="346" r:id="rId27"/>
    <p:sldId id="367" r:id="rId28"/>
    <p:sldId id="368" r:id="rId29"/>
    <p:sldId id="369" r:id="rId30"/>
    <p:sldId id="370" r:id="rId31"/>
    <p:sldId id="371" r:id="rId32"/>
    <p:sldId id="348" r:id="rId33"/>
    <p:sldId id="407" r:id="rId34"/>
    <p:sldId id="340" r:id="rId35"/>
    <p:sldId id="324" r:id="rId36"/>
    <p:sldId id="345" r:id="rId37"/>
    <p:sldId id="349" r:id="rId38"/>
    <p:sldId id="350" r:id="rId39"/>
    <p:sldId id="409" r:id="rId40"/>
    <p:sldId id="352" r:id="rId41"/>
    <p:sldId id="354" r:id="rId42"/>
    <p:sldId id="410" r:id="rId43"/>
    <p:sldId id="411" r:id="rId44"/>
    <p:sldId id="412" r:id="rId45"/>
    <p:sldId id="413" r:id="rId46"/>
    <p:sldId id="351" r:id="rId47"/>
    <p:sldId id="390" r:id="rId48"/>
    <p:sldId id="391" r:id="rId49"/>
    <p:sldId id="392" r:id="rId50"/>
    <p:sldId id="393" r:id="rId51"/>
    <p:sldId id="395" r:id="rId52"/>
    <p:sldId id="394" r:id="rId53"/>
    <p:sldId id="396" r:id="rId54"/>
    <p:sldId id="353" r:id="rId55"/>
    <p:sldId id="380" r:id="rId56"/>
    <p:sldId id="377" r:id="rId57"/>
    <p:sldId id="378" r:id="rId58"/>
    <p:sldId id="372" r:id="rId59"/>
    <p:sldId id="373" r:id="rId60"/>
    <p:sldId id="374" r:id="rId61"/>
    <p:sldId id="375" r:id="rId62"/>
    <p:sldId id="408" r:id="rId63"/>
    <p:sldId id="376" r:id="rId64"/>
    <p:sldId id="387" r:id="rId65"/>
    <p:sldId id="381" r:id="rId66"/>
    <p:sldId id="382" r:id="rId67"/>
    <p:sldId id="386" r:id="rId68"/>
    <p:sldId id="384" r:id="rId69"/>
    <p:sldId id="385" r:id="rId70"/>
    <p:sldId id="389" r:id="rId71"/>
    <p:sldId id="383" r:id="rId72"/>
    <p:sldId id="414" r:id="rId73"/>
    <p:sldId id="417" r:id="rId74"/>
    <p:sldId id="416" r:id="rId75"/>
    <p:sldId id="418" r:id="rId76"/>
    <p:sldId id="419" r:id="rId77"/>
    <p:sldId id="415" r:id="rId78"/>
    <p:sldId id="420" r:id="rId79"/>
    <p:sldId id="421" r:id="rId80"/>
    <p:sldId id="422" r:id="rId81"/>
    <p:sldId id="341" r:id="rId82"/>
    <p:sldId id="358" r:id="rId83"/>
    <p:sldId id="327" r:id="rId84"/>
    <p:sldId id="338" r:id="rId85"/>
    <p:sldId id="331" r:id="rId86"/>
    <p:sldId id="300" r:id="rId8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guide id="12" orient="horz" pos="1576">
          <p15:clr>
            <a:srgbClr val="A4A3A4"/>
          </p15:clr>
        </p15:guide>
        <p15:guide id="13" orient="horz" pos="2059">
          <p15:clr>
            <a:srgbClr val="A4A3A4"/>
          </p15:clr>
        </p15:guide>
        <p15:guide id="14" orient="horz" pos="1164" userDrawn="1">
          <p15:clr>
            <a:srgbClr val="A4A3A4"/>
          </p15:clr>
        </p15:guide>
        <p15:guide id="15" pos="2182">
          <p15:clr>
            <a:srgbClr val="A4A3A4"/>
          </p15:clr>
        </p15:guide>
        <p15:guide id="16" pos="35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autoAdjust="0"/>
    <p:restoredTop sz="93324" autoAdjust="0"/>
  </p:normalViewPr>
  <p:slideViewPr>
    <p:cSldViewPr snapToGrid="0">
      <p:cViewPr varScale="1">
        <p:scale>
          <a:sx n="104" d="100"/>
          <a:sy n="104" d="100"/>
        </p:scale>
        <p:origin x="126" y="156"/>
      </p:cViewPr>
      <p:guideLst>
        <p:guide orient="horz" pos="1581"/>
        <p:guide orient="horz" pos="3004"/>
        <p:guide orient="horz" pos="422"/>
        <p:guide orient="horz" pos="824"/>
        <p:guide orient="horz" pos="2916"/>
        <p:guide orient="horz" pos="1643"/>
        <p:guide pos="5470"/>
        <p:guide pos="287"/>
        <p:guide pos="2909"/>
        <p:guide pos="2811"/>
        <p:guide pos="2852"/>
        <p:guide orient="horz" pos="1576"/>
        <p:guide orient="horz" pos="2059"/>
        <p:guide orient="horz" pos="1164"/>
        <p:guide pos="2182"/>
        <p:guide pos="35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1938"/>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kirkeg\AppData\Local\Microsoft\Windows\INetCache\Content.Outlook\WACUWHUQ\report_2014-11-24_hetero_HSW%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100" dirty="0"/>
              <a:t>Workload</a:t>
            </a:r>
            <a:r>
              <a:rPr lang="en-US" sz="1100" baseline="0" dirty="0"/>
              <a:t> </a:t>
            </a:r>
            <a:r>
              <a:rPr lang="en-US" sz="1100" baseline="0" dirty="0" smtClean="0"/>
              <a:t>Partitioning </a:t>
            </a:r>
            <a:r>
              <a:rPr lang="en-US" sz="1100" baseline="0" dirty="0"/>
              <a:t>between CPU/GPU</a:t>
            </a:r>
            <a:endParaRPr lang="en-US" sz="1100"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summary!$B$5</c:f>
              <c:strCache>
                <c:ptCount val="1"/>
                <c:pt idx="0">
                  <c:v>BoxBlur_Vec</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summary!$C$5:$M$5</c:f>
              <c:numCache>
                <c:formatCode>0.00</c:formatCode>
                <c:ptCount val="11"/>
                <c:pt idx="0">
                  <c:v>1.1281465291976929</c:v>
                </c:pt>
                <c:pt idx="1">
                  <c:v>1.2531992197036743</c:v>
                </c:pt>
                <c:pt idx="2">
                  <c:v>1.3619294166564941</c:v>
                </c:pt>
                <c:pt idx="3">
                  <c:v>1.5893123149871826</c:v>
                </c:pt>
                <c:pt idx="4">
                  <c:v>1.7360489368438721</c:v>
                </c:pt>
                <c:pt idx="5">
                  <c:v>1.7495229244232178</c:v>
                </c:pt>
                <c:pt idx="6">
                  <c:v>1.3456038236618042</c:v>
                </c:pt>
                <c:pt idx="7">
                  <c:v>1.2340819835662842</c:v>
                </c:pt>
                <c:pt idx="8">
                  <c:v>1.0965349674224854</c:v>
                </c:pt>
                <c:pt idx="9">
                  <c:v>1.0005998611450195</c:v>
                </c:pt>
                <c:pt idx="10">
                  <c:v>1</c:v>
                </c:pt>
              </c:numCache>
            </c:numRef>
          </c:val>
          <c:smooth val="0"/>
        </c:ser>
        <c:ser>
          <c:idx val="1"/>
          <c:order val="1"/>
          <c:tx>
            <c:strRef>
              <c:f>summary!$B$6</c:f>
              <c:strCache>
                <c:ptCount val="1"/>
                <c:pt idx="0">
                  <c:v>BoxBlurFloat</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summary!$C$6:$M$6</c:f>
              <c:numCache>
                <c:formatCode>0.00</c:formatCode>
                <c:ptCount val="11"/>
                <c:pt idx="0">
                  <c:v>1.1427218914031982</c:v>
                </c:pt>
                <c:pt idx="1">
                  <c:v>1.2624666690826416</c:v>
                </c:pt>
                <c:pt idx="2">
                  <c:v>1.3068500757217407</c:v>
                </c:pt>
                <c:pt idx="3">
                  <c:v>1.3721624612808228</c:v>
                </c:pt>
                <c:pt idx="4">
                  <c:v>1.4583820104598999</c:v>
                </c:pt>
                <c:pt idx="5">
                  <c:v>1.5497157573699951</c:v>
                </c:pt>
                <c:pt idx="6">
                  <c:v>1.3660300970077515</c:v>
                </c:pt>
                <c:pt idx="7">
                  <c:v>1.2365942001342773</c:v>
                </c:pt>
                <c:pt idx="8">
                  <c:v>1.1867026090621948</c:v>
                </c:pt>
                <c:pt idx="9">
                  <c:v>1.0682413578033447</c:v>
                </c:pt>
                <c:pt idx="10">
                  <c:v>1</c:v>
                </c:pt>
              </c:numCache>
            </c:numRef>
          </c:val>
          <c:smooth val="0"/>
        </c:ser>
        <c:ser>
          <c:idx val="2"/>
          <c:order val="2"/>
          <c:tx>
            <c:strRef>
              <c:f>summary!$B$7</c:f>
              <c:strCache>
                <c:ptCount val="1"/>
                <c:pt idx="0">
                  <c:v>BoxBlurFloatLocal</c:v>
                </c:pt>
              </c:strCache>
            </c:strRef>
          </c:tx>
          <c:spPr>
            <a:ln w="34925" cap="rnd">
              <a:solidFill>
                <a:schemeClr val="accent3"/>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summary!$C$7:$M$7</c:f>
              <c:numCache>
                <c:formatCode>0.00</c:formatCode>
                <c:ptCount val="11"/>
                <c:pt idx="0">
                  <c:v>1.684289813041687</c:v>
                </c:pt>
                <c:pt idx="1">
                  <c:v>1.7430504560470581</c:v>
                </c:pt>
                <c:pt idx="2">
                  <c:v>1.7679687738418579</c:v>
                </c:pt>
                <c:pt idx="3">
                  <c:v>1.7898921966552734</c:v>
                </c:pt>
                <c:pt idx="4">
                  <c:v>1.7417024374008179</c:v>
                </c:pt>
                <c:pt idx="5">
                  <c:v>1.5650967359542847</c:v>
                </c:pt>
                <c:pt idx="6">
                  <c:v>1.3719178438186646</c:v>
                </c:pt>
                <c:pt idx="7">
                  <c:v>1.2693184614181519</c:v>
                </c:pt>
                <c:pt idx="8">
                  <c:v>1.2035515308380127</c:v>
                </c:pt>
                <c:pt idx="9">
                  <c:v>1.1071702241897583</c:v>
                </c:pt>
                <c:pt idx="10">
                  <c:v>1</c:v>
                </c:pt>
              </c:numCache>
            </c:numRef>
          </c:val>
          <c:smooth val="0"/>
        </c:ser>
        <c:ser>
          <c:idx val="3"/>
          <c:order val="3"/>
          <c:tx>
            <c:strRef>
              <c:f>summary!$B$8</c:f>
              <c:strCache>
                <c:ptCount val="1"/>
                <c:pt idx="0">
                  <c:v>FDTD_3d</c:v>
                </c:pt>
              </c:strCache>
            </c:strRef>
          </c:tx>
          <c:spPr>
            <a:ln w="34925" cap="rnd">
              <a:solidFill>
                <a:schemeClr val="accent4"/>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summary!$C$8:$M$8</c:f>
              <c:numCache>
                <c:formatCode>0.00</c:formatCode>
                <c:ptCount val="11"/>
                <c:pt idx="0">
                  <c:v>1.2549817562103271</c:v>
                </c:pt>
                <c:pt idx="1">
                  <c:v>1.7841510772705078</c:v>
                </c:pt>
                <c:pt idx="2">
                  <c:v>1.8900080919265747</c:v>
                </c:pt>
                <c:pt idx="3">
                  <c:v>2.0417766571044922</c:v>
                </c:pt>
                <c:pt idx="4">
                  <c:v>1.9971760511398315</c:v>
                </c:pt>
                <c:pt idx="5">
                  <c:v>1.735088586807251</c:v>
                </c:pt>
                <c:pt idx="6">
                  <c:v>1.4276821613311768</c:v>
                </c:pt>
                <c:pt idx="7">
                  <c:v>1.2577296495437622</c:v>
                </c:pt>
                <c:pt idx="8">
                  <c:v>1.1232235431671143</c:v>
                </c:pt>
                <c:pt idx="9">
                  <c:v>1.035274863243103</c:v>
                </c:pt>
                <c:pt idx="10">
                  <c:v>1</c:v>
                </c:pt>
              </c:numCache>
            </c:numRef>
          </c:val>
          <c:smooth val="0"/>
        </c:ser>
        <c:ser>
          <c:idx val="4"/>
          <c:order val="4"/>
          <c:tx>
            <c:strRef>
              <c:f>summary!$B$9</c:f>
              <c:strCache>
                <c:ptCount val="1"/>
                <c:pt idx="0">
                  <c:v>FishEye</c:v>
                </c:pt>
              </c:strCache>
            </c:strRef>
          </c:tx>
          <c:spPr>
            <a:ln w="34925" cap="rnd">
              <a:solidFill>
                <a:schemeClr val="accent5"/>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summary!$C$9:$M$9</c:f>
              <c:numCache>
                <c:formatCode>0.00</c:formatCode>
                <c:ptCount val="11"/>
                <c:pt idx="0">
                  <c:v>1.228136420249939</c:v>
                </c:pt>
                <c:pt idx="1">
                  <c:v>1.3338438272476196</c:v>
                </c:pt>
                <c:pt idx="2">
                  <c:v>1.4620639085769653</c:v>
                </c:pt>
                <c:pt idx="3">
                  <c:v>1.6672220230102539</c:v>
                </c:pt>
                <c:pt idx="4">
                  <c:v>1.8996572494506836</c:v>
                </c:pt>
                <c:pt idx="5">
                  <c:v>1.8463239669799805</c:v>
                </c:pt>
                <c:pt idx="6">
                  <c:v>1.5308781862258911</c:v>
                </c:pt>
                <c:pt idx="7">
                  <c:v>1.3382542133331299</c:v>
                </c:pt>
                <c:pt idx="8">
                  <c:v>1.1692988872528076</c:v>
                </c:pt>
                <c:pt idx="9">
                  <c:v>1.0586408376693726</c:v>
                </c:pt>
                <c:pt idx="10">
                  <c:v>1</c:v>
                </c:pt>
              </c:numCache>
            </c:numRef>
          </c:val>
          <c:smooth val="0"/>
        </c:ser>
        <c:ser>
          <c:idx val="5"/>
          <c:order val="5"/>
          <c:tx>
            <c:strRef>
              <c:f>summary!$B$10</c:f>
              <c:strCache>
                <c:ptCount val="1"/>
                <c:pt idx="0">
                  <c:v>Mandelbrot</c:v>
                </c:pt>
              </c:strCache>
            </c:strRef>
          </c:tx>
          <c:spPr>
            <a:ln w="34925" cap="rnd">
              <a:solidFill>
                <a:schemeClr val="accent6"/>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summary!$C$10:$M$10</c:f>
              <c:numCache>
                <c:formatCode>0.00</c:formatCode>
                <c:ptCount val="11"/>
                <c:pt idx="0">
                  <c:v>1.7668476104736328</c:v>
                </c:pt>
                <c:pt idx="1">
                  <c:v>1.9690977334976196</c:v>
                </c:pt>
                <c:pt idx="2">
                  <c:v>1.8192640542984009</c:v>
                </c:pt>
                <c:pt idx="3">
                  <c:v>2.0674774646759033</c:v>
                </c:pt>
                <c:pt idx="4">
                  <c:v>1.7805310487747192</c:v>
                </c:pt>
                <c:pt idx="5">
                  <c:v>1.3512320518493652</c:v>
                </c:pt>
                <c:pt idx="6">
                  <c:v>1.0274209976196289</c:v>
                </c:pt>
                <c:pt idx="7">
                  <c:v>1.096784234046936</c:v>
                </c:pt>
                <c:pt idx="8">
                  <c:v>0.97195154428482056</c:v>
                </c:pt>
                <c:pt idx="9">
                  <c:v>0.92426812648773193</c:v>
                </c:pt>
                <c:pt idx="10">
                  <c:v>1</c:v>
                </c:pt>
              </c:numCache>
            </c:numRef>
          </c:val>
          <c:smooth val="0"/>
        </c:ser>
        <c:ser>
          <c:idx val="6"/>
          <c:order val="6"/>
          <c:tx>
            <c:strRef>
              <c:f>summary!$B$11</c:f>
              <c:strCache>
                <c:ptCount val="1"/>
                <c:pt idx="0">
                  <c:v>Mandelbrot_bw</c:v>
                </c:pt>
              </c:strCache>
            </c:strRef>
          </c:tx>
          <c:spPr>
            <a:ln w="34925" cap="rnd">
              <a:solidFill>
                <a:schemeClr val="accent1">
                  <a:lumMod val="60000"/>
                </a:schemeClr>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summary!$C$11:$M$11</c:f>
              <c:numCache>
                <c:formatCode>0.00</c:formatCode>
                <c:ptCount val="11"/>
                <c:pt idx="0">
                  <c:v>1.3304663896560669</c:v>
                </c:pt>
                <c:pt idx="1">
                  <c:v>1.4764347076416016</c:v>
                </c:pt>
                <c:pt idx="2">
                  <c:v>1.4301165342330933</c:v>
                </c:pt>
                <c:pt idx="3">
                  <c:v>1.5002069473266602</c:v>
                </c:pt>
                <c:pt idx="4">
                  <c:v>1.651265025138855</c:v>
                </c:pt>
                <c:pt idx="5">
                  <c:v>1.0776265859603882</c:v>
                </c:pt>
                <c:pt idx="6">
                  <c:v>0.91413027048110962</c:v>
                </c:pt>
                <c:pt idx="7">
                  <c:v>0.84038358926773071</c:v>
                </c:pt>
                <c:pt idx="8">
                  <c:v>0.84517800807952881</c:v>
                </c:pt>
                <c:pt idx="9">
                  <c:v>0.86492627859115601</c:v>
                </c:pt>
                <c:pt idx="10">
                  <c:v>1</c:v>
                </c:pt>
              </c:numCache>
            </c:numRef>
          </c:val>
          <c:smooth val="0"/>
        </c:ser>
        <c:ser>
          <c:idx val="7"/>
          <c:order val="7"/>
          <c:tx>
            <c:strRef>
              <c:f>summary!$B$12</c:f>
              <c:strCache>
                <c:ptCount val="1"/>
                <c:pt idx="0">
                  <c:v>MatmultLocalsAN</c:v>
                </c:pt>
              </c:strCache>
            </c:strRef>
          </c:tx>
          <c:spPr>
            <a:ln w="34925" cap="rnd">
              <a:solidFill>
                <a:schemeClr val="accent2">
                  <a:lumMod val="60000"/>
                </a:schemeClr>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summary!$C$12:$M$12</c:f>
              <c:numCache>
                <c:formatCode>0.00</c:formatCode>
                <c:ptCount val="11"/>
                <c:pt idx="0">
                  <c:v>2.2206156253814697</c:v>
                </c:pt>
                <c:pt idx="1">
                  <c:v>2.5142714977264404</c:v>
                </c:pt>
                <c:pt idx="2">
                  <c:v>2.7694728374481201</c:v>
                </c:pt>
                <c:pt idx="3">
                  <c:v>2.6444005966186523</c:v>
                </c:pt>
                <c:pt idx="4">
                  <c:v>2.162729024887085</c:v>
                </c:pt>
                <c:pt idx="5">
                  <c:v>1.8968816995620728</c:v>
                </c:pt>
                <c:pt idx="6">
                  <c:v>1.4806865453720093</c:v>
                </c:pt>
                <c:pt idx="7">
                  <c:v>1.290001392364502</c:v>
                </c:pt>
                <c:pt idx="8">
                  <c:v>1.1419738531112671</c:v>
                </c:pt>
                <c:pt idx="9">
                  <c:v>1.0508213043212891</c:v>
                </c:pt>
                <c:pt idx="10">
                  <c:v>1</c:v>
                </c:pt>
              </c:numCache>
            </c:numRef>
          </c:val>
          <c:smooth val="0"/>
        </c:ser>
        <c:ser>
          <c:idx val="8"/>
          <c:order val="8"/>
          <c:tx>
            <c:strRef>
              <c:f>summary!$B$13</c:f>
              <c:strCache>
                <c:ptCount val="1"/>
                <c:pt idx="0">
                  <c:v>MatmultLocalsAN_d</c:v>
                </c:pt>
              </c:strCache>
            </c:strRef>
          </c:tx>
          <c:spPr>
            <a:ln w="34925" cap="rnd">
              <a:solidFill>
                <a:schemeClr val="accent3">
                  <a:lumMod val="60000"/>
                </a:schemeClr>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summary!$C$13:$M$13</c:f>
              <c:numCache>
                <c:formatCode>0.00</c:formatCode>
                <c:ptCount val="11"/>
                <c:pt idx="0">
                  <c:v>1.125428318977356</c:v>
                </c:pt>
                <c:pt idx="1">
                  <c:v>1.254993200302124</c:v>
                </c:pt>
                <c:pt idx="2">
                  <c:v>1.3969169855117798</c:v>
                </c:pt>
                <c:pt idx="3">
                  <c:v>1.6103072166442871</c:v>
                </c:pt>
                <c:pt idx="4">
                  <c:v>1.8509387969970703</c:v>
                </c:pt>
                <c:pt idx="5">
                  <c:v>1.7620933055877686</c:v>
                </c:pt>
                <c:pt idx="6">
                  <c:v>1.4993147850036621</c:v>
                </c:pt>
                <c:pt idx="7">
                  <c:v>1.3474470376968384</c:v>
                </c:pt>
                <c:pt idx="8">
                  <c:v>1.1813511848449707</c:v>
                </c:pt>
                <c:pt idx="9">
                  <c:v>1.0798205137252808</c:v>
                </c:pt>
                <c:pt idx="10">
                  <c:v>1</c:v>
                </c:pt>
              </c:numCache>
            </c:numRef>
          </c:val>
          <c:smooth val="0"/>
        </c:ser>
        <c:ser>
          <c:idx val="9"/>
          <c:order val="9"/>
          <c:tx>
            <c:strRef>
              <c:f>summary!$B$14</c:f>
              <c:strCache>
                <c:ptCount val="1"/>
                <c:pt idx="0">
                  <c:v>MoonLight</c:v>
                </c:pt>
              </c:strCache>
            </c:strRef>
          </c:tx>
          <c:spPr>
            <a:ln w="34925" cap="rnd">
              <a:solidFill>
                <a:schemeClr val="accent4">
                  <a:lumMod val="60000"/>
                </a:schemeClr>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summary!$C$14:$M$14</c:f>
              <c:numCache>
                <c:formatCode>0.00</c:formatCode>
                <c:ptCount val="11"/>
                <c:pt idx="0">
                  <c:v>2.2196135520935059</c:v>
                </c:pt>
                <c:pt idx="1">
                  <c:v>2.4538531303405762</c:v>
                </c:pt>
                <c:pt idx="2">
                  <c:v>2.729205846786499</c:v>
                </c:pt>
                <c:pt idx="3">
                  <c:v>2.8577637672424316</c:v>
                </c:pt>
                <c:pt idx="4">
                  <c:v>2.1852478981018066</c:v>
                </c:pt>
                <c:pt idx="5">
                  <c:v>1.7871633768081665</c:v>
                </c:pt>
                <c:pt idx="6">
                  <c:v>1.4908455610275269</c:v>
                </c:pt>
                <c:pt idx="7">
                  <c:v>1.2790305614471436</c:v>
                </c:pt>
                <c:pt idx="8">
                  <c:v>1.1242262125015259</c:v>
                </c:pt>
                <c:pt idx="9">
                  <c:v>1.0047370195388794</c:v>
                </c:pt>
                <c:pt idx="10">
                  <c:v>1</c:v>
                </c:pt>
              </c:numCache>
            </c:numRef>
          </c:val>
          <c:smooth val="0"/>
        </c:ser>
        <c:ser>
          <c:idx val="10"/>
          <c:order val="10"/>
          <c:tx>
            <c:strRef>
              <c:f>summary!$B$15</c:f>
              <c:strCache>
                <c:ptCount val="1"/>
                <c:pt idx="0">
                  <c:v>MoonLight_struct</c:v>
                </c:pt>
              </c:strCache>
            </c:strRef>
          </c:tx>
          <c:spPr>
            <a:ln w="34925" cap="rnd">
              <a:solidFill>
                <a:schemeClr val="accent5">
                  <a:lumMod val="60000"/>
                </a:schemeClr>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summary!$C$15:$M$15</c:f>
              <c:numCache>
                <c:formatCode>0.00</c:formatCode>
                <c:ptCount val="11"/>
                <c:pt idx="0">
                  <c:v>2.0890877246856689</c:v>
                </c:pt>
                <c:pt idx="1">
                  <c:v>2.306302547454834</c:v>
                </c:pt>
                <c:pt idx="2">
                  <c:v>2.5724444389343262</c:v>
                </c:pt>
                <c:pt idx="3">
                  <c:v>2.8078029155731201</c:v>
                </c:pt>
                <c:pt idx="4">
                  <c:v>2.1915199756622314</c:v>
                </c:pt>
                <c:pt idx="5">
                  <c:v>1.7883769273757935</c:v>
                </c:pt>
                <c:pt idx="6">
                  <c:v>1.4916900396347046</c:v>
                </c:pt>
                <c:pt idx="7">
                  <c:v>1.2774853706359863</c:v>
                </c:pt>
                <c:pt idx="8">
                  <c:v>1.1220141649246216</c:v>
                </c:pt>
                <c:pt idx="9">
                  <c:v>1.0047296285629272</c:v>
                </c:pt>
                <c:pt idx="10">
                  <c:v>1</c:v>
                </c:pt>
              </c:numCache>
            </c:numRef>
          </c:val>
          <c:smooth val="0"/>
        </c:ser>
        <c:ser>
          <c:idx val="11"/>
          <c:order val="11"/>
          <c:tx>
            <c:strRef>
              <c:f>summary!$B$16</c:f>
              <c:strCache>
                <c:ptCount val="1"/>
                <c:pt idx="0">
                  <c:v>NBody</c:v>
                </c:pt>
              </c:strCache>
            </c:strRef>
          </c:tx>
          <c:spPr>
            <a:ln w="34925" cap="rnd">
              <a:solidFill>
                <a:schemeClr val="accent6">
                  <a:lumMod val="60000"/>
                </a:schemeClr>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summary!$C$16:$M$16</c:f>
              <c:numCache>
                <c:formatCode>0.00</c:formatCode>
                <c:ptCount val="11"/>
                <c:pt idx="0">
                  <c:v>1.3653115034103394</c:v>
                </c:pt>
                <c:pt idx="1">
                  <c:v>1.5238864421844482</c:v>
                </c:pt>
                <c:pt idx="2">
                  <c:v>1.711017370223999</c:v>
                </c:pt>
                <c:pt idx="3">
                  <c:v>1.9409970045089722</c:v>
                </c:pt>
                <c:pt idx="4">
                  <c:v>2.2619428634643555</c:v>
                </c:pt>
                <c:pt idx="5">
                  <c:v>1.8726003170013428</c:v>
                </c:pt>
                <c:pt idx="6">
                  <c:v>1.5804040431976318</c:v>
                </c:pt>
                <c:pt idx="7">
                  <c:v>1.3510890007019043</c:v>
                </c:pt>
                <c:pt idx="8">
                  <c:v>1.1902177333831787</c:v>
                </c:pt>
                <c:pt idx="9">
                  <c:v>1.0767022371292114</c:v>
                </c:pt>
                <c:pt idx="10">
                  <c:v>1</c:v>
                </c:pt>
              </c:numCache>
            </c:numRef>
          </c:val>
          <c:smooth val="0"/>
        </c:ser>
        <c:ser>
          <c:idx val="12"/>
          <c:order val="12"/>
          <c:tx>
            <c:strRef>
              <c:f>summary!$B$17</c:f>
              <c:strCache>
                <c:ptCount val="1"/>
                <c:pt idx="0">
                  <c:v>NBodyLocals</c:v>
                </c:pt>
              </c:strCache>
            </c:strRef>
          </c:tx>
          <c:spPr>
            <a:ln w="34925" cap="rnd">
              <a:solidFill>
                <a:schemeClr val="accent1">
                  <a:lumMod val="80000"/>
                  <a:lumOff val="20000"/>
                </a:schemeClr>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summary!$C$17:$M$17</c:f>
              <c:numCache>
                <c:formatCode>0.00</c:formatCode>
                <c:ptCount val="11"/>
                <c:pt idx="0">
                  <c:v>2.3554034233093262</c:v>
                </c:pt>
                <c:pt idx="1">
                  <c:v>2.6451222896575928</c:v>
                </c:pt>
                <c:pt idx="2">
                  <c:v>2.9572315216064453</c:v>
                </c:pt>
                <c:pt idx="3">
                  <c:v>3.0471134185791016</c:v>
                </c:pt>
                <c:pt idx="4">
                  <c:v>2.3303816318511963</c:v>
                </c:pt>
                <c:pt idx="5">
                  <c:v>1.8968338966369629</c:v>
                </c:pt>
                <c:pt idx="6">
                  <c:v>1.5989799499511719</c:v>
                </c:pt>
                <c:pt idx="7">
                  <c:v>1.3613250255584717</c:v>
                </c:pt>
                <c:pt idx="8">
                  <c:v>1.201646089553833</c:v>
                </c:pt>
                <c:pt idx="9">
                  <c:v>1.0870994329452515</c:v>
                </c:pt>
                <c:pt idx="10">
                  <c:v>1</c:v>
                </c:pt>
              </c:numCache>
            </c:numRef>
          </c:val>
          <c:smooth val="0"/>
        </c:ser>
        <c:ser>
          <c:idx val="13"/>
          <c:order val="13"/>
          <c:tx>
            <c:strRef>
              <c:f>summary!$B$18</c:f>
              <c:strCache>
                <c:ptCount val="1"/>
                <c:pt idx="0">
                  <c:v>geomean</c:v>
                </c:pt>
              </c:strCache>
            </c:strRef>
          </c:tx>
          <c:spPr>
            <a:ln w="34925" cap="rnd">
              <a:solidFill>
                <a:schemeClr val="accent2">
                  <a:lumMod val="80000"/>
                  <a:lumOff val="20000"/>
                </a:schemeClr>
              </a:solidFill>
              <a:round/>
            </a:ln>
            <a:effectLst>
              <a:outerShdw blurRad="40000" dist="23000" dir="5400000" rotWithShape="0">
                <a:srgbClr val="000000">
                  <a:alpha val="35000"/>
                </a:srgbClr>
              </a:outerShdw>
            </a:effectLst>
          </c:spPr>
          <c:marker>
            <c:symbol val="none"/>
          </c:marker>
          <c:cat>
            <c:numRef>
              <c:f>summary!$C$4:$M$4</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summary!$C$18:$M$18</c:f>
              <c:numCache>
                <c:formatCode>0.00</c:formatCode>
                <c:ptCount val="11"/>
                <c:pt idx="0">
                  <c:v>1.5480301056252705</c:v>
                </c:pt>
                <c:pt idx="1">
                  <c:v>1.7432836908198723</c:v>
                </c:pt>
                <c:pt idx="2">
                  <c:v>1.8563709392768675</c:v>
                </c:pt>
                <c:pt idx="3">
                  <c:v>2.0025478413727891</c:v>
                </c:pt>
                <c:pt idx="4">
                  <c:v>1.924595870505478</c:v>
                </c:pt>
                <c:pt idx="5">
                  <c:v>1.6642105512192173</c:v>
                </c:pt>
                <c:pt idx="6">
                  <c:v>1.3779689547925495</c:v>
                </c:pt>
                <c:pt idx="7">
                  <c:v>1.2359148204363042</c:v>
                </c:pt>
                <c:pt idx="8">
                  <c:v>1.1149072927402635</c:v>
                </c:pt>
                <c:pt idx="9">
                  <c:v>1.025665105440835</c:v>
                </c:pt>
                <c:pt idx="10">
                  <c:v>1</c:v>
                </c:pt>
              </c:numCache>
            </c:numRef>
          </c:val>
          <c:smooth val="0"/>
        </c:ser>
        <c:dLbls>
          <c:showLegendKey val="0"/>
          <c:showVal val="0"/>
          <c:showCatName val="0"/>
          <c:showSerName val="0"/>
          <c:showPercent val="0"/>
          <c:showBubbleSize val="0"/>
        </c:dLbls>
        <c:smooth val="0"/>
        <c:axId val="298252528"/>
        <c:axId val="298254096"/>
      </c:lineChart>
      <c:catAx>
        <c:axId val="29825252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dirty="0" err="1"/>
                  <a:t>Cpu</a:t>
                </a:r>
                <a:r>
                  <a:rPr lang="en-US" sz="800" dirty="0"/>
                  <a:t> Share (0.0 all GPU)</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8254096"/>
        <c:crossesAt val="0"/>
        <c:auto val="1"/>
        <c:lblAlgn val="ctr"/>
        <c:lblOffset val="100"/>
        <c:noMultiLvlLbl val="0"/>
      </c:catAx>
      <c:valAx>
        <c:axId val="2982540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sz="800" dirty="0"/>
                  <a:t>Speed-up </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8252528"/>
        <c:crosses val="autoZero"/>
        <c:crossBetween val="between"/>
      </c:valAx>
      <c:spPr>
        <a:noFill/>
        <a:ln>
          <a:noFill/>
        </a:ln>
        <a:effectLst/>
      </c:spPr>
    </c:plotArea>
    <c:legend>
      <c:legendPos val="r"/>
      <c:layout>
        <c:manualLayout>
          <c:xMode val="edge"/>
          <c:yMode val="edge"/>
          <c:x val="0.80686607625896867"/>
          <c:y val="9.3743360355559385E-2"/>
          <c:w val="0.17224858811623023"/>
          <c:h val="0.8907041814273850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10/16/2015</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10/16/2015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886236" fontAlgn="base">
              <a:spcBef>
                <a:spcPct val="30000"/>
              </a:spcBef>
              <a:spcAft>
                <a:spcPct val="0"/>
              </a:spcAft>
              <a:defRPr/>
            </a:pPr>
            <a:r>
              <a:rPr lang="en-US" baseline="0" dirty="0" smtClean="0"/>
              <a:t>*** INSTRUCTIONS ***</a:t>
            </a:r>
          </a:p>
          <a:p>
            <a:pPr marL="0" lvl="1" defTabSz="886236" fontAlgn="base">
              <a:spcBef>
                <a:spcPct val="30000"/>
              </a:spcBef>
              <a:spcAft>
                <a:spcPct val="0"/>
              </a:spcAft>
              <a:defRPr/>
            </a:pPr>
            <a:endParaRPr lang="en-US" baseline="0" dirty="0" smtClean="0"/>
          </a:p>
          <a:p>
            <a:pPr marL="0" lvl="1" defTabSz="886236" fontAlgn="base">
              <a:spcBef>
                <a:spcPct val="30000"/>
              </a:spcBef>
              <a:spcAft>
                <a:spcPct val="0"/>
              </a:spcAft>
              <a:defRPr/>
            </a:pPr>
            <a:r>
              <a:rPr lang="en-US" baseline="0" dirty="0" smtClean="0"/>
              <a:t>Recommend focus on specific compelling goal or key objectives, such as a specific strategic goal, business need, specific process improvement, fulfill primary use case or key-use cases.  </a:t>
            </a:r>
            <a:r>
              <a:rPr lang="en-US" dirty="0" smtClean="0"/>
              <a:t>For example,</a:t>
            </a:r>
            <a:r>
              <a:rPr lang="en-US" baseline="0" dirty="0" smtClean="0"/>
              <a:t> describe primary use case or key-use cases to be provided, performance improvement, quality improvement, competitive analysis, security threat addressed, business/development efficiency or TTM improvement, etc.  Include what is in scope and not within scope, if applicable.  If possible, use visual aids to clearly illustrated the problem or challenge.</a:t>
            </a:r>
          </a:p>
          <a:p>
            <a:pPr marL="0" lvl="1" defTabSz="886236" fontAlgn="base">
              <a:spcBef>
                <a:spcPct val="30000"/>
              </a:spcBef>
              <a:spcAft>
                <a:spcPct val="0"/>
              </a:spcAft>
              <a:defRPr/>
            </a:pPr>
            <a:endParaRPr lang="en-US" baseline="0" dirty="0" smtClean="0"/>
          </a:p>
          <a:p>
            <a:pPr marL="0" lvl="1" defTabSz="886236" fontAlgn="base">
              <a:spcBef>
                <a:spcPct val="30000"/>
              </a:spcBef>
              <a:spcAft>
                <a:spcPct val="0"/>
              </a:spcAft>
              <a:defRPr/>
            </a:pPr>
            <a:r>
              <a:rPr lang="en-US" baseline="0" dirty="0" smtClean="0"/>
              <a:t>State why is it important for Intel to address the challenge or problem and key groups or organizations that are affected.  Include key impacts, such as expected MSS, TTM, development cost, quality, etc. </a:t>
            </a:r>
          </a:p>
          <a:p>
            <a:pPr marL="0" lvl="1" defTabSz="886236" fontAlgn="base">
              <a:spcBef>
                <a:spcPct val="30000"/>
              </a:spcBef>
              <a:spcAft>
                <a:spcPct val="0"/>
              </a:spcAft>
              <a:defRPr/>
            </a:pPr>
            <a:endParaRPr lang="en-US" baseline="0" dirty="0" smtClean="0"/>
          </a:p>
          <a:p>
            <a:pPr marL="0" lvl="1" defTabSz="886236" fontAlgn="base">
              <a:spcBef>
                <a:spcPct val="30000"/>
              </a:spcBef>
              <a:spcAft>
                <a:spcPct val="0"/>
              </a:spcAft>
              <a:defRPr/>
            </a:pPr>
            <a:r>
              <a:rPr lang="en-US" baseline="0" dirty="0" smtClean="0"/>
              <a:t>************</a:t>
            </a:r>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260788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 INSTRUCTIONS  ***</a:t>
            </a:r>
          </a:p>
          <a:p>
            <a:pPr eaLnBrk="1" hangingPunct="1"/>
            <a:endParaRPr lang="en-US" dirty="0" smtClean="0"/>
          </a:p>
          <a:p>
            <a:pPr eaLnBrk="1" hangingPunct="1"/>
            <a:r>
              <a:rPr lang="en-US" dirty="0" smtClean="0"/>
              <a:t>Show compelling</a:t>
            </a:r>
            <a:r>
              <a:rPr lang="en-US" baseline="0" dirty="0" smtClean="0"/>
              <a:t> key benefits or results realized, if available; include objectives achieved (e.g. design wins, work product delivered, development or quality objectives achieved, benchmarks reached, etc.) and supporting data (e.g. approved road maps, data tables or graphs, etc.).</a:t>
            </a:r>
          </a:p>
          <a:p>
            <a:pPr eaLnBrk="1" hangingPunct="1"/>
            <a:endParaRPr lang="en-US" baseline="0" dirty="0" smtClean="0"/>
          </a:p>
          <a:p>
            <a:pPr eaLnBrk="1" hangingPunct="1"/>
            <a:r>
              <a:rPr lang="en-US" baseline="0" dirty="0" smtClean="0"/>
              <a:t>Show any limitations and refer to any future work to address.</a:t>
            </a:r>
          </a:p>
          <a:p>
            <a:pPr eaLnBrk="1" hangingPunct="1"/>
            <a:endParaRPr lang="en-US" baseline="0" dirty="0" smtClean="0"/>
          </a:p>
          <a:p>
            <a:pPr eaLnBrk="1" hangingPunct="1"/>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80</a:t>
            </a:fld>
            <a:endParaRPr lang="en-US" dirty="0"/>
          </a:p>
        </p:txBody>
      </p:sp>
    </p:spTree>
    <p:extLst>
      <p:ext uri="{BB962C8B-B14F-4D97-AF65-F5344CB8AC3E}">
        <p14:creationId xmlns:p14="http://schemas.microsoft.com/office/powerpoint/2010/main" val="34466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6E9D22-702B-445C-88A0-3E84218BCC21}" type="slidenum">
              <a:rPr lang="en-US" altLang="en-US" smtClean="0"/>
              <a:pPr>
                <a:defRPr/>
              </a:pPr>
              <a:t>22</a:t>
            </a:fld>
            <a:endParaRPr lang="en-US" altLang="en-US"/>
          </a:p>
        </p:txBody>
      </p:sp>
    </p:spTree>
    <p:extLst>
      <p:ext uri="{BB962C8B-B14F-4D97-AF65-F5344CB8AC3E}">
        <p14:creationId xmlns:p14="http://schemas.microsoft.com/office/powerpoint/2010/main" val="421415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31</a:t>
            </a:fld>
            <a:endParaRPr lang="en-US" dirty="0"/>
          </a:p>
        </p:txBody>
      </p:sp>
    </p:spTree>
    <p:extLst>
      <p:ext uri="{BB962C8B-B14F-4D97-AF65-F5344CB8AC3E}">
        <p14:creationId xmlns:p14="http://schemas.microsoft.com/office/powerpoint/2010/main" val="365867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6236" fontAlgn="base">
              <a:spcBef>
                <a:spcPct val="30000"/>
              </a:spcBef>
              <a:spcAft>
                <a:spcPct val="0"/>
              </a:spcAft>
              <a:defRPr/>
            </a:pPr>
            <a:r>
              <a:rPr lang="en-US" dirty="0" smtClean="0"/>
              <a:t>*** INSTRUCTIONS  ***</a:t>
            </a:r>
          </a:p>
          <a:p>
            <a:pPr defTabSz="886236" fontAlgn="base">
              <a:spcBef>
                <a:spcPct val="30000"/>
              </a:spcBef>
              <a:spcAft>
                <a:spcPct val="0"/>
              </a:spcAft>
              <a:defRPr/>
            </a:pPr>
            <a:r>
              <a:rPr lang="en-US" dirty="0" smtClean="0"/>
              <a:t>Describe each of the alternatives considered and reasons for choosing this solution.</a:t>
            </a:r>
            <a:r>
              <a:rPr lang="en-US" baseline="0" dirty="0" smtClean="0"/>
              <a:t>  Include y</a:t>
            </a:r>
            <a:r>
              <a:rPr lang="en-US" dirty="0" smtClean="0"/>
              <a:t>our selection strategy and approach:</a:t>
            </a:r>
            <a:r>
              <a:rPr lang="en-US" baseline="0" dirty="0" smtClean="0"/>
              <a:t> w</a:t>
            </a:r>
            <a:r>
              <a:rPr lang="en-US" dirty="0" smtClean="0"/>
              <a:t>hat</a:t>
            </a:r>
            <a:r>
              <a:rPr lang="en-US" baseline="0" dirty="0" smtClean="0"/>
              <a:t> are the key attributes of each of the alternatives considered and what are the expected results of each alternative.  </a:t>
            </a:r>
            <a:r>
              <a:rPr lang="en-US" dirty="0" smtClean="0"/>
              <a:t>If possible, use visual aids (pros/cons</a:t>
            </a:r>
            <a:r>
              <a:rPr lang="en-US" baseline="0" dirty="0" smtClean="0"/>
              <a:t> table, comparative graphs, etc</a:t>
            </a:r>
            <a:r>
              <a:rPr lang="en-US" dirty="0" smtClean="0"/>
              <a:t>.) that are easy to read.</a:t>
            </a:r>
          </a:p>
          <a:p>
            <a:r>
              <a:rPr lang="en-US" dirty="0" smtClean="0"/>
              <a:t>***</a:t>
            </a:r>
          </a:p>
        </p:txBody>
      </p:sp>
      <p:sp>
        <p:nvSpPr>
          <p:cNvPr id="4" name="Slide Number Placeholder 3"/>
          <p:cNvSpPr>
            <a:spLocks noGrp="1"/>
          </p:cNvSpPr>
          <p:nvPr>
            <p:ph type="sldNum" sz="quarter" idx="10"/>
          </p:nvPr>
        </p:nvSpPr>
        <p:spPr/>
        <p:txBody>
          <a:bodyPr/>
          <a:lstStyle/>
          <a:p>
            <a:fld id="{D61C8689-8455-3546-ADF9-3B7273760F66}" type="slidenum">
              <a:rPr lang="en-US" smtClean="0"/>
              <a:pPr/>
              <a:t>32</a:t>
            </a:fld>
            <a:endParaRPr lang="en-US" dirty="0"/>
          </a:p>
        </p:txBody>
      </p:sp>
    </p:spTree>
    <p:extLst>
      <p:ext uri="{BB962C8B-B14F-4D97-AF65-F5344CB8AC3E}">
        <p14:creationId xmlns:p14="http://schemas.microsoft.com/office/powerpoint/2010/main" val="285723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38</a:t>
            </a:fld>
            <a:endParaRPr lang="en-US" dirty="0"/>
          </a:p>
        </p:txBody>
      </p:sp>
    </p:spTree>
    <p:extLst>
      <p:ext uri="{BB962C8B-B14F-4D97-AF65-F5344CB8AC3E}">
        <p14:creationId xmlns:p14="http://schemas.microsoft.com/office/powerpoint/2010/main" val="3478002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43</a:t>
            </a:fld>
            <a:endParaRPr lang="en-US" dirty="0"/>
          </a:p>
        </p:txBody>
      </p:sp>
    </p:spTree>
    <p:extLst>
      <p:ext uri="{BB962C8B-B14F-4D97-AF65-F5344CB8AC3E}">
        <p14:creationId xmlns:p14="http://schemas.microsoft.com/office/powerpoint/2010/main" val="2173301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50</a:t>
            </a:fld>
            <a:endParaRPr lang="en-US" dirty="0"/>
          </a:p>
        </p:txBody>
      </p:sp>
    </p:spTree>
    <p:extLst>
      <p:ext uri="{BB962C8B-B14F-4D97-AF65-F5344CB8AC3E}">
        <p14:creationId xmlns:p14="http://schemas.microsoft.com/office/powerpoint/2010/main" val="241014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51</a:t>
            </a:fld>
            <a:endParaRPr lang="en-US" dirty="0"/>
          </a:p>
        </p:txBody>
      </p:sp>
    </p:spTree>
    <p:extLst>
      <p:ext uri="{BB962C8B-B14F-4D97-AF65-F5344CB8AC3E}">
        <p14:creationId xmlns:p14="http://schemas.microsoft.com/office/powerpoint/2010/main" val="397902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2A42F2-AD44-4B81-90EC-C985E80ED8A9}" type="slidenum">
              <a:rPr lang="en-US" smtClean="0"/>
              <a:pPr/>
              <a:t>79</a:t>
            </a:fld>
            <a:endParaRPr lang="en-US" dirty="0"/>
          </a:p>
        </p:txBody>
      </p:sp>
    </p:spTree>
    <p:extLst>
      <p:ext uri="{BB962C8B-B14F-4D97-AF65-F5344CB8AC3E}">
        <p14:creationId xmlns:p14="http://schemas.microsoft.com/office/powerpoint/2010/main" val="3116843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Footer Placeholder 2"/>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2" name="Footer Placeholder 1"/>
          <p:cNvSpPr>
            <a:spLocks noGrp="1"/>
          </p:cNvSpPr>
          <p:nvPr>
            <p:ph type="ftr" sz="quarter" idx="13"/>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2" name="Footer Placeholder 1"/>
          <p:cNvSpPr>
            <a:spLocks noGrp="1"/>
          </p:cNvSpPr>
          <p:nvPr>
            <p:ph type="ftr" sz="quarter" idx="13"/>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2" name="Footer Placeholder 1"/>
          <p:cNvSpPr>
            <a:spLocks noGrp="1"/>
          </p:cNvSpPr>
          <p:nvPr>
            <p:ph type="ftr" sz="quarter" idx="13"/>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150"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19063"/>
            <a:ext cx="8231187" cy="666750"/>
          </a:xfrm>
          <a:prstGeom prst="rect">
            <a:avLst/>
          </a:prstGeom>
        </p:spPr>
        <p:txBody>
          <a:bodyPr anchor="ctr"/>
          <a:lstStyle>
            <a:lvl1pPr algn="ctr">
              <a:defRPr sz="2400">
                <a:solidFill>
                  <a:schemeClr val="tx2"/>
                </a:solidFill>
                <a:latin typeface="Neo Sans Intel Medium"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5614" y="901303"/>
            <a:ext cx="8237537" cy="3575447"/>
          </a:xfrm>
          <a:prstGeom prst="rect">
            <a:avLst/>
          </a:prstGeom>
        </p:spPr>
        <p:txBody>
          <a:bodyPr/>
          <a:lstStyle>
            <a:lvl1pPr>
              <a:defRPr sz="2100">
                <a:solidFill>
                  <a:schemeClr val="tx2"/>
                </a:solidFill>
                <a:latin typeface="Neo Sans Intel Medium" pitchFamily="34" charset="0"/>
              </a:defRPr>
            </a:lvl1pPr>
            <a:lvl2pPr>
              <a:defRPr sz="1800">
                <a:solidFill>
                  <a:schemeClr val="tx2"/>
                </a:solidFill>
                <a:latin typeface="Neo Sans Intel Medium" pitchFamily="34" charset="0"/>
              </a:defRPr>
            </a:lvl2pPr>
            <a:lvl3pPr>
              <a:defRPr sz="1500">
                <a:solidFill>
                  <a:schemeClr val="tx2"/>
                </a:solidFill>
                <a:latin typeface="Neo Sans Intel Medium" pitchFamily="34" charset="0"/>
              </a:defRPr>
            </a:lvl3pPr>
            <a:lvl4pPr>
              <a:defRPr sz="1350">
                <a:solidFill>
                  <a:schemeClr val="tx2"/>
                </a:solidFill>
                <a:latin typeface="Neo Sans Intel Medium" pitchFamily="34" charset="0"/>
              </a:defRPr>
            </a:lvl4pPr>
            <a:lvl5pPr>
              <a:defRPr sz="1200">
                <a:solidFill>
                  <a:schemeClr val="tx2"/>
                </a:solidFill>
                <a:latin typeface="Neo Sans Intel Medium"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22"/>
          <p:cNvSpPr>
            <a:spLocks noGrp="1"/>
          </p:cNvSpPr>
          <p:nvPr>
            <p:ph type="sldNum" sz="quarter" idx="4"/>
          </p:nvPr>
        </p:nvSpPr>
        <p:spPr>
          <a:xfrm>
            <a:off x="0" y="4857750"/>
            <a:ext cx="501650" cy="171450"/>
          </a:xfrm>
          <a:prstGeom prst="rect">
            <a:avLst/>
          </a:prstGeom>
        </p:spPr>
        <p:txBody>
          <a:bodyPr/>
          <a:lstStyle>
            <a:lvl1pPr marL="0" algn="ctr" defTabSz="685800" rtl="0" eaLnBrk="0" latinLnBrk="0" hangingPunct="0">
              <a:lnSpc>
                <a:spcPct val="80000"/>
              </a:lnSpc>
              <a:spcBef>
                <a:spcPct val="50000"/>
              </a:spcBef>
              <a:defRPr lang="en-US" sz="900" kern="1200" smtClean="0">
                <a:solidFill>
                  <a:schemeClr val="bg1"/>
                </a:solidFill>
                <a:latin typeface="+mn-lt"/>
                <a:ea typeface="+mn-ea"/>
                <a:cs typeface="+mn-cs"/>
              </a:defRPr>
            </a:lvl1pPr>
          </a:lstStyle>
          <a:p>
            <a:fld id="{5D2D4532-1F63-42F5-86ED-C1410817A4FA}" type="slidenum">
              <a:rPr lang="en-US" smtClean="0"/>
              <a:pPr/>
              <a:t>‹#›</a:t>
            </a:fld>
            <a:endParaRPr lang="en-US" dirty="0"/>
          </a:p>
        </p:txBody>
      </p:sp>
      <p:sp>
        <p:nvSpPr>
          <p:cNvPr id="5" name="Right Arrow 4"/>
          <p:cNvSpPr/>
          <p:nvPr userDrawn="1"/>
        </p:nvSpPr>
        <p:spPr>
          <a:xfrm>
            <a:off x="6172200" y="4686300"/>
            <a:ext cx="1143000" cy="2857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6" name="TextBox 6">
            <a:hlinkClick r:id="" action="ppaction://noaction"/>
          </p:cNvPr>
          <p:cNvSpPr txBox="1"/>
          <p:nvPr userDrawn="1"/>
        </p:nvSpPr>
        <p:spPr>
          <a:xfrm>
            <a:off x="6172200" y="4743450"/>
            <a:ext cx="1371600" cy="19620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75" b="1" dirty="0" smtClean="0">
                <a:solidFill>
                  <a:schemeClr val="bg1"/>
                </a:solidFill>
              </a:rPr>
              <a:t>Optimization Notice</a:t>
            </a:r>
            <a:endParaRPr lang="en-US" sz="675" b="1" dirty="0">
              <a:solidFill>
                <a:schemeClr val="bg1"/>
              </a:solidFill>
            </a:endParaRPr>
          </a:p>
        </p:txBody>
      </p:sp>
      <p:sp>
        <p:nvSpPr>
          <p:cNvPr id="7" name="Rectangle 6"/>
          <p:cNvSpPr/>
          <p:nvPr userDrawn="1"/>
        </p:nvSpPr>
        <p:spPr>
          <a:xfrm>
            <a:off x="2871789" y="4910138"/>
            <a:ext cx="3400425" cy="207749"/>
          </a:xfrm>
          <a:prstGeom prst="rect">
            <a:avLst/>
          </a:prstGeom>
        </p:spPr>
        <p:txBody>
          <a:bodyPr>
            <a:spAutoFit/>
          </a:bodyPr>
          <a:lstStyle/>
          <a:p>
            <a:pPr algn="ctr">
              <a:spcBef>
                <a:spcPct val="50000"/>
              </a:spcBef>
              <a:defRPr/>
            </a:pPr>
            <a:r>
              <a:rPr lang="en-US" altLang="zh-CN" sz="375" b="1" dirty="0">
                <a:solidFill>
                  <a:srgbClr val="FFFFFF"/>
                </a:solidFill>
                <a:ea typeface="MS PGothic" pitchFamily="34" charset="-128"/>
              </a:rPr>
              <a:t>Copyright© </a:t>
            </a:r>
            <a:r>
              <a:rPr lang="en-US" altLang="zh-CN" sz="375" b="1" dirty="0" smtClean="0">
                <a:solidFill>
                  <a:srgbClr val="FFFFFF"/>
                </a:solidFill>
                <a:ea typeface="MS PGothic" pitchFamily="34" charset="-128"/>
              </a:rPr>
              <a:t>2015, </a:t>
            </a:r>
            <a:r>
              <a:rPr lang="en-US" altLang="zh-CN" sz="375" b="1" dirty="0">
                <a:solidFill>
                  <a:srgbClr val="FFFFFF"/>
                </a:solidFill>
                <a:ea typeface="MS PGothic" pitchFamily="34" charset="-128"/>
              </a:rPr>
              <a:t>Intel Corporation. All rights reserved. </a:t>
            </a:r>
            <a:br>
              <a:rPr lang="en-US" altLang="zh-CN" sz="375" b="1" dirty="0">
                <a:solidFill>
                  <a:srgbClr val="FFFFFF"/>
                </a:solidFill>
                <a:ea typeface="MS PGothic" pitchFamily="34" charset="-128"/>
              </a:rPr>
            </a:br>
            <a:r>
              <a:rPr lang="en-US" altLang="zh-CN" sz="375" b="1" dirty="0">
                <a:solidFill>
                  <a:srgbClr val="FFFFFF"/>
                </a:solidFill>
                <a:ea typeface="MS PGothic" pitchFamily="34" charset="-128"/>
              </a:rPr>
              <a:t>*Other brands and names are the property of their respective owners.</a:t>
            </a:r>
            <a:endParaRPr lang="en-US" altLang="zh-CN" sz="375" b="1" dirty="0">
              <a:solidFill>
                <a:srgbClr val="000000"/>
              </a:solidFill>
              <a:ea typeface="MS PGothic" pitchFamily="34" charset="-128"/>
            </a:endParaRPr>
          </a:p>
        </p:txBody>
      </p:sp>
    </p:spTree>
    <p:extLst>
      <p:ext uri="{BB962C8B-B14F-4D97-AF65-F5344CB8AC3E}">
        <p14:creationId xmlns:p14="http://schemas.microsoft.com/office/powerpoint/2010/main" val="1560289424"/>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460693" y="389228"/>
            <a:ext cx="2121766" cy="887284"/>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Large Bullet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4" y="1201345"/>
            <a:ext cx="8228012" cy="3427808"/>
          </a:xfrm>
        </p:spPr>
        <p:txBody>
          <a:bodyPr/>
          <a:lstStyle>
            <a:lvl1pPr marL="0" marR="0" indent="0" algn="l" defTabSz="257175" rtl="0" eaLnBrk="1" fontAlgn="auto" latinLnBrk="0" hangingPunct="1">
              <a:lnSpc>
                <a:spcPct val="100000"/>
              </a:lnSpc>
              <a:spcBef>
                <a:spcPts val="675"/>
              </a:spcBef>
              <a:spcAft>
                <a:spcPts val="0"/>
              </a:spcAft>
              <a:buClrTx/>
              <a:buSzTx/>
              <a:buFont typeface="Wingdings" panose="05000000000000000000" pitchFamily="2" charset="2"/>
              <a:buNone/>
              <a:tabLst/>
              <a:defRPr/>
            </a:lvl1pPr>
            <a:lvl2pPr>
              <a:defRPr sz="1238"/>
            </a:lvl2pPr>
            <a:lvl3pPr>
              <a:defRPr sz="1238"/>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lvl1pP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90398" y="4876910"/>
            <a:ext cx="1095555" cy="281444"/>
          </a:xfrm>
          <a:prstGeom prst="rect">
            <a:avLst/>
          </a:prstGeom>
        </p:spPr>
        <p:txBody>
          <a:bodyPr/>
          <a:lstStyle>
            <a:lvl1pPr>
              <a:defRPr/>
            </a:lvl1pPr>
          </a:lstStyle>
          <a:p>
            <a:fld id="{F7D06E0A-A317-4156-9CD8-851A6F245685}" type="datetime1">
              <a:rPr lang="ru-RU" smtClean="0"/>
              <a:t>16.10.2015</a:t>
            </a:fld>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70238361-5415-46C4-8BAE-6B442F6CE6E7}" type="slidenum">
              <a:rPr lang="ru-RU" smtClean="0"/>
              <a:t>‹#›</a:t>
            </a:fld>
            <a:endParaRPr lang="ru-RU"/>
          </a:p>
        </p:txBody>
      </p:sp>
    </p:spTree>
    <p:extLst>
      <p:ext uri="{BB962C8B-B14F-4D97-AF65-F5344CB8AC3E}">
        <p14:creationId xmlns:p14="http://schemas.microsoft.com/office/powerpoint/2010/main" val="13976317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sp>
        <p:nvSpPr>
          <p:cNvPr id="3" name="Slide Number Placeholder 2"/>
          <p:cNvSpPr>
            <a:spLocks noGrp="1"/>
          </p:cNvSpPr>
          <p:nvPr>
            <p:ph type="sldNum" sz="quarter" idx="15"/>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2" name="Footer Placeholder 1"/>
          <p:cNvSpPr>
            <a:spLocks noGrp="1"/>
          </p:cNvSpPr>
          <p:nvPr>
            <p:ph type="ftr" sz="quarter" idx="14"/>
          </p:nvPr>
        </p:nvSpPr>
        <p:spPr>
          <a:xfrm>
            <a:off x="3028950" y="4823907"/>
            <a:ext cx="3086100" cy="274637"/>
          </a:xfrm>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2" name="Footer Placeholder 1"/>
          <p:cNvSpPr>
            <a:spLocks noGrp="1"/>
          </p:cNvSpPr>
          <p:nvPr>
            <p:ph type="ftr" sz="quarter" idx="15"/>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2" name="Footer Placeholder 1"/>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2" name="Footer Placeholder 1"/>
          <p:cNvSpPr>
            <a:spLocks noGrp="1"/>
          </p:cNvSpPr>
          <p:nvPr>
            <p:ph type="ftr" sz="quarter" idx="13"/>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2" name="Footer Placeholder 1"/>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2" name="Footer Placeholder 1"/>
          <p:cNvSpPr>
            <a:spLocks noGrp="1"/>
          </p:cNvSpPr>
          <p:nvPr>
            <p:ph type="ftr" sz="quarter" idx="16"/>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
        <p:nvSpPr>
          <p:cNvPr id="4" name="Footer Placeholder 3"/>
          <p:cNvSpPr>
            <a:spLocks noGrp="1"/>
          </p:cNvSpPr>
          <p:nvPr>
            <p:ph type="ftr" sz="quarter" idx="3"/>
          </p:nvPr>
        </p:nvSpPr>
        <p:spPr>
          <a:xfrm>
            <a:off x="3028950" y="4814158"/>
            <a:ext cx="3086100" cy="274637"/>
          </a:xfrm>
          <a:prstGeom prst="rect">
            <a:avLst/>
          </a:prstGeom>
        </p:spPr>
        <p:txBody>
          <a:bodyPr vert="horz" lIns="91440" tIns="45720" rIns="91440" bIns="45720" rtlCol="0" anchor="ctr"/>
          <a:lstStyle>
            <a:lvl1pPr algn="ctr">
              <a:defRPr sz="1050">
                <a:solidFill>
                  <a:schemeClr val="bg1"/>
                </a:solidFill>
              </a:defRPr>
            </a:lvl1pPr>
          </a:lstStyle>
          <a:p>
            <a:r>
              <a:rPr lang="it-IT" smtClean="0"/>
              <a:t>Intel Confidential    SWPC                                  COLLABORATE. INNOVATE. ENRICH.</a:t>
            </a:r>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1" r:id="rId18"/>
    <p:sldLayoutId id="2147483687" r:id="rId19"/>
    <p:sldLayoutId id="2147483688"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hyperlink" Target="http://blogs.msdn.com/b/nativeconcurrency/archive/2012/03/16/black-scholes-using-c-amp.aspx" TargetMode="Externa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01org/cmrt.git" TargetMode="External"/><Relationship Id="rId2" Type="http://schemas.openxmlformats.org/officeDocument/2006/relationships/hyperlink" Target="http://downloadcenter.intel.com/" TargetMode="Externa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421694"/>
            <a:ext cx="8212886" cy="1102519"/>
          </a:xfrm>
        </p:spPr>
        <p:txBody>
          <a:bodyPr/>
          <a:lstStyle/>
          <a:p>
            <a:r>
              <a:rPr lang="en-US" dirty="0" smtClean="0">
                <a:solidFill>
                  <a:schemeClr val="bg1">
                    <a:alpha val="90000"/>
                  </a:schemeClr>
                </a:solidFill>
              </a:rPr>
              <a:t>Using intel C/C++ compiler for Integrated graphics</a:t>
            </a:r>
            <a:endParaRPr lang="en-US" dirty="0">
              <a:solidFill>
                <a:schemeClr val="bg1">
                  <a:alpha val="90000"/>
                </a:schemeClr>
              </a:solidFill>
            </a:endParaRPr>
          </a:p>
        </p:txBody>
      </p:sp>
      <p:sp>
        <p:nvSpPr>
          <p:cNvPr id="3" name="Subtitle 2"/>
          <p:cNvSpPr>
            <a:spLocks noGrp="1"/>
          </p:cNvSpPr>
          <p:nvPr>
            <p:ph type="subTitle" idx="1"/>
          </p:nvPr>
        </p:nvSpPr>
        <p:spPr/>
        <p:txBody>
          <a:bodyPr/>
          <a:lstStyle/>
          <a:p>
            <a:pPr>
              <a:spcBef>
                <a:spcPts val="300"/>
              </a:spcBef>
            </a:pPr>
            <a:r>
              <a:rPr lang="en-US" dirty="0" smtClean="0"/>
              <a:t>DPD </a:t>
            </a:r>
            <a:r>
              <a:rPr lang="en-US" dirty="0"/>
              <a:t>/ </a:t>
            </a:r>
            <a:r>
              <a:rPr lang="en-US" dirty="0" smtClean="0"/>
              <a:t>MCC / Gen compiler</a:t>
            </a:r>
            <a:endParaRPr lang="en-US" dirty="0"/>
          </a:p>
          <a:p>
            <a:pPr>
              <a:spcBef>
                <a:spcPts val="300"/>
              </a:spcBef>
            </a:pPr>
            <a:r>
              <a:rPr lang="en-US" dirty="0" smtClean="0"/>
              <a:t>August 12, 2015</a:t>
            </a:r>
            <a:endParaRPr lang="en-US" dirty="0"/>
          </a:p>
          <a:p>
            <a:pPr>
              <a:spcBef>
                <a:spcPts val="300"/>
              </a:spcBef>
            </a:pPr>
            <a:r>
              <a:rPr lang="en-US" dirty="0" smtClean="0"/>
              <a:t>    Konstantin Bobrovsky</a:t>
            </a:r>
          </a:p>
          <a:p>
            <a:pPr>
              <a:spcBef>
                <a:spcPts val="300"/>
              </a:spcBef>
            </a:pPr>
            <a:r>
              <a:rPr lang="en-US" smtClean="0"/>
              <a:t>    Sergey </a:t>
            </a:r>
            <a:r>
              <a:rPr lang="en-US" dirty="0" smtClean="0"/>
              <a:t>Dmitriev</a:t>
            </a:r>
            <a:endParaRPr lang="en-US" dirty="0"/>
          </a:p>
        </p:txBody>
      </p:sp>
      <p:sp>
        <p:nvSpPr>
          <p:cNvPr id="4" name="TextBox 3"/>
          <p:cNvSpPr txBox="1"/>
          <p:nvPr/>
        </p:nvSpPr>
        <p:spPr>
          <a:xfrm>
            <a:off x="2470639" y="430821"/>
            <a:ext cx="6479930" cy="738664"/>
          </a:xfrm>
          <a:prstGeom prst="rect">
            <a:avLst/>
          </a:prstGeom>
          <a:noFill/>
        </p:spPr>
        <p:txBody>
          <a:bodyPr vert="horz" wrap="square" lIns="0" tIns="0" rIns="0" bIns="0" rtlCol="0">
            <a:spAutoFit/>
          </a:bodyPr>
          <a:lstStyle/>
          <a:p>
            <a:r>
              <a:rPr lang="en-US" sz="2400" dirty="0" smtClean="0">
                <a:solidFill>
                  <a:schemeClr val="accent3"/>
                </a:solidFill>
                <a:latin typeface="Intel Clear Pro" panose="020B0804020202060201" pitchFamily="34" charset="0"/>
                <a:ea typeface="Intel Clear Pro" panose="020B0804020202060201" pitchFamily="34" charset="0"/>
                <a:cs typeface="Intel Clear Pro" panose="020B0804020202060201" pitchFamily="34" charset="0"/>
              </a:rPr>
              <a:t>Intel Software Professionals Conference</a:t>
            </a:r>
          </a:p>
          <a:p>
            <a:r>
              <a:rPr lang="en-US" sz="2400" dirty="0" smtClean="0">
                <a:solidFill>
                  <a:schemeClr val="accent3"/>
                </a:solidFill>
                <a:latin typeface="Intel Clear Pro" panose="020B0804020202060201" pitchFamily="34" charset="0"/>
                <a:ea typeface="Intel Clear Pro" panose="020B0804020202060201" pitchFamily="34" charset="0"/>
                <a:cs typeface="Intel Clear Pro" panose="020B0804020202060201" pitchFamily="34" charset="0"/>
              </a:rPr>
              <a:t>COLLABORATE. INNOVATE. ENRICH.</a:t>
            </a:r>
          </a:p>
        </p:txBody>
      </p:sp>
    </p:spTree>
    <p:extLst>
      <p:ext uri="{BB962C8B-B14F-4D97-AF65-F5344CB8AC3E}">
        <p14:creationId xmlns:p14="http://schemas.microsoft.com/office/powerpoint/2010/main" val="231009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Gen architecture highlights</a:t>
            </a:r>
            <a:endParaRPr lang="ru-RU" sz="2800" dirty="0">
              <a:latin typeface="Intel Clear"/>
            </a:endParaRPr>
          </a:p>
        </p:txBody>
      </p:sp>
      <p:sp>
        <p:nvSpPr>
          <p:cNvPr id="3" name="Text Placeholder 2"/>
          <p:cNvSpPr>
            <a:spLocks noGrp="1"/>
          </p:cNvSpPr>
          <p:nvPr>
            <p:ph type="body" sz="quarter" idx="4294967295"/>
          </p:nvPr>
        </p:nvSpPr>
        <p:spPr>
          <a:xfrm>
            <a:off x="1485900" y="968604"/>
            <a:ext cx="6172200" cy="3775436"/>
          </a:xfrm>
          <a:prstGeom prst="rect">
            <a:avLst/>
          </a:prstGeom>
        </p:spPr>
        <p:txBody>
          <a:bodyPr>
            <a:normAutofit/>
          </a:bodyPr>
          <a:lstStyle/>
          <a:p>
            <a:pPr lvl="1"/>
            <a:r>
              <a:rPr lang="en-US" dirty="0" smtClean="0"/>
              <a:t>GT is basically Fixed Functions + Shared Functions + EUs + Caches</a:t>
            </a:r>
          </a:p>
          <a:p>
            <a:pPr lvl="1"/>
            <a:r>
              <a:rPr lang="en-US" dirty="0" smtClean="0"/>
              <a:t>EU is a general purpose highly parallel processor:</a:t>
            </a:r>
          </a:p>
          <a:p>
            <a:pPr lvl="2"/>
            <a:r>
              <a:rPr lang="en-US" sz="1400" dirty="0" smtClean="0"/>
              <a:t>6/8/? H/W threads per EU</a:t>
            </a:r>
          </a:p>
          <a:p>
            <a:pPr lvl="3"/>
            <a:r>
              <a:rPr lang="en-US" dirty="0" smtClean="0"/>
              <a:t>each thread has </a:t>
            </a:r>
            <a:r>
              <a:rPr lang="en-US" dirty="0"/>
              <a:t>4K register </a:t>
            </a:r>
            <a:r>
              <a:rPr lang="en-US" dirty="0" smtClean="0"/>
              <a:t>space</a:t>
            </a:r>
          </a:p>
          <a:p>
            <a:pPr lvl="3"/>
            <a:r>
              <a:rPr lang="en-US" dirty="0" smtClean="0"/>
              <a:t>32 vector lanes</a:t>
            </a:r>
          </a:p>
          <a:p>
            <a:pPr lvl="2"/>
            <a:r>
              <a:rPr lang="en-US" sz="1400" dirty="0" smtClean="0"/>
              <a:t>Share </a:t>
            </a:r>
            <a:r>
              <a:rPr lang="en-US" sz="1400" dirty="0" err="1" smtClean="0"/>
              <a:t>Dataport</a:t>
            </a:r>
            <a:r>
              <a:rPr lang="en-US" sz="1400" dirty="0" smtClean="0"/>
              <a:t>, Math, Message gateway, other shared functions</a:t>
            </a:r>
          </a:p>
          <a:p>
            <a:pPr lvl="1"/>
            <a:r>
              <a:rPr lang="en-US" dirty="0" err="1" smtClean="0"/>
              <a:t>Misc</a:t>
            </a:r>
            <a:r>
              <a:rPr lang="en-US" dirty="0" smtClean="0"/>
              <a:t> peculiarities</a:t>
            </a:r>
          </a:p>
          <a:p>
            <a:pPr lvl="2"/>
            <a:r>
              <a:rPr lang="en-US" sz="1400" dirty="0" smtClean="0"/>
              <a:t>no </a:t>
            </a:r>
            <a:r>
              <a:rPr lang="en-US" sz="1400" dirty="0"/>
              <a:t>L1/L2$ =&gt; stack is </a:t>
            </a:r>
            <a:r>
              <a:rPr lang="en-US" sz="1400" dirty="0" smtClean="0"/>
              <a:t>slow</a:t>
            </a:r>
          </a:p>
          <a:p>
            <a:pPr lvl="2"/>
            <a:r>
              <a:rPr lang="en-US" sz="1400" dirty="0" smtClean="0"/>
              <a:t>L3</a:t>
            </a:r>
            <a:r>
              <a:rPr lang="en-US" sz="1400" dirty="0"/>
              <a:t>$ - </a:t>
            </a:r>
            <a:r>
              <a:rPr lang="en-US" sz="1400" dirty="0" smtClean="0"/>
              <a:t>128K/EU</a:t>
            </a:r>
          </a:p>
          <a:p>
            <a:pPr lvl="3"/>
            <a:r>
              <a:rPr lang="en-US" sz="1300" dirty="0" smtClean="0"/>
              <a:t>part </a:t>
            </a:r>
            <a:r>
              <a:rPr lang="en-US" sz="1300" dirty="0"/>
              <a:t>is configurable for </a:t>
            </a:r>
            <a:r>
              <a:rPr lang="en-US" sz="1300" dirty="0" smtClean="0"/>
              <a:t>SLM</a:t>
            </a:r>
          </a:p>
          <a:p>
            <a:pPr lvl="3"/>
            <a:r>
              <a:rPr lang="en-US" sz="1300" dirty="0" smtClean="0"/>
              <a:t>highly </a:t>
            </a:r>
            <a:r>
              <a:rPr lang="en-US" sz="1300" dirty="0"/>
              <a:t>banked =&gt; efficient gathers/scatters</a:t>
            </a:r>
          </a:p>
          <a:p>
            <a:endParaRPr lang="ru-RU" dirty="0"/>
          </a:p>
        </p:txBody>
      </p:sp>
      <p:sp>
        <p:nvSpPr>
          <p:cNvPr id="4" name="Footer Placeholder 3"/>
          <p:cNvSpPr>
            <a:spLocks noGrp="1"/>
          </p:cNvSpPr>
          <p:nvPr>
            <p:ph type="ftr" sz="quarter" idx="4294967295"/>
          </p:nvPr>
        </p:nvSpPr>
        <p:spPr>
          <a:xfrm>
            <a:off x="2931744" y="4778751"/>
            <a:ext cx="3271837" cy="157717"/>
          </a:xfrm>
          <a:prstGeom prst="rect">
            <a:avLst/>
          </a:prstGeom>
        </p:spPr>
        <p:txBody>
          <a:bodyPr/>
          <a:lstStyle/>
          <a:p>
            <a:pPr>
              <a:defRPr/>
            </a:pPr>
            <a:r>
              <a:rPr lang="en-US" smtClean="0">
                <a:solidFill>
                  <a:srgbClr val="FFFFFF"/>
                </a:solidFill>
              </a:rPr>
              <a:t>Intel Confidential</a:t>
            </a:r>
            <a:endParaRPr lang="en-US" dirty="0">
              <a:solidFill>
                <a:srgbClr val="FFFFFF"/>
              </a:solidFill>
            </a:endParaRPr>
          </a:p>
        </p:txBody>
      </p:sp>
    </p:spTree>
    <p:extLst>
      <p:ext uri="{BB962C8B-B14F-4D97-AF65-F5344CB8AC3E}">
        <p14:creationId xmlns:p14="http://schemas.microsoft.com/office/powerpoint/2010/main" val="27761093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Gen architecture highlights (cont’d 1)</a:t>
            </a:r>
            <a:endParaRPr lang="ru-RU" sz="2800" dirty="0">
              <a:latin typeface="Intel Clear"/>
            </a:endParaRPr>
          </a:p>
        </p:txBody>
      </p:sp>
      <p:sp>
        <p:nvSpPr>
          <p:cNvPr id="3" name="Text Placeholder 2"/>
          <p:cNvSpPr>
            <a:spLocks noGrp="1"/>
          </p:cNvSpPr>
          <p:nvPr>
            <p:ph type="body" sz="quarter" idx="4294967295"/>
          </p:nvPr>
        </p:nvSpPr>
        <p:spPr>
          <a:xfrm>
            <a:off x="457200" y="1028700"/>
            <a:ext cx="8229600" cy="3429000"/>
          </a:xfrm>
          <a:prstGeom prst="rect">
            <a:avLst/>
          </a:prstGeom>
        </p:spPr>
        <p:txBody>
          <a:bodyPr/>
          <a:lstStyle/>
          <a:p>
            <a:pPr marL="428625" lvl="1" indent="-257175"/>
            <a:r>
              <a:rPr lang="en-US" dirty="0" smtClean="0"/>
              <a:t>EU execution engine – 4 pipes, shared between threads:</a:t>
            </a:r>
          </a:p>
          <a:p>
            <a:pPr marL="600075" lvl="2" indent="-257175"/>
            <a:r>
              <a:rPr lang="en-US" dirty="0"/>
              <a:t>FPU </a:t>
            </a:r>
            <a:r>
              <a:rPr lang="en-US" dirty="0" smtClean="0"/>
              <a:t>pipe - FP and </a:t>
            </a:r>
            <a:r>
              <a:rPr lang="en-US" dirty="0" err="1" smtClean="0"/>
              <a:t>int</a:t>
            </a:r>
            <a:r>
              <a:rPr lang="en-US" dirty="0" smtClean="0"/>
              <a:t> instructions</a:t>
            </a:r>
          </a:p>
          <a:p>
            <a:pPr marL="600075" lvl="2" indent="-257175"/>
            <a:r>
              <a:rPr lang="en-US" dirty="0" smtClean="0"/>
              <a:t>EM pipe - extended math instructions (message ‘send’s to EM unit)</a:t>
            </a:r>
          </a:p>
          <a:p>
            <a:pPr marL="600075" lvl="2" indent="-257175"/>
            <a:r>
              <a:rPr lang="en-US" dirty="0" smtClean="0"/>
              <a:t>Messaging pipe - ‘send’ instructions</a:t>
            </a:r>
          </a:p>
          <a:p>
            <a:pPr marL="600075" lvl="2" indent="-257175"/>
            <a:r>
              <a:rPr lang="en-US" dirty="0" smtClean="0"/>
              <a:t>Branch pipe – branch instructions</a:t>
            </a:r>
            <a:endParaRPr lang="en-US" dirty="0"/>
          </a:p>
          <a:p>
            <a:pPr marL="428625" lvl="1" indent="-257175"/>
            <a:r>
              <a:rPr lang="en-US" dirty="0" smtClean="0"/>
              <a:t>IVB: Instruction co-issue </a:t>
            </a:r>
            <a:r>
              <a:rPr lang="en-US" b="1" dirty="0" smtClean="0"/>
              <a:t>from different threads</a:t>
            </a:r>
            <a:r>
              <a:rPr lang="en-US" dirty="0" smtClean="0"/>
              <a:t> supported</a:t>
            </a:r>
          </a:p>
          <a:p>
            <a:pPr marL="600075" lvl="2" indent="-257175"/>
            <a:r>
              <a:rPr lang="en-US" dirty="0" smtClean="0"/>
              <a:t>4 op/cycle (FPU) + 4 op/cycle (EM) = 8 ops/cycle/EU, 128 ops/cycle per GT2</a:t>
            </a:r>
          </a:p>
          <a:p>
            <a:pPr marL="600075" lvl="2" indent="-257175"/>
            <a:r>
              <a:rPr lang="en-US" dirty="0" smtClean="0"/>
              <a:t>With MAD (multiply-add) </a:t>
            </a:r>
            <a:r>
              <a:rPr lang="ru-RU" dirty="0" smtClean="0"/>
              <a:t>– 256 </a:t>
            </a:r>
            <a:r>
              <a:rPr lang="en-US" dirty="0"/>
              <a:t>ops/cycle per </a:t>
            </a:r>
            <a:r>
              <a:rPr lang="en-US" dirty="0" smtClean="0"/>
              <a:t>GT2 (256 </a:t>
            </a:r>
            <a:r>
              <a:rPr lang="en-US" dirty="0" err="1" smtClean="0"/>
              <a:t>Gflops</a:t>
            </a:r>
            <a:r>
              <a:rPr lang="en-US" dirty="0" smtClean="0"/>
              <a:t> @ 1GHz)</a:t>
            </a:r>
          </a:p>
          <a:p>
            <a:pPr marL="600075" lvl="2" indent="-257175"/>
            <a:r>
              <a:rPr lang="en-US" dirty="0" smtClean="0"/>
              <a:t>Integer only (no MAD, no EM): 4 ops/cycle/EU, 64 </a:t>
            </a:r>
            <a:r>
              <a:rPr lang="en-US" dirty="0" err="1" smtClean="0"/>
              <a:t>GFLops</a:t>
            </a:r>
            <a:r>
              <a:rPr lang="en-US" dirty="0" smtClean="0"/>
              <a:t> @ 1GHz</a:t>
            </a:r>
          </a:p>
          <a:p>
            <a:pPr marL="428625" lvl="1" indent="-257175"/>
            <a:r>
              <a:rPr lang="en-US" dirty="0" smtClean="0"/>
              <a:t>IVB Instruction latency</a:t>
            </a:r>
            <a:r>
              <a:rPr lang="en-US" dirty="0"/>
              <a:t>: 14 </a:t>
            </a:r>
            <a:r>
              <a:rPr lang="en-US" dirty="0" smtClean="0"/>
              <a:t>cycles FPU, 16 cycles EM</a:t>
            </a:r>
            <a:endParaRPr lang="ru-RU" dirty="0"/>
          </a:p>
        </p:txBody>
      </p:sp>
      <p:sp>
        <p:nvSpPr>
          <p:cNvPr id="4" name="Footer Placeholder 3"/>
          <p:cNvSpPr>
            <a:spLocks noGrp="1"/>
          </p:cNvSpPr>
          <p:nvPr>
            <p:ph type="ftr" sz="quarter" idx="4294967295"/>
          </p:nvPr>
        </p:nvSpPr>
        <p:spPr>
          <a:xfrm>
            <a:off x="2931744" y="4778751"/>
            <a:ext cx="3271837" cy="157717"/>
          </a:xfrm>
          <a:prstGeom prst="rect">
            <a:avLst/>
          </a:prstGeom>
        </p:spPr>
        <p:txBody>
          <a:bodyPr/>
          <a:lstStyle/>
          <a:p>
            <a:pPr>
              <a:defRPr/>
            </a:pPr>
            <a:r>
              <a:rPr lang="en-US" smtClean="0">
                <a:solidFill>
                  <a:srgbClr val="FFFFFF"/>
                </a:solidFill>
              </a:rPr>
              <a:t>Intel Confidential</a:t>
            </a:r>
            <a:endParaRPr lang="en-US" dirty="0">
              <a:solidFill>
                <a:srgbClr val="FFFFFF"/>
              </a:solidFill>
            </a:endParaRPr>
          </a:p>
        </p:txBody>
      </p:sp>
    </p:spTree>
    <p:extLst>
      <p:ext uri="{BB962C8B-B14F-4D97-AF65-F5344CB8AC3E}">
        <p14:creationId xmlns:p14="http://schemas.microsoft.com/office/powerpoint/2010/main" val="4209961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Gen architecture highlights (cont’d 2)</a:t>
            </a:r>
            <a:endParaRPr lang="ru-RU" sz="2800" dirty="0">
              <a:latin typeface="Intel Clear"/>
            </a:endParaRPr>
          </a:p>
        </p:txBody>
      </p:sp>
      <p:sp>
        <p:nvSpPr>
          <p:cNvPr id="3" name="Text Placeholder 2"/>
          <p:cNvSpPr>
            <a:spLocks noGrp="1"/>
          </p:cNvSpPr>
          <p:nvPr>
            <p:ph type="body" sz="quarter" idx="4294967295"/>
          </p:nvPr>
        </p:nvSpPr>
        <p:spPr>
          <a:xfrm>
            <a:off x="638175" y="890638"/>
            <a:ext cx="8073245" cy="3907324"/>
          </a:xfrm>
          <a:prstGeom prst="rect">
            <a:avLst/>
          </a:prstGeom>
        </p:spPr>
        <p:txBody>
          <a:bodyPr>
            <a:normAutofit fontScale="85000" lnSpcReduction="20000"/>
          </a:bodyPr>
          <a:lstStyle/>
          <a:p>
            <a:pPr lvl="1"/>
            <a:r>
              <a:rPr lang="en-US" dirty="0" smtClean="0"/>
              <a:t>GPGPU mode</a:t>
            </a:r>
          </a:p>
          <a:p>
            <a:pPr lvl="2"/>
            <a:r>
              <a:rPr lang="en-US" dirty="0" smtClean="0"/>
              <a:t>thread </a:t>
            </a:r>
            <a:r>
              <a:rPr lang="en-US" dirty="0"/>
              <a:t>groups with fast barriers and </a:t>
            </a:r>
            <a:r>
              <a:rPr lang="en-US" dirty="0" smtClean="0"/>
              <a:t>SLM</a:t>
            </a:r>
          </a:p>
          <a:p>
            <a:pPr lvl="2"/>
            <a:r>
              <a:rPr lang="en-US" dirty="0" smtClean="0"/>
              <a:t>automatic </a:t>
            </a:r>
            <a:r>
              <a:rPr lang="en-US" dirty="0"/>
              <a:t>thread </a:t>
            </a:r>
            <a:r>
              <a:rPr lang="en-US" dirty="0" smtClean="0"/>
              <a:t>creation</a:t>
            </a:r>
          </a:p>
          <a:p>
            <a:pPr lvl="1"/>
            <a:r>
              <a:rPr lang="en-US" dirty="0" smtClean="0"/>
              <a:t>2D/3D memory layout: memory page</a:t>
            </a:r>
            <a:r>
              <a:rPr lang="ru-RU" dirty="0" smtClean="0"/>
              <a:t> </a:t>
            </a:r>
            <a:r>
              <a:rPr lang="en-US" dirty="0" smtClean="0"/>
              <a:t>encloses 2D/3D image tiles entirely</a:t>
            </a:r>
            <a:endParaRPr lang="en-US" dirty="0"/>
          </a:p>
          <a:p>
            <a:pPr lvl="1"/>
            <a:r>
              <a:rPr lang="en-US" dirty="0" smtClean="0"/>
              <a:t>ISA </a:t>
            </a:r>
            <a:r>
              <a:rPr lang="en-US" dirty="0"/>
              <a:t>is an ISA of general-purpose CPU (indirect branches, exceptions, calls) </a:t>
            </a:r>
            <a:r>
              <a:rPr lang="en-US" dirty="0" smtClean="0"/>
              <a:t> - efficient not only on data-parallel code</a:t>
            </a:r>
          </a:p>
          <a:p>
            <a:pPr lvl="1"/>
            <a:r>
              <a:rPr lang="en-US" dirty="0" smtClean="0"/>
              <a:t>rectangular </a:t>
            </a:r>
            <a:r>
              <a:rPr lang="en-US" dirty="0"/>
              <a:t>GRF regions (with strides) as </a:t>
            </a:r>
            <a:r>
              <a:rPr lang="en-US" dirty="0" smtClean="0"/>
              <a:t>operands</a:t>
            </a:r>
          </a:p>
          <a:p>
            <a:pPr lvl="1"/>
            <a:r>
              <a:rPr lang="en-US" dirty="0" smtClean="0"/>
              <a:t>(nested) </a:t>
            </a:r>
            <a:r>
              <a:rPr lang="en-US" dirty="0" err="1" smtClean="0"/>
              <a:t>simd</a:t>
            </a:r>
            <a:r>
              <a:rPr lang="en-US" dirty="0" smtClean="0"/>
              <a:t> </a:t>
            </a:r>
            <a:r>
              <a:rPr lang="en-US" dirty="0"/>
              <a:t>control </a:t>
            </a:r>
            <a:r>
              <a:rPr lang="en-US" dirty="0" smtClean="0"/>
              <a:t>flow</a:t>
            </a:r>
          </a:p>
          <a:p>
            <a:pPr lvl="1"/>
            <a:r>
              <a:rPr lang="en-US" dirty="0" smtClean="0"/>
              <a:t>per-lane predication</a:t>
            </a:r>
            <a:endParaRPr lang="en-US" dirty="0"/>
          </a:p>
          <a:p>
            <a:pPr lvl="1"/>
            <a:r>
              <a:rPr lang="en-US" dirty="0" smtClean="0"/>
              <a:t>Physically </a:t>
            </a:r>
            <a:r>
              <a:rPr lang="en-US" dirty="0"/>
              <a:t>shared memory between CPU and GPU – different memory model until BDW </a:t>
            </a:r>
            <a:r>
              <a:rPr lang="en-US" dirty="0" smtClean="0"/>
              <a:t>though</a:t>
            </a:r>
          </a:p>
          <a:p>
            <a:pPr lvl="1"/>
            <a:r>
              <a:rPr lang="en-US" dirty="0" smtClean="0"/>
              <a:t>1024 bit reads/writes in a single memory access</a:t>
            </a:r>
          </a:p>
          <a:p>
            <a:pPr lvl="1"/>
            <a:r>
              <a:rPr lang="en-US" dirty="0" smtClean="0"/>
              <a:t>BDW: Shared Virtual Memory (SVM) – can share pointers between CPU and GPU, need OS cooperation</a:t>
            </a:r>
            <a:endParaRPr lang="en-US" dirty="0"/>
          </a:p>
          <a:p>
            <a:endParaRPr lang="ru-RU" dirty="0"/>
          </a:p>
        </p:txBody>
      </p:sp>
      <p:sp>
        <p:nvSpPr>
          <p:cNvPr id="4" name="Footer Placeholder 3"/>
          <p:cNvSpPr>
            <a:spLocks noGrp="1"/>
          </p:cNvSpPr>
          <p:nvPr>
            <p:ph type="ftr" sz="quarter" idx="4294967295"/>
          </p:nvPr>
        </p:nvSpPr>
        <p:spPr>
          <a:xfrm>
            <a:off x="2931744" y="4778751"/>
            <a:ext cx="3271837" cy="157717"/>
          </a:xfrm>
          <a:prstGeom prst="rect">
            <a:avLst/>
          </a:prstGeom>
        </p:spPr>
        <p:txBody>
          <a:bodyPr/>
          <a:lstStyle/>
          <a:p>
            <a:pPr>
              <a:defRPr/>
            </a:pPr>
            <a:r>
              <a:rPr lang="en-US" dirty="0" smtClean="0">
                <a:solidFill>
                  <a:srgbClr val="FFFFFF"/>
                </a:solidFill>
              </a:rPr>
              <a:t>Intel Confidential</a:t>
            </a:r>
            <a:endParaRPr lang="en-US" dirty="0">
              <a:solidFill>
                <a:srgbClr val="FFFFFF"/>
              </a:solidFill>
            </a:endParaRPr>
          </a:p>
        </p:txBody>
      </p:sp>
    </p:spTree>
    <p:extLst>
      <p:ext uri="{BB962C8B-B14F-4D97-AF65-F5344CB8AC3E}">
        <p14:creationId xmlns:p14="http://schemas.microsoft.com/office/powerpoint/2010/main" val="13405628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a:latin typeface="Intel Clear"/>
              </a:rPr>
              <a:t>Architecture </a:t>
            </a:r>
            <a:r>
              <a:rPr lang="en-US" sz="2800" dirty="0">
                <a:latin typeface="Intel Clear"/>
              </a:rPr>
              <a:t>summary</a:t>
            </a:r>
            <a:endParaRPr lang="ru-RU" sz="2800" dirty="0">
              <a:latin typeface="Intel Clear"/>
            </a:endParaRPr>
          </a:p>
        </p:txBody>
      </p:sp>
      <p:graphicFrame>
        <p:nvGraphicFramePr>
          <p:cNvPr id="4" name="Table 3"/>
          <p:cNvGraphicFramePr>
            <a:graphicFrameLocks noGrp="1"/>
          </p:cNvGraphicFramePr>
          <p:nvPr>
            <p:extLst>
              <p:ext uri="{D42A27DB-BD31-4B8C-83A1-F6EECF244321}">
                <p14:modId xmlns:p14="http://schemas.microsoft.com/office/powerpoint/2010/main" val="447671494"/>
              </p:ext>
            </p:extLst>
          </p:nvPr>
        </p:nvGraphicFramePr>
        <p:xfrm>
          <a:off x="213594" y="1114218"/>
          <a:ext cx="8715224" cy="3329940"/>
        </p:xfrm>
        <a:graphic>
          <a:graphicData uri="http://schemas.openxmlformats.org/drawingml/2006/table">
            <a:tbl>
              <a:tblPr firstRow="1" bandRow="1">
                <a:tableStyleId>{5C22544A-7EE6-4342-B048-85BDC9FD1C3A}</a:tableStyleId>
              </a:tblPr>
              <a:tblGrid>
                <a:gridCol w="848463"/>
                <a:gridCol w="1714862"/>
                <a:gridCol w="602297"/>
                <a:gridCol w="702117"/>
                <a:gridCol w="575134"/>
                <a:gridCol w="556055"/>
                <a:gridCol w="500448"/>
                <a:gridCol w="537519"/>
                <a:gridCol w="580768"/>
                <a:gridCol w="580768"/>
                <a:gridCol w="580768"/>
                <a:gridCol w="936025"/>
              </a:tblGrid>
              <a:tr h="685800">
                <a:tc rowSpan="2">
                  <a:txBody>
                    <a:bodyPr/>
                    <a:lstStyle/>
                    <a:p>
                      <a:r>
                        <a:rPr lang="en-US" sz="1400" dirty="0" smtClean="0"/>
                        <a:t>Arch</a:t>
                      </a:r>
                      <a:endParaRPr lang="ru-RU" sz="1400" dirty="0"/>
                    </a:p>
                  </a:txBody>
                  <a:tcPr marL="68580" marR="68580" marT="34290" marB="34290"/>
                </a:tc>
                <a:tc rowSpan="2">
                  <a:txBody>
                    <a:bodyPr/>
                    <a:lstStyle/>
                    <a:p>
                      <a:r>
                        <a:rPr lang="en-US" sz="1400" dirty="0" smtClean="0"/>
                        <a:t>CPU code name /</a:t>
                      </a:r>
                    </a:p>
                    <a:p>
                      <a:r>
                        <a:rPr lang="en-US" sz="1400" dirty="0" err="1" smtClean="0"/>
                        <a:t>Soc</a:t>
                      </a:r>
                      <a:r>
                        <a:rPr lang="en-US" sz="1400" smtClean="0"/>
                        <a:t> code name</a:t>
                      </a:r>
                      <a:endParaRPr lang="ru-RU" sz="1400" dirty="0"/>
                    </a:p>
                  </a:txBody>
                  <a:tcPr marL="68580" marR="68580" marT="34290" marB="34290"/>
                </a:tc>
                <a:tc rowSpan="2">
                  <a:txBody>
                    <a:bodyPr/>
                    <a:lstStyle/>
                    <a:p>
                      <a:r>
                        <a:rPr lang="en-US" sz="1400" dirty="0" smtClean="0"/>
                        <a:t>Year</a:t>
                      </a:r>
                      <a:endParaRPr lang="ru-RU" sz="1400" dirty="0"/>
                    </a:p>
                  </a:txBody>
                  <a:tcPr marL="68580" marR="68580" marT="34290" marB="34290"/>
                </a:tc>
                <a:tc rowSpan="2">
                  <a:txBody>
                    <a:bodyPr/>
                    <a:lstStyle/>
                    <a:p>
                      <a:r>
                        <a:rPr lang="en-US" sz="1400" dirty="0" smtClean="0"/>
                        <a:t>EU count</a:t>
                      </a:r>
                      <a:endParaRPr lang="ru-RU" sz="1400" dirty="0"/>
                    </a:p>
                  </a:txBody>
                  <a:tcPr marL="68580" marR="68580" marT="34290" marB="34290"/>
                </a:tc>
                <a:tc rowSpan="2">
                  <a:txBody>
                    <a:bodyPr/>
                    <a:lstStyle/>
                    <a:p>
                      <a:r>
                        <a:rPr lang="en-US" sz="1400" dirty="0" err="1" smtClean="0"/>
                        <a:t>Thr</a:t>
                      </a:r>
                      <a:r>
                        <a:rPr lang="en-US" sz="1400" baseline="0" dirty="0" smtClean="0"/>
                        <a:t> / EU</a:t>
                      </a:r>
                      <a:endParaRPr lang="ru-RU" sz="1400" dirty="0"/>
                    </a:p>
                  </a:txBody>
                  <a:tcPr marL="68580" marR="68580" marT="34290" marB="34290"/>
                </a:tc>
                <a:tc rowSpan="2">
                  <a:txBody>
                    <a:bodyPr/>
                    <a:lstStyle/>
                    <a:p>
                      <a:r>
                        <a:rPr lang="en-US" sz="1400" dirty="0" err="1" smtClean="0"/>
                        <a:t>Freq</a:t>
                      </a:r>
                      <a:r>
                        <a:rPr lang="en-US" sz="1400" dirty="0" smtClean="0"/>
                        <a:t>, GHz</a:t>
                      </a:r>
                      <a:endParaRPr lang="ru-RU" sz="1400" dirty="0"/>
                    </a:p>
                  </a:txBody>
                  <a:tcPr marL="68580" marR="68580" marT="34290" marB="34290"/>
                </a:tc>
                <a:tc gridSpan="2">
                  <a:txBody>
                    <a:bodyPr/>
                    <a:lstStyle/>
                    <a:p>
                      <a:r>
                        <a:rPr lang="en-US" sz="1400" dirty="0" smtClean="0"/>
                        <a:t>Peak</a:t>
                      </a:r>
                      <a:r>
                        <a:rPr lang="en-US" sz="1400" baseline="0" dirty="0" smtClean="0"/>
                        <a:t> GFLOPs (MAD)</a:t>
                      </a:r>
                      <a:endParaRPr lang="ru-RU" sz="1400" dirty="0"/>
                    </a:p>
                  </a:txBody>
                  <a:tcPr marL="68580" marR="68580" marT="34290" marB="34290"/>
                </a:tc>
                <a:tc hMerge="1">
                  <a:txBody>
                    <a:bodyPr/>
                    <a:lstStyle/>
                    <a:p>
                      <a:endParaRPr lang="ru-RU"/>
                    </a:p>
                  </a:txBody>
                  <a:tcPr/>
                </a:tc>
                <a:tc gridSpan="4">
                  <a:txBody>
                    <a:bodyPr/>
                    <a:lstStyle/>
                    <a:p>
                      <a:r>
                        <a:rPr lang="en-US" sz="1400" dirty="0" smtClean="0"/>
                        <a:t>FP performance details</a:t>
                      </a:r>
                      <a:endParaRPr lang="ru-RU" sz="1400" dirty="0"/>
                    </a:p>
                  </a:txBody>
                  <a:tcPr marL="68580" marR="68580" marT="34290" marB="34290"/>
                </a:tc>
                <a:tc hMerge="1">
                  <a:txBody>
                    <a:bodyPr/>
                    <a:lstStyle/>
                    <a:p>
                      <a:endParaRPr lang="ru-RU"/>
                    </a:p>
                  </a:txBody>
                  <a:tcPr/>
                </a:tc>
                <a:tc hMerge="1">
                  <a:txBody>
                    <a:bodyPr/>
                    <a:lstStyle/>
                    <a:p>
                      <a:endParaRPr lang="ru-RU"/>
                    </a:p>
                  </a:txBody>
                  <a:tcPr/>
                </a:tc>
                <a:tc hMerge="1">
                  <a:txBody>
                    <a:bodyPr/>
                    <a:lstStyle/>
                    <a:p>
                      <a:endParaRPr lang="ru-RU"/>
                    </a:p>
                  </a:txBody>
                  <a:tcPr/>
                </a:tc>
              </a:tr>
              <a:tr h="320040">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r>
                        <a:rPr lang="en-US" sz="800" dirty="0" smtClean="0"/>
                        <a:t>Single</a:t>
                      </a:r>
                      <a:endParaRPr lang="ru-RU" sz="800" dirty="0"/>
                    </a:p>
                  </a:txBody>
                  <a:tcPr marL="68580" marR="68580" marT="34290" marB="34290"/>
                </a:tc>
                <a:tc>
                  <a:txBody>
                    <a:bodyPr/>
                    <a:lstStyle/>
                    <a:p>
                      <a:r>
                        <a:rPr lang="en-US" sz="800" dirty="0" smtClean="0"/>
                        <a:t>Double</a:t>
                      </a:r>
                      <a:endParaRPr lang="ru-RU" sz="800" dirty="0"/>
                    </a:p>
                  </a:txBody>
                  <a:tcPr marL="68580" marR="68580" marT="34290" marB="34290"/>
                </a:tc>
                <a:tc>
                  <a:txBody>
                    <a:bodyPr/>
                    <a:lstStyle/>
                    <a:p>
                      <a:r>
                        <a:rPr lang="en-US" sz="800" dirty="0" smtClean="0"/>
                        <a:t>32bit /EU /</a:t>
                      </a:r>
                      <a:r>
                        <a:rPr lang="en-US" sz="800" dirty="0" err="1" smtClean="0"/>
                        <a:t>clk</a:t>
                      </a:r>
                      <a:endParaRPr lang="ru-RU" sz="800" dirty="0"/>
                    </a:p>
                  </a:txBody>
                  <a:tcPr marL="68580" marR="68580" marT="34290" marB="34290"/>
                </a:tc>
                <a:tc>
                  <a:txBody>
                    <a:bodyPr/>
                    <a:lstStyle/>
                    <a:p>
                      <a:r>
                        <a:rPr lang="en-US" sz="800" dirty="0" smtClean="0"/>
                        <a:t>64bit /EU /</a:t>
                      </a:r>
                      <a:r>
                        <a:rPr lang="en-US" sz="800" dirty="0" err="1" smtClean="0"/>
                        <a:t>clk</a:t>
                      </a:r>
                      <a:endParaRPr lang="ru-RU" sz="800" dirty="0"/>
                    </a:p>
                  </a:txBody>
                  <a:tcPr marL="68580" marR="68580" marT="34290" marB="34290"/>
                </a:tc>
                <a:tc>
                  <a:txBody>
                    <a:bodyPr/>
                    <a:lstStyle/>
                    <a:p>
                      <a:r>
                        <a:rPr lang="en-US" sz="800" dirty="0" smtClean="0"/>
                        <a:t>16bit /EU /</a:t>
                      </a:r>
                      <a:r>
                        <a:rPr lang="en-US" sz="800" dirty="0" err="1" smtClean="0"/>
                        <a:t>clk</a:t>
                      </a:r>
                      <a:endParaRPr lang="ru-RU" sz="800" dirty="0"/>
                    </a:p>
                  </a:txBody>
                  <a:tcPr marL="68580" marR="68580" marT="34290" marB="34290"/>
                </a:tc>
                <a:tc>
                  <a:txBody>
                    <a:bodyPr/>
                    <a:lstStyle/>
                    <a:p>
                      <a:r>
                        <a:rPr lang="en-US" sz="800" dirty="0" smtClean="0"/>
                        <a:t>Transcend 32bit /EU /</a:t>
                      </a:r>
                      <a:r>
                        <a:rPr lang="en-US" sz="800" dirty="0" err="1" smtClean="0"/>
                        <a:t>clk</a:t>
                      </a:r>
                      <a:endParaRPr lang="ru-RU" sz="800" dirty="0"/>
                    </a:p>
                  </a:txBody>
                  <a:tcPr marL="68580" marR="68580" marT="34290" marB="34290"/>
                </a:tc>
              </a:tr>
              <a:tr h="278130">
                <a:tc>
                  <a:txBody>
                    <a:bodyPr/>
                    <a:lstStyle/>
                    <a:p>
                      <a:r>
                        <a:rPr lang="en-US" sz="1400" dirty="0" smtClean="0"/>
                        <a:t>Gen5</a:t>
                      </a:r>
                      <a:endParaRPr lang="ru-RU" sz="1400" dirty="0"/>
                    </a:p>
                  </a:txBody>
                  <a:tcPr marL="68580" marR="68580" marT="34290" marB="34290"/>
                </a:tc>
                <a:tc>
                  <a:txBody>
                    <a:bodyPr/>
                    <a:lstStyle/>
                    <a:p>
                      <a:r>
                        <a:rPr lang="en-US" sz="1100" dirty="0" smtClean="0"/>
                        <a:t>ILK </a:t>
                      </a:r>
                      <a:r>
                        <a:rPr lang="en-US" sz="1100" dirty="0" err="1" smtClean="0"/>
                        <a:t>Ironlake</a:t>
                      </a:r>
                      <a:endParaRPr lang="ru-RU" sz="1100" dirty="0"/>
                    </a:p>
                  </a:txBody>
                  <a:tcPr marL="68580" marR="68580" marT="34290" marB="34290"/>
                </a:tc>
                <a:tc>
                  <a:txBody>
                    <a:bodyPr/>
                    <a:lstStyle/>
                    <a:p>
                      <a:r>
                        <a:rPr lang="en-US" sz="1100" dirty="0" smtClean="0"/>
                        <a:t>2010</a:t>
                      </a:r>
                      <a:endParaRPr lang="ru-RU" sz="1100" dirty="0"/>
                    </a:p>
                  </a:txBody>
                  <a:tcPr marL="68580" marR="68580" marT="34290" marB="34290"/>
                </a:tc>
                <a:tc>
                  <a:txBody>
                    <a:bodyPr/>
                    <a:lstStyle/>
                    <a:p>
                      <a:endParaRPr lang="ru-RU" sz="1100" dirty="0"/>
                    </a:p>
                  </a:txBody>
                  <a:tcPr marL="68580" marR="68580" marT="34290" marB="34290"/>
                </a:tc>
                <a:tc>
                  <a:txBody>
                    <a:bodyPr/>
                    <a:lstStyle/>
                    <a:p>
                      <a:endParaRPr lang="ru-RU" sz="1100" dirty="0"/>
                    </a:p>
                  </a:txBody>
                  <a:tcPr marL="68580" marR="68580" marT="34290" marB="34290"/>
                </a:tc>
                <a:tc>
                  <a:txBody>
                    <a:bodyPr/>
                    <a:lstStyle/>
                    <a:p>
                      <a:r>
                        <a:rPr lang="en-US" sz="1100" dirty="0" smtClean="0"/>
                        <a:t>0.77</a:t>
                      </a:r>
                      <a:endParaRPr lang="ru-RU" sz="1100" dirty="0"/>
                    </a:p>
                  </a:txBody>
                  <a:tcPr marL="68580" marR="68580" marT="34290" marB="34290"/>
                </a:tc>
                <a:tc>
                  <a:txBody>
                    <a:bodyPr/>
                    <a:lstStyle/>
                    <a:p>
                      <a:r>
                        <a:rPr lang="en-US" sz="1100" dirty="0" smtClean="0"/>
                        <a:t>74</a:t>
                      </a:r>
                      <a:endParaRPr lang="ru-RU" sz="1100" dirty="0"/>
                    </a:p>
                  </a:txBody>
                  <a:tcPr marL="68580" marR="68580" marT="34290" marB="34290"/>
                </a:tc>
                <a:tc>
                  <a:txBody>
                    <a:bodyPr/>
                    <a:lstStyle/>
                    <a:p>
                      <a:r>
                        <a:rPr lang="en-US" sz="1100" dirty="0" smtClean="0"/>
                        <a:t>N/A</a:t>
                      </a:r>
                      <a:endParaRPr lang="ru-RU" sz="1100" dirty="0"/>
                    </a:p>
                  </a:txBody>
                  <a:tcPr marL="68580" marR="68580" marT="34290" marB="34290"/>
                </a:tc>
                <a:tc>
                  <a:txBody>
                    <a:bodyPr/>
                    <a:lstStyle/>
                    <a:p>
                      <a:endParaRPr lang="ru-RU" sz="1100" dirty="0"/>
                    </a:p>
                  </a:txBody>
                  <a:tcPr marL="68580" marR="68580" marT="34290" marB="34290"/>
                </a:tc>
                <a:tc>
                  <a:txBody>
                    <a:bodyPr/>
                    <a:lstStyle/>
                    <a:p>
                      <a:endParaRPr lang="ru-RU" sz="1100" dirty="0"/>
                    </a:p>
                  </a:txBody>
                  <a:tcPr marL="68580" marR="68580" marT="34290" marB="34290"/>
                </a:tc>
                <a:tc>
                  <a:txBody>
                    <a:bodyPr/>
                    <a:lstStyle/>
                    <a:p>
                      <a:endParaRPr lang="ru-RU" sz="1100" dirty="0"/>
                    </a:p>
                  </a:txBody>
                  <a:tcPr marL="68580" marR="68580" marT="34290" marB="34290"/>
                </a:tc>
                <a:tc>
                  <a:txBody>
                    <a:bodyPr/>
                    <a:lstStyle/>
                    <a:p>
                      <a:endParaRPr lang="ru-RU" sz="1100" dirty="0"/>
                    </a:p>
                  </a:txBody>
                  <a:tcPr marL="68580" marR="68580" marT="34290" marB="34290"/>
                </a:tc>
              </a:tr>
              <a:tr h="388620">
                <a:tc>
                  <a:txBody>
                    <a:bodyPr/>
                    <a:lstStyle/>
                    <a:p>
                      <a:r>
                        <a:rPr lang="en-US" sz="1400" dirty="0" smtClean="0"/>
                        <a:t>Gen6</a:t>
                      </a:r>
                      <a:endParaRPr lang="ru-RU" sz="1400" dirty="0"/>
                    </a:p>
                  </a:txBody>
                  <a:tcPr marL="68580" marR="68580" marT="34290" marB="34290"/>
                </a:tc>
                <a:tc>
                  <a:txBody>
                    <a:bodyPr/>
                    <a:lstStyle/>
                    <a:p>
                      <a:r>
                        <a:rPr lang="en-US" sz="1100" dirty="0" smtClean="0"/>
                        <a:t>SNB </a:t>
                      </a:r>
                      <a:r>
                        <a:rPr lang="en-US" sz="1100" dirty="0" err="1" smtClean="0"/>
                        <a:t>SandyBridge</a:t>
                      </a:r>
                      <a:endParaRPr lang="ru-RU" sz="1100" dirty="0"/>
                    </a:p>
                  </a:txBody>
                  <a:tcPr marL="68580" marR="68580" marT="34290" marB="34290"/>
                </a:tc>
                <a:tc>
                  <a:txBody>
                    <a:bodyPr/>
                    <a:lstStyle/>
                    <a:p>
                      <a:r>
                        <a:rPr lang="ru-RU" sz="1100" dirty="0" smtClean="0"/>
                        <a:t>2011</a:t>
                      </a:r>
                      <a:endParaRPr lang="ru-RU" sz="1100" dirty="0"/>
                    </a:p>
                  </a:txBody>
                  <a:tcPr marL="68580" marR="68580" marT="34290" marB="34290"/>
                </a:tc>
                <a:tc>
                  <a:txBody>
                    <a:bodyPr/>
                    <a:lstStyle/>
                    <a:p>
                      <a:r>
                        <a:rPr lang="en-US" sz="1100" dirty="0" smtClean="0"/>
                        <a:t>6/</a:t>
                      </a:r>
                      <a:r>
                        <a:rPr lang="en-US" sz="1100" baseline="0" dirty="0" smtClean="0"/>
                        <a:t>12</a:t>
                      </a:r>
                      <a:endParaRPr lang="ru-RU" sz="1100" dirty="0" smtClean="0"/>
                    </a:p>
                  </a:txBody>
                  <a:tcPr marL="68580" marR="68580" marT="34290" marB="34290"/>
                </a:tc>
                <a:tc>
                  <a:txBody>
                    <a:bodyPr/>
                    <a:lstStyle/>
                    <a:p>
                      <a:r>
                        <a:rPr lang="en-US" sz="1100" dirty="0" smtClean="0"/>
                        <a:t>4-GT1</a:t>
                      </a:r>
                    </a:p>
                    <a:p>
                      <a:r>
                        <a:rPr lang="en-US" sz="1100" dirty="0" smtClean="0"/>
                        <a:t>5-GT2</a:t>
                      </a:r>
                      <a:endParaRPr lang="ru-RU" sz="1100" dirty="0" smtClean="0"/>
                    </a:p>
                  </a:txBody>
                  <a:tcPr marL="68580" marR="68580" marT="34290" marB="34290"/>
                </a:tc>
                <a:tc>
                  <a:txBody>
                    <a:bodyPr/>
                    <a:lstStyle/>
                    <a:p>
                      <a:r>
                        <a:rPr lang="en-US" sz="1100" dirty="0" smtClean="0"/>
                        <a:t>1.3</a:t>
                      </a:r>
                      <a:endParaRPr lang="ru-RU" sz="1100" dirty="0" smtClean="0"/>
                    </a:p>
                  </a:txBody>
                  <a:tcPr marL="68580" marR="68580" marT="34290" marB="34290"/>
                </a:tc>
                <a:tc>
                  <a:txBody>
                    <a:bodyPr/>
                    <a:lstStyle/>
                    <a:p>
                      <a:r>
                        <a:rPr lang="en-US" sz="1100" dirty="0" smtClean="0"/>
                        <a:t>125</a:t>
                      </a:r>
                      <a:endParaRPr lang="ru-RU" sz="1100" dirty="0"/>
                    </a:p>
                  </a:txBody>
                  <a:tcPr marL="68580" marR="68580" marT="34290" marB="34290"/>
                </a:tc>
                <a:tc>
                  <a:txBody>
                    <a:bodyPr/>
                    <a:lstStyle/>
                    <a:p>
                      <a:r>
                        <a:rPr lang="en-US" sz="1100" dirty="0" smtClean="0"/>
                        <a:t>N/A</a:t>
                      </a:r>
                      <a:endParaRPr lang="ru-RU" sz="1100" dirty="0"/>
                    </a:p>
                  </a:txBody>
                  <a:tcPr marL="68580" marR="68580" marT="34290" marB="34290"/>
                </a:tc>
                <a:tc>
                  <a:txBody>
                    <a:bodyPr/>
                    <a:lstStyle/>
                    <a:p>
                      <a:r>
                        <a:rPr lang="en-US" sz="1100" dirty="0" smtClean="0"/>
                        <a:t>4</a:t>
                      </a:r>
                      <a:endParaRPr lang="ru-RU" sz="1100" dirty="0"/>
                    </a:p>
                  </a:txBody>
                  <a:tcPr marL="68580" marR="68580" marT="34290" marB="34290"/>
                </a:tc>
                <a:tc>
                  <a:txBody>
                    <a:bodyPr/>
                    <a:lstStyle/>
                    <a:p>
                      <a:endParaRPr lang="ru-RU" sz="1100" dirty="0"/>
                    </a:p>
                  </a:txBody>
                  <a:tcPr marL="68580" marR="68580" marT="34290" marB="34290"/>
                </a:tc>
                <a:tc>
                  <a:txBody>
                    <a:bodyPr/>
                    <a:lstStyle/>
                    <a:p>
                      <a:endParaRPr lang="ru-RU" sz="1100" dirty="0"/>
                    </a:p>
                  </a:txBody>
                  <a:tcPr marL="68580" marR="68580" marT="34290" marB="34290"/>
                </a:tc>
                <a:tc>
                  <a:txBody>
                    <a:bodyPr/>
                    <a:lstStyle/>
                    <a:p>
                      <a:r>
                        <a:rPr lang="en-US" sz="1100" dirty="0" smtClean="0"/>
                        <a:t>4</a:t>
                      </a:r>
                      <a:endParaRPr lang="ru-RU" sz="1100" dirty="0"/>
                    </a:p>
                  </a:txBody>
                  <a:tcPr marL="68580" marR="68580" marT="34290" marB="34290"/>
                </a:tc>
              </a:tr>
              <a:tr h="388620">
                <a:tc>
                  <a:txBody>
                    <a:bodyPr/>
                    <a:lstStyle/>
                    <a:p>
                      <a:r>
                        <a:rPr lang="en-US" sz="1400" dirty="0" smtClean="0"/>
                        <a:t>Gen7</a:t>
                      </a:r>
                      <a:endParaRPr lang="ru-RU" sz="1400" dirty="0"/>
                    </a:p>
                  </a:txBody>
                  <a:tcPr marL="68580" marR="68580" marT="34290" marB="34290"/>
                </a:tc>
                <a:tc>
                  <a:txBody>
                    <a:bodyPr/>
                    <a:lstStyle/>
                    <a:p>
                      <a:r>
                        <a:rPr lang="en-US" sz="1100" dirty="0" smtClean="0"/>
                        <a:t>IVB </a:t>
                      </a:r>
                      <a:r>
                        <a:rPr lang="en-US" sz="1100" dirty="0" err="1" smtClean="0"/>
                        <a:t>Ivybridge</a:t>
                      </a:r>
                      <a:endParaRPr lang="ru-RU" sz="1100" dirty="0"/>
                    </a:p>
                  </a:txBody>
                  <a:tcPr marL="68580" marR="68580" marT="34290" marB="34290"/>
                </a:tc>
                <a:tc>
                  <a:txBody>
                    <a:bodyPr/>
                    <a:lstStyle/>
                    <a:p>
                      <a:r>
                        <a:rPr lang="en-US" sz="1100" dirty="0" smtClean="0"/>
                        <a:t>2012</a:t>
                      </a:r>
                      <a:endParaRPr lang="ru-RU" sz="1100" dirty="0"/>
                    </a:p>
                  </a:txBody>
                  <a:tcPr marL="68580" marR="68580" marT="34290" marB="34290"/>
                </a:tc>
                <a:tc>
                  <a:txBody>
                    <a:bodyPr/>
                    <a:lstStyle/>
                    <a:p>
                      <a:r>
                        <a:rPr lang="en-US" sz="1100" dirty="0" smtClean="0"/>
                        <a:t>8</a:t>
                      </a:r>
                      <a:r>
                        <a:rPr lang="en-US" sz="1100" baseline="0" dirty="0" smtClean="0"/>
                        <a:t>/</a:t>
                      </a:r>
                      <a:r>
                        <a:rPr lang="en-US" sz="1100" dirty="0" smtClean="0"/>
                        <a:t>16, 8 T/EU</a:t>
                      </a:r>
                      <a:endParaRPr lang="ru-RU" sz="11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6-GT1</a:t>
                      </a:r>
                      <a:endParaRPr lang="ru-RU" sz="1100" dirty="0" smtClean="0"/>
                    </a:p>
                    <a:p>
                      <a:r>
                        <a:rPr lang="en-US" sz="1100" dirty="0" smtClean="0"/>
                        <a:t>8-GT2</a:t>
                      </a:r>
                    </a:p>
                  </a:txBody>
                  <a:tcPr marL="68580" marR="68580" marT="34290" marB="34290"/>
                </a:tc>
                <a:tc>
                  <a:txBody>
                    <a:bodyPr/>
                    <a:lstStyle/>
                    <a:p>
                      <a:r>
                        <a:rPr lang="en-US" sz="1100" dirty="0" smtClean="0"/>
                        <a:t>0.975</a:t>
                      </a:r>
                      <a:endParaRPr lang="ru-RU" sz="1100" dirty="0"/>
                    </a:p>
                  </a:txBody>
                  <a:tcPr marL="68580" marR="68580" marT="34290" marB="34290"/>
                </a:tc>
                <a:tc>
                  <a:txBody>
                    <a:bodyPr/>
                    <a:lstStyle/>
                    <a:p>
                      <a:r>
                        <a:rPr lang="en-US" sz="1100" dirty="0" smtClean="0"/>
                        <a:t>250</a:t>
                      </a:r>
                      <a:endParaRPr lang="ru-RU" sz="1100" dirty="0"/>
                    </a:p>
                  </a:txBody>
                  <a:tcPr marL="68580" marR="68580" marT="34290" marB="34290"/>
                </a:tc>
                <a:tc>
                  <a:txBody>
                    <a:bodyPr/>
                    <a:lstStyle/>
                    <a:p>
                      <a:r>
                        <a:rPr lang="en-US" sz="1100" dirty="0" smtClean="0"/>
                        <a:t>62</a:t>
                      </a:r>
                      <a:endParaRPr lang="ru-RU" sz="1100" dirty="0"/>
                    </a:p>
                  </a:txBody>
                  <a:tcPr marL="68580" marR="68580" marT="34290" marB="34290"/>
                </a:tc>
                <a:tc>
                  <a:txBody>
                    <a:bodyPr/>
                    <a:lstStyle/>
                    <a:p>
                      <a:r>
                        <a:rPr lang="en-US" sz="1100" dirty="0" smtClean="0"/>
                        <a:t>8</a:t>
                      </a:r>
                      <a:endParaRPr lang="ru-RU" sz="1100" dirty="0"/>
                    </a:p>
                  </a:txBody>
                  <a:tcPr marL="68580" marR="68580" marT="34290" marB="34290"/>
                </a:tc>
                <a:tc>
                  <a:txBody>
                    <a:bodyPr/>
                    <a:lstStyle/>
                    <a:p>
                      <a:r>
                        <a:rPr lang="en-US" sz="1100" dirty="0" smtClean="0"/>
                        <a:t>2</a:t>
                      </a:r>
                      <a:endParaRPr lang="ru-RU" sz="1100" dirty="0"/>
                    </a:p>
                  </a:txBody>
                  <a:tcPr marL="68580" marR="68580" marT="34290" marB="34290"/>
                </a:tc>
                <a:tc>
                  <a:txBody>
                    <a:bodyPr/>
                    <a:lstStyle/>
                    <a:p>
                      <a:r>
                        <a:rPr lang="en-US" sz="1100" dirty="0" smtClean="0"/>
                        <a:t>8</a:t>
                      </a:r>
                      <a:endParaRPr lang="ru-RU" sz="1100" dirty="0"/>
                    </a:p>
                  </a:txBody>
                  <a:tcPr marL="68580" marR="68580" marT="34290" marB="34290"/>
                </a:tc>
                <a:tc>
                  <a:txBody>
                    <a:bodyPr/>
                    <a:lstStyle/>
                    <a:p>
                      <a:r>
                        <a:rPr lang="en-US" sz="1100" dirty="0" smtClean="0"/>
                        <a:t>4</a:t>
                      </a:r>
                      <a:endParaRPr lang="ru-RU" sz="1100" dirty="0"/>
                    </a:p>
                  </a:txBody>
                  <a:tcPr marL="68580" marR="68580" marT="34290" marB="34290"/>
                </a:tc>
              </a:tr>
              <a:tr h="388620">
                <a:tc>
                  <a:txBody>
                    <a:bodyPr/>
                    <a:lstStyle/>
                    <a:p>
                      <a:r>
                        <a:rPr lang="en-US" sz="1400" dirty="0" smtClean="0"/>
                        <a:t>Gen7.5</a:t>
                      </a:r>
                      <a:endParaRPr lang="ru-RU" sz="1400" dirty="0"/>
                    </a:p>
                  </a:txBody>
                  <a:tcPr marL="68580" marR="68580" marT="34290" marB="34290"/>
                </a:tc>
                <a:tc>
                  <a:txBody>
                    <a:bodyPr/>
                    <a:lstStyle/>
                    <a:p>
                      <a:r>
                        <a:rPr lang="en-US" sz="1100" dirty="0" smtClean="0"/>
                        <a:t>HSW </a:t>
                      </a:r>
                      <a:r>
                        <a:rPr lang="en-US" sz="1100" dirty="0" err="1" smtClean="0"/>
                        <a:t>Haswell</a:t>
                      </a:r>
                      <a:r>
                        <a:rPr lang="en-US" sz="1100" dirty="0" smtClean="0"/>
                        <a:t> / VLV </a:t>
                      </a:r>
                      <a:r>
                        <a:rPr lang="en-US" sz="1100" dirty="0" err="1" smtClean="0"/>
                        <a:t>ValleyView</a:t>
                      </a:r>
                      <a:endParaRPr lang="ru-RU" sz="1100" dirty="0"/>
                    </a:p>
                  </a:txBody>
                  <a:tcPr marL="68580" marR="68580" marT="34290" marB="34290"/>
                </a:tc>
                <a:tc>
                  <a:txBody>
                    <a:bodyPr/>
                    <a:lstStyle/>
                    <a:p>
                      <a:r>
                        <a:rPr lang="ru-RU" sz="1100" dirty="0" smtClean="0"/>
                        <a:t>201</a:t>
                      </a:r>
                      <a:r>
                        <a:rPr lang="en-US" sz="1100" dirty="0" smtClean="0"/>
                        <a:t>3</a:t>
                      </a:r>
                      <a:endParaRPr lang="ru-RU" sz="1100" dirty="0"/>
                    </a:p>
                  </a:txBody>
                  <a:tcPr marL="68580" marR="68580" marT="34290" marB="34290"/>
                </a:tc>
                <a:tc>
                  <a:txBody>
                    <a:bodyPr/>
                    <a:lstStyle/>
                    <a:p>
                      <a:r>
                        <a:rPr lang="en-US" sz="1100" dirty="0" smtClean="0"/>
                        <a:t>10/12/20/40</a:t>
                      </a:r>
                      <a:endParaRPr lang="ru-RU" sz="1100" dirty="0"/>
                    </a:p>
                  </a:txBody>
                  <a:tcPr marL="68580" marR="68580" marT="34290" marB="34290"/>
                </a:tc>
                <a:tc>
                  <a:txBody>
                    <a:bodyPr/>
                    <a:lstStyle/>
                    <a:p>
                      <a:r>
                        <a:rPr lang="en-US" sz="1100" smtClean="0"/>
                        <a:t>7</a:t>
                      </a:r>
                      <a:endParaRPr lang="ru-RU" sz="1100" dirty="0"/>
                    </a:p>
                  </a:txBody>
                  <a:tcPr marL="68580" marR="68580" marT="34290" marB="34290"/>
                </a:tc>
                <a:tc>
                  <a:txBody>
                    <a:bodyPr/>
                    <a:lstStyle/>
                    <a:p>
                      <a:r>
                        <a:rPr lang="en-US" sz="1100" dirty="0" smtClean="0"/>
                        <a:t>0.9</a:t>
                      </a:r>
                      <a:endParaRPr lang="ru-RU" sz="1100" dirty="0"/>
                    </a:p>
                  </a:txBody>
                  <a:tcPr marL="68580" marR="68580" marT="34290" marB="34290"/>
                </a:tc>
                <a:tc>
                  <a:txBody>
                    <a:bodyPr/>
                    <a:lstStyle/>
                    <a:p>
                      <a:r>
                        <a:rPr lang="en-US" sz="1100" dirty="0" smtClean="0"/>
                        <a:t>640</a:t>
                      </a:r>
                      <a:endParaRPr lang="ru-RU" sz="1100" dirty="0"/>
                    </a:p>
                  </a:txBody>
                  <a:tcPr marL="68580" marR="68580" marT="34290" marB="34290"/>
                </a:tc>
                <a:tc>
                  <a:txBody>
                    <a:bodyPr/>
                    <a:lstStyle/>
                    <a:p>
                      <a:r>
                        <a:rPr lang="en-US" sz="1100" dirty="0" smtClean="0"/>
                        <a:t>160</a:t>
                      </a:r>
                      <a:endParaRPr lang="ru-RU" sz="1100" dirty="0"/>
                    </a:p>
                  </a:txBody>
                  <a:tcPr marL="68580" marR="68580" marT="34290" marB="34290"/>
                </a:tc>
                <a:tc>
                  <a:txBody>
                    <a:bodyPr/>
                    <a:lstStyle/>
                    <a:p>
                      <a:r>
                        <a:rPr lang="en-US" sz="1100" dirty="0" smtClean="0"/>
                        <a:t>8</a:t>
                      </a:r>
                      <a:endParaRPr lang="ru-RU" sz="1100" dirty="0"/>
                    </a:p>
                  </a:txBody>
                  <a:tcPr marL="68580" marR="68580" marT="34290" marB="34290"/>
                </a:tc>
                <a:tc>
                  <a:txBody>
                    <a:bodyPr/>
                    <a:lstStyle/>
                    <a:p>
                      <a:r>
                        <a:rPr lang="en-US" sz="1100" dirty="0" smtClean="0"/>
                        <a:t>2</a:t>
                      </a:r>
                      <a:endParaRPr lang="ru-RU" sz="1100" dirty="0"/>
                    </a:p>
                  </a:txBody>
                  <a:tcPr marL="68580" marR="68580" marT="34290" marB="34290"/>
                </a:tc>
                <a:tc>
                  <a:txBody>
                    <a:bodyPr/>
                    <a:lstStyle/>
                    <a:p>
                      <a:r>
                        <a:rPr lang="en-US" sz="1100" dirty="0" smtClean="0"/>
                        <a:t>8</a:t>
                      </a:r>
                      <a:endParaRPr lang="ru-RU" sz="1100" dirty="0"/>
                    </a:p>
                  </a:txBody>
                  <a:tcPr marL="68580" marR="68580" marT="34290" marB="34290"/>
                </a:tc>
                <a:tc>
                  <a:txBody>
                    <a:bodyPr/>
                    <a:lstStyle/>
                    <a:p>
                      <a:r>
                        <a:rPr lang="en-US" sz="1100" dirty="0" smtClean="0"/>
                        <a:t>4</a:t>
                      </a:r>
                      <a:endParaRPr lang="ru-RU" sz="1100" dirty="0"/>
                    </a:p>
                  </a:txBody>
                  <a:tcPr marL="68580" marR="68580" marT="34290" marB="34290"/>
                </a:tc>
              </a:tr>
              <a:tr h="388620">
                <a:tc>
                  <a:txBody>
                    <a:bodyPr/>
                    <a:lstStyle/>
                    <a:p>
                      <a:r>
                        <a:rPr lang="en-US" sz="1400" dirty="0" smtClean="0"/>
                        <a:t>Gen8</a:t>
                      </a:r>
                      <a:endParaRPr lang="ru-RU" sz="1400" dirty="0"/>
                    </a:p>
                  </a:txBody>
                  <a:tcPr marL="68580" marR="68580" marT="34290" marB="34290"/>
                </a:tc>
                <a:tc>
                  <a:txBody>
                    <a:bodyPr/>
                    <a:lstStyle/>
                    <a:p>
                      <a:r>
                        <a:rPr lang="en-US" sz="1100" dirty="0" smtClean="0"/>
                        <a:t>BDW </a:t>
                      </a:r>
                      <a:r>
                        <a:rPr lang="en-US" sz="1100" dirty="0" err="1" smtClean="0"/>
                        <a:t>Broadwell</a:t>
                      </a:r>
                      <a:r>
                        <a:rPr lang="en-US" sz="1100" dirty="0" smtClean="0"/>
                        <a:t> /</a:t>
                      </a:r>
                      <a:r>
                        <a:rPr lang="en-US" sz="1100" baseline="0" dirty="0" smtClean="0"/>
                        <a:t> </a:t>
                      </a:r>
                      <a:r>
                        <a:rPr lang="en-US" sz="1100" dirty="0" smtClean="0"/>
                        <a:t>CHV </a:t>
                      </a:r>
                      <a:r>
                        <a:rPr lang="en-US" sz="1100" dirty="0" err="1" smtClean="0"/>
                        <a:t>Cherryview</a:t>
                      </a:r>
                      <a:endParaRPr lang="ru-RU" sz="1100" dirty="0"/>
                    </a:p>
                  </a:txBody>
                  <a:tcPr marL="68580" marR="68580" marT="34290" marB="34290"/>
                </a:tc>
                <a:tc>
                  <a:txBody>
                    <a:bodyPr/>
                    <a:lstStyle/>
                    <a:p>
                      <a:r>
                        <a:rPr lang="en-US" sz="1100" dirty="0" smtClean="0"/>
                        <a:t>2014</a:t>
                      </a:r>
                      <a:endParaRPr lang="ru-RU" sz="1100" dirty="0"/>
                    </a:p>
                  </a:txBody>
                  <a:tcPr marL="68580" marR="68580" marT="34290" marB="34290"/>
                </a:tc>
                <a:tc>
                  <a:txBody>
                    <a:bodyPr/>
                    <a:lstStyle/>
                    <a:p>
                      <a:r>
                        <a:rPr lang="en-US" sz="1100" dirty="0" smtClean="0"/>
                        <a:t>24-96</a:t>
                      </a:r>
                      <a:endParaRPr lang="ru-RU" sz="1100" dirty="0"/>
                    </a:p>
                  </a:txBody>
                  <a:tcPr marL="68580" marR="68580" marT="34290" marB="34290"/>
                </a:tc>
                <a:tc>
                  <a:txBody>
                    <a:bodyPr/>
                    <a:lstStyle/>
                    <a:p>
                      <a:r>
                        <a:rPr lang="en-US" sz="1100" dirty="0" smtClean="0"/>
                        <a:t>7</a:t>
                      </a:r>
                      <a:endParaRPr lang="ru-RU" sz="1100" dirty="0"/>
                    </a:p>
                  </a:txBody>
                  <a:tcPr marL="68580" marR="68580" marT="34290" marB="34290"/>
                </a:tc>
                <a:tc>
                  <a:txBody>
                    <a:bodyPr/>
                    <a:lstStyle/>
                    <a:p>
                      <a:r>
                        <a:rPr lang="en-US" sz="1100" dirty="0" smtClean="0"/>
                        <a:t>0.9</a:t>
                      </a:r>
                      <a:endParaRPr lang="ru-RU" sz="1100" dirty="0"/>
                    </a:p>
                  </a:txBody>
                  <a:tcPr marL="68580" marR="68580" marT="34290" marB="34290"/>
                </a:tc>
                <a:tc>
                  <a:txBody>
                    <a:bodyPr/>
                    <a:lstStyle/>
                    <a:p>
                      <a:r>
                        <a:rPr lang="en-US" sz="1100" dirty="0" smtClean="0"/>
                        <a:t>1382</a:t>
                      </a:r>
                      <a:endParaRPr lang="ru-RU" sz="1100" dirty="0"/>
                    </a:p>
                  </a:txBody>
                  <a:tcPr marL="68580" marR="68580" marT="34290" marB="34290"/>
                </a:tc>
                <a:tc>
                  <a:txBody>
                    <a:bodyPr/>
                    <a:lstStyle/>
                    <a:p>
                      <a:r>
                        <a:rPr lang="en-US" sz="1100" dirty="0" smtClean="0"/>
                        <a:t>346</a:t>
                      </a:r>
                      <a:endParaRPr lang="ru-RU" sz="1100" dirty="0"/>
                    </a:p>
                  </a:txBody>
                  <a:tcPr marL="68580" marR="68580" marT="34290" marB="34290"/>
                </a:tc>
                <a:tc>
                  <a:txBody>
                    <a:bodyPr/>
                    <a:lstStyle/>
                    <a:p>
                      <a:r>
                        <a:rPr lang="en-US" sz="1100" dirty="0" smtClean="0"/>
                        <a:t>8</a:t>
                      </a:r>
                      <a:endParaRPr lang="ru-RU" sz="1100" dirty="0"/>
                    </a:p>
                  </a:txBody>
                  <a:tcPr marL="68580" marR="68580" marT="34290" marB="34290"/>
                </a:tc>
                <a:tc>
                  <a:txBody>
                    <a:bodyPr/>
                    <a:lstStyle/>
                    <a:p>
                      <a:r>
                        <a:rPr lang="en-US" sz="1100" dirty="0" smtClean="0"/>
                        <a:t>2</a:t>
                      </a:r>
                      <a:endParaRPr lang="ru-RU" sz="1100" dirty="0"/>
                    </a:p>
                  </a:txBody>
                  <a:tcPr marL="68580" marR="68580" marT="34290" marB="34290"/>
                </a:tc>
                <a:tc>
                  <a:txBody>
                    <a:bodyPr/>
                    <a:lstStyle/>
                    <a:p>
                      <a:r>
                        <a:rPr lang="en-US" sz="1100" dirty="0" smtClean="0"/>
                        <a:t>16</a:t>
                      </a:r>
                      <a:endParaRPr lang="ru-RU" sz="1100" dirty="0"/>
                    </a:p>
                  </a:txBody>
                  <a:tcPr marL="68580" marR="68580" marT="34290" marB="34290"/>
                </a:tc>
                <a:tc>
                  <a:txBody>
                    <a:bodyPr/>
                    <a:lstStyle/>
                    <a:p>
                      <a:r>
                        <a:rPr lang="en-US" sz="1100" dirty="0" smtClean="0"/>
                        <a:t>2</a:t>
                      </a:r>
                      <a:endParaRPr lang="ru-RU" sz="1100" dirty="0"/>
                    </a:p>
                  </a:txBody>
                  <a:tcPr marL="68580" marR="68580" marT="34290" marB="34290"/>
                </a:tc>
              </a:tr>
              <a:tr h="388620">
                <a:tc>
                  <a:txBody>
                    <a:bodyPr/>
                    <a:lstStyle/>
                    <a:p>
                      <a:r>
                        <a:rPr lang="en-US" sz="1400" dirty="0" smtClean="0"/>
                        <a:t>Gen9</a:t>
                      </a:r>
                      <a:endParaRPr lang="ru-RU" sz="1400" dirty="0"/>
                    </a:p>
                  </a:txBody>
                  <a:tcPr marL="68580" marR="68580" marT="34290" marB="34290"/>
                </a:tc>
                <a:tc>
                  <a:txBody>
                    <a:bodyPr/>
                    <a:lstStyle/>
                    <a:p>
                      <a:r>
                        <a:rPr lang="en-US" sz="1100" dirty="0" smtClean="0"/>
                        <a:t>SKL </a:t>
                      </a:r>
                      <a:r>
                        <a:rPr lang="en-US" sz="1100" dirty="0" err="1" smtClean="0"/>
                        <a:t>Skylake</a:t>
                      </a:r>
                      <a:r>
                        <a:rPr lang="en-US" sz="1100" dirty="0" smtClean="0"/>
                        <a:t> / BXT</a:t>
                      </a:r>
                      <a:r>
                        <a:rPr lang="en-US" sz="1100" baseline="0" dirty="0" smtClean="0"/>
                        <a:t> Broxton</a:t>
                      </a:r>
                      <a:endParaRPr lang="ru-RU" sz="1100" dirty="0"/>
                    </a:p>
                  </a:txBody>
                  <a:tcPr marL="68580" marR="68580" marT="34290" marB="34290"/>
                </a:tc>
                <a:tc>
                  <a:txBody>
                    <a:bodyPr/>
                    <a:lstStyle/>
                    <a:p>
                      <a:r>
                        <a:rPr lang="en-US" sz="1100" dirty="0" smtClean="0"/>
                        <a:t>2015</a:t>
                      </a:r>
                      <a:endParaRPr lang="ru-RU" sz="1100" dirty="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dirty="0"/>
                    </a:p>
                  </a:txBody>
                  <a:tcPr marL="68580" marR="68580" marT="34290" marB="34290"/>
                </a:tc>
              </a:tr>
            </a:tbl>
          </a:graphicData>
        </a:graphic>
      </p:graphicFrame>
    </p:spTree>
    <p:extLst>
      <p:ext uri="{BB962C8B-B14F-4D97-AF65-F5344CB8AC3E}">
        <p14:creationId xmlns:p14="http://schemas.microsoft.com/office/powerpoint/2010/main" val="3651231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p:cNvSpPr>
            <a:spLocks noGrp="1"/>
          </p:cNvSpPr>
          <p:nvPr>
            <p:ph type="title"/>
          </p:nvPr>
        </p:nvSpPr>
        <p:spPr>
          <a:xfrm>
            <a:off x="457200" y="1710928"/>
            <a:ext cx="8229600" cy="868680"/>
          </a:xfrm>
        </p:spPr>
        <p:txBody>
          <a:bodyPr/>
          <a:lstStyle/>
          <a:p>
            <a:pPr algn="ctr"/>
            <a:r>
              <a:rPr lang="en-US" dirty="0" smtClean="0"/>
              <a:t>Programming models</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35677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Programming models for Gen - OpenCL</a:t>
            </a:r>
          </a:p>
        </p:txBody>
      </p:sp>
      <p:sp>
        <p:nvSpPr>
          <p:cNvPr id="5" name="TextBox 4"/>
          <p:cNvSpPr txBox="1"/>
          <p:nvPr/>
        </p:nvSpPr>
        <p:spPr>
          <a:xfrm>
            <a:off x="99968" y="585577"/>
            <a:ext cx="2052828" cy="300082"/>
          </a:xfrm>
          <a:prstGeom prst="rect">
            <a:avLst/>
          </a:prstGeom>
          <a:noFill/>
        </p:spPr>
        <p:txBody>
          <a:bodyPr wrap="square" rtlCol="0">
            <a:spAutoFit/>
          </a:bodyPr>
          <a:lstStyle/>
          <a:p>
            <a:r>
              <a:rPr lang="en-US" sz="1350" dirty="0" smtClean="0"/>
              <a:t>Target </a:t>
            </a:r>
            <a:r>
              <a:rPr lang="en-US" sz="1350" dirty="0"/>
              <a:t>code</a:t>
            </a:r>
          </a:p>
        </p:txBody>
      </p:sp>
      <p:sp>
        <p:nvSpPr>
          <p:cNvPr id="6" name="Rectangle 5"/>
          <p:cNvSpPr/>
          <p:nvPr/>
        </p:nvSpPr>
        <p:spPr>
          <a:xfrm>
            <a:off x="99968" y="785813"/>
            <a:ext cx="4506930" cy="4154984"/>
          </a:xfrm>
          <a:prstGeom prst="rect">
            <a:avLst/>
          </a:prstGeom>
        </p:spPr>
        <p:txBody>
          <a:bodyPr wrap="square">
            <a:spAutoFit/>
          </a:bodyPr>
          <a:lstStyle/>
          <a:p>
            <a:endParaRPr lang="en-US" sz="800" dirty="0">
              <a:solidFill>
                <a:srgbClr val="0000FF"/>
              </a:solidFill>
              <a:highlight>
                <a:srgbClr val="F0F0F0"/>
              </a:highlight>
              <a:latin typeface="Courier New" panose="02070309020205020404" pitchFamily="49" charset="0"/>
            </a:endParaRPr>
          </a:p>
          <a:p>
            <a:r>
              <a:rPr lang="en-US" sz="800" dirty="0">
                <a:solidFill>
                  <a:srgbClr val="0000FF"/>
                </a:solidFill>
                <a:highlight>
                  <a:srgbClr val="F0F0F0"/>
                </a:highlight>
                <a:latin typeface="Courier New" panose="02070309020205020404" pitchFamily="49" charset="0"/>
              </a:rPr>
              <a:t>void</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BlackScholesBody</a:t>
            </a:r>
            <a:r>
              <a:rPr lang="en-US" sz="800" dirty="0" smtClean="0">
                <a:solidFill>
                  <a:srgbClr val="000000"/>
                </a:solidFill>
                <a:highlight>
                  <a:srgbClr val="F0F0F0"/>
                </a:highlight>
                <a:latin typeface="Courier New" panose="02070309020205020404" pitchFamily="49" charset="0"/>
              </a:rPr>
              <a:t>(</a:t>
            </a:r>
          </a:p>
          <a:p>
            <a:endParaRPr lang="en-US" sz="800" dirty="0">
              <a:solidFill>
                <a:srgbClr val="000000"/>
              </a:solidFill>
              <a:highlight>
                <a:srgbClr val="F0F0F0"/>
              </a:highlight>
              <a:latin typeface="Courier New" panose="02070309020205020404" pitchFamily="49" charset="0"/>
            </a:endParaRP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__global</a:t>
            </a: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*call, </a:t>
            </a:r>
            <a:r>
              <a:rPr lang="en-US" sz="800" dirty="0">
                <a:solidFill>
                  <a:srgbClr val="0000FF"/>
                </a:solidFill>
                <a:highlight>
                  <a:srgbClr val="F0F0F0"/>
                </a:highlight>
                <a:latin typeface="Courier New" panose="02070309020205020404" pitchFamily="49" charset="0"/>
              </a:rPr>
              <a:t>__global</a:t>
            </a: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*put, </a:t>
            </a: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S,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X,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R,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V)</a:t>
            </a:r>
          </a:p>
          <a:p>
            <a:r>
              <a:rPr lang="en-US" sz="800" dirty="0">
                <a:solidFill>
                  <a:srgbClr val="000000"/>
                </a:solidFill>
                <a:highlight>
                  <a:srgbClr val="F0F0F0"/>
                </a:highlight>
                <a:latin typeface="Courier New" panose="02070309020205020404" pitchFamily="49" charset="0"/>
              </a:rPr>
              <a:t>{</a:t>
            </a: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sqrtT</a:t>
            </a:r>
            <a:r>
              <a:rPr lang="en-US" sz="800" dirty="0">
                <a:solidFill>
                  <a:srgbClr val="000000"/>
                </a:solidFill>
                <a:highlight>
                  <a:srgbClr val="F0F0F0"/>
                </a:highlight>
                <a:latin typeface="Courier New" panose="02070309020205020404" pitchFamily="49" charset="0"/>
              </a:rPr>
              <a:t> = SQRT(T);</a:t>
            </a:r>
          </a:p>
          <a:p>
            <a:r>
              <a:rPr lang="pt-BR" sz="800" dirty="0">
                <a:solidFill>
                  <a:srgbClr val="000000"/>
                </a:solidFill>
                <a:highlight>
                  <a:srgbClr val="F0F0F0"/>
                </a:highlight>
                <a:latin typeface="Courier New" panose="02070309020205020404" pitchFamily="49" charset="0"/>
              </a:rPr>
              <a:t>    </a:t>
            </a:r>
            <a:r>
              <a:rPr lang="pt-BR" sz="800" dirty="0">
                <a:solidFill>
                  <a:srgbClr val="0000FF"/>
                </a:solidFill>
                <a:highlight>
                  <a:srgbClr val="F0F0F0"/>
                </a:highlight>
                <a:latin typeface="Courier New" panose="02070309020205020404" pitchFamily="49" charset="0"/>
              </a:rPr>
              <a:t>float</a:t>
            </a:r>
            <a:r>
              <a:rPr lang="pt-BR" sz="800" dirty="0">
                <a:solidFill>
                  <a:srgbClr val="000000"/>
                </a:solidFill>
                <a:highlight>
                  <a:srgbClr val="F0F0F0"/>
                </a:highlight>
                <a:latin typeface="Courier New" panose="02070309020205020404" pitchFamily="49" charset="0"/>
              </a:rPr>
              <a:t> </a:t>
            </a:r>
            <a:r>
              <a:rPr lang="pt-BR" sz="800" dirty="0" smtClean="0">
                <a:solidFill>
                  <a:srgbClr val="000000"/>
                </a:solidFill>
                <a:highlight>
                  <a:srgbClr val="F0F0F0"/>
                </a:highlight>
                <a:latin typeface="Courier New" panose="02070309020205020404" pitchFamily="49" charset="0"/>
              </a:rPr>
              <a:t>d1 </a:t>
            </a:r>
            <a:r>
              <a:rPr lang="pt-BR" sz="800" dirty="0">
                <a:solidFill>
                  <a:srgbClr val="000000"/>
                </a:solidFill>
                <a:highlight>
                  <a:srgbClr val="F0F0F0"/>
                </a:highlight>
                <a:latin typeface="Courier New" panose="02070309020205020404" pitchFamily="49" charset="0"/>
              </a:rPr>
              <a:t>= (LOG(DIV(S,X)) + (R + </a:t>
            </a:r>
            <a:r>
              <a:rPr lang="pt-BR" sz="800" dirty="0" smtClean="0">
                <a:solidFill>
                  <a:srgbClr val="000000"/>
                </a:solidFill>
                <a:highlight>
                  <a:srgbClr val="F0F0F0"/>
                </a:highlight>
                <a:latin typeface="Courier New" panose="02070309020205020404" pitchFamily="49" charset="0"/>
              </a:rPr>
              <a:t>0.5f*V*V) * T) / (V*sqrtT</a:t>
            </a:r>
            <a:r>
              <a:rPr lang="pt-BR" sz="800" dirty="0">
                <a:solidFill>
                  <a:srgbClr val="000000"/>
                </a:solidFill>
                <a:highlight>
                  <a:srgbClr val="F0F0F0"/>
                </a:highlight>
                <a:latin typeface="Courier New" panose="02070309020205020404" pitchFamily="49" charset="0"/>
              </a:rPr>
              <a:t>);</a:t>
            </a: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d2 = d1 - V * </a:t>
            </a:r>
            <a:r>
              <a:rPr lang="en-US" sz="800" dirty="0" err="1">
                <a:solidFill>
                  <a:srgbClr val="000000"/>
                </a:solidFill>
                <a:highlight>
                  <a:srgbClr val="F0F0F0"/>
                </a:highlight>
                <a:latin typeface="Courier New" panose="02070309020205020404" pitchFamily="49" charset="0"/>
              </a:rPr>
              <a:t>sqrtT</a:t>
            </a:r>
            <a:r>
              <a:rPr lang="en-US" sz="800" dirty="0">
                <a:solidFill>
                  <a:srgbClr val="000000"/>
                </a:solidFill>
                <a:highlight>
                  <a:srgbClr val="F0F0F0"/>
                </a:highlight>
                <a:latin typeface="Courier New" panose="02070309020205020404" pitchFamily="49" charset="0"/>
              </a:rPr>
              <a:t>;</a:t>
            </a: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CNDD1 = CND(d1);</a:t>
            </a: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CNDD2 = CND(d2);</a:t>
            </a:r>
          </a:p>
          <a:p>
            <a:endParaRPr lang="en-US" sz="800" dirty="0">
              <a:solidFill>
                <a:srgbClr val="000000"/>
              </a:solidFill>
              <a:highlight>
                <a:srgbClr val="F0F0F0"/>
              </a:highlight>
              <a:latin typeface="Courier New" panose="02070309020205020404" pitchFamily="49" charset="0"/>
            </a:endParaRPr>
          </a:p>
          <a:p>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//Calculate Call and Put simultaneously</a:t>
            </a:r>
            <a:endParaRPr lang="en-US" sz="800" dirty="0">
              <a:solidFill>
                <a:srgbClr val="000000"/>
              </a:solidFill>
              <a:highlight>
                <a:srgbClr val="F0F0F0"/>
              </a:highlight>
              <a:latin typeface="Courier New" panose="02070309020205020404" pitchFamily="49" charset="0"/>
            </a:endParaRPr>
          </a:p>
          <a:p>
            <a:r>
              <a:rPr lang="fr-FR" sz="800" dirty="0">
                <a:solidFill>
                  <a:srgbClr val="000000"/>
                </a:solidFill>
                <a:highlight>
                  <a:srgbClr val="F0F0F0"/>
                </a:highlight>
                <a:latin typeface="Courier New" panose="02070309020205020404" pitchFamily="49" charset="0"/>
              </a:rPr>
              <a:t>    </a:t>
            </a:r>
            <a:r>
              <a:rPr lang="fr-FR" sz="800" dirty="0" err="1">
                <a:solidFill>
                  <a:srgbClr val="0000FF"/>
                </a:solidFill>
                <a:highlight>
                  <a:srgbClr val="F0F0F0"/>
                </a:highlight>
                <a:latin typeface="Courier New" panose="02070309020205020404" pitchFamily="49" charset="0"/>
              </a:rPr>
              <a:t>float</a:t>
            </a:r>
            <a:r>
              <a:rPr lang="fr-FR" sz="800" dirty="0">
                <a:solidFill>
                  <a:srgbClr val="000000"/>
                </a:solidFill>
                <a:highlight>
                  <a:srgbClr val="F0F0F0"/>
                </a:highlight>
                <a:latin typeface="Courier New" panose="02070309020205020404" pitchFamily="49" charset="0"/>
              </a:rPr>
              <a:t> </a:t>
            </a:r>
            <a:r>
              <a:rPr lang="fr-FR" sz="800" dirty="0" err="1">
                <a:solidFill>
                  <a:srgbClr val="000000"/>
                </a:solidFill>
                <a:highlight>
                  <a:srgbClr val="F0F0F0"/>
                </a:highlight>
                <a:latin typeface="Courier New" panose="02070309020205020404" pitchFamily="49" charset="0"/>
              </a:rPr>
              <a:t>expRT</a:t>
            </a:r>
            <a:r>
              <a:rPr lang="fr-FR" sz="800" dirty="0">
                <a:solidFill>
                  <a:srgbClr val="000000"/>
                </a:solidFill>
                <a:highlight>
                  <a:srgbClr val="F0F0F0"/>
                </a:highlight>
                <a:latin typeface="Courier New" panose="02070309020205020404" pitchFamily="49" charset="0"/>
              </a:rPr>
              <a:t> = EXP(- R * T);</a:t>
            </a:r>
          </a:p>
          <a:p>
            <a:r>
              <a:rPr lang="en-US" sz="800" dirty="0">
                <a:solidFill>
                  <a:srgbClr val="000000"/>
                </a:solidFill>
                <a:highlight>
                  <a:srgbClr val="F0F0F0"/>
                </a:highlight>
                <a:latin typeface="Courier New" panose="02070309020205020404" pitchFamily="49" charset="0"/>
              </a:rPr>
              <a:t>    *call = (S * CNDD1 - X * </a:t>
            </a:r>
            <a:r>
              <a:rPr lang="en-US" sz="800" dirty="0" err="1">
                <a:solidFill>
                  <a:srgbClr val="000000"/>
                </a:solidFill>
                <a:highlight>
                  <a:srgbClr val="F0F0F0"/>
                </a:highlight>
                <a:latin typeface="Courier New" panose="02070309020205020404" pitchFamily="49" charset="0"/>
              </a:rPr>
              <a:t>expRT</a:t>
            </a:r>
            <a:r>
              <a:rPr lang="en-US" sz="800" dirty="0">
                <a:solidFill>
                  <a:srgbClr val="000000"/>
                </a:solidFill>
                <a:highlight>
                  <a:srgbClr val="F0F0F0"/>
                </a:highlight>
                <a:latin typeface="Courier New" panose="02070309020205020404" pitchFamily="49" charset="0"/>
              </a:rPr>
              <a:t> * CNDD2);</a:t>
            </a:r>
          </a:p>
          <a:p>
            <a:r>
              <a:rPr lang="en-US" sz="800" dirty="0">
                <a:solidFill>
                  <a:srgbClr val="000000"/>
                </a:solidFill>
                <a:highlight>
                  <a:srgbClr val="F0F0F0"/>
                </a:highlight>
                <a:latin typeface="Courier New" panose="02070309020205020404" pitchFamily="49" charset="0"/>
              </a:rPr>
              <a:t>    *put  = (X * </a:t>
            </a:r>
            <a:r>
              <a:rPr lang="en-US" sz="800" dirty="0" err="1">
                <a:solidFill>
                  <a:srgbClr val="000000"/>
                </a:solidFill>
                <a:highlight>
                  <a:srgbClr val="F0F0F0"/>
                </a:highlight>
                <a:latin typeface="Courier New" panose="02070309020205020404" pitchFamily="49" charset="0"/>
              </a:rPr>
              <a:t>expRT</a:t>
            </a:r>
            <a:r>
              <a:rPr lang="en-US" sz="800" dirty="0">
                <a:solidFill>
                  <a:srgbClr val="000000"/>
                </a:solidFill>
                <a:highlight>
                  <a:srgbClr val="F0F0F0"/>
                </a:highlight>
                <a:latin typeface="Courier New" panose="02070309020205020404" pitchFamily="49" charset="0"/>
              </a:rPr>
              <a:t> * (1.0f - CNDD2) - S * (1.0f - CNDD1));</a:t>
            </a:r>
          </a:p>
          <a:p>
            <a:r>
              <a:rPr lang="en-US" sz="800" dirty="0">
                <a:solidFill>
                  <a:srgbClr val="000000"/>
                </a:solidFill>
                <a:highlight>
                  <a:srgbClr val="F0F0F0"/>
                </a:highlight>
                <a:latin typeface="Courier New" panose="02070309020205020404" pitchFamily="49" charset="0"/>
              </a:rPr>
              <a:t>}</a:t>
            </a:r>
          </a:p>
          <a:p>
            <a:endParaRPr lang="en-US" sz="800" dirty="0">
              <a:solidFill>
                <a:srgbClr val="000000"/>
              </a:solidFill>
              <a:highlight>
                <a:srgbClr val="F0F0F0"/>
              </a:highlight>
              <a:latin typeface="Courier New" panose="02070309020205020404" pitchFamily="49" charset="0"/>
            </a:endParaRPr>
          </a:p>
          <a:p>
            <a:r>
              <a:rPr lang="en-US" sz="800" dirty="0">
                <a:solidFill>
                  <a:srgbClr val="0000FF"/>
                </a:solidFill>
                <a:highlight>
                  <a:srgbClr val="F0F0F0"/>
                </a:highlight>
                <a:latin typeface="Courier New" panose="02070309020205020404" pitchFamily="49" charset="0"/>
              </a:rPr>
              <a:t>__kernel</a:t>
            </a: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void</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BlackScholes</a:t>
            </a:r>
            <a:r>
              <a:rPr lang="en-US" sz="800" dirty="0">
                <a:solidFill>
                  <a:srgbClr val="000000"/>
                </a:solidFill>
                <a:highlight>
                  <a:srgbClr val="F0F0F0"/>
                </a:highlight>
                <a:latin typeface="Courier New" panose="02070309020205020404" pitchFamily="49" charset="0"/>
              </a:rPr>
              <a:t>(</a:t>
            </a: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__global</a:t>
            </a: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d_Call</a:t>
            </a: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//Call option price</a:t>
            </a:r>
            <a:endParaRPr lang="en-US" sz="800" dirty="0">
              <a:solidFill>
                <a:srgbClr val="000000"/>
              </a:solidFill>
              <a:highlight>
                <a:srgbClr val="F0F0F0"/>
              </a:highlight>
              <a:latin typeface="Courier New" panose="02070309020205020404" pitchFamily="49" charset="0"/>
            </a:endParaRP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__global</a:t>
            </a: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d_Put</a:t>
            </a: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//Put option price</a:t>
            </a:r>
            <a:endParaRPr lang="en-US" sz="800" dirty="0">
              <a:solidFill>
                <a:srgbClr val="000000"/>
              </a:solidFill>
              <a:highlight>
                <a:srgbClr val="F0F0F0"/>
              </a:highlight>
              <a:latin typeface="Courier New" panose="02070309020205020404" pitchFamily="49" charset="0"/>
            </a:endParaRP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__global</a:t>
            </a: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d_S</a:t>
            </a: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//Current stock price</a:t>
            </a:r>
            <a:endParaRPr lang="en-US" sz="800" dirty="0">
              <a:solidFill>
                <a:srgbClr val="000000"/>
              </a:solidFill>
              <a:highlight>
                <a:srgbClr val="F0F0F0"/>
              </a:highlight>
              <a:latin typeface="Courier New" panose="02070309020205020404" pitchFamily="49" charset="0"/>
            </a:endParaRP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__global</a:t>
            </a: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d_X</a:t>
            </a: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//Option strike price</a:t>
            </a:r>
            <a:endParaRPr lang="en-US" sz="800" dirty="0">
              <a:solidFill>
                <a:srgbClr val="000000"/>
              </a:solidFill>
              <a:highlight>
                <a:srgbClr val="F0F0F0"/>
              </a:highlight>
              <a:latin typeface="Courier New" panose="02070309020205020404" pitchFamily="49" charset="0"/>
            </a:endParaRP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__global</a:t>
            </a: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d_T</a:t>
            </a: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//Option years</a:t>
            </a:r>
            <a:endParaRPr lang="en-US" sz="800" dirty="0">
              <a:solidFill>
                <a:srgbClr val="000000"/>
              </a:solidFill>
              <a:highlight>
                <a:srgbClr val="F0F0F0"/>
              </a:highlight>
              <a:latin typeface="Courier New" panose="02070309020205020404" pitchFamily="49" charset="0"/>
            </a:endParaRP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R,                </a:t>
            </a:r>
            <a:r>
              <a:rPr lang="en-US" sz="800" dirty="0">
                <a:solidFill>
                  <a:srgbClr val="008000"/>
                </a:solidFill>
                <a:highlight>
                  <a:srgbClr val="F0F0F0"/>
                </a:highlight>
                <a:latin typeface="Courier New" panose="02070309020205020404" pitchFamily="49" charset="0"/>
              </a:rPr>
              <a:t>//Riskless rate of return</a:t>
            </a:r>
            <a:endParaRPr lang="en-US" sz="800" dirty="0">
              <a:solidFill>
                <a:srgbClr val="000000"/>
              </a:solidFill>
              <a:highlight>
                <a:srgbClr val="F0F0F0"/>
              </a:highlight>
              <a:latin typeface="Courier New" panose="02070309020205020404" pitchFamily="49" charset="0"/>
            </a:endParaRP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V,                </a:t>
            </a:r>
            <a:r>
              <a:rPr lang="en-US" sz="800" dirty="0">
                <a:solidFill>
                  <a:srgbClr val="008000"/>
                </a:solidFill>
                <a:highlight>
                  <a:srgbClr val="F0F0F0"/>
                </a:highlight>
                <a:latin typeface="Courier New" panose="02070309020205020404" pitchFamily="49" charset="0"/>
              </a:rPr>
              <a:t>//Stock volatility</a:t>
            </a:r>
            <a:endParaRPr lang="en-US" sz="800" dirty="0">
              <a:solidFill>
                <a:srgbClr val="000000"/>
              </a:solidFill>
              <a:highlight>
                <a:srgbClr val="F0F0F0"/>
              </a:highlight>
              <a:latin typeface="Courier New" panose="02070309020205020404" pitchFamily="49" charset="0"/>
            </a:endParaRP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unsigned</a:t>
            </a:r>
            <a:r>
              <a:rPr lang="en-US" sz="800" dirty="0">
                <a:solidFill>
                  <a:srgbClr val="000000"/>
                </a:solidFill>
                <a:highlight>
                  <a:srgbClr val="F0F0F0"/>
                </a:highlight>
                <a:latin typeface="Courier New" panose="02070309020205020404" pitchFamily="49" charset="0"/>
              </a:rPr>
              <a:t> </a:t>
            </a:r>
            <a:r>
              <a:rPr lang="en-US" sz="800" dirty="0" err="1">
                <a:solidFill>
                  <a:srgbClr val="0000FF"/>
                </a:solidFill>
                <a:highlight>
                  <a:srgbClr val="F0F0F0"/>
                </a:highlight>
                <a:latin typeface="Courier New" panose="02070309020205020404" pitchFamily="49" charset="0"/>
              </a:rPr>
              <a:t>int</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optN</a:t>
            </a:r>
            <a:r>
              <a:rPr lang="en-US" sz="800" dirty="0">
                <a:solidFill>
                  <a:srgbClr val="000000"/>
                </a:solidFill>
                <a:highlight>
                  <a:srgbClr val="F0F0F0"/>
                </a:highlight>
                <a:latin typeface="Courier New" panose="02070309020205020404" pitchFamily="49" charset="0"/>
              </a:rPr>
              <a:t>)</a:t>
            </a:r>
          </a:p>
          <a:p>
            <a:r>
              <a:rPr lang="en-US" sz="800" dirty="0">
                <a:solidFill>
                  <a:srgbClr val="000000"/>
                </a:solidFill>
                <a:highlight>
                  <a:srgbClr val="F0F0F0"/>
                </a:highlight>
                <a:latin typeface="Courier New" panose="02070309020205020404" pitchFamily="49" charset="0"/>
              </a:rPr>
              <a:t>{</a:t>
            </a:r>
          </a:p>
          <a:p>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unsigned</a:t>
            </a:r>
            <a:r>
              <a:rPr lang="en-US" sz="800" dirty="0">
                <a:solidFill>
                  <a:srgbClr val="000000"/>
                </a:solidFill>
                <a:highlight>
                  <a:srgbClr val="F0F0F0"/>
                </a:highlight>
                <a:latin typeface="Courier New" panose="02070309020205020404" pitchFamily="49" charset="0"/>
              </a:rPr>
              <a:t> </a:t>
            </a:r>
            <a:r>
              <a:rPr lang="en-US" sz="800" dirty="0" err="1">
                <a:solidFill>
                  <a:srgbClr val="0000FF"/>
                </a:solidFill>
                <a:highlight>
                  <a:srgbClr val="F0F0F0"/>
                </a:highlight>
                <a:latin typeface="Courier New" panose="02070309020205020404" pitchFamily="49" charset="0"/>
              </a:rPr>
              <a:t>int</a:t>
            </a:r>
            <a:r>
              <a:rPr lang="en-US" sz="800" dirty="0">
                <a:solidFill>
                  <a:srgbClr val="000000"/>
                </a:solidFill>
                <a:highlight>
                  <a:srgbClr val="F0F0F0"/>
                </a:highlight>
                <a:latin typeface="Courier New" panose="02070309020205020404" pitchFamily="49" charset="0"/>
              </a:rPr>
              <a:t> opt = </a:t>
            </a:r>
            <a:r>
              <a:rPr lang="en-US" sz="800" dirty="0" err="1">
                <a:solidFill>
                  <a:srgbClr val="0000FF"/>
                </a:solidFill>
                <a:highlight>
                  <a:srgbClr val="F0F0F0"/>
                </a:highlight>
                <a:latin typeface="Courier New" panose="02070309020205020404" pitchFamily="49" charset="0"/>
              </a:rPr>
              <a:t>get_global_id</a:t>
            </a:r>
            <a:r>
              <a:rPr lang="en-US" sz="800" dirty="0">
                <a:solidFill>
                  <a:srgbClr val="000000"/>
                </a:solidFill>
                <a:highlight>
                  <a:srgbClr val="F0F0F0"/>
                </a:highlight>
                <a:latin typeface="Courier New" panose="02070309020205020404" pitchFamily="49" charset="0"/>
              </a:rPr>
              <a:t>(0);</a:t>
            </a:r>
          </a:p>
          <a:p>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BlackScholesBody</a:t>
            </a:r>
            <a:r>
              <a:rPr lang="en-US" sz="800" dirty="0">
                <a:solidFill>
                  <a:srgbClr val="000000"/>
                </a:solidFill>
                <a:highlight>
                  <a:srgbClr val="F0F0F0"/>
                </a:highlight>
                <a:latin typeface="Courier New" panose="02070309020205020404" pitchFamily="49" charset="0"/>
              </a:rPr>
              <a:t>(&amp;</a:t>
            </a:r>
            <a:r>
              <a:rPr lang="en-US" sz="800" dirty="0" err="1">
                <a:solidFill>
                  <a:srgbClr val="000000"/>
                </a:solidFill>
                <a:highlight>
                  <a:srgbClr val="F0F0F0"/>
                </a:highlight>
                <a:latin typeface="Courier New" panose="02070309020205020404" pitchFamily="49" charset="0"/>
              </a:rPr>
              <a:t>d_Call</a:t>
            </a:r>
            <a:r>
              <a:rPr lang="en-US" sz="800" dirty="0">
                <a:solidFill>
                  <a:srgbClr val="000000"/>
                </a:solidFill>
                <a:highlight>
                  <a:srgbClr val="F0F0F0"/>
                </a:highlight>
                <a:latin typeface="Courier New" panose="02070309020205020404" pitchFamily="49" charset="0"/>
              </a:rPr>
              <a:t>[opt], &amp;</a:t>
            </a:r>
            <a:r>
              <a:rPr lang="en-US" sz="800" dirty="0" err="1">
                <a:solidFill>
                  <a:srgbClr val="000000"/>
                </a:solidFill>
                <a:highlight>
                  <a:srgbClr val="F0F0F0"/>
                </a:highlight>
                <a:latin typeface="Courier New" panose="02070309020205020404" pitchFamily="49" charset="0"/>
              </a:rPr>
              <a:t>d_Put</a:t>
            </a:r>
            <a:r>
              <a:rPr lang="en-US" sz="800" dirty="0">
                <a:solidFill>
                  <a:srgbClr val="000000"/>
                </a:solidFill>
                <a:highlight>
                  <a:srgbClr val="F0F0F0"/>
                </a:highlight>
                <a:latin typeface="Courier New" panose="02070309020205020404" pitchFamily="49" charset="0"/>
              </a:rPr>
              <a:t>[opt],</a:t>
            </a:r>
          </a:p>
          <a:p>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d_S</a:t>
            </a:r>
            <a:r>
              <a:rPr lang="en-US" sz="800" dirty="0">
                <a:solidFill>
                  <a:srgbClr val="000000"/>
                </a:solidFill>
                <a:highlight>
                  <a:srgbClr val="F0F0F0"/>
                </a:highlight>
                <a:latin typeface="Courier New" panose="02070309020205020404" pitchFamily="49" charset="0"/>
              </a:rPr>
              <a:t>[opt], </a:t>
            </a:r>
            <a:r>
              <a:rPr lang="en-US" sz="800" dirty="0" err="1">
                <a:solidFill>
                  <a:srgbClr val="000000"/>
                </a:solidFill>
                <a:highlight>
                  <a:srgbClr val="F0F0F0"/>
                </a:highlight>
                <a:latin typeface="Courier New" panose="02070309020205020404" pitchFamily="49" charset="0"/>
              </a:rPr>
              <a:t>d_X</a:t>
            </a:r>
            <a:r>
              <a:rPr lang="en-US" sz="800" dirty="0">
                <a:solidFill>
                  <a:srgbClr val="000000"/>
                </a:solidFill>
                <a:highlight>
                  <a:srgbClr val="F0F0F0"/>
                </a:highlight>
                <a:latin typeface="Courier New" panose="02070309020205020404" pitchFamily="49" charset="0"/>
              </a:rPr>
              <a:t>[opt], </a:t>
            </a:r>
            <a:r>
              <a:rPr lang="en-US" sz="800" dirty="0" err="1">
                <a:solidFill>
                  <a:srgbClr val="000000"/>
                </a:solidFill>
                <a:highlight>
                  <a:srgbClr val="F0F0F0"/>
                </a:highlight>
                <a:latin typeface="Courier New" panose="02070309020205020404" pitchFamily="49" charset="0"/>
              </a:rPr>
              <a:t>d_T</a:t>
            </a:r>
            <a:r>
              <a:rPr lang="en-US" sz="800" dirty="0">
                <a:solidFill>
                  <a:srgbClr val="000000"/>
                </a:solidFill>
                <a:highlight>
                  <a:srgbClr val="F0F0F0"/>
                </a:highlight>
                <a:latin typeface="Courier New" panose="02070309020205020404" pitchFamily="49" charset="0"/>
              </a:rPr>
              <a:t>[opt], R, V );</a:t>
            </a:r>
          </a:p>
          <a:p>
            <a:r>
              <a:rPr lang="en-US" sz="800" dirty="0">
                <a:solidFill>
                  <a:srgbClr val="000000"/>
                </a:solidFill>
                <a:highlight>
                  <a:srgbClr val="F0F0F0"/>
                </a:highlight>
                <a:latin typeface="Courier New" panose="02070309020205020404" pitchFamily="49" charset="0"/>
              </a:rPr>
              <a:t>}</a:t>
            </a:r>
            <a:endParaRPr lang="en-US" sz="800" dirty="0"/>
          </a:p>
        </p:txBody>
      </p:sp>
      <p:sp>
        <p:nvSpPr>
          <p:cNvPr id="7" name="Line Callout 1 (Accent Bar) 6"/>
          <p:cNvSpPr/>
          <p:nvPr/>
        </p:nvSpPr>
        <p:spPr>
          <a:xfrm>
            <a:off x="3189271" y="3631473"/>
            <a:ext cx="1321769" cy="1045029"/>
          </a:xfrm>
          <a:prstGeom prst="accentCallout1">
            <a:avLst>
              <a:gd name="adj1" fmla="val 18750"/>
              <a:gd name="adj2" fmla="val -1617"/>
              <a:gd name="adj3" fmla="val 57604"/>
              <a:gd name="adj4" fmla="val -54508"/>
            </a:avLst>
          </a:prstGeom>
          <a:solidFill>
            <a:srgbClr val="1F497D"/>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92500" lnSpcReduction="10000"/>
          </a:bodyPr>
          <a:lstStyle/>
          <a:p>
            <a:pPr eaLnBrk="0" fontAlgn="base" hangingPunct="0">
              <a:spcBef>
                <a:spcPct val="0"/>
              </a:spcBef>
              <a:spcAft>
                <a:spcPct val="0"/>
              </a:spcAft>
            </a:pPr>
            <a:r>
              <a:rPr lang="en-US" sz="1000" i="1" dirty="0">
                <a:solidFill>
                  <a:schemeClr val="bg1"/>
                </a:solidFill>
                <a:cs typeface="Arial" pitchFamily="34" charset="0"/>
              </a:rPr>
              <a:t>Parallelization is manual </a:t>
            </a:r>
          </a:p>
          <a:p>
            <a:pPr eaLnBrk="0" fontAlgn="base" hangingPunct="0">
              <a:spcBef>
                <a:spcPct val="0"/>
              </a:spcBef>
              <a:spcAft>
                <a:spcPct val="0"/>
              </a:spcAft>
            </a:pPr>
            <a:r>
              <a:rPr lang="en-US" sz="1000" i="1" dirty="0">
                <a:solidFill>
                  <a:schemeClr val="bg1"/>
                </a:solidFill>
                <a:cs typeface="Arial" pitchFamily="34" charset="0"/>
              </a:rPr>
              <a:t>and can be much more </a:t>
            </a:r>
            <a:r>
              <a:rPr lang="en-US" sz="1000" i="1" dirty="0" smtClean="0">
                <a:solidFill>
                  <a:schemeClr val="bg1"/>
                </a:solidFill>
                <a:cs typeface="Arial" pitchFamily="34" charset="0"/>
              </a:rPr>
              <a:t>complex. Algorithm is per 1 “vector lane” (work item) and is split between host and device.</a:t>
            </a:r>
            <a:endParaRPr lang="en-US" sz="1000" i="1" dirty="0">
              <a:solidFill>
                <a:schemeClr val="bg1"/>
              </a:solidFill>
              <a:cs typeface="Arial" pitchFamily="34" charset="0"/>
            </a:endParaRPr>
          </a:p>
        </p:txBody>
      </p:sp>
      <p:sp>
        <p:nvSpPr>
          <p:cNvPr id="8" name="Rectangle 7"/>
          <p:cNvSpPr/>
          <p:nvPr/>
        </p:nvSpPr>
        <p:spPr>
          <a:xfrm>
            <a:off x="4606898" y="3179794"/>
            <a:ext cx="4481246" cy="317241"/>
          </a:xfrm>
          <a:prstGeom prst="rect">
            <a:avLst/>
          </a:prstGeom>
          <a:solidFill>
            <a:srgbClr val="FFC000">
              <a:alpha val="26000"/>
            </a:srgbClr>
          </a:solidFill>
          <a:ln w="3175" cap="flat" cmpd="sng" algn="ctr">
            <a:noFill/>
            <a:prstDash val="solid"/>
            <a:round/>
            <a:headEnd type="none" w="sm" len="sm"/>
            <a:tailEnd type="none" w="sm" len="sm"/>
          </a:ln>
          <a:effectLst/>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a:cs typeface="Arial" pitchFamily="34" charset="0"/>
            </a:endParaRPr>
          </a:p>
        </p:txBody>
      </p:sp>
      <p:sp>
        <p:nvSpPr>
          <p:cNvPr id="9" name="Rectangle 8"/>
          <p:cNvSpPr/>
          <p:nvPr/>
        </p:nvSpPr>
        <p:spPr>
          <a:xfrm>
            <a:off x="4606898" y="3786186"/>
            <a:ext cx="4481246" cy="552745"/>
          </a:xfrm>
          <a:prstGeom prst="rect">
            <a:avLst/>
          </a:prstGeom>
          <a:solidFill>
            <a:srgbClr val="FFC000">
              <a:alpha val="26000"/>
            </a:srgbClr>
          </a:solidFill>
          <a:ln w="3175" cap="flat" cmpd="sng" algn="ctr">
            <a:noFill/>
            <a:prstDash val="solid"/>
            <a:round/>
            <a:headEnd type="none" w="sm" len="sm"/>
            <a:tailEnd type="none" w="sm" len="sm"/>
          </a:ln>
          <a:effectLst/>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a:cs typeface="Arial" pitchFamily="34" charset="0"/>
            </a:endParaRPr>
          </a:p>
        </p:txBody>
      </p:sp>
      <p:sp>
        <p:nvSpPr>
          <p:cNvPr id="10" name="Rectangle 9"/>
          <p:cNvSpPr/>
          <p:nvPr/>
        </p:nvSpPr>
        <p:spPr>
          <a:xfrm>
            <a:off x="4606898" y="1981138"/>
            <a:ext cx="4481246" cy="849148"/>
          </a:xfrm>
          <a:prstGeom prst="rect">
            <a:avLst/>
          </a:prstGeom>
          <a:solidFill>
            <a:srgbClr val="FFC000">
              <a:alpha val="26000"/>
            </a:srgbClr>
          </a:solidFill>
          <a:ln w="3175" cap="flat" cmpd="sng" algn="ctr">
            <a:noFill/>
            <a:prstDash val="solid"/>
            <a:round/>
            <a:headEnd type="none" w="sm" len="sm"/>
            <a:tailEnd type="none" w="sm" len="sm"/>
          </a:ln>
          <a:effectLst/>
        </p:spPr>
        <p:txBody>
          <a:bodyPr vert="horz" wrap="none" lIns="51435" tIns="25718" rIns="51435" bIns="25718" numCol="1" rtlCol="0" anchor="ctr" anchorCtr="0" compatLnSpc="1">
            <a:prstTxWarp prst="textNoShape">
              <a:avLst/>
            </a:prstTxWarp>
          </a:bodyPr>
          <a:lstStyle/>
          <a:p>
            <a:pPr algn="ctr" eaLnBrk="0" fontAlgn="base" hangingPunct="0">
              <a:spcBef>
                <a:spcPct val="0"/>
              </a:spcBef>
              <a:spcAft>
                <a:spcPct val="0"/>
              </a:spcAft>
            </a:pPr>
            <a:endParaRPr lang="en-US" sz="1125" b="1">
              <a:cs typeface="Arial" pitchFamily="34" charset="0"/>
            </a:endParaRPr>
          </a:p>
        </p:txBody>
      </p:sp>
      <p:sp>
        <p:nvSpPr>
          <p:cNvPr id="11" name="Text Placeholder 2"/>
          <p:cNvSpPr txBox="1">
            <a:spLocks/>
          </p:cNvSpPr>
          <p:nvPr/>
        </p:nvSpPr>
        <p:spPr>
          <a:xfrm>
            <a:off x="4686668" y="885659"/>
            <a:ext cx="4522494" cy="3684866"/>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800"/>
              </a:lnSpc>
              <a:spcBef>
                <a:spcPts val="0"/>
              </a:spcBef>
            </a:pPr>
            <a:r>
              <a:rPr lang="en-US" sz="800" dirty="0" err="1" smtClean="0">
                <a:solidFill>
                  <a:srgbClr val="0000FF"/>
                </a:solidFill>
                <a:highlight>
                  <a:srgbClr val="F0F0F0"/>
                </a:highlight>
                <a:latin typeface="Courier New" panose="02070309020205020404" pitchFamily="49" charset="0"/>
              </a:rPr>
              <a:t>const</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cl_mem_flags</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f_ro</a:t>
            </a:r>
            <a:r>
              <a:rPr lang="en-US" sz="800" dirty="0" smtClean="0">
                <a:solidFill>
                  <a:srgbClr val="000000"/>
                </a:solidFill>
                <a:highlight>
                  <a:srgbClr val="F0F0F0"/>
                </a:highlight>
                <a:latin typeface="Courier New" panose="02070309020205020404" pitchFamily="49" charset="0"/>
              </a:rPr>
              <a:t> = CL_MEM_READ_ONLY | CL_MEM_USE_HOST_PTR;</a:t>
            </a:r>
          </a:p>
          <a:p>
            <a:pPr>
              <a:lnSpc>
                <a:spcPts val="800"/>
              </a:lnSpc>
              <a:spcBef>
                <a:spcPts val="0"/>
              </a:spcBef>
            </a:pPr>
            <a:r>
              <a:rPr lang="en-US" sz="800" dirty="0" err="1" smtClean="0">
                <a:solidFill>
                  <a:srgbClr val="0000FF"/>
                </a:solidFill>
                <a:highlight>
                  <a:srgbClr val="F0F0F0"/>
                </a:highlight>
                <a:latin typeface="Courier New" panose="02070309020205020404" pitchFamily="49" charset="0"/>
              </a:rPr>
              <a:t>const</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cl_mem_flags</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f_wo</a:t>
            </a:r>
            <a:r>
              <a:rPr lang="en-US" sz="800" dirty="0" smtClean="0">
                <a:solidFill>
                  <a:srgbClr val="000000"/>
                </a:solidFill>
                <a:highlight>
                  <a:srgbClr val="F0F0F0"/>
                </a:highlight>
                <a:latin typeface="Courier New" panose="02070309020205020404" pitchFamily="49" charset="0"/>
              </a:rPr>
              <a:t> = CL_MEM_WRITE_ONLY | CL_MEM_USE_HOST_PTR;</a:t>
            </a:r>
          </a:p>
          <a:p>
            <a:pPr>
              <a:lnSpc>
                <a:spcPts val="800"/>
              </a:lnSpc>
              <a:spcBef>
                <a:spcPts val="0"/>
              </a:spcBef>
            </a:pPr>
            <a:r>
              <a:rPr lang="en-US" sz="800" dirty="0" err="1" smtClean="0">
                <a:solidFill>
                  <a:srgbClr val="0000FF"/>
                </a:solidFill>
                <a:highlight>
                  <a:srgbClr val="F0F0F0"/>
                </a:highlight>
                <a:latin typeface="Courier New" panose="02070309020205020404" pitchFamily="49" charset="0"/>
              </a:rPr>
              <a:t>size_t</a:t>
            </a:r>
            <a:r>
              <a:rPr lang="en-US" sz="800" dirty="0" smtClean="0">
                <a:solidFill>
                  <a:srgbClr val="000000"/>
                </a:solidFill>
                <a:highlight>
                  <a:srgbClr val="F0F0F0"/>
                </a:highlight>
                <a:latin typeface="Courier New" panose="02070309020205020404" pitchFamily="49" charset="0"/>
              </a:rPr>
              <a:t> size = </a:t>
            </a:r>
            <a:r>
              <a:rPr lang="en-US" sz="800" dirty="0" err="1" smtClean="0">
                <a:solidFill>
                  <a:srgbClr val="0000FF"/>
                </a:solidFill>
                <a:highlight>
                  <a:srgbClr val="F0F0F0"/>
                </a:highlight>
                <a:latin typeface="Courier New" panose="02070309020205020404" pitchFamily="49" charset="0"/>
              </a:rPr>
              <a:t>sizeof</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FF"/>
                </a:solidFill>
                <a:highlight>
                  <a:srgbClr val="F0F0F0"/>
                </a:highlight>
                <a:latin typeface="Courier New" panose="02070309020205020404" pitchFamily="49" charset="0"/>
              </a:rPr>
              <a:t>cl_float</a:t>
            </a:r>
            <a:r>
              <a:rPr lang="en-US" sz="800" dirty="0" smtClean="0">
                <a:solidFill>
                  <a:srgbClr val="000000"/>
                </a:solidFill>
                <a:highlight>
                  <a:srgbClr val="F0F0F0"/>
                </a:highlight>
                <a:latin typeface="Courier New" panose="02070309020205020404" pitchFamily="49" charset="0"/>
              </a:rPr>
              <a:t>) * </a:t>
            </a:r>
            <a:r>
              <a:rPr lang="en-US" sz="800" dirty="0" err="1" smtClean="0">
                <a:solidFill>
                  <a:srgbClr val="000000"/>
                </a:solidFill>
                <a:highlight>
                  <a:srgbClr val="F0F0F0"/>
                </a:highlight>
                <a:latin typeface="Courier New" panose="02070309020205020404" pitchFamily="49" charset="0"/>
              </a:rPr>
              <a:t>optionCount</a:t>
            </a:r>
            <a:r>
              <a:rPr lang="en-US" sz="800" dirty="0" smtClean="0">
                <a:solidFill>
                  <a:srgbClr val="000000"/>
                </a:solidFill>
                <a:highlight>
                  <a:srgbClr val="F0F0F0"/>
                </a:highlight>
                <a:latin typeface="Courier New" panose="02070309020205020404" pitchFamily="49" charset="0"/>
              </a:rPr>
              <a:t>;</a:t>
            </a:r>
          </a:p>
          <a:p>
            <a:pPr>
              <a:lnSpc>
                <a:spcPts val="800"/>
              </a:lnSpc>
              <a:spcBef>
                <a:spcPts val="0"/>
              </a:spcBef>
            </a:pPr>
            <a:endParaRPr lang="en-US" sz="800" dirty="0" smtClean="0">
              <a:solidFill>
                <a:srgbClr val="000000"/>
              </a:solidFill>
              <a:highlight>
                <a:srgbClr val="F0F0F0"/>
              </a:highlight>
              <a:latin typeface="Courier New" panose="02070309020205020404" pitchFamily="49" charset="0"/>
            </a:endParaRPr>
          </a:p>
          <a:p>
            <a:pPr>
              <a:lnSpc>
                <a:spcPts val="800"/>
              </a:lnSpc>
              <a:spcBef>
                <a:spcPts val="0"/>
              </a:spcBef>
            </a:pPr>
            <a:r>
              <a:rPr lang="en-US" sz="800" dirty="0" smtClean="0">
                <a:solidFill>
                  <a:srgbClr val="0000FF"/>
                </a:solidFill>
                <a:highlight>
                  <a:srgbClr val="F0F0F0"/>
                </a:highlight>
                <a:latin typeface="Courier New" panose="02070309020205020404" pitchFamily="49" charset="0"/>
              </a:rPr>
              <a:t>if</a:t>
            </a:r>
            <a:r>
              <a:rPr lang="en-US" sz="800" dirty="0" smtClean="0">
                <a:solidFill>
                  <a:srgbClr val="000000"/>
                </a:solidFill>
                <a:highlight>
                  <a:srgbClr val="F0F0F0"/>
                </a:highlight>
                <a:latin typeface="Courier New" panose="02070309020205020404" pitchFamily="49" charset="0"/>
              </a:rPr>
              <a:t> (!(&amp;</a:t>
            </a:r>
            <a:r>
              <a:rPr lang="en-US" sz="800" dirty="0" err="1" smtClean="0">
                <a:solidFill>
                  <a:srgbClr val="000000"/>
                </a:solidFill>
                <a:highlight>
                  <a:srgbClr val="F0F0F0"/>
                </a:highlight>
                <a:latin typeface="Courier New" panose="02070309020205020404" pitchFamily="49" charset="0"/>
              </a:rPr>
              <a:t>SBuf</a:t>
            </a:r>
            <a:r>
              <a:rPr lang="en-US" sz="800" dirty="0" smtClean="0">
                <a:solidFill>
                  <a:srgbClr val="000000"/>
                </a:solidFill>
                <a:highlight>
                  <a:srgbClr val="F0F0F0"/>
                </a:highlight>
                <a:latin typeface="Courier New" panose="02070309020205020404" pitchFamily="49" charset="0"/>
              </a:rPr>
              <a:t> = </a:t>
            </a:r>
            <a:r>
              <a:rPr lang="en-US" sz="800" b="1" dirty="0" err="1" smtClean="0">
                <a:solidFill>
                  <a:srgbClr val="00B050"/>
                </a:solidFill>
                <a:highlight>
                  <a:srgbClr val="F0F0F0"/>
                </a:highlight>
                <a:latin typeface="Courier New" panose="02070309020205020404" pitchFamily="49" charset="0"/>
              </a:rPr>
              <a:t>clCreateBuffer</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00"/>
                </a:solidFill>
                <a:highlight>
                  <a:srgbClr val="F0F0F0"/>
                </a:highlight>
                <a:latin typeface="Courier New" panose="02070309020205020404" pitchFamily="49" charset="0"/>
              </a:rPr>
              <a:t>m_cxt</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f_ro</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size,h_S</a:t>
            </a:r>
            <a:r>
              <a:rPr lang="en-US" sz="800" dirty="0" smtClean="0">
                <a:solidFill>
                  <a:srgbClr val="000000"/>
                </a:solidFill>
                <a:highlight>
                  <a:srgbClr val="F0F0F0"/>
                </a:highlight>
                <a:latin typeface="Courier New" panose="02070309020205020404" pitchFamily="49" charset="0"/>
              </a:rPr>
              <a:t>, &amp;err))</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!(&amp;</a:t>
            </a:r>
            <a:r>
              <a:rPr lang="en-US" sz="800" dirty="0" err="1" smtClean="0">
                <a:solidFill>
                  <a:srgbClr val="000000"/>
                </a:solidFill>
                <a:highlight>
                  <a:srgbClr val="F0F0F0"/>
                </a:highlight>
                <a:latin typeface="Courier New" panose="02070309020205020404" pitchFamily="49" charset="0"/>
              </a:rPr>
              <a:t>TBuf</a:t>
            </a:r>
            <a:r>
              <a:rPr lang="en-US" sz="800" dirty="0" smtClean="0">
                <a:solidFill>
                  <a:srgbClr val="000000"/>
                </a:solidFill>
                <a:highlight>
                  <a:srgbClr val="F0F0F0"/>
                </a:highlight>
                <a:latin typeface="Courier New" panose="02070309020205020404" pitchFamily="49" charset="0"/>
              </a:rPr>
              <a:t> = </a:t>
            </a:r>
            <a:r>
              <a:rPr lang="en-US" altLang="ja-JP" sz="800" b="1" dirty="0" err="1" smtClean="0">
                <a:solidFill>
                  <a:srgbClr val="00B050"/>
                </a:solidFill>
                <a:highlight>
                  <a:srgbClr val="F0F0F0"/>
                </a:highlight>
                <a:latin typeface="Courier New" panose="02070309020205020404" pitchFamily="49" charset="0"/>
              </a:rPr>
              <a:t>clCreateBuffer</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00"/>
                </a:solidFill>
                <a:highlight>
                  <a:srgbClr val="F0F0F0"/>
                </a:highlight>
                <a:latin typeface="Courier New" panose="02070309020205020404" pitchFamily="49" charset="0"/>
              </a:rPr>
              <a:t>m_cxt</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f_ro</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size,h_T</a:t>
            </a:r>
            <a:r>
              <a:rPr lang="en-US" sz="800" dirty="0" smtClean="0">
                <a:solidFill>
                  <a:srgbClr val="000000"/>
                </a:solidFill>
                <a:highlight>
                  <a:srgbClr val="F0F0F0"/>
                </a:highlight>
                <a:latin typeface="Courier New" panose="02070309020205020404" pitchFamily="49" charset="0"/>
              </a:rPr>
              <a:t>, &amp;err))</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!(&amp;</a:t>
            </a:r>
            <a:r>
              <a:rPr lang="en-US" sz="800" dirty="0" err="1" smtClean="0">
                <a:solidFill>
                  <a:srgbClr val="000000"/>
                </a:solidFill>
                <a:highlight>
                  <a:srgbClr val="F0F0F0"/>
                </a:highlight>
                <a:latin typeface="Courier New" panose="02070309020205020404" pitchFamily="49" charset="0"/>
              </a:rPr>
              <a:t>XBuf</a:t>
            </a:r>
            <a:r>
              <a:rPr lang="en-US" sz="800" dirty="0" smtClean="0">
                <a:solidFill>
                  <a:srgbClr val="000000"/>
                </a:solidFill>
                <a:highlight>
                  <a:srgbClr val="F0F0F0"/>
                </a:highlight>
                <a:latin typeface="Courier New" panose="02070309020205020404" pitchFamily="49" charset="0"/>
              </a:rPr>
              <a:t> = </a:t>
            </a:r>
            <a:r>
              <a:rPr lang="en-US" altLang="ja-JP" sz="800" b="1" dirty="0" err="1" smtClean="0">
                <a:solidFill>
                  <a:srgbClr val="00B050"/>
                </a:solidFill>
                <a:highlight>
                  <a:srgbClr val="F0F0F0"/>
                </a:highlight>
                <a:latin typeface="Courier New" panose="02070309020205020404" pitchFamily="49" charset="0"/>
              </a:rPr>
              <a:t>clCreateBuffer</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00"/>
                </a:solidFill>
                <a:highlight>
                  <a:srgbClr val="F0F0F0"/>
                </a:highlight>
                <a:latin typeface="Courier New" panose="02070309020205020404" pitchFamily="49" charset="0"/>
              </a:rPr>
              <a:t>m_cxt</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f_ro</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size,h_X</a:t>
            </a:r>
            <a:r>
              <a:rPr lang="en-US" sz="800" dirty="0" smtClean="0">
                <a:solidFill>
                  <a:srgbClr val="000000"/>
                </a:solidFill>
                <a:highlight>
                  <a:srgbClr val="F0F0F0"/>
                </a:highlight>
                <a:latin typeface="Courier New" panose="02070309020205020404" pitchFamily="49" charset="0"/>
              </a:rPr>
              <a:t>, &amp;err))</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!(&amp;</a:t>
            </a:r>
            <a:r>
              <a:rPr lang="en-US" sz="800" dirty="0" err="1" smtClean="0">
                <a:solidFill>
                  <a:srgbClr val="000000"/>
                </a:solidFill>
                <a:highlight>
                  <a:srgbClr val="F0F0F0"/>
                </a:highlight>
                <a:latin typeface="Courier New" panose="02070309020205020404" pitchFamily="49" charset="0"/>
              </a:rPr>
              <a:t>callPriceBuf</a:t>
            </a:r>
            <a:r>
              <a:rPr lang="en-US" sz="800" dirty="0" smtClean="0">
                <a:solidFill>
                  <a:srgbClr val="000000"/>
                </a:solidFill>
                <a:highlight>
                  <a:srgbClr val="F0F0F0"/>
                </a:highlight>
                <a:latin typeface="Courier New" panose="02070309020205020404" pitchFamily="49" charset="0"/>
              </a:rPr>
              <a:t> = </a:t>
            </a:r>
            <a:r>
              <a:rPr lang="en-US" altLang="ja-JP" sz="800" b="1" dirty="0" err="1" smtClean="0">
                <a:solidFill>
                  <a:srgbClr val="00B050"/>
                </a:solidFill>
                <a:highlight>
                  <a:srgbClr val="F0F0F0"/>
                </a:highlight>
                <a:latin typeface="Courier New" panose="02070309020205020404" pitchFamily="49" charset="0"/>
              </a:rPr>
              <a:t>clCreateBuffer</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00"/>
                </a:solidFill>
                <a:highlight>
                  <a:srgbClr val="F0F0F0"/>
                </a:highlight>
                <a:latin typeface="Courier New" panose="02070309020205020404" pitchFamily="49" charset="0"/>
              </a:rPr>
              <a:t>m_cxt</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f_wo</a:t>
            </a:r>
            <a:r>
              <a:rPr lang="en-US" sz="800" dirty="0" smtClean="0">
                <a:solidFill>
                  <a:srgbClr val="000000"/>
                </a:solidFill>
                <a:highlight>
                  <a:srgbClr val="F0F0F0"/>
                </a:highlight>
                <a:latin typeface="Courier New" panose="02070309020205020404" pitchFamily="49" charset="0"/>
              </a:rPr>
              <a:t>, size, </a:t>
            </a:r>
            <a:r>
              <a:rPr lang="en-US" sz="800" dirty="0" err="1" smtClean="0">
                <a:solidFill>
                  <a:srgbClr val="000000"/>
                </a:solidFill>
                <a:highlight>
                  <a:srgbClr val="F0F0F0"/>
                </a:highlight>
                <a:latin typeface="Courier New" panose="02070309020205020404" pitchFamily="49" charset="0"/>
              </a:rPr>
              <a:t>callPrice</a:t>
            </a:r>
            <a:r>
              <a:rPr lang="en-US" sz="800" dirty="0" smtClean="0">
                <a:solidFill>
                  <a:srgbClr val="000000"/>
                </a:solidFill>
                <a:highlight>
                  <a:srgbClr val="F0F0F0"/>
                </a:highlight>
                <a:latin typeface="Courier New" panose="02070309020205020404" pitchFamily="49" charset="0"/>
              </a:rPr>
              <a:t>, &amp;err))</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!(&amp;</a:t>
            </a:r>
            <a:r>
              <a:rPr lang="en-US" sz="800" dirty="0" err="1" smtClean="0">
                <a:solidFill>
                  <a:srgbClr val="000000"/>
                </a:solidFill>
                <a:highlight>
                  <a:srgbClr val="F0F0F0"/>
                </a:highlight>
                <a:latin typeface="Courier New" panose="02070309020205020404" pitchFamily="49" charset="0"/>
              </a:rPr>
              <a:t>putPriceBuf</a:t>
            </a:r>
            <a:r>
              <a:rPr lang="en-US" sz="800" dirty="0" smtClean="0">
                <a:solidFill>
                  <a:srgbClr val="000000"/>
                </a:solidFill>
                <a:highlight>
                  <a:srgbClr val="F0F0F0"/>
                </a:highlight>
                <a:latin typeface="Courier New" panose="02070309020205020404" pitchFamily="49" charset="0"/>
              </a:rPr>
              <a:t>  = </a:t>
            </a:r>
            <a:r>
              <a:rPr lang="en-US" altLang="ja-JP" sz="800" b="1" dirty="0" err="1" smtClean="0">
                <a:solidFill>
                  <a:srgbClr val="00B050"/>
                </a:solidFill>
                <a:highlight>
                  <a:srgbClr val="F0F0F0"/>
                </a:highlight>
                <a:latin typeface="Courier New" panose="02070309020205020404" pitchFamily="49" charset="0"/>
              </a:rPr>
              <a:t>clCreateBuffer</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00"/>
                </a:solidFill>
                <a:highlight>
                  <a:srgbClr val="F0F0F0"/>
                </a:highlight>
                <a:latin typeface="Courier New" panose="02070309020205020404" pitchFamily="49" charset="0"/>
              </a:rPr>
              <a:t>m_cxt</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f_wo</a:t>
            </a:r>
            <a:r>
              <a:rPr lang="en-US" sz="800" dirty="0" smtClean="0">
                <a:solidFill>
                  <a:srgbClr val="000000"/>
                </a:solidFill>
                <a:highlight>
                  <a:srgbClr val="F0F0F0"/>
                </a:highlight>
                <a:latin typeface="Courier New" panose="02070309020205020404" pitchFamily="49" charset="0"/>
              </a:rPr>
              <a:t>, size, </a:t>
            </a:r>
            <a:r>
              <a:rPr lang="en-US" sz="800" dirty="0" err="1" smtClean="0">
                <a:solidFill>
                  <a:srgbClr val="000000"/>
                </a:solidFill>
                <a:highlight>
                  <a:srgbClr val="F0F0F0"/>
                </a:highlight>
                <a:latin typeface="Courier New" panose="02070309020205020404" pitchFamily="49" charset="0"/>
              </a:rPr>
              <a:t>putPrice</a:t>
            </a:r>
            <a:r>
              <a:rPr lang="en-US" sz="800" dirty="0" smtClean="0">
                <a:solidFill>
                  <a:srgbClr val="000000"/>
                </a:solidFill>
                <a:highlight>
                  <a:srgbClr val="F0F0F0"/>
                </a:highlight>
                <a:latin typeface="Courier New" panose="02070309020205020404" pitchFamily="49" charset="0"/>
              </a:rPr>
              <a:t>, &amp;err))</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err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a:t>
            </a:r>
            <a:r>
              <a:rPr lang="en-US" sz="800" dirty="0" smtClean="0">
                <a:solidFill>
                  <a:srgbClr val="0000FF"/>
                </a:solidFill>
                <a:highlight>
                  <a:srgbClr val="F0F0F0"/>
                </a:highlight>
                <a:latin typeface="Courier New" panose="02070309020205020404" pitchFamily="49" charset="0"/>
              </a:rPr>
              <a:t>return</a:t>
            </a:r>
            <a:r>
              <a:rPr lang="en-US" sz="800" dirty="0" smtClean="0">
                <a:solidFill>
                  <a:srgbClr val="000000"/>
                </a:solidFill>
                <a:highlight>
                  <a:srgbClr val="F0F0F0"/>
                </a:highlight>
                <a:latin typeface="Courier New" panose="02070309020205020404" pitchFamily="49" charset="0"/>
              </a:rPr>
              <a:t> </a:t>
            </a:r>
            <a:r>
              <a:rPr lang="en-US" sz="800" dirty="0" smtClean="0">
                <a:solidFill>
                  <a:srgbClr val="0000FF"/>
                </a:solidFill>
                <a:highlight>
                  <a:srgbClr val="F0F0F0"/>
                </a:highlight>
                <a:latin typeface="Courier New" panose="02070309020205020404" pitchFamily="49" charset="0"/>
              </a:rPr>
              <a:t>false</a:t>
            </a:r>
            <a:r>
              <a:rPr lang="en-US" sz="800" dirty="0" smtClean="0">
                <a:solidFill>
                  <a:srgbClr val="000000"/>
                </a:solidFill>
                <a:highlight>
                  <a:srgbClr val="F0F0F0"/>
                </a:highlight>
                <a:latin typeface="Courier New" panose="02070309020205020404" pitchFamily="49" charset="0"/>
              </a:rPr>
              <a:t>; }</a:t>
            </a:r>
          </a:p>
          <a:p>
            <a:pPr>
              <a:lnSpc>
                <a:spcPts val="800"/>
              </a:lnSpc>
              <a:spcBef>
                <a:spcPts val="0"/>
              </a:spcBef>
            </a:pPr>
            <a:r>
              <a:rPr lang="en-US" sz="800" dirty="0" smtClean="0">
                <a:solidFill>
                  <a:srgbClr val="0000FF"/>
                </a:solidFill>
                <a:highlight>
                  <a:srgbClr val="F0F0F0"/>
                </a:highlight>
                <a:latin typeface="Courier New" panose="02070309020205020404" pitchFamily="49" charset="0"/>
              </a:rPr>
              <a:t>if</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clSetKernelArg</a:t>
            </a:r>
            <a:r>
              <a:rPr lang="en-US" sz="800" dirty="0" smtClean="0">
                <a:solidFill>
                  <a:srgbClr val="000000"/>
                </a:solidFill>
                <a:highlight>
                  <a:srgbClr val="F0F0F0"/>
                </a:highlight>
                <a:latin typeface="Courier New" panose="02070309020205020404" pitchFamily="49" charset="0"/>
              </a:rPr>
              <a:t>(m_krn,0,</a:t>
            </a:r>
            <a:r>
              <a:rPr lang="en-US" sz="800" dirty="0" smtClean="0">
                <a:solidFill>
                  <a:srgbClr val="0000FF"/>
                </a:solidFill>
                <a:highlight>
                  <a:srgbClr val="F0F0F0"/>
                </a:highlight>
                <a:latin typeface="Courier New" panose="02070309020205020404" pitchFamily="49" charset="0"/>
              </a:rPr>
              <a:t>sizeof</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FF"/>
                </a:solidFill>
                <a:highlight>
                  <a:srgbClr val="F0F0F0"/>
                </a:highlight>
                <a:latin typeface="Courier New" panose="02070309020205020404" pitchFamily="49" charset="0"/>
              </a:rPr>
              <a:t>cl_mem</a:t>
            </a:r>
            <a:r>
              <a:rPr lang="en-US" sz="800" dirty="0" smtClean="0">
                <a:solidFill>
                  <a:srgbClr val="000000"/>
                </a:solidFill>
                <a:highlight>
                  <a:srgbClr val="F0F0F0"/>
                </a:highlight>
                <a:latin typeface="Courier New" panose="02070309020205020404" pitchFamily="49" charset="0"/>
              </a:rPr>
              <a:t>),&amp;</a:t>
            </a:r>
            <a:r>
              <a:rPr lang="en-US" sz="800" dirty="0" err="1" smtClean="0">
                <a:solidFill>
                  <a:srgbClr val="000000"/>
                </a:solidFill>
                <a:highlight>
                  <a:srgbClr val="F0F0F0"/>
                </a:highlight>
                <a:latin typeface="Courier New" panose="02070309020205020404" pitchFamily="49" charset="0"/>
              </a:rPr>
              <a:t>callPriceBuf</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clSetKernelArg</a:t>
            </a:r>
            <a:r>
              <a:rPr lang="en-US" sz="800" dirty="0" smtClean="0">
                <a:solidFill>
                  <a:srgbClr val="000000"/>
                </a:solidFill>
                <a:highlight>
                  <a:srgbClr val="F0F0F0"/>
                </a:highlight>
                <a:latin typeface="Courier New" panose="02070309020205020404" pitchFamily="49" charset="0"/>
              </a:rPr>
              <a:t>(m_krn,1,</a:t>
            </a:r>
            <a:r>
              <a:rPr lang="en-US" sz="800" dirty="0" smtClean="0">
                <a:solidFill>
                  <a:srgbClr val="0000FF"/>
                </a:solidFill>
                <a:highlight>
                  <a:srgbClr val="F0F0F0"/>
                </a:highlight>
                <a:latin typeface="Courier New" panose="02070309020205020404" pitchFamily="49" charset="0"/>
              </a:rPr>
              <a:t>sizeof</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FF"/>
                </a:solidFill>
                <a:highlight>
                  <a:srgbClr val="F0F0F0"/>
                </a:highlight>
                <a:latin typeface="Courier New" panose="02070309020205020404" pitchFamily="49" charset="0"/>
              </a:rPr>
              <a:t>cl_mem</a:t>
            </a:r>
            <a:r>
              <a:rPr lang="en-US" sz="800" dirty="0" smtClean="0">
                <a:solidFill>
                  <a:srgbClr val="000000"/>
                </a:solidFill>
                <a:highlight>
                  <a:srgbClr val="F0F0F0"/>
                </a:highlight>
                <a:latin typeface="Courier New" panose="02070309020205020404" pitchFamily="49" charset="0"/>
              </a:rPr>
              <a:t>), &amp;</a:t>
            </a:r>
            <a:r>
              <a:rPr lang="en-US" sz="800" dirty="0" err="1" smtClean="0">
                <a:solidFill>
                  <a:srgbClr val="000000"/>
                </a:solidFill>
                <a:highlight>
                  <a:srgbClr val="F0F0F0"/>
                </a:highlight>
                <a:latin typeface="Courier New" panose="02070309020205020404" pitchFamily="49" charset="0"/>
              </a:rPr>
              <a:t>putPriceBuf</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clSetKernelArg</a:t>
            </a:r>
            <a:r>
              <a:rPr lang="en-US" sz="800" dirty="0" smtClean="0">
                <a:solidFill>
                  <a:srgbClr val="000000"/>
                </a:solidFill>
                <a:highlight>
                  <a:srgbClr val="F0F0F0"/>
                </a:highlight>
                <a:latin typeface="Courier New" panose="02070309020205020404" pitchFamily="49" charset="0"/>
              </a:rPr>
              <a:t>(m_krn,2,</a:t>
            </a:r>
            <a:r>
              <a:rPr lang="en-US" sz="800" dirty="0" smtClean="0">
                <a:solidFill>
                  <a:srgbClr val="0000FF"/>
                </a:solidFill>
                <a:highlight>
                  <a:srgbClr val="F0F0F0"/>
                </a:highlight>
                <a:latin typeface="Courier New" panose="02070309020205020404" pitchFamily="49" charset="0"/>
              </a:rPr>
              <a:t>sizeof</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FF"/>
                </a:solidFill>
                <a:highlight>
                  <a:srgbClr val="F0F0F0"/>
                </a:highlight>
                <a:latin typeface="Courier New" panose="02070309020205020404" pitchFamily="49" charset="0"/>
              </a:rPr>
              <a:t>cl_mem</a:t>
            </a:r>
            <a:r>
              <a:rPr lang="en-US" sz="800" dirty="0" smtClean="0">
                <a:solidFill>
                  <a:srgbClr val="000000"/>
                </a:solidFill>
                <a:highlight>
                  <a:srgbClr val="F0F0F0"/>
                </a:highlight>
                <a:latin typeface="Courier New" panose="02070309020205020404" pitchFamily="49" charset="0"/>
              </a:rPr>
              <a:t>), &amp;</a:t>
            </a:r>
            <a:r>
              <a:rPr lang="en-US" sz="800" dirty="0" err="1" smtClean="0">
                <a:solidFill>
                  <a:srgbClr val="000000"/>
                </a:solidFill>
                <a:highlight>
                  <a:srgbClr val="F0F0F0"/>
                </a:highlight>
                <a:latin typeface="Courier New" panose="02070309020205020404" pitchFamily="49" charset="0"/>
              </a:rPr>
              <a:t>SBuf</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clSetKernelArg</a:t>
            </a:r>
            <a:r>
              <a:rPr lang="en-US" sz="800" dirty="0" smtClean="0">
                <a:solidFill>
                  <a:srgbClr val="000000"/>
                </a:solidFill>
                <a:highlight>
                  <a:srgbClr val="F0F0F0"/>
                </a:highlight>
                <a:latin typeface="Courier New" panose="02070309020205020404" pitchFamily="49" charset="0"/>
              </a:rPr>
              <a:t>(m_krn,3,</a:t>
            </a:r>
            <a:r>
              <a:rPr lang="en-US" sz="800" dirty="0" smtClean="0">
                <a:solidFill>
                  <a:srgbClr val="0000FF"/>
                </a:solidFill>
                <a:highlight>
                  <a:srgbClr val="F0F0F0"/>
                </a:highlight>
                <a:latin typeface="Courier New" panose="02070309020205020404" pitchFamily="49" charset="0"/>
              </a:rPr>
              <a:t>sizeof</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FF"/>
                </a:solidFill>
                <a:highlight>
                  <a:srgbClr val="F0F0F0"/>
                </a:highlight>
                <a:latin typeface="Courier New" panose="02070309020205020404" pitchFamily="49" charset="0"/>
              </a:rPr>
              <a:t>cl_mem</a:t>
            </a:r>
            <a:r>
              <a:rPr lang="en-US" sz="800" dirty="0" smtClean="0">
                <a:solidFill>
                  <a:srgbClr val="000000"/>
                </a:solidFill>
                <a:highlight>
                  <a:srgbClr val="F0F0F0"/>
                </a:highlight>
                <a:latin typeface="Courier New" panose="02070309020205020404" pitchFamily="49" charset="0"/>
              </a:rPr>
              <a:t>), &amp;</a:t>
            </a:r>
            <a:r>
              <a:rPr lang="en-US" sz="800" dirty="0" err="1" smtClean="0">
                <a:solidFill>
                  <a:srgbClr val="000000"/>
                </a:solidFill>
                <a:highlight>
                  <a:srgbClr val="F0F0F0"/>
                </a:highlight>
                <a:latin typeface="Courier New" panose="02070309020205020404" pitchFamily="49" charset="0"/>
              </a:rPr>
              <a:t>XBuf</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clSetKernelArg</a:t>
            </a:r>
            <a:r>
              <a:rPr lang="en-US" sz="800" dirty="0" smtClean="0">
                <a:solidFill>
                  <a:srgbClr val="000000"/>
                </a:solidFill>
                <a:highlight>
                  <a:srgbClr val="F0F0F0"/>
                </a:highlight>
                <a:latin typeface="Courier New" panose="02070309020205020404" pitchFamily="49" charset="0"/>
              </a:rPr>
              <a:t>(m_krn,4,</a:t>
            </a:r>
            <a:r>
              <a:rPr lang="en-US" sz="800" dirty="0" smtClean="0">
                <a:solidFill>
                  <a:srgbClr val="0000FF"/>
                </a:solidFill>
                <a:highlight>
                  <a:srgbClr val="F0F0F0"/>
                </a:highlight>
                <a:latin typeface="Courier New" panose="02070309020205020404" pitchFamily="49" charset="0"/>
              </a:rPr>
              <a:t>sizeof</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FF"/>
                </a:solidFill>
                <a:highlight>
                  <a:srgbClr val="F0F0F0"/>
                </a:highlight>
                <a:latin typeface="Courier New" panose="02070309020205020404" pitchFamily="49" charset="0"/>
              </a:rPr>
              <a:t>cl_mem</a:t>
            </a:r>
            <a:r>
              <a:rPr lang="en-US" sz="800" dirty="0" smtClean="0">
                <a:solidFill>
                  <a:srgbClr val="000000"/>
                </a:solidFill>
                <a:highlight>
                  <a:srgbClr val="F0F0F0"/>
                </a:highlight>
                <a:latin typeface="Courier New" panose="02070309020205020404" pitchFamily="49" charset="0"/>
              </a:rPr>
              <a:t>), &amp;</a:t>
            </a:r>
            <a:r>
              <a:rPr lang="en-US" sz="800" dirty="0" err="1" smtClean="0">
                <a:solidFill>
                  <a:srgbClr val="000000"/>
                </a:solidFill>
                <a:highlight>
                  <a:srgbClr val="F0F0F0"/>
                </a:highlight>
                <a:latin typeface="Courier New" panose="02070309020205020404" pitchFamily="49" charset="0"/>
              </a:rPr>
              <a:t>TBuf</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clSetKernelArg</a:t>
            </a:r>
            <a:r>
              <a:rPr lang="en-US" sz="800" dirty="0" smtClean="0">
                <a:solidFill>
                  <a:srgbClr val="000000"/>
                </a:solidFill>
                <a:highlight>
                  <a:srgbClr val="F0F0F0"/>
                </a:highlight>
                <a:latin typeface="Courier New" panose="02070309020205020404" pitchFamily="49" charset="0"/>
              </a:rPr>
              <a:t>(m_krn,5,</a:t>
            </a:r>
            <a:r>
              <a:rPr lang="en-US" sz="800" dirty="0" smtClean="0">
                <a:solidFill>
                  <a:srgbClr val="0000FF"/>
                </a:solidFill>
                <a:highlight>
                  <a:srgbClr val="F0F0F0"/>
                </a:highlight>
                <a:latin typeface="Courier New" panose="02070309020205020404" pitchFamily="49" charset="0"/>
              </a:rPr>
              <a:t>sizeof</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FF"/>
                </a:solidFill>
                <a:highlight>
                  <a:srgbClr val="F0F0F0"/>
                </a:highlight>
                <a:latin typeface="Courier New" panose="02070309020205020404" pitchFamily="49" charset="0"/>
              </a:rPr>
              <a:t>cl_float</a:t>
            </a:r>
            <a:r>
              <a:rPr lang="en-US" sz="800" dirty="0" smtClean="0">
                <a:solidFill>
                  <a:srgbClr val="000000"/>
                </a:solidFill>
                <a:highlight>
                  <a:srgbClr val="F0F0F0"/>
                </a:highlight>
                <a:latin typeface="Courier New" panose="02070309020205020404" pitchFamily="49" charset="0"/>
              </a:rPr>
              <a:t>),  &amp;R)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clSetKernelArg</a:t>
            </a:r>
            <a:r>
              <a:rPr lang="en-US" sz="800" dirty="0" smtClean="0">
                <a:solidFill>
                  <a:srgbClr val="000000"/>
                </a:solidFill>
                <a:highlight>
                  <a:srgbClr val="F0F0F0"/>
                </a:highlight>
                <a:latin typeface="Courier New" panose="02070309020205020404" pitchFamily="49" charset="0"/>
              </a:rPr>
              <a:t>(m_krn,6,</a:t>
            </a:r>
            <a:r>
              <a:rPr lang="en-US" sz="800" dirty="0" smtClean="0">
                <a:solidFill>
                  <a:srgbClr val="0000FF"/>
                </a:solidFill>
                <a:highlight>
                  <a:srgbClr val="F0F0F0"/>
                </a:highlight>
                <a:latin typeface="Courier New" panose="02070309020205020404" pitchFamily="49" charset="0"/>
              </a:rPr>
              <a:t>sizeof</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FF"/>
                </a:solidFill>
                <a:highlight>
                  <a:srgbClr val="F0F0F0"/>
                </a:highlight>
                <a:latin typeface="Courier New" panose="02070309020205020404" pitchFamily="49" charset="0"/>
              </a:rPr>
              <a:t>cl_float</a:t>
            </a:r>
            <a:r>
              <a:rPr lang="en-US" sz="800" dirty="0" smtClean="0">
                <a:solidFill>
                  <a:srgbClr val="000000"/>
                </a:solidFill>
                <a:highlight>
                  <a:srgbClr val="F0F0F0"/>
                </a:highlight>
                <a:latin typeface="Courier New" panose="02070309020205020404" pitchFamily="49" charset="0"/>
              </a:rPr>
              <a:t>),  &amp;V)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clSetKernelArg</a:t>
            </a:r>
            <a:r>
              <a:rPr lang="en-US" sz="800" dirty="0" smtClean="0">
                <a:solidFill>
                  <a:srgbClr val="000000"/>
                </a:solidFill>
                <a:highlight>
                  <a:srgbClr val="F0F0F0"/>
                </a:highlight>
                <a:latin typeface="Courier New" panose="02070309020205020404" pitchFamily="49" charset="0"/>
              </a:rPr>
              <a:t>(m_krn,7,</a:t>
            </a:r>
            <a:r>
              <a:rPr lang="en-US" sz="800" dirty="0" smtClean="0">
                <a:solidFill>
                  <a:srgbClr val="0000FF"/>
                </a:solidFill>
                <a:highlight>
                  <a:srgbClr val="F0F0F0"/>
                </a:highlight>
                <a:latin typeface="Courier New" panose="02070309020205020404" pitchFamily="49" charset="0"/>
              </a:rPr>
              <a:t>sizeof</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FF"/>
                </a:solidFill>
                <a:highlight>
                  <a:srgbClr val="F0F0F0"/>
                </a:highlight>
                <a:latin typeface="Courier New" panose="02070309020205020404" pitchFamily="49" charset="0"/>
              </a:rPr>
              <a:t>cl_uint</a:t>
            </a:r>
            <a:r>
              <a:rPr lang="en-US" sz="800" dirty="0" smtClean="0">
                <a:solidFill>
                  <a:srgbClr val="000000"/>
                </a:solidFill>
                <a:highlight>
                  <a:srgbClr val="F0F0F0"/>
                </a:highlight>
                <a:latin typeface="Courier New" panose="02070309020205020404" pitchFamily="49" charset="0"/>
              </a:rPr>
              <a:t>),&amp;</a:t>
            </a:r>
            <a:r>
              <a:rPr lang="en-US" sz="800" dirty="0" err="1" smtClean="0">
                <a:solidFill>
                  <a:srgbClr val="000000"/>
                </a:solidFill>
                <a:highlight>
                  <a:srgbClr val="F0F0F0"/>
                </a:highlight>
                <a:latin typeface="Courier New" panose="02070309020205020404" pitchFamily="49" charset="0"/>
              </a:rPr>
              <a:t>optionCount</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a:t>
            </a:r>
            <a:r>
              <a:rPr lang="en-US" sz="800" dirty="0" smtClean="0">
                <a:solidFill>
                  <a:srgbClr val="0000FF"/>
                </a:solidFill>
                <a:highlight>
                  <a:srgbClr val="F0F0F0"/>
                </a:highlight>
                <a:latin typeface="Courier New" panose="02070309020205020404" pitchFamily="49" charset="0"/>
              </a:rPr>
              <a:t>false</a:t>
            </a:r>
            <a:r>
              <a:rPr lang="en-US" sz="800" dirty="0" smtClean="0">
                <a:solidFill>
                  <a:srgbClr val="000000"/>
                </a:solidFill>
                <a:highlight>
                  <a:srgbClr val="F0F0F0"/>
                </a:highlight>
                <a:latin typeface="Courier New" panose="02070309020205020404" pitchFamily="49" charset="0"/>
              </a:rPr>
              <a:t>; }</a:t>
            </a:r>
          </a:p>
          <a:p>
            <a:pPr>
              <a:lnSpc>
                <a:spcPts val="800"/>
              </a:lnSpc>
              <a:spcBef>
                <a:spcPts val="0"/>
              </a:spcBef>
            </a:pPr>
            <a:r>
              <a:rPr lang="en-US" sz="800" dirty="0" err="1" smtClean="0">
                <a:solidFill>
                  <a:srgbClr val="0000FF"/>
                </a:solidFill>
                <a:highlight>
                  <a:srgbClr val="F0F0F0"/>
                </a:highlight>
                <a:latin typeface="Courier New" panose="02070309020205020404" pitchFamily="49" charset="0"/>
              </a:rPr>
              <a:t>size_t</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globalWorkSize</a:t>
            </a:r>
            <a:r>
              <a:rPr lang="en-US" sz="800" dirty="0" smtClean="0">
                <a:solidFill>
                  <a:srgbClr val="000000"/>
                </a:solidFill>
                <a:highlight>
                  <a:srgbClr val="F0F0F0"/>
                </a:highlight>
                <a:latin typeface="Courier New" panose="02070309020205020404" pitchFamily="49" charset="0"/>
              </a:rPr>
              <a:t> = </a:t>
            </a:r>
            <a:r>
              <a:rPr lang="en-US" sz="800" dirty="0" err="1" smtClean="0">
                <a:solidFill>
                  <a:srgbClr val="000000"/>
                </a:solidFill>
                <a:highlight>
                  <a:srgbClr val="F0F0F0"/>
                </a:highlight>
                <a:latin typeface="Courier New" panose="02070309020205020404" pitchFamily="49" charset="0"/>
              </a:rPr>
              <a:t>optionCount</a:t>
            </a:r>
            <a:r>
              <a:rPr lang="en-US" sz="800" dirty="0" smtClean="0">
                <a:solidFill>
                  <a:srgbClr val="000000"/>
                </a:solidFill>
                <a:highlight>
                  <a:srgbClr val="F0F0F0"/>
                </a:highlight>
                <a:latin typeface="Courier New" panose="02070309020205020404" pitchFamily="49" charset="0"/>
              </a:rPr>
              <a:t>;</a:t>
            </a:r>
          </a:p>
          <a:p>
            <a:pPr>
              <a:lnSpc>
                <a:spcPts val="800"/>
              </a:lnSpc>
              <a:spcBef>
                <a:spcPts val="0"/>
              </a:spcBef>
            </a:pPr>
            <a:r>
              <a:rPr lang="en-US" sz="800" dirty="0" err="1" smtClean="0">
                <a:solidFill>
                  <a:srgbClr val="0000FF"/>
                </a:solidFill>
                <a:highlight>
                  <a:srgbClr val="F0F0F0"/>
                </a:highlight>
                <a:latin typeface="Courier New" panose="02070309020205020404" pitchFamily="49" charset="0"/>
              </a:rPr>
              <a:t>size_t</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localWorkSize</a:t>
            </a:r>
            <a:r>
              <a:rPr lang="en-US" sz="800" dirty="0" smtClean="0">
                <a:solidFill>
                  <a:srgbClr val="000000"/>
                </a:solidFill>
                <a:highlight>
                  <a:srgbClr val="F0F0F0"/>
                </a:highlight>
                <a:latin typeface="Courier New" panose="02070309020205020404" pitchFamily="49" charset="0"/>
              </a:rPr>
              <a:t> = 512;</a:t>
            </a:r>
          </a:p>
          <a:p>
            <a:pPr>
              <a:lnSpc>
                <a:spcPts val="800"/>
              </a:lnSpc>
              <a:spcBef>
                <a:spcPts val="0"/>
              </a:spcBef>
            </a:pPr>
            <a:endParaRPr lang="en-US" sz="800" dirty="0" smtClean="0">
              <a:solidFill>
                <a:srgbClr val="000000"/>
              </a:solidFill>
              <a:highlight>
                <a:srgbClr val="F0F0F0"/>
              </a:highlight>
              <a:latin typeface="Courier New" panose="02070309020205020404" pitchFamily="49" charset="0"/>
            </a:endParaRPr>
          </a:p>
          <a:p>
            <a:pPr>
              <a:lnSpc>
                <a:spcPts val="800"/>
              </a:lnSpc>
              <a:spcBef>
                <a:spcPts val="0"/>
              </a:spcBef>
            </a:pPr>
            <a:r>
              <a:rPr lang="en-US" sz="800" dirty="0" smtClean="0">
                <a:solidFill>
                  <a:srgbClr val="0000FF"/>
                </a:solidFill>
                <a:highlight>
                  <a:srgbClr val="F0F0F0"/>
                </a:highlight>
                <a:latin typeface="Courier New" panose="02070309020205020404" pitchFamily="49" charset="0"/>
              </a:rPr>
              <a:t>if</a:t>
            </a:r>
            <a:r>
              <a:rPr lang="en-US" sz="800" dirty="0" smtClean="0">
                <a:solidFill>
                  <a:srgbClr val="000000"/>
                </a:solidFill>
                <a:highlight>
                  <a:srgbClr val="F0F0F0"/>
                </a:highlight>
                <a:latin typeface="Courier New" panose="02070309020205020404" pitchFamily="49" charset="0"/>
              </a:rPr>
              <a:t> (</a:t>
            </a:r>
            <a:r>
              <a:rPr lang="en-US" sz="800" b="1" dirty="0" err="1" smtClean="0">
                <a:solidFill>
                  <a:srgbClr val="FF0000"/>
                </a:solidFill>
                <a:highlight>
                  <a:srgbClr val="F0F0F0"/>
                </a:highlight>
                <a:latin typeface="Courier New" panose="02070309020205020404" pitchFamily="49" charset="0"/>
              </a:rPr>
              <a:t>clEnqueueNDRangeKernel</a:t>
            </a:r>
            <a:r>
              <a:rPr lang="en-US" sz="800" dirty="0" smtClean="0">
                <a:solidFill>
                  <a:srgbClr val="000000"/>
                </a:solidFill>
                <a:highlight>
                  <a:srgbClr val="F0F0F0"/>
                </a:highlight>
                <a:latin typeface="Courier New" panose="02070309020205020404" pitchFamily="49" charset="0"/>
              </a:rPr>
              <a:t>(</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m_queue</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m_kernel</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FF"/>
                </a:solidFill>
                <a:highlight>
                  <a:srgbClr val="F0F0F0"/>
                </a:highlight>
                <a:latin typeface="Courier New" panose="02070309020205020404" pitchFamily="49" charset="0"/>
              </a:rPr>
              <a:t>cl_uint</a:t>
            </a:r>
            <a:r>
              <a:rPr lang="en-US" sz="800" dirty="0" smtClean="0">
                <a:solidFill>
                  <a:srgbClr val="000000"/>
                </a:solidFill>
                <a:highlight>
                  <a:srgbClr val="F0F0F0"/>
                </a:highlight>
                <a:latin typeface="Courier New" panose="02070309020205020404" pitchFamily="49" charset="0"/>
              </a:rPr>
              <a:t>)</a:t>
            </a:r>
            <a:r>
              <a:rPr lang="en-US" sz="800" dirty="0" err="1" smtClean="0">
                <a:solidFill>
                  <a:srgbClr val="000000"/>
                </a:solidFill>
                <a:highlight>
                  <a:srgbClr val="F0F0F0"/>
                </a:highlight>
                <a:latin typeface="Courier New" panose="02070309020205020404" pitchFamily="49" charset="0"/>
              </a:rPr>
              <a:t>sz_dimensions</a:t>
            </a:r>
            <a:r>
              <a:rPr lang="en-US" sz="800" dirty="0" smtClean="0">
                <a:solidFill>
                  <a:srgbClr val="000000"/>
                </a:solidFill>
                <a:highlight>
                  <a:srgbClr val="F0F0F0"/>
                </a:highlight>
                <a:latin typeface="Courier New" panose="02070309020205020404" pitchFamily="49" charset="0"/>
              </a:rPr>
              <a:t>, NULL,</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globalWorkSize</a:t>
            </a:r>
            <a:r>
              <a:rPr lang="en-US" sz="800" dirty="0" smtClean="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localWorkSize</a:t>
            </a:r>
            <a:r>
              <a:rPr lang="en-US" sz="800" dirty="0" smtClean="0">
                <a:solidFill>
                  <a:srgbClr val="000000"/>
                </a:solidFill>
                <a:highlight>
                  <a:srgbClr val="F0F0F0"/>
                </a:highlight>
                <a:latin typeface="Courier New" panose="02070309020205020404" pitchFamily="49" charset="0"/>
              </a:rPr>
              <a:t>, 0, NULL, e)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a:t>
            </a:r>
            <a:r>
              <a:rPr lang="en-US" sz="800" dirty="0" smtClean="0">
                <a:solidFill>
                  <a:srgbClr val="0000FF"/>
                </a:solidFill>
                <a:highlight>
                  <a:srgbClr val="F0F0F0"/>
                </a:highlight>
                <a:latin typeface="Courier New" panose="02070309020205020404" pitchFamily="49" charset="0"/>
              </a:rPr>
              <a:t>return</a:t>
            </a:r>
            <a:r>
              <a:rPr lang="en-US" sz="800" dirty="0" smtClean="0">
                <a:solidFill>
                  <a:srgbClr val="000000"/>
                </a:solidFill>
                <a:highlight>
                  <a:srgbClr val="F0F0F0"/>
                </a:highlight>
                <a:latin typeface="Courier New" panose="02070309020205020404" pitchFamily="49" charset="0"/>
              </a:rPr>
              <a:t> </a:t>
            </a:r>
            <a:r>
              <a:rPr lang="en-US" sz="800" dirty="0" smtClean="0">
                <a:solidFill>
                  <a:srgbClr val="0000FF"/>
                </a:solidFill>
                <a:highlight>
                  <a:srgbClr val="F0F0F0"/>
                </a:highlight>
                <a:latin typeface="Courier New" panose="02070309020205020404" pitchFamily="49" charset="0"/>
              </a:rPr>
              <a:t>false</a:t>
            </a:r>
            <a:r>
              <a:rPr lang="en-US" sz="800" dirty="0" smtClean="0">
                <a:solidFill>
                  <a:srgbClr val="000000"/>
                </a:solidFill>
                <a:highlight>
                  <a:srgbClr val="F0F0F0"/>
                </a:highlight>
                <a:latin typeface="Courier New" panose="02070309020205020404" pitchFamily="49" charset="0"/>
              </a:rPr>
              <a:t>; }</a:t>
            </a:r>
          </a:p>
          <a:p>
            <a:pPr>
              <a:lnSpc>
                <a:spcPts val="800"/>
              </a:lnSpc>
              <a:spcBef>
                <a:spcPts val="0"/>
              </a:spcBef>
            </a:pPr>
            <a:r>
              <a:rPr lang="en-US" sz="800" dirty="0" smtClean="0">
                <a:solidFill>
                  <a:srgbClr val="0000FF"/>
                </a:solidFill>
                <a:highlight>
                  <a:srgbClr val="F0F0F0"/>
                </a:highlight>
                <a:latin typeface="Courier New" panose="02070309020205020404" pitchFamily="49" charset="0"/>
              </a:rPr>
              <a:t>if</a:t>
            </a:r>
            <a:r>
              <a:rPr lang="en-US" sz="800" dirty="0" smtClean="0">
                <a:solidFill>
                  <a:srgbClr val="000000"/>
                </a:solidFill>
                <a:highlight>
                  <a:srgbClr val="F0F0F0"/>
                </a:highlight>
                <a:latin typeface="Courier New" panose="02070309020205020404" pitchFamily="49" charset="0"/>
              </a:rPr>
              <a:t> (</a:t>
            </a:r>
            <a:r>
              <a:rPr lang="en-US" altLang="ja-JP" sz="800" b="1" dirty="0" err="1" smtClean="0">
                <a:solidFill>
                  <a:srgbClr val="FF0000"/>
                </a:solidFill>
                <a:highlight>
                  <a:srgbClr val="F0F0F0"/>
                </a:highlight>
                <a:latin typeface="Courier New" panose="02070309020205020404" pitchFamily="49" charset="0"/>
              </a:rPr>
              <a:t>clFinish</a:t>
            </a:r>
            <a:r>
              <a:rPr lang="en-US" altLang="ja-JP" sz="800" b="1" dirty="0" smtClean="0">
                <a:solidFill>
                  <a:srgbClr val="FF0000"/>
                </a:solidFill>
                <a:highlight>
                  <a:srgbClr val="F0F0F0"/>
                </a:highlight>
                <a:latin typeface="Courier New" panose="02070309020205020404" pitchFamily="49" charset="0"/>
              </a:rPr>
              <a:t>(</a:t>
            </a:r>
            <a:r>
              <a:rPr lang="en-US" altLang="ja-JP" sz="800" b="1" dirty="0" err="1" smtClean="0">
                <a:solidFill>
                  <a:srgbClr val="FF0000"/>
                </a:solidFill>
                <a:highlight>
                  <a:srgbClr val="F0F0F0"/>
                </a:highlight>
                <a:latin typeface="Courier New" panose="02070309020205020404" pitchFamily="49" charset="0"/>
              </a:rPr>
              <a:t>m_queue</a:t>
            </a:r>
            <a:r>
              <a:rPr lang="en-US" sz="800" dirty="0" smtClean="0">
                <a:solidFill>
                  <a:srgbClr val="000000"/>
                </a:solidFill>
                <a:highlight>
                  <a:srgbClr val="F0F0F0"/>
                </a:highlight>
                <a:latin typeface="Courier New" panose="02070309020205020404" pitchFamily="49" charset="0"/>
              </a:rPr>
              <a:t>) != CL_SUCCESS) { </a:t>
            </a:r>
            <a:r>
              <a:rPr lang="en-US" sz="800" dirty="0" smtClean="0">
                <a:solidFill>
                  <a:srgbClr val="0000FF"/>
                </a:solidFill>
                <a:highlight>
                  <a:srgbClr val="F0F0F0"/>
                </a:highlight>
                <a:latin typeface="Courier New" panose="02070309020205020404" pitchFamily="49" charset="0"/>
              </a:rPr>
              <a:t>return</a:t>
            </a:r>
            <a:r>
              <a:rPr lang="en-US" sz="800" dirty="0" smtClean="0">
                <a:solidFill>
                  <a:srgbClr val="000000"/>
                </a:solidFill>
                <a:highlight>
                  <a:srgbClr val="F0F0F0"/>
                </a:highlight>
                <a:latin typeface="Courier New" panose="02070309020205020404" pitchFamily="49" charset="0"/>
              </a:rPr>
              <a:t> </a:t>
            </a:r>
            <a:r>
              <a:rPr lang="en-US" sz="800" dirty="0" smtClean="0">
                <a:solidFill>
                  <a:srgbClr val="0000FF"/>
                </a:solidFill>
                <a:highlight>
                  <a:srgbClr val="F0F0F0"/>
                </a:highlight>
                <a:latin typeface="Courier New" panose="02070309020205020404" pitchFamily="49" charset="0"/>
              </a:rPr>
              <a:t>false</a:t>
            </a:r>
            <a:r>
              <a:rPr lang="en-US" sz="800" dirty="0" smtClean="0">
                <a:solidFill>
                  <a:srgbClr val="000000"/>
                </a:solidFill>
                <a:highlight>
                  <a:srgbClr val="F0F0F0"/>
                </a:highlight>
                <a:latin typeface="Courier New" panose="02070309020205020404" pitchFamily="49" charset="0"/>
              </a:rPr>
              <a:t>; }</a:t>
            </a:r>
          </a:p>
          <a:p>
            <a:pPr>
              <a:lnSpc>
                <a:spcPts val="800"/>
              </a:lnSpc>
              <a:spcBef>
                <a:spcPts val="0"/>
              </a:spcBef>
            </a:pPr>
            <a:endParaRPr lang="en-US" sz="800" dirty="0" smtClean="0">
              <a:solidFill>
                <a:srgbClr val="000000"/>
              </a:solidFill>
              <a:highlight>
                <a:srgbClr val="F0F0F0"/>
              </a:highlight>
              <a:latin typeface="Courier New" panose="02070309020205020404" pitchFamily="49" charset="0"/>
            </a:endParaRPr>
          </a:p>
          <a:p>
            <a:pPr>
              <a:lnSpc>
                <a:spcPts val="800"/>
              </a:lnSpc>
              <a:spcBef>
                <a:spcPts val="0"/>
              </a:spcBef>
            </a:pPr>
            <a:r>
              <a:rPr lang="en-US" sz="800" dirty="0" smtClean="0">
                <a:solidFill>
                  <a:srgbClr val="0000FF"/>
                </a:solidFill>
                <a:highlight>
                  <a:srgbClr val="F0F0F0"/>
                </a:highlight>
                <a:latin typeface="Courier New" panose="02070309020205020404" pitchFamily="49" charset="0"/>
              </a:rPr>
              <a:t>if</a:t>
            </a:r>
            <a:r>
              <a:rPr lang="en-US" sz="800" dirty="0" smtClean="0">
                <a:solidFill>
                  <a:srgbClr val="000000"/>
                </a:solidFill>
                <a:highlight>
                  <a:srgbClr val="F0F0F0"/>
                </a:highlight>
                <a:latin typeface="Courier New" panose="02070309020205020404" pitchFamily="49" charset="0"/>
              </a:rPr>
              <a:t> ((</a:t>
            </a:r>
            <a:r>
              <a:rPr lang="en-US" altLang="ja-JP" sz="800" b="1" dirty="0" err="1" smtClean="0">
                <a:solidFill>
                  <a:srgbClr val="7030A0"/>
                </a:solidFill>
                <a:highlight>
                  <a:srgbClr val="F0F0F0"/>
                </a:highlight>
                <a:latin typeface="Courier New" panose="02070309020205020404" pitchFamily="49" charset="0"/>
              </a:rPr>
              <a:t>clReleaseMemObject</a:t>
            </a:r>
            <a:r>
              <a:rPr lang="en-US" altLang="ja-JP" sz="800" b="1" dirty="0" smtClean="0">
                <a:solidFill>
                  <a:srgbClr val="7030A0"/>
                </a:solidFill>
                <a:highlight>
                  <a:srgbClr val="F0F0F0"/>
                </a:highlight>
                <a:latin typeface="Courier New" panose="02070309020205020404" pitchFamily="49" charset="0"/>
              </a:rPr>
              <a:t>(</a:t>
            </a:r>
            <a:r>
              <a:rPr lang="en-US" altLang="ja-JP" sz="800" b="1" dirty="0" err="1" smtClean="0">
                <a:solidFill>
                  <a:srgbClr val="7030A0"/>
                </a:solidFill>
                <a:highlight>
                  <a:srgbClr val="F0F0F0"/>
                </a:highlight>
                <a:latin typeface="Courier New" panose="02070309020205020404" pitchFamily="49" charset="0"/>
              </a:rPr>
              <a:t>SBuf</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altLang="ja-JP" sz="800" b="1" dirty="0" err="1" smtClean="0">
                <a:solidFill>
                  <a:srgbClr val="7030A0"/>
                </a:solidFill>
                <a:highlight>
                  <a:srgbClr val="F0F0F0"/>
                </a:highlight>
                <a:latin typeface="Courier New" panose="02070309020205020404" pitchFamily="49" charset="0"/>
              </a:rPr>
              <a:t>clReleaseMemObject</a:t>
            </a:r>
            <a:r>
              <a:rPr lang="en-US" altLang="ja-JP" sz="800" b="1" dirty="0" smtClean="0">
                <a:solidFill>
                  <a:srgbClr val="7030A0"/>
                </a:solidFill>
                <a:highlight>
                  <a:srgbClr val="F0F0F0"/>
                </a:highlight>
                <a:latin typeface="Courier New" panose="02070309020205020404" pitchFamily="49" charset="0"/>
              </a:rPr>
              <a:t>(</a:t>
            </a:r>
            <a:r>
              <a:rPr lang="en-US" altLang="ja-JP" sz="800" b="1" dirty="0" err="1" smtClean="0">
                <a:solidFill>
                  <a:srgbClr val="7030A0"/>
                </a:solidFill>
                <a:highlight>
                  <a:srgbClr val="F0F0F0"/>
                </a:highlight>
                <a:latin typeface="Courier New" panose="02070309020205020404" pitchFamily="49" charset="0"/>
              </a:rPr>
              <a:t>TBuf</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a:t>
            </a:r>
            <a:r>
              <a:rPr lang="en-US" altLang="ja-JP" sz="800" b="1" dirty="0" err="1" smtClean="0">
                <a:solidFill>
                  <a:srgbClr val="7030A0"/>
                </a:solidFill>
                <a:highlight>
                  <a:srgbClr val="F0F0F0"/>
                </a:highlight>
                <a:latin typeface="Courier New" panose="02070309020205020404" pitchFamily="49" charset="0"/>
              </a:rPr>
              <a:t>clReleaseMemObject</a:t>
            </a:r>
            <a:r>
              <a:rPr lang="en-US" altLang="ja-JP" sz="800" b="1" dirty="0" smtClean="0">
                <a:solidFill>
                  <a:srgbClr val="7030A0"/>
                </a:solidFill>
                <a:highlight>
                  <a:srgbClr val="F0F0F0"/>
                </a:highlight>
                <a:latin typeface="Courier New" panose="02070309020205020404" pitchFamily="49" charset="0"/>
              </a:rPr>
              <a:t>(</a:t>
            </a:r>
            <a:r>
              <a:rPr lang="en-US" altLang="ja-JP" sz="800" b="1" dirty="0" err="1" smtClean="0">
                <a:solidFill>
                  <a:srgbClr val="7030A0"/>
                </a:solidFill>
                <a:highlight>
                  <a:srgbClr val="F0F0F0"/>
                </a:highlight>
                <a:latin typeface="Courier New" panose="02070309020205020404" pitchFamily="49" charset="0"/>
              </a:rPr>
              <a:t>XBuf</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a:t>
            </a:r>
            <a:r>
              <a:rPr lang="en-US" altLang="ja-JP" sz="800" b="1" dirty="0" err="1" smtClean="0">
                <a:solidFill>
                  <a:srgbClr val="7030A0"/>
                </a:solidFill>
                <a:highlight>
                  <a:srgbClr val="F0F0F0"/>
                </a:highlight>
                <a:latin typeface="Courier New" panose="02070309020205020404" pitchFamily="49" charset="0"/>
              </a:rPr>
              <a:t>clReleaseMemObject</a:t>
            </a:r>
            <a:r>
              <a:rPr lang="en-US" altLang="ja-JP" sz="800" b="1" dirty="0" smtClean="0">
                <a:solidFill>
                  <a:srgbClr val="7030A0"/>
                </a:solidFill>
                <a:highlight>
                  <a:srgbClr val="F0F0F0"/>
                </a:highlight>
                <a:latin typeface="Courier New" panose="02070309020205020404" pitchFamily="49" charset="0"/>
              </a:rPr>
              <a:t>(</a:t>
            </a:r>
            <a:r>
              <a:rPr lang="en-US" altLang="ja-JP" sz="800" b="1" dirty="0" err="1" smtClean="0">
                <a:solidFill>
                  <a:srgbClr val="7030A0"/>
                </a:solidFill>
                <a:highlight>
                  <a:srgbClr val="F0F0F0"/>
                </a:highlight>
                <a:latin typeface="Courier New" panose="02070309020205020404" pitchFamily="49" charset="0"/>
              </a:rPr>
              <a:t>callPriceBuf</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a:t>
            </a:r>
            <a:r>
              <a:rPr lang="en-US" altLang="ja-JP" sz="800" b="1" dirty="0" err="1" smtClean="0">
                <a:solidFill>
                  <a:srgbClr val="7030A0"/>
                </a:solidFill>
                <a:highlight>
                  <a:srgbClr val="F0F0F0"/>
                </a:highlight>
                <a:latin typeface="Courier New" panose="02070309020205020404" pitchFamily="49" charset="0"/>
              </a:rPr>
              <a:t>clReleaseMemObject</a:t>
            </a:r>
            <a:r>
              <a:rPr lang="en-US" altLang="ja-JP" sz="800" b="1" dirty="0" smtClean="0">
                <a:solidFill>
                  <a:srgbClr val="7030A0"/>
                </a:solidFill>
                <a:highlight>
                  <a:srgbClr val="F0F0F0"/>
                </a:highlight>
                <a:latin typeface="Courier New" panose="02070309020205020404" pitchFamily="49" charset="0"/>
              </a:rPr>
              <a:t>(</a:t>
            </a:r>
            <a:r>
              <a:rPr lang="en-US" altLang="ja-JP" sz="800" b="1" dirty="0" err="1" smtClean="0">
                <a:solidFill>
                  <a:srgbClr val="7030A0"/>
                </a:solidFill>
                <a:highlight>
                  <a:srgbClr val="F0F0F0"/>
                </a:highlight>
                <a:latin typeface="Courier New" panose="02070309020205020404" pitchFamily="49" charset="0"/>
              </a:rPr>
              <a:t>putPriceBuf</a:t>
            </a:r>
            <a:r>
              <a:rPr lang="en-US" sz="800" dirty="0" smtClean="0">
                <a:solidFill>
                  <a:srgbClr val="000000"/>
                </a:solidFill>
                <a:highlight>
                  <a:srgbClr val="F0F0F0"/>
                </a:highlight>
                <a:latin typeface="Courier New" panose="02070309020205020404" pitchFamily="49" charset="0"/>
              </a:rPr>
              <a:t>) != CL_SUCCESS))</a:t>
            </a:r>
          </a:p>
          <a:p>
            <a:pPr>
              <a:lnSpc>
                <a:spcPts val="800"/>
              </a:lnSpc>
              <a:spcBef>
                <a:spcPts val="0"/>
              </a:spcBef>
            </a:pPr>
            <a:r>
              <a:rPr lang="en-US" sz="800" dirty="0" smtClean="0">
                <a:solidFill>
                  <a:srgbClr val="000000"/>
                </a:solidFill>
                <a:highlight>
                  <a:srgbClr val="F0F0F0"/>
                </a:highlight>
                <a:latin typeface="Courier New" panose="02070309020205020404" pitchFamily="49" charset="0"/>
              </a:rPr>
              <a:t>    { </a:t>
            </a:r>
            <a:r>
              <a:rPr lang="en-US" sz="800" dirty="0" smtClean="0">
                <a:solidFill>
                  <a:srgbClr val="0000FF"/>
                </a:solidFill>
                <a:highlight>
                  <a:srgbClr val="F0F0F0"/>
                </a:highlight>
                <a:latin typeface="Courier New" panose="02070309020205020404" pitchFamily="49" charset="0"/>
              </a:rPr>
              <a:t>return</a:t>
            </a:r>
            <a:r>
              <a:rPr lang="en-US" sz="800" dirty="0" smtClean="0">
                <a:solidFill>
                  <a:srgbClr val="000000"/>
                </a:solidFill>
                <a:highlight>
                  <a:srgbClr val="F0F0F0"/>
                </a:highlight>
                <a:latin typeface="Courier New" panose="02070309020205020404" pitchFamily="49" charset="0"/>
              </a:rPr>
              <a:t> </a:t>
            </a:r>
            <a:r>
              <a:rPr lang="en-US" sz="800" dirty="0" smtClean="0">
                <a:solidFill>
                  <a:srgbClr val="0000FF"/>
                </a:solidFill>
                <a:highlight>
                  <a:srgbClr val="F0F0F0"/>
                </a:highlight>
                <a:latin typeface="Courier New" panose="02070309020205020404" pitchFamily="49" charset="0"/>
              </a:rPr>
              <a:t>false</a:t>
            </a:r>
            <a:r>
              <a:rPr lang="en-US" sz="800" dirty="0" smtClean="0">
                <a:solidFill>
                  <a:srgbClr val="000000"/>
                </a:solidFill>
                <a:highlight>
                  <a:srgbClr val="F0F0F0"/>
                </a:highlight>
                <a:latin typeface="Courier New" panose="02070309020205020404" pitchFamily="49" charset="0"/>
              </a:rPr>
              <a:t>; }</a:t>
            </a:r>
          </a:p>
          <a:p>
            <a:pPr>
              <a:lnSpc>
                <a:spcPts val="800"/>
              </a:lnSpc>
              <a:spcBef>
                <a:spcPts val="0"/>
              </a:spcBef>
            </a:pPr>
            <a:r>
              <a:rPr lang="en-US" sz="800" dirty="0" smtClean="0">
                <a:solidFill>
                  <a:srgbClr val="0000FF"/>
                </a:solidFill>
                <a:highlight>
                  <a:srgbClr val="F0F0F0"/>
                </a:highlight>
                <a:latin typeface="Courier New" panose="02070309020205020404" pitchFamily="49" charset="0"/>
              </a:rPr>
              <a:t>return</a:t>
            </a:r>
            <a:r>
              <a:rPr lang="en-US" sz="800" dirty="0" smtClean="0">
                <a:solidFill>
                  <a:srgbClr val="000000"/>
                </a:solidFill>
                <a:highlight>
                  <a:srgbClr val="F0F0F0"/>
                </a:highlight>
                <a:latin typeface="Courier New" panose="02070309020205020404" pitchFamily="49" charset="0"/>
              </a:rPr>
              <a:t> </a:t>
            </a:r>
            <a:r>
              <a:rPr lang="en-US" sz="800" dirty="0" smtClean="0">
                <a:solidFill>
                  <a:srgbClr val="0000FF"/>
                </a:solidFill>
                <a:highlight>
                  <a:srgbClr val="F0F0F0"/>
                </a:highlight>
                <a:latin typeface="Courier New" panose="02070309020205020404" pitchFamily="49" charset="0"/>
              </a:rPr>
              <a:t>true</a:t>
            </a:r>
            <a:r>
              <a:rPr lang="en-US" sz="800" dirty="0" smtClean="0">
                <a:solidFill>
                  <a:srgbClr val="000000"/>
                </a:solidFill>
                <a:highlight>
                  <a:srgbClr val="F0F0F0"/>
                </a:highlight>
                <a:latin typeface="Courier New" panose="02070309020205020404" pitchFamily="49" charset="0"/>
              </a:rPr>
              <a:t>;</a:t>
            </a:r>
            <a:endParaRPr lang="en-US" sz="800" dirty="0"/>
          </a:p>
        </p:txBody>
      </p:sp>
      <p:sp>
        <p:nvSpPr>
          <p:cNvPr id="12" name="TextBox 11"/>
          <p:cNvSpPr txBox="1"/>
          <p:nvPr/>
        </p:nvSpPr>
        <p:spPr>
          <a:xfrm>
            <a:off x="5800433" y="585577"/>
            <a:ext cx="1692831" cy="300082"/>
          </a:xfrm>
          <a:prstGeom prst="rect">
            <a:avLst/>
          </a:prstGeom>
          <a:noFill/>
        </p:spPr>
        <p:txBody>
          <a:bodyPr wrap="square" rtlCol="0">
            <a:spAutoFit/>
          </a:bodyPr>
          <a:lstStyle/>
          <a:p>
            <a:r>
              <a:rPr lang="en-US" sz="1350" dirty="0" smtClean="0"/>
              <a:t>Host </a:t>
            </a:r>
            <a:r>
              <a:rPr lang="en-US" sz="1350" dirty="0"/>
              <a:t>code</a:t>
            </a:r>
          </a:p>
        </p:txBody>
      </p:sp>
      <p:cxnSp>
        <p:nvCxnSpPr>
          <p:cNvPr id="15" name="Straight Connector 14"/>
          <p:cNvCxnSpPr>
            <a:endCxn id="8" idx="1"/>
          </p:cNvCxnSpPr>
          <p:nvPr/>
        </p:nvCxnSpPr>
        <p:spPr>
          <a:xfrm flipV="1">
            <a:off x="3850155" y="3338415"/>
            <a:ext cx="756743" cy="29305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4374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Programming models – Microsoft AMP</a:t>
            </a:r>
          </a:p>
        </p:txBody>
      </p:sp>
      <p:sp>
        <p:nvSpPr>
          <p:cNvPr id="5" name="Rectangle 4"/>
          <p:cNvSpPr/>
          <p:nvPr/>
        </p:nvSpPr>
        <p:spPr>
          <a:xfrm>
            <a:off x="130629" y="725850"/>
            <a:ext cx="9013371" cy="4131900"/>
          </a:xfrm>
          <a:prstGeom prst="rect">
            <a:avLst/>
          </a:prstGeom>
        </p:spPr>
        <p:txBody>
          <a:bodyPr wrap="square">
            <a:spAutoFit/>
          </a:bodyPr>
          <a:lstStyle/>
          <a:p>
            <a:pPr>
              <a:lnSpc>
                <a:spcPts val="900"/>
              </a:lnSpc>
            </a:pPr>
            <a:r>
              <a:rPr lang="en-US" sz="800" dirty="0">
                <a:solidFill>
                  <a:srgbClr val="0000FF"/>
                </a:solidFill>
                <a:highlight>
                  <a:srgbClr val="FFFFFF"/>
                </a:highlight>
                <a:latin typeface="Consolas" panose="020B0609020204030204" pitchFamily="49" charset="0"/>
              </a:rPr>
              <a:t>void</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blackscholes</a:t>
            </a:r>
            <a:r>
              <a:rPr lang="en-US" sz="800" dirty="0">
                <a:solidFill>
                  <a:srgbClr val="000000"/>
                </a:solidFill>
                <a:highlight>
                  <a:srgbClr val="FFFFFF"/>
                </a:highlight>
                <a:latin typeface="Consolas" panose="020B0609020204030204" pitchFamily="49" charset="0"/>
              </a:rPr>
              <a:t>::execute()</a:t>
            </a:r>
          </a:p>
          <a:p>
            <a:pPr>
              <a:lnSpc>
                <a:spcPts val="900"/>
              </a:lnSpc>
            </a:pPr>
            <a:r>
              <a:rPr lang="en-US" sz="800" dirty="0">
                <a:solidFill>
                  <a:srgbClr val="000000"/>
                </a:solidFill>
                <a:highlight>
                  <a:srgbClr val="FFFFFF"/>
                </a:highlight>
                <a:latin typeface="Consolas" panose="020B0609020204030204" pitchFamily="49" charset="0"/>
              </a:rPr>
              <a:t>{</a:t>
            </a:r>
          </a:p>
          <a:p>
            <a:pPr>
              <a:lnSpc>
                <a:spcPts val="900"/>
              </a:lnSpc>
            </a:pPr>
            <a:r>
              <a:rPr lang="en-US" sz="800" dirty="0" smtClean="0">
                <a:solidFill>
                  <a:srgbClr val="0000FF"/>
                </a:solidFill>
                <a:highlight>
                  <a:srgbClr val="FFFFFF"/>
                </a:highlight>
                <a:latin typeface="Consolas" panose="020B0609020204030204" pitchFamily="49" charset="0"/>
              </a:rPr>
              <a:t>    </a:t>
            </a:r>
            <a:r>
              <a:rPr lang="en-US" sz="800" dirty="0" err="1" smtClean="0">
                <a:solidFill>
                  <a:srgbClr val="0000FF"/>
                </a:solidFill>
                <a:highlight>
                  <a:srgbClr val="FFFFFF"/>
                </a:highlight>
                <a:latin typeface="Consolas" panose="020B0609020204030204" pitchFamily="49" charset="0"/>
              </a:rPr>
              <a:t>const</a:t>
            </a:r>
            <a:r>
              <a:rPr lang="en-US" sz="800" dirty="0" smtClean="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array</a:t>
            </a:r>
            <a:r>
              <a:rPr lang="en-US" sz="800" dirty="0">
                <a:solidFill>
                  <a:srgbClr val="000000"/>
                </a:solidFill>
                <a:highlight>
                  <a:srgbClr val="FFFFFF"/>
                </a:highlight>
                <a:latin typeface="Consolas" panose="020B0609020204030204" pitchFamily="49" charset="0"/>
              </a:rPr>
              <a:t>&lt;</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1&gt; </a:t>
            </a:r>
            <a:r>
              <a:rPr lang="en-US" sz="800" dirty="0" err="1">
                <a:solidFill>
                  <a:srgbClr val="000000"/>
                </a:solidFill>
                <a:highlight>
                  <a:srgbClr val="FFFFFF"/>
                </a:highlight>
                <a:latin typeface="Consolas" panose="020B0609020204030204" pitchFamily="49" charset="0"/>
              </a:rPr>
              <a:t>a_stock_price</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data_size</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stock_price.begin</a:t>
            </a:r>
            <a:r>
              <a:rPr lang="en-US" sz="800" dirty="0">
                <a:solidFill>
                  <a:srgbClr val="000000"/>
                </a:solidFill>
                <a:highlight>
                  <a:srgbClr val="FFFFFF"/>
                </a:highlight>
                <a:latin typeface="Consolas" panose="020B0609020204030204" pitchFamily="49" charset="0"/>
              </a:rPr>
              <a:t>());</a:t>
            </a:r>
          </a:p>
          <a:p>
            <a:pPr>
              <a:lnSpc>
                <a:spcPts val="900"/>
              </a:lnSpc>
            </a:pPr>
            <a:r>
              <a:rPr lang="en-US" sz="800" dirty="0" smtClean="0">
                <a:solidFill>
                  <a:srgbClr val="0000FF"/>
                </a:solidFill>
                <a:highlight>
                  <a:srgbClr val="FFFFFF"/>
                </a:highlight>
                <a:latin typeface="Consolas" panose="020B0609020204030204" pitchFamily="49" charset="0"/>
              </a:rPr>
              <a:t>    </a:t>
            </a:r>
            <a:r>
              <a:rPr lang="en-US" sz="800" dirty="0" err="1" smtClean="0">
                <a:solidFill>
                  <a:srgbClr val="0000FF"/>
                </a:solidFill>
                <a:highlight>
                  <a:srgbClr val="FFFFFF"/>
                </a:highlight>
                <a:latin typeface="Consolas" panose="020B0609020204030204" pitchFamily="49" charset="0"/>
              </a:rPr>
              <a:t>const</a:t>
            </a:r>
            <a:r>
              <a:rPr lang="en-US" sz="800" dirty="0" smtClean="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array</a:t>
            </a:r>
            <a:r>
              <a:rPr lang="en-US" sz="800" dirty="0">
                <a:solidFill>
                  <a:srgbClr val="000000"/>
                </a:solidFill>
                <a:highlight>
                  <a:srgbClr val="FFFFFF"/>
                </a:highlight>
                <a:latin typeface="Consolas" panose="020B0609020204030204" pitchFamily="49" charset="0"/>
              </a:rPr>
              <a:t>&lt;</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1&gt; </a:t>
            </a:r>
            <a:r>
              <a:rPr lang="en-US" sz="800" dirty="0" err="1">
                <a:solidFill>
                  <a:srgbClr val="000000"/>
                </a:solidFill>
                <a:highlight>
                  <a:srgbClr val="FFFFFF"/>
                </a:highlight>
                <a:latin typeface="Consolas" panose="020B0609020204030204" pitchFamily="49" charset="0"/>
              </a:rPr>
              <a:t>a_option_strike</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data_size</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option_strike.begin</a:t>
            </a:r>
            <a:r>
              <a:rPr lang="en-US" sz="800" dirty="0">
                <a:solidFill>
                  <a:srgbClr val="000000"/>
                </a:solidFill>
                <a:highlight>
                  <a:srgbClr val="FFFFFF"/>
                </a:highlight>
                <a:latin typeface="Consolas" panose="020B0609020204030204" pitchFamily="49" charset="0"/>
              </a:rPr>
              <a:t>());</a:t>
            </a:r>
          </a:p>
          <a:p>
            <a:pPr>
              <a:lnSpc>
                <a:spcPts val="900"/>
              </a:lnSpc>
            </a:pPr>
            <a:r>
              <a:rPr lang="en-US" sz="800" dirty="0" smtClean="0">
                <a:solidFill>
                  <a:srgbClr val="0000FF"/>
                </a:solidFill>
                <a:highlight>
                  <a:srgbClr val="FFFFFF"/>
                </a:highlight>
                <a:latin typeface="Consolas" panose="020B0609020204030204" pitchFamily="49" charset="0"/>
              </a:rPr>
              <a:t>    </a:t>
            </a:r>
            <a:r>
              <a:rPr lang="en-US" sz="800" dirty="0" err="1" smtClean="0">
                <a:solidFill>
                  <a:srgbClr val="0000FF"/>
                </a:solidFill>
                <a:highlight>
                  <a:srgbClr val="FFFFFF"/>
                </a:highlight>
                <a:latin typeface="Consolas" panose="020B0609020204030204" pitchFamily="49" charset="0"/>
              </a:rPr>
              <a:t>const</a:t>
            </a:r>
            <a:r>
              <a:rPr lang="en-US" sz="800" dirty="0" smtClean="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array</a:t>
            </a:r>
            <a:r>
              <a:rPr lang="en-US" sz="800" dirty="0">
                <a:solidFill>
                  <a:srgbClr val="000000"/>
                </a:solidFill>
                <a:highlight>
                  <a:srgbClr val="FFFFFF"/>
                </a:highlight>
                <a:latin typeface="Consolas" panose="020B0609020204030204" pitchFamily="49" charset="0"/>
              </a:rPr>
              <a:t>&lt;</a:t>
            </a:r>
            <a:r>
              <a:rPr lang="en-US" sz="800" dirty="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1&gt; </a:t>
            </a:r>
            <a:r>
              <a:rPr lang="en-US" sz="800" dirty="0" err="1">
                <a:solidFill>
                  <a:srgbClr val="000000"/>
                </a:solidFill>
                <a:highlight>
                  <a:srgbClr val="FFFFFF"/>
                </a:highlight>
                <a:latin typeface="Consolas" panose="020B0609020204030204" pitchFamily="49" charset="0"/>
              </a:rPr>
              <a:t>a_option_years</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data_size</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option_years.begin</a:t>
            </a:r>
            <a:r>
              <a:rPr lang="en-US" sz="800" dirty="0">
                <a:solidFill>
                  <a:srgbClr val="000000"/>
                </a:solidFill>
                <a:highlight>
                  <a:srgbClr val="FFFFFF"/>
                </a:highlight>
                <a:latin typeface="Consolas" panose="020B0609020204030204" pitchFamily="49" charset="0"/>
              </a:rPr>
              <a:t>());</a:t>
            </a:r>
          </a:p>
          <a:p>
            <a:pPr>
              <a:lnSpc>
                <a:spcPts val="900"/>
              </a:lnSpc>
            </a:pPr>
            <a:r>
              <a:rPr lang="en-US" sz="800" dirty="0" smtClean="0">
                <a:solidFill>
                  <a:srgbClr val="0000FF"/>
                </a:solidFill>
                <a:highlight>
                  <a:srgbClr val="FFFFFF"/>
                </a:highlight>
                <a:latin typeface="Consolas" panose="020B0609020204030204" pitchFamily="49" charset="0"/>
              </a:rPr>
              <a:t>    array</a:t>
            </a:r>
            <a:r>
              <a:rPr lang="en-US" sz="800" dirty="0" smtClean="0">
                <a:solidFill>
                  <a:srgbClr val="000000"/>
                </a:solidFill>
                <a:highlight>
                  <a:srgbClr val="FFFFFF"/>
                </a:highlight>
                <a:latin typeface="Consolas" panose="020B0609020204030204" pitchFamily="49" charset="0"/>
              </a:rPr>
              <a:t>&lt;</a:t>
            </a:r>
            <a:r>
              <a:rPr lang="en-US" sz="800" dirty="0" smtClean="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1&gt; </a:t>
            </a:r>
            <a:r>
              <a:rPr lang="en-US" sz="800" dirty="0" err="1">
                <a:solidFill>
                  <a:srgbClr val="000000"/>
                </a:solidFill>
                <a:highlight>
                  <a:srgbClr val="FFFFFF"/>
                </a:highlight>
                <a:latin typeface="Consolas" panose="020B0609020204030204" pitchFamily="49" charset="0"/>
              </a:rPr>
              <a:t>a_call_result</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data_size</a:t>
            </a:r>
            <a:r>
              <a:rPr lang="en-US" sz="800" dirty="0">
                <a:solidFill>
                  <a:srgbClr val="000000"/>
                </a:solidFill>
                <a:highlight>
                  <a:srgbClr val="FFFFFF"/>
                </a:highlight>
                <a:latin typeface="Consolas" panose="020B0609020204030204" pitchFamily="49" charset="0"/>
              </a:rPr>
              <a:t>);</a:t>
            </a:r>
          </a:p>
          <a:p>
            <a:pPr>
              <a:lnSpc>
                <a:spcPts val="900"/>
              </a:lnSpc>
            </a:pPr>
            <a:r>
              <a:rPr lang="en-US" sz="800" dirty="0" smtClean="0">
                <a:solidFill>
                  <a:srgbClr val="0000FF"/>
                </a:solidFill>
                <a:highlight>
                  <a:srgbClr val="FFFFFF"/>
                </a:highlight>
                <a:latin typeface="Consolas" panose="020B0609020204030204" pitchFamily="49" charset="0"/>
              </a:rPr>
              <a:t>    array</a:t>
            </a:r>
            <a:r>
              <a:rPr lang="en-US" sz="800" dirty="0" smtClean="0">
                <a:solidFill>
                  <a:srgbClr val="000000"/>
                </a:solidFill>
                <a:highlight>
                  <a:srgbClr val="FFFFFF"/>
                </a:highlight>
                <a:latin typeface="Consolas" panose="020B0609020204030204" pitchFamily="49" charset="0"/>
              </a:rPr>
              <a:t>&lt;</a:t>
            </a:r>
            <a:r>
              <a:rPr lang="en-US" sz="800" dirty="0" smtClean="0">
                <a:solidFill>
                  <a:srgbClr val="0000FF"/>
                </a:solidFill>
                <a:highlight>
                  <a:srgbClr val="FFFFFF"/>
                </a:highlight>
                <a:latin typeface="Consolas" panose="020B0609020204030204" pitchFamily="49" charset="0"/>
              </a:rPr>
              <a:t>float</a:t>
            </a:r>
            <a:r>
              <a:rPr lang="en-US" sz="800" dirty="0">
                <a:solidFill>
                  <a:srgbClr val="000000"/>
                </a:solidFill>
                <a:highlight>
                  <a:srgbClr val="FFFFFF"/>
                </a:highlight>
                <a:latin typeface="Consolas" panose="020B0609020204030204" pitchFamily="49" charset="0"/>
              </a:rPr>
              <a:t>, 1&gt; </a:t>
            </a:r>
            <a:r>
              <a:rPr lang="en-US" sz="800" dirty="0" err="1">
                <a:solidFill>
                  <a:srgbClr val="000000"/>
                </a:solidFill>
                <a:highlight>
                  <a:srgbClr val="FFFFFF"/>
                </a:highlight>
                <a:latin typeface="Consolas" panose="020B0609020204030204" pitchFamily="49" charset="0"/>
              </a:rPr>
              <a:t>a_put_result</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data_size</a:t>
            </a:r>
            <a:r>
              <a:rPr lang="en-US" sz="800" dirty="0">
                <a:solidFill>
                  <a:srgbClr val="000000"/>
                </a:solidFill>
                <a:highlight>
                  <a:srgbClr val="FFFFFF"/>
                </a:highlight>
                <a:latin typeface="Consolas" panose="020B0609020204030204" pitchFamily="49" charset="0"/>
              </a:rPr>
              <a:t>);</a:t>
            </a:r>
          </a:p>
          <a:p>
            <a:pPr>
              <a:lnSpc>
                <a:spcPts val="900"/>
              </a:lnSpc>
            </a:pPr>
            <a:endParaRPr lang="en-US" sz="800" dirty="0">
              <a:solidFill>
                <a:srgbClr val="000000"/>
              </a:solidFill>
              <a:highlight>
                <a:srgbClr val="FFFFFF"/>
              </a:highlight>
              <a:latin typeface="Consolas" panose="020B0609020204030204" pitchFamily="49" charset="0"/>
            </a:endParaRPr>
          </a:p>
          <a:p>
            <a:pPr>
              <a:lnSpc>
                <a:spcPts val="900"/>
              </a:lnSpc>
            </a:pPr>
            <a:r>
              <a:rPr lang="en-US" sz="800" dirty="0" smtClean="0">
                <a:solidFill>
                  <a:srgbClr val="0000FF"/>
                </a:solidFill>
                <a:highlight>
                  <a:srgbClr val="FFFFFF"/>
                </a:highlight>
                <a:latin typeface="Consolas" panose="020B0609020204030204" pitchFamily="49" charset="0"/>
              </a:rPr>
              <a:t>    float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R = </a:t>
            </a:r>
            <a:r>
              <a:rPr lang="en-US" sz="800" dirty="0" err="1">
                <a:solidFill>
                  <a:srgbClr val="000000"/>
                </a:solidFill>
                <a:highlight>
                  <a:srgbClr val="FFFFFF"/>
                </a:highlight>
                <a:latin typeface="Consolas" panose="020B0609020204030204" pitchFamily="49" charset="0"/>
              </a:rPr>
              <a:t>riskfreerate</a:t>
            </a:r>
            <a:r>
              <a:rPr lang="en-US" sz="800" dirty="0">
                <a:solidFill>
                  <a:srgbClr val="000000"/>
                </a:solidFill>
                <a:highlight>
                  <a:srgbClr val="FFFFFF"/>
                </a:highlight>
                <a:latin typeface="Consolas" panose="020B0609020204030204" pitchFamily="49" charset="0"/>
              </a:rPr>
              <a:t>;</a:t>
            </a:r>
          </a:p>
          <a:p>
            <a:pPr>
              <a:lnSpc>
                <a:spcPts val="900"/>
              </a:lnSpc>
            </a:pPr>
            <a:r>
              <a:rPr lang="en-US" sz="800" dirty="0" smtClean="0">
                <a:solidFill>
                  <a:srgbClr val="0000FF"/>
                </a:solidFill>
                <a:highlight>
                  <a:srgbClr val="FFFFFF"/>
                </a:highlight>
                <a:latin typeface="Consolas" panose="020B0609020204030204" pitchFamily="49" charset="0"/>
              </a:rPr>
              <a:t>    float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V = volatility;</a:t>
            </a:r>
          </a:p>
          <a:p>
            <a:pPr>
              <a:lnSpc>
                <a:spcPts val="900"/>
              </a:lnSpc>
            </a:pPr>
            <a:endParaRPr lang="en-US" sz="800" dirty="0">
              <a:solidFill>
                <a:srgbClr val="000000"/>
              </a:solidFill>
              <a:highlight>
                <a:srgbClr val="FFFFFF"/>
              </a:highlight>
              <a:latin typeface="Consolas" panose="020B0609020204030204" pitchFamily="49" charset="0"/>
            </a:endParaRPr>
          </a:p>
          <a:p>
            <a:pPr>
              <a:lnSpc>
                <a:spcPts val="900"/>
              </a:lnSpc>
            </a:pPr>
            <a:r>
              <a:rPr lang="en-US" sz="800" dirty="0" smtClean="0">
                <a:solidFill>
                  <a:srgbClr val="000000"/>
                </a:solidFill>
                <a:highlight>
                  <a:srgbClr val="FFFFFF"/>
                </a:highlight>
                <a:latin typeface="Consolas" panose="020B0609020204030204" pitchFamily="49" charset="0"/>
              </a:rPr>
              <a:t>    assert</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data_size%BSCHOLES_TILE_SIZE</a:t>
            </a:r>
            <a:r>
              <a:rPr lang="en-US" sz="800" dirty="0">
                <a:solidFill>
                  <a:srgbClr val="000000"/>
                </a:solidFill>
                <a:highlight>
                  <a:srgbClr val="FFFFFF"/>
                </a:highlight>
                <a:latin typeface="Consolas" panose="020B0609020204030204" pitchFamily="49" charset="0"/>
              </a:rPr>
              <a:t>) == 0);</a:t>
            </a:r>
          </a:p>
          <a:p>
            <a:pPr>
              <a:lnSpc>
                <a:spcPts val="900"/>
              </a:lnSpc>
            </a:pPr>
            <a:endParaRPr lang="en-US" sz="800" dirty="0">
              <a:solidFill>
                <a:srgbClr val="000000"/>
              </a:solidFill>
              <a:highlight>
                <a:srgbClr val="FFFFFF"/>
              </a:highlight>
              <a:latin typeface="Consolas" panose="020B0609020204030204" pitchFamily="49" charset="0"/>
            </a:endParaRPr>
          </a:p>
          <a:p>
            <a:pPr>
              <a:lnSpc>
                <a:spcPts val="900"/>
              </a:lnSpc>
            </a:pPr>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parallel_for_each</a:t>
            </a:r>
            <a:r>
              <a:rPr lang="en-US" sz="800" dirty="0" smtClean="0">
                <a:solidFill>
                  <a:srgbClr val="000000"/>
                </a:solidFill>
                <a:highlight>
                  <a:srgbClr val="FFFFFF"/>
                </a:highlight>
                <a:latin typeface="Consolas" panose="020B0609020204030204" pitchFamily="49" charset="0"/>
              </a:rPr>
              <a:t>(extent&lt;1</a:t>
            </a:r>
            <a:r>
              <a:rPr lang="en-US" sz="800" dirty="0">
                <a:solidFill>
                  <a:srgbClr val="000000"/>
                </a:solidFill>
                <a:highlight>
                  <a:srgbClr val="FFFFFF"/>
                </a:highlight>
                <a:latin typeface="Consolas" panose="020B0609020204030204" pitchFamily="49" charset="0"/>
              </a:rPr>
              <a:t>&gt;(</a:t>
            </a:r>
            <a:r>
              <a:rPr lang="en-US" sz="800" dirty="0" err="1">
                <a:solidFill>
                  <a:srgbClr val="000000"/>
                </a:solidFill>
                <a:highlight>
                  <a:srgbClr val="FFFFFF"/>
                </a:highlight>
                <a:latin typeface="Consolas" panose="020B0609020204030204" pitchFamily="49" charset="0"/>
              </a:rPr>
              <a:t>data_size</a:t>
            </a:r>
            <a:r>
              <a:rPr lang="en-US" sz="800" dirty="0">
                <a:solidFill>
                  <a:srgbClr val="000000"/>
                </a:solidFill>
                <a:highlight>
                  <a:srgbClr val="FFFFFF"/>
                </a:highlight>
                <a:latin typeface="Consolas" panose="020B0609020204030204" pitchFamily="49" charset="0"/>
              </a:rPr>
              <a:t>).tile&lt;BSCHOLES_TILE_SIZE&gt;(),</a:t>
            </a:r>
          </a:p>
          <a:p>
            <a:pPr>
              <a:lnSpc>
                <a:spcPts val="900"/>
              </a:lnSpc>
            </a:pPr>
            <a:r>
              <a:rPr lang="en-US" sz="800" dirty="0" smtClean="0">
                <a:solidFill>
                  <a:srgbClr val="000000"/>
                </a:solidFill>
                <a:highlight>
                  <a:srgbClr val="FFFFFF"/>
                </a:highlight>
                <a:latin typeface="Consolas" panose="020B0609020204030204" pitchFamily="49" charset="0"/>
              </a:rPr>
              <a:t>        [=, </a:t>
            </a:r>
            <a:r>
              <a:rPr lang="en-US" sz="800" dirty="0">
                <a:solidFill>
                  <a:srgbClr val="000000"/>
                </a:solidFill>
                <a:highlight>
                  <a:srgbClr val="FFFFFF"/>
                </a:highlight>
                <a:latin typeface="Consolas" panose="020B0609020204030204" pitchFamily="49" charset="0"/>
              </a:rPr>
              <a:t>&amp;</a:t>
            </a:r>
            <a:r>
              <a:rPr lang="en-US" sz="800" dirty="0" err="1">
                <a:solidFill>
                  <a:srgbClr val="000000"/>
                </a:solidFill>
                <a:highlight>
                  <a:srgbClr val="FFFFFF"/>
                </a:highlight>
                <a:latin typeface="Consolas" panose="020B0609020204030204" pitchFamily="49" charset="0"/>
              </a:rPr>
              <a:t>a_stock_price</a:t>
            </a:r>
            <a:r>
              <a:rPr lang="en-US" sz="800" dirty="0">
                <a:solidFill>
                  <a:srgbClr val="000000"/>
                </a:solidFill>
                <a:highlight>
                  <a:srgbClr val="FFFFFF"/>
                </a:highlight>
                <a:latin typeface="Consolas" panose="020B0609020204030204" pitchFamily="49" charset="0"/>
              </a:rPr>
              <a:t>, &amp;</a:t>
            </a:r>
            <a:r>
              <a:rPr lang="en-US" sz="800" dirty="0" err="1">
                <a:solidFill>
                  <a:srgbClr val="000000"/>
                </a:solidFill>
                <a:highlight>
                  <a:srgbClr val="FFFFFF"/>
                </a:highlight>
                <a:latin typeface="Consolas" panose="020B0609020204030204" pitchFamily="49" charset="0"/>
              </a:rPr>
              <a:t>a_option_strike</a:t>
            </a:r>
            <a:r>
              <a:rPr lang="en-US" sz="800" dirty="0">
                <a:solidFill>
                  <a:srgbClr val="000000"/>
                </a:solidFill>
                <a:highlight>
                  <a:srgbClr val="FFFFFF"/>
                </a:highlight>
                <a:latin typeface="Consolas" panose="020B0609020204030204" pitchFamily="49" charset="0"/>
              </a:rPr>
              <a:t>, &amp;</a:t>
            </a:r>
            <a:r>
              <a:rPr lang="en-US" sz="800" dirty="0" err="1">
                <a:solidFill>
                  <a:srgbClr val="000000"/>
                </a:solidFill>
                <a:highlight>
                  <a:srgbClr val="FFFFFF"/>
                </a:highlight>
                <a:latin typeface="Consolas" panose="020B0609020204030204" pitchFamily="49" charset="0"/>
              </a:rPr>
              <a:t>a_option_years</a:t>
            </a:r>
            <a:r>
              <a:rPr lang="en-US" sz="800" dirty="0">
                <a:solidFill>
                  <a:srgbClr val="000000"/>
                </a:solidFill>
                <a:highlight>
                  <a:srgbClr val="FFFFFF"/>
                </a:highlight>
                <a:latin typeface="Consolas" panose="020B0609020204030204" pitchFamily="49" charset="0"/>
              </a:rPr>
              <a:t>, &amp;</a:t>
            </a:r>
            <a:r>
              <a:rPr lang="en-US" sz="800" dirty="0" err="1">
                <a:solidFill>
                  <a:srgbClr val="000000"/>
                </a:solidFill>
                <a:highlight>
                  <a:srgbClr val="FFFFFF"/>
                </a:highlight>
                <a:latin typeface="Consolas" panose="020B0609020204030204" pitchFamily="49" charset="0"/>
              </a:rPr>
              <a:t>a_call_result</a:t>
            </a:r>
            <a:r>
              <a:rPr lang="en-US" sz="800" dirty="0">
                <a:solidFill>
                  <a:srgbClr val="000000"/>
                </a:solidFill>
                <a:highlight>
                  <a:srgbClr val="FFFFFF"/>
                </a:highlight>
                <a:latin typeface="Consolas" panose="020B0609020204030204" pitchFamily="49" charset="0"/>
              </a:rPr>
              <a:t>, &amp;</a:t>
            </a:r>
            <a:r>
              <a:rPr lang="en-US" sz="800" dirty="0" err="1">
                <a:solidFill>
                  <a:srgbClr val="000000"/>
                </a:solidFill>
                <a:highlight>
                  <a:srgbClr val="FFFFFF"/>
                </a:highlight>
                <a:latin typeface="Consolas" panose="020B0609020204030204" pitchFamily="49" charset="0"/>
              </a:rPr>
              <a:t>a_put_result</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tiled_index</a:t>
            </a:r>
            <a:r>
              <a:rPr lang="en-US" sz="800" dirty="0">
                <a:solidFill>
                  <a:srgbClr val="000000"/>
                </a:solidFill>
                <a:highlight>
                  <a:srgbClr val="FFFFFF"/>
                </a:highlight>
                <a:latin typeface="Consolas" panose="020B0609020204030204" pitchFamily="49" charset="0"/>
              </a:rPr>
              <a:t>&lt;BSCHOLES_TILE_SIZE&gt; </a:t>
            </a:r>
            <a:r>
              <a:rPr lang="en-US" sz="800" dirty="0" err="1">
                <a:solidFill>
                  <a:srgbClr val="808080"/>
                </a:solidFill>
                <a:highlight>
                  <a:srgbClr val="FFFFFF"/>
                </a:highlight>
                <a:latin typeface="Consolas" panose="020B0609020204030204" pitchFamily="49" charset="0"/>
              </a:rPr>
              <a:t>tidx</a:t>
            </a:r>
            <a:r>
              <a:rPr lang="en-US" sz="800" dirty="0">
                <a:solidFill>
                  <a:srgbClr val="000000"/>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restrict</a:t>
            </a:r>
            <a:r>
              <a:rPr lang="en-US" sz="800" dirty="0">
                <a:solidFill>
                  <a:srgbClr val="000000"/>
                </a:solidFill>
                <a:highlight>
                  <a:srgbClr val="FFFFFF"/>
                </a:highlight>
                <a:latin typeface="Consolas" panose="020B0609020204030204" pitchFamily="49" charset="0"/>
              </a:rPr>
              <a:t>(</a:t>
            </a:r>
            <a:r>
              <a:rPr lang="en-US" sz="800" dirty="0">
                <a:solidFill>
                  <a:srgbClr val="0000FF"/>
                </a:solidFill>
                <a:highlight>
                  <a:srgbClr val="FFFFFF"/>
                </a:highlight>
                <a:latin typeface="Consolas" panose="020B0609020204030204" pitchFamily="49" charset="0"/>
              </a:rPr>
              <a:t>amp</a:t>
            </a:r>
            <a:r>
              <a:rPr lang="en-US" sz="800" dirty="0">
                <a:solidFill>
                  <a:srgbClr val="000000"/>
                </a:solidFill>
                <a:highlight>
                  <a:srgbClr val="FFFFFF"/>
                </a:highlight>
                <a:latin typeface="Consolas" panose="020B0609020204030204" pitchFamily="49" charset="0"/>
              </a:rPr>
              <a:t>)</a:t>
            </a:r>
          </a:p>
          <a:p>
            <a:pPr>
              <a:lnSpc>
                <a:spcPts val="900"/>
              </a:lnSpc>
            </a:pPr>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pPr>
              <a:lnSpc>
                <a:spcPts val="900"/>
              </a:lnSpc>
            </a:pPr>
            <a:r>
              <a:rPr lang="en-US" sz="800" dirty="0" smtClean="0">
                <a:solidFill>
                  <a:srgbClr val="0000FF"/>
                </a:solidFill>
                <a:highlight>
                  <a:srgbClr val="FFFFFF"/>
                </a:highlight>
                <a:latin typeface="Consolas" panose="020B0609020204030204" pitchFamily="49" charset="0"/>
              </a:rPr>
              <a:t>        float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S = </a:t>
            </a:r>
            <a:r>
              <a:rPr lang="en-US" sz="800" dirty="0" err="1">
                <a:solidFill>
                  <a:srgbClr val="000000"/>
                </a:solidFill>
                <a:highlight>
                  <a:srgbClr val="FFFFFF"/>
                </a:highlight>
                <a:latin typeface="Consolas" panose="020B0609020204030204" pitchFamily="49" charset="0"/>
              </a:rPr>
              <a:t>a_stock_price</a:t>
            </a:r>
            <a:r>
              <a:rPr lang="en-US" sz="800" dirty="0">
                <a:solidFill>
                  <a:srgbClr val="000000"/>
                </a:solidFill>
                <a:highlight>
                  <a:srgbClr val="FFFFFF"/>
                </a:highlight>
                <a:latin typeface="Consolas" panose="020B0609020204030204" pitchFamily="49" charset="0"/>
              </a:rPr>
              <a:t>(</a:t>
            </a:r>
            <a:r>
              <a:rPr lang="en-US" sz="800" dirty="0" err="1">
                <a:solidFill>
                  <a:srgbClr val="808080"/>
                </a:solidFill>
                <a:highlight>
                  <a:srgbClr val="FFFFFF"/>
                </a:highlight>
                <a:latin typeface="Consolas" panose="020B0609020204030204" pitchFamily="49" charset="0"/>
              </a:rPr>
              <a:t>tidx</a:t>
            </a:r>
            <a:r>
              <a:rPr lang="en-US" sz="800" dirty="0" err="1">
                <a:solidFill>
                  <a:srgbClr val="000000"/>
                </a:solidFill>
                <a:highlight>
                  <a:srgbClr val="FFFFFF"/>
                </a:highlight>
                <a:latin typeface="Consolas" panose="020B0609020204030204" pitchFamily="49" charset="0"/>
              </a:rPr>
              <a:t>.global</a:t>
            </a:r>
            <a:r>
              <a:rPr lang="en-US" sz="800" dirty="0">
                <a:solidFill>
                  <a:srgbClr val="000000"/>
                </a:solidFill>
                <a:highlight>
                  <a:srgbClr val="FFFFFF"/>
                </a:highlight>
                <a:latin typeface="Consolas" panose="020B0609020204030204" pitchFamily="49" charset="0"/>
              </a:rPr>
              <a:t>[0]);</a:t>
            </a:r>
          </a:p>
          <a:p>
            <a:pPr>
              <a:lnSpc>
                <a:spcPts val="900"/>
              </a:lnSpc>
            </a:pPr>
            <a:r>
              <a:rPr lang="en-US" sz="800" dirty="0" smtClean="0">
                <a:solidFill>
                  <a:srgbClr val="0000FF"/>
                </a:solidFill>
                <a:highlight>
                  <a:srgbClr val="FFFFFF"/>
                </a:highlight>
                <a:latin typeface="Consolas" panose="020B0609020204030204" pitchFamily="49" charset="0"/>
              </a:rPr>
              <a:t>        float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X = </a:t>
            </a:r>
            <a:r>
              <a:rPr lang="en-US" sz="800" dirty="0" err="1">
                <a:solidFill>
                  <a:srgbClr val="000000"/>
                </a:solidFill>
                <a:highlight>
                  <a:srgbClr val="FFFFFF"/>
                </a:highlight>
                <a:latin typeface="Consolas" panose="020B0609020204030204" pitchFamily="49" charset="0"/>
              </a:rPr>
              <a:t>a_option_strike</a:t>
            </a:r>
            <a:r>
              <a:rPr lang="en-US" sz="800" dirty="0">
                <a:solidFill>
                  <a:srgbClr val="000000"/>
                </a:solidFill>
                <a:highlight>
                  <a:srgbClr val="FFFFFF"/>
                </a:highlight>
                <a:latin typeface="Consolas" panose="020B0609020204030204" pitchFamily="49" charset="0"/>
              </a:rPr>
              <a:t>(</a:t>
            </a:r>
            <a:r>
              <a:rPr lang="en-US" sz="800" dirty="0" err="1">
                <a:solidFill>
                  <a:srgbClr val="808080"/>
                </a:solidFill>
                <a:highlight>
                  <a:srgbClr val="FFFFFF"/>
                </a:highlight>
                <a:latin typeface="Consolas" panose="020B0609020204030204" pitchFamily="49" charset="0"/>
              </a:rPr>
              <a:t>tidx</a:t>
            </a:r>
            <a:r>
              <a:rPr lang="en-US" sz="800" dirty="0" err="1">
                <a:solidFill>
                  <a:srgbClr val="000000"/>
                </a:solidFill>
                <a:highlight>
                  <a:srgbClr val="FFFFFF"/>
                </a:highlight>
                <a:latin typeface="Consolas" panose="020B0609020204030204" pitchFamily="49" charset="0"/>
              </a:rPr>
              <a:t>.global</a:t>
            </a:r>
            <a:r>
              <a:rPr lang="en-US" sz="800" dirty="0">
                <a:solidFill>
                  <a:srgbClr val="000000"/>
                </a:solidFill>
                <a:highlight>
                  <a:srgbClr val="FFFFFF"/>
                </a:highlight>
                <a:latin typeface="Consolas" panose="020B0609020204030204" pitchFamily="49" charset="0"/>
              </a:rPr>
              <a:t>[0]);</a:t>
            </a:r>
          </a:p>
          <a:p>
            <a:pPr>
              <a:lnSpc>
                <a:spcPts val="900"/>
              </a:lnSpc>
            </a:pPr>
            <a:r>
              <a:rPr lang="en-US" sz="800" dirty="0">
                <a:solidFill>
                  <a:srgbClr val="0000FF"/>
                </a:solidFill>
                <a:highlight>
                  <a:srgbClr val="FFFFFF"/>
                </a:highlight>
                <a:latin typeface="Consolas" panose="020B0609020204030204" pitchFamily="49" charset="0"/>
              </a:rPr>
              <a:t>    </a:t>
            </a:r>
            <a:r>
              <a:rPr lang="en-US" sz="800" dirty="0" smtClean="0">
                <a:solidFill>
                  <a:srgbClr val="0000FF"/>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float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T = </a:t>
            </a:r>
            <a:r>
              <a:rPr lang="en-US" sz="800" dirty="0" err="1">
                <a:solidFill>
                  <a:srgbClr val="000000"/>
                </a:solidFill>
                <a:highlight>
                  <a:srgbClr val="FFFFFF"/>
                </a:highlight>
                <a:latin typeface="Consolas" panose="020B0609020204030204" pitchFamily="49" charset="0"/>
              </a:rPr>
              <a:t>a_option_years</a:t>
            </a:r>
            <a:r>
              <a:rPr lang="en-US" sz="800" dirty="0">
                <a:solidFill>
                  <a:srgbClr val="000000"/>
                </a:solidFill>
                <a:highlight>
                  <a:srgbClr val="FFFFFF"/>
                </a:highlight>
                <a:latin typeface="Consolas" panose="020B0609020204030204" pitchFamily="49" charset="0"/>
              </a:rPr>
              <a:t>(</a:t>
            </a:r>
            <a:r>
              <a:rPr lang="en-US" sz="800" dirty="0" err="1">
                <a:solidFill>
                  <a:srgbClr val="808080"/>
                </a:solidFill>
                <a:highlight>
                  <a:srgbClr val="FFFFFF"/>
                </a:highlight>
                <a:latin typeface="Consolas" panose="020B0609020204030204" pitchFamily="49" charset="0"/>
              </a:rPr>
              <a:t>tidx</a:t>
            </a:r>
            <a:r>
              <a:rPr lang="en-US" sz="800" dirty="0" err="1">
                <a:solidFill>
                  <a:srgbClr val="000000"/>
                </a:solidFill>
                <a:highlight>
                  <a:srgbClr val="FFFFFF"/>
                </a:highlight>
                <a:latin typeface="Consolas" panose="020B0609020204030204" pitchFamily="49" charset="0"/>
              </a:rPr>
              <a:t>.global</a:t>
            </a:r>
            <a:r>
              <a:rPr lang="en-US" sz="800" dirty="0">
                <a:solidFill>
                  <a:srgbClr val="000000"/>
                </a:solidFill>
                <a:highlight>
                  <a:srgbClr val="FFFFFF"/>
                </a:highlight>
                <a:latin typeface="Consolas" panose="020B0609020204030204" pitchFamily="49" charset="0"/>
              </a:rPr>
              <a:t>[0]);</a:t>
            </a:r>
          </a:p>
          <a:p>
            <a:pPr>
              <a:lnSpc>
                <a:spcPts val="900"/>
              </a:lnSpc>
            </a:pPr>
            <a:endParaRPr lang="en-US" sz="800" dirty="0">
              <a:solidFill>
                <a:srgbClr val="000000"/>
              </a:solidFill>
              <a:highlight>
                <a:srgbClr val="FFFFFF"/>
              </a:highlight>
              <a:latin typeface="Consolas" panose="020B0609020204030204" pitchFamily="49" charset="0"/>
            </a:endParaRPr>
          </a:p>
          <a:p>
            <a:pPr>
              <a:lnSpc>
                <a:spcPts val="900"/>
              </a:lnSpc>
            </a:pPr>
            <a:r>
              <a:rPr lang="en-US" sz="800" dirty="0" smtClean="0">
                <a:solidFill>
                  <a:srgbClr val="0000FF"/>
                </a:solidFill>
                <a:highlight>
                  <a:srgbClr val="FFFFFF"/>
                </a:highlight>
                <a:latin typeface="Consolas" panose="020B0609020204030204" pitchFamily="49" charset="0"/>
              </a:rPr>
              <a:t>        float</a:t>
            </a:r>
            <a:r>
              <a:rPr lang="en-US" sz="800" dirty="0" smtClean="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sqrtT</a:t>
            </a:r>
            <a:r>
              <a:rPr lang="en-US" sz="800" dirty="0">
                <a:solidFill>
                  <a:srgbClr val="000000"/>
                </a:solidFill>
                <a:highlight>
                  <a:srgbClr val="FFFFFF"/>
                </a:highlight>
                <a:latin typeface="Consolas" panose="020B0609020204030204" pitchFamily="49" charset="0"/>
              </a:rPr>
              <a:t> = </a:t>
            </a:r>
            <a:r>
              <a:rPr lang="en-US" sz="800" dirty="0" err="1">
                <a:solidFill>
                  <a:srgbClr val="000000"/>
                </a:solidFill>
                <a:highlight>
                  <a:srgbClr val="FFFFFF"/>
                </a:highlight>
                <a:latin typeface="Consolas" panose="020B0609020204030204" pitchFamily="49" charset="0"/>
              </a:rPr>
              <a:t>fast_math</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sqrtf</a:t>
            </a:r>
            <a:r>
              <a:rPr lang="en-US" sz="800" dirty="0">
                <a:solidFill>
                  <a:srgbClr val="000000"/>
                </a:solidFill>
                <a:highlight>
                  <a:srgbClr val="FFFFFF"/>
                </a:highlight>
                <a:latin typeface="Consolas" panose="020B0609020204030204" pitchFamily="49" charset="0"/>
              </a:rPr>
              <a:t>(T);</a:t>
            </a:r>
          </a:p>
          <a:p>
            <a:pPr>
              <a:lnSpc>
                <a:spcPts val="900"/>
              </a:lnSpc>
            </a:pPr>
            <a:r>
              <a:rPr lang="en-US" sz="800" dirty="0" smtClean="0">
                <a:solidFill>
                  <a:srgbClr val="0000FF"/>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 </a:t>
            </a:r>
            <a:r>
              <a:rPr lang="en-US" sz="800" dirty="0" smtClean="0">
                <a:solidFill>
                  <a:srgbClr val="0000FF"/>
                </a:solidFill>
                <a:highlight>
                  <a:srgbClr val="FFFFFF"/>
                </a:highlight>
                <a:latin typeface="Consolas" panose="020B0609020204030204" pitchFamily="49" charset="0"/>
              </a:rPr>
              <a:t>   float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d1 = (</a:t>
            </a:r>
            <a:r>
              <a:rPr lang="en-US" sz="800" dirty="0" err="1">
                <a:solidFill>
                  <a:srgbClr val="000000"/>
                </a:solidFill>
                <a:highlight>
                  <a:srgbClr val="FFFFFF"/>
                </a:highlight>
                <a:latin typeface="Consolas" panose="020B0609020204030204" pitchFamily="49" charset="0"/>
              </a:rPr>
              <a:t>fast_math</a:t>
            </a:r>
            <a:r>
              <a:rPr lang="en-US" sz="800" dirty="0">
                <a:solidFill>
                  <a:srgbClr val="000000"/>
                </a:solidFill>
                <a:highlight>
                  <a:srgbClr val="FFFFFF"/>
                </a:highlight>
                <a:latin typeface="Consolas" panose="020B0609020204030204" pitchFamily="49" charset="0"/>
              </a:rPr>
              <a:t>::</a:t>
            </a:r>
            <a:r>
              <a:rPr lang="en-US" sz="800" dirty="0" err="1">
                <a:solidFill>
                  <a:srgbClr val="000000"/>
                </a:solidFill>
                <a:highlight>
                  <a:srgbClr val="FFFFFF"/>
                </a:highlight>
                <a:latin typeface="Consolas" panose="020B0609020204030204" pitchFamily="49" charset="0"/>
              </a:rPr>
              <a:t>logf</a:t>
            </a:r>
            <a:r>
              <a:rPr lang="en-US" sz="800" dirty="0">
                <a:solidFill>
                  <a:srgbClr val="000000"/>
                </a:solidFill>
                <a:highlight>
                  <a:srgbClr val="FFFFFF"/>
                </a:highlight>
                <a:latin typeface="Consolas" panose="020B0609020204030204" pitchFamily="49" charset="0"/>
              </a:rPr>
              <a:t>(S / X) + (R + 0.5f * V * V) * T) / (V * </a:t>
            </a:r>
            <a:r>
              <a:rPr lang="en-US" sz="800" dirty="0" err="1">
                <a:solidFill>
                  <a:srgbClr val="000000"/>
                </a:solidFill>
                <a:highlight>
                  <a:srgbClr val="FFFFFF"/>
                </a:highlight>
                <a:latin typeface="Consolas" panose="020B0609020204030204" pitchFamily="49" charset="0"/>
              </a:rPr>
              <a:t>sqrtT</a:t>
            </a:r>
            <a:r>
              <a:rPr lang="en-US" sz="800" dirty="0">
                <a:solidFill>
                  <a:srgbClr val="000000"/>
                </a:solidFill>
                <a:highlight>
                  <a:srgbClr val="FFFFFF"/>
                </a:highlight>
                <a:latin typeface="Consolas" panose="020B0609020204030204" pitchFamily="49" charset="0"/>
              </a:rPr>
              <a:t>);</a:t>
            </a:r>
          </a:p>
          <a:p>
            <a:pPr>
              <a:lnSpc>
                <a:spcPts val="900"/>
              </a:lnSpc>
            </a:pPr>
            <a:r>
              <a:rPr lang="en-US" sz="800" dirty="0" smtClean="0">
                <a:solidFill>
                  <a:srgbClr val="0000FF"/>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 </a:t>
            </a:r>
            <a:r>
              <a:rPr lang="en-US" sz="800" dirty="0" smtClean="0">
                <a:solidFill>
                  <a:srgbClr val="0000FF"/>
                </a:solidFill>
                <a:highlight>
                  <a:srgbClr val="FFFFFF"/>
                </a:highlight>
                <a:latin typeface="Consolas" panose="020B0609020204030204" pitchFamily="49" charset="0"/>
              </a:rPr>
              <a:t>   float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d2 = d1 - V * </a:t>
            </a:r>
            <a:r>
              <a:rPr lang="en-US" sz="800" dirty="0" err="1">
                <a:solidFill>
                  <a:srgbClr val="000000"/>
                </a:solidFill>
                <a:highlight>
                  <a:srgbClr val="FFFFFF"/>
                </a:highlight>
                <a:latin typeface="Consolas" panose="020B0609020204030204" pitchFamily="49" charset="0"/>
              </a:rPr>
              <a:t>sqrtT</a:t>
            </a:r>
            <a:r>
              <a:rPr lang="en-US" sz="800" dirty="0">
                <a:solidFill>
                  <a:srgbClr val="000000"/>
                </a:solidFill>
                <a:highlight>
                  <a:srgbClr val="FFFFFF"/>
                </a:highlight>
                <a:latin typeface="Consolas" panose="020B0609020204030204" pitchFamily="49" charset="0"/>
              </a:rPr>
              <a:t>;</a:t>
            </a:r>
          </a:p>
          <a:p>
            <a:pPr>
              <a:lnSpc>
                <a:spcPts val="900"/>
              </a:lnSpc>
            </a:pPr>
            <a:endParaRPr lang="en-US" sz="800" dirty="0">
              <a:solidFill>
                <a:srgbClr val="000000"/>
              </a:solidFill>
              <a:highlight>
                <a:srgbClr val="FFFFFF"/>
              </a:highlight>
              <a:latin typeface="Consolas" panose="020B0609020204030204" pitchFamily="49" charset="0"/>
            </a:endParaRPr>
          </a:p>
          <a:p>
            <a:pPr>
              <a:lnSpc>
                <a:spcPts val="900"/>
              </a:lnSpc>
            </a:pPr>
            <a:r>
              <a:rPr lang="en-US" sz="800" dirty="0" smtClean="0">
                <a:solidFill>
                  <a:srgbClr val="0000FF"/>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 </a:t>
            </a:r>
            <a:r>
              <a:rPr lang="en-US" sz="800" dirty="0" smtClean="0">
                <a:solidFill>
                  <a:srgbClr val="0000FF"/>
                </a:solidFill>
                <a:highlight>
                  <a:srgbClr val="FFFFFF"/>
                </a:highlight>
                <a:latin typeface="Consolas" panose="020B0609020204030204" pitchFamily="49" charset="0"/>
              </a:rPr>
              <a:t>   float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cndd1 = </a:t>
            </a:r>
            <a:r>
              <a:rPr lang="en-US" sz="800" dirty="0" err="1">
                <a:solidFill>
                  <a:srgbClr val="000000"/>
                </a:solidFill>
                <a:highlight>
                  <a:srgbClr val="FFFFFF"/>
                </a:highlight>
                <a:latin typeface="Consolas" panose="020B0609020204030204" pitchFamily="49" charset="0"/>
              </a:rPr>
              <a:t>cnd_calc</a:t>
            </a:r>
            <a:r>
              <a:rPr lang="en-US" sz="800" dirty="0">
                <a:solidFill>
                  <a:srgbClr val="000000"/>
                </a:solidFill>
                <a:highlight>
                  <a:srgbClr val="FFFFFF"/>
                </a:highlight>
                <a:latin typeface="Consolas" panose="020B0609020204030204" pitchFamily="49" charset="0"/>
              </a:rPr>
              <a:t>(d1);</a:t>
            </a:r>
          </a:p>
          <a:p>
            <a:pPr>
              <a:lnSpc>
                <a:spcPts val="900"/>
              </a:lnSpc>
            </a:pPr>
            <a:r>
              <a:rPr lang="en-US" sz="800" dirty="0" smtClean="0">
                <a:solidFill>
                  <a:srgbClr val="0000FF"/>
                </a:solidFill>
                <a:highlight>
                  <a:srgbClr val="FFFFFF"/>
                </a:highlight>
                <a:latin typeface="Consolas" panose="020B0609020204030204" pitchFamily="49" charset="0"/>
              </a:rPr>
              <a:t>    </a:t>
            </a:r>
            <a:r>
              <a:rPr lang="en-US" sz="800" dirty="0">
                <a:solidFill>
                  <a:srgbClr val="0000FF"/>
                </a:solidFill>
                <a:highlight>
                  <a:srgbClr val="FFFFFF"/>
                </a:highlight>
                <a:latin typeface="Consolas" panose="020B0609020204030204" pitchFamily="49" charset="0"/>
              </a:rPr>
              <a:t> </a:t>
            </a:r>
            <a:r>
              <a:rPr lang="en-US" sz="800" dirty="0" smtClean="0">
                <a:solidFill>
                  <a:srgbClr val="0000FF"/>
                </a:solidFill>
                <a:highlight>
                  <a:srgbClr val="FFFFFF"/>
                </a:highlight>
                <a:latin typeface="Consolas" panose="020B0609020204030204" pitchFamily="49" charset="0"/>
              </a:rPr>
              <a:t>   float</a:t>
            </a:r>
            <a:r>
              <a:rPr lang="en-US" sz="800" dirty="0" smtClean="0">
                <a:solidFill>
                  <a:srgbClr val="000000"/>
                </a:solidFill>
                <a:highlight>
                  <a:srgbClr val="FFFFFF"/>
                </a:highlight>
                <a:latin typeface="Consolas" panose="020B0609020204030204" pitchFamily="49" charset="0"/>
              </a:rPr>
              <a:t> </a:t>
            </a:r>
            <a:r>
              <a:rPr lang="en-US" sz="800" dirty="0">
                <a:solidFill>
                  <a:srgbClr val="000000"/>
                </a:solidFill>
                <a:highlight>
                  <a:srgbClr val="FFFFFF"/>
                </a:highlight>
                <a:latin typeface="Consolas" panose="020B0609020204030204" pitchFamily="49" charset="0"/>
              </a:rPr>
              <a:t>cndd2 = </a:t>
            </a:r>
            <a:r>
              <a:rPr lang="en-US" sz="800" dirty="0" err="1">
                <a:solidFill>
                  <a:srgbClr val="000000"/>
                </a:solidFill>
                <a:highlight>
                  <a:srgbClr val="FFFFFF"/>
                </a:highlight>
                <a:latin typeface="Consolas" panose="020B0609020204030204" pitchFamily="49" charset="0"/>
              </a:rPr>
              <a:t>cnd_calc</a:t>
            </a:r>
            <a:r>
              <a:rPr lang="en-US" sz="800" dirty="0">
                <a:solidFill>
                  <a:srgbClr val="000000"/>
                </a:solidFill>
                <a:highlight>
                  <a:srgbClr val="FFFFFF"/>
                </a:highlight>
                <a:latin typeface="Consolas" panose="020B0609020204030204" pitchFamily="49" charset="0"/>
              </a:rPr>
              <a:t>(d2);</a:t>
            </a:r>
          </a:p>
          <a:p>
            <a:pPr>
              <a:lnSpc>
                <a:spcPts val="900"/>
              </a:lnSpc>
            </a:pPr>
            <a:r>
              <a:rPr lang="en-US" sz="800" dirty="0">
                <a:solidFill>
                  <a:srgbClr val="0000FF"/>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pPr>
              <a:lnSpc>
                <a:spcPts val="900"/>
              </a:lnSpc>
            </a:pPr>
            <a:r>
              <a:rPr lang="de-DE" sz="800" dirty="0" smtClean="0">
                <a:solidFill>
                  <a:srgbClr val="0000FF"/>
                </a:solidFill>
                <a:highlight>
                  <a:srgbClr val="FFFFFF"/>
                </a:highlight>
                <a:latin typeface="Consolas" panose="020B0609020204030204" pitchFamily="49" charset="0"/>
              </a:rPr>
              <a:t>        float</a:t>
            </a:r>
            <a:r>
              <a:rPr lang="de-DE" sz="800" dirty="0" smtClean="0">
                <a:solidFill>
                  <a:srgbClr val="000000"/>
                </a:solidFill>
                <a:highlight>
                  <a:srgbClr val="FFFFFF"/>
                </a:highlight>
                <a:latin typeface="Consolas" panose="020B0609020204030204" pitchFamily="49" charset="0"/>
              </a:rPr>
              <a:t> </a:t>
            </a:r>
            <a:r>
              <a:rPr lang="de-DE" sz="800" dirty="0">
                <a:solidFill>
                  <a:srgbClr val="000000"/>
                </a:solidFill>
                <a:highlight>
                  <a:srgbClr val="FFFFFF"/>
                </a:highlight>
                <a:latin typeface="Consolas" panose="020B0609020204030204" pitchFamily="49" charset="0"/>
              </a:rPr>
              <a:t>exp_RT = fast_math::expf(-R * T);</a:t>
            </a:r>
          </a:p>
          <a:p>
            <a:pPr>
              <a:lnSpc>
                <a:spcPts val="900"/>
              </a:lnSpc>
            </a:pPr>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a_call_result</a:t>
            </a:r>
            <a:r>
              <a:rPr lang="en-US" sz="800" dirty="0" smtClean="0">
                <a:solidFill>
                  <a:srgbClr val="000000"/>
                </a:solidFill>
                <a:highlight>
                  <a:srgbClr val="FFFFFF"/>
                </a:highlight>
                <a:latin typeface="Consolas" panose="020B0609020204030204" pitchFamily="49" charset="0"/>
              </a:rPr>
              <a:t>[</a:t>
            </a:r>
            <a:r>
              <a:rPr lang="en-US" sz="800" dirty="0" err="1" smtClean="0">
                <a:solidFill>
                  <a:srgbClr val="808080"/>
                </a:solidFill>
                <a:highlight>
                  <a:srgbClr val="FFFFFF"/>
                </a:highlight>
                <a:latin typeface="Consolas" panose="020B0609020204030204" pitchFamily="49" charset="0"/>
              </a:rPr>
              <a:t>tidx</a:t>
            </a:r>
            <a:r>
              <a:rPr lang="en-US" sz="800" dirty="0" err="1" smtClean="0">
                <a:solidFill>
                  <a:srgbClr val="000000"/>
                </a:solidFill>
                <a:highlight>
                  <a:srgbClr val="FFFFFF"/>
                </a:highlight>
                <a:latin typeface="Consolas" panose="020B0609020204030204" pitchFamily="49" charset="0"/>
              </a:rPr>
              <a:t>.global</a:t>
            </a:r>
            <a:r>
              <a:rPr lang="en-US" sz="800" dirty="0" smtClean="0">
                <a:solidFill>
                  <a:srgbClr val="000000"/>
                </a:solidFill>
                <a:highlight>
                  <a:srgbClr val="FFFFFF"/>
                </a:highlight>
                <a:latin typeface="Consolas" panose="020B0609020204030204" pitchFamily="49" charset="0"/>
              </a:rPr>
              <a:t>[0</a:t>
            </a:r>
            <a:r>
              <a:rPr lang="en-US" sz="800" dirty="0">
                <a:solidFill>
                  <a:srgbClr val="000000"/>
                </a:solidFill>
                <a:highlight>
                  <a:srgbClr val="FFFFFF"/>
                </a:highlight>
                <a:latin typeface="Consolas" panose="020B0609020204030204" pitchFamily="49" charset="0"/>
              </a:rPr>
              <a:t>]] = S * cndd1 - X * </a:t>
            </a:r>
            <a:r>
              <a:rPr lang="en-US" sz="800" dirty="0" err="1">
                <a:solidFill>
                  <a:srgbClr val="000000"/>
                </a:solidFill>
                <a:highlight>
                  <a:srgbClr val="FFFFFF"/>
                </a:highlight>
                <a:latin typeface="Consolas" panose="020B0609020204030204" pitchFamily="49" charset="0"/>
              </a:rPr>
              <a:t>exp_RT</a:t>
            </a:r>
            <a:r>
              <a:rPr lang="en-US" sz="800" dirty="0">
                <a:solidFill>
                  <a:srgbClr val="000000"/>
                </a:solidFill>
                <a:highlight>
                  <a:srgbClr val="FFFFFF"/>
                </a:highlight>
                <a:latin typeface="Consolas" panose="020B0609020204030204" pitchFamily="49" charset="0"/>
              </a:rPr>
              <a:t> * cndd2;</a:t>
            </a:r>
          </a:p>
          <a:p>
            <a:pPr>
              <a:lnSpc>
                <a:spcPts val="900"/>
              </a:lnSpc>
            </a:pPr>
            <a:r>
              <a:rPr lang="en-US" sz="800" dirty="0" smtClean="0">
                <a:solidFill>
                  <a:srgbClr val="000000"/>
                </a:solidFill>
                <a:highlight>
                  <a:srgbClr val="FFFFFF"/>
                </a:highlight>
                <a:latin typeface="Consolas" panose="020B0609020204030204" pitchFamily="49" charset="0"/>
              </a:rPr>
              <a:t>        </a:t>
            </a:r>
            <a:r>
              <a:rPr lang="en-US" sz="800" dirty="0" err="1" smtClean="0">
                <a:solidFill>
                  <a:srgbClr val="000000"/>
                </a:solidFill>
                <a:highlight>
                  <a:srgbClr val="FFFFFF"/>
                </a:highlight>
                <a:latin typeface="Consolas" panose="020B0609020204030204" pitchFamily="49" charset="0"/>
              </a:rPr>
              <a:t>a_put_result</a:t>
            </a:r>
            <a:r>
              <a:rPr lang="en-US" sz="800" dirty="0" smtClean="0">
                <a:solidFill>
                  <a:srgbClr val="000000"/>
                </a:solidFill>
                <a:highlight>
                  <a:srgbClr val="FFFFFF"/>
                </a:highlight>
                <a:latin typeface="Consolas" panose="020B0609020204030204" pitchFamily="49" charset="0"/>
              </a:rPr>
              <a:t>[</a:t>
            </a:r>
            <a:r>
              <a:rPr lang="en-US" sz="800" dirty="0" err="1" smtClean="0">
                <a:solidFill>
                  <a:srgbClr val="808080"/>
                </a:solidFill>
                <a:highlight>
                  <a:srgbClr val="FFFFFF"/>
                </a:highlight>
                <a:latin typeface="Consolas" panose="020B0609020204030204" pitchFamily="49" charset="0"/>
              </a:rPr>
              <a:t>tidx</a:t>
            </a:r>
            <a:r>
              <a:rPr lang="en-US" sz="800" dirty="0" err="1" smtClean="0">
                <a:solidFill>
                  <a:srgbClr val="000000"/>
                </a:solidFill>
                <a:highlight>
                  <a:srgbClr val="FFFFFF"/>
                </a:highlight>
                <a:latin typeface="Consolas" panose="020B0609020204030204" pitchFamily="49" charset="0"/>
              </a:rPr>
              <a:t>.global</a:t>
            </a:r>
            <a:r>
              <a:rPr lang="en-US" sz="800" dirty="0" smtClean="0">
                <a:solidFill>
                  <a:srgbClr val="000000"/>
                </a:solidFill>
                <a:highlight>
                  <a:srgbClr val="FFFFFF"/>
                </a:highlight>
                <a:latin typeface="Consolas" panose="020B0609020204030204" pitchFamily="49" charset="0"/>
              </a:rPr>
              <a:t>[0</a:t>
            </a:r>
            <a:r>
              <a:rPr lang="en-US" sz="800" dirty="0">
                <a:solidFill>
                  <a:srgbClr val="000000"/>
                </a:solidFill>
                <a:highlight>
                  <a:srgbClr val="FFFFFF"/>
                </a:highlight>
                <a:latin typeface="Consolas" panose="020B0609020204030204" pitchFamily="49" charset="0"/>
              </a:rPr>
              <a:t>]] = X * </a:t>
            </a:r>
            <a:r>
              <a:rPr lang="en-US" sz="800" dirty="0" err="1">
                <a:solidFill>
                  <a:srgbClr val="000000"/>
                </a:solidFill>
                <a:highlight>
                  <a:srgbClr val="FFFFFF"/>
                </a:highlight>
                <a:latin typeface="Consolas" panose="020B0609020204030204" pitchFamily="49" charset="0"/>
              </a:rPr>
              <a:t>exp_RT</a:t>
            </a:r>
            <a:r>
              <a:rPr lang="en-US" sz="800" dirty="0">
                <a:solidFill>
                  <a:srgbClr val="000000"/>
                </a:solidFill>
                <a:highlight>
                  <a:srgbClr val="FFFFFF"/>
                </a:highlight>
                <a:latin typeface="Consolas" panose="020B0609020204030204" pitchFamily="49" charset="0"/>
              </a:rPr>
              <a:t> * (1.0f - cndd2) - S * (1.0f - cndd1);</a:t>
            </a:r>
          </a:p>
          <a:p>
            <a:pPr>
              <a:lnSpc>
                <a:spcPts val="900"/>
              </a:lnSpc>
            </a:pPr>
            <a:r>
              <a:rPr lang="en-US" sz="800" dirty="0" smtClean="0">
                <a:solidFill>
                  <a:srgbClr val="000000"/>
                </a:solidFill>
                <a:highlight>
                  <a:srgbClr val="FFFFFF"/>
                </a:highlight>
                <a:latin typeface="Consolas" panose="020B0609020204030204" pitchFamily="49" charset="0"/>
              </a:rPr>
              <a:t>    });</a:t>
            </a:r>
            <a:endParaRPr lang="en-US" sz="800" dirty="0">
              <a:solidFill>
                <a:srgbClr val="000000"/>
              </a:solidFill>
              <a:highlight>
                <a:srgbClr val="FFFFFF"/>
              </a:highlight>
              <a:latin typeface="Consolas" panose="020B0609020204030204" pitchFamily="49" charset="0"/>
            </a:endParaRPr>
          </a:p>
          <a:p>
            <a:pPr>
              <a:lnSpc>
                <a:spcPts val="900"/>
              </a:lnSpc>
            </a:pPr>
            <a:endParaRPr lang="en-US" sz="800" dirty="0">
              <a:solidFill>
                <a:srgbClr val="000000"/>
              </a:solidFill>
              <a:highlight>
                <a:srgbClr val="FFFFFF"/>
              </a:highlight>
              <a:latin typeface="Consolas" panose="020B0609020204030204" pitchFamily="49" charset="0"/>
            </a:endParaRPr>
          </a:p>
          <a:p>
            <a:pPr>
              <a:lnSpc>
                <a:spcPts val="900"/>
              </a:lnSpc>
            </a:pPr>
            <a:r>
              <a:rPr lang="en-US" sz="800" dirty="0" smtClean="0">
                <a:solidFill>
                  <a:srgbClr val="000000"/>
                </a:solidFill>
                <a:highlight>
                  <a:srgbClr val="FFFFFF"/>
                </a:highlight>
                <a:latin typeface="Consolas" panose="020B0609020204030204" pitchFamily="49" charset="0"/>
              </a:rPr>
              <a:t>    copy(</a:t>
            </a:r>
            <a:r>
              <a:rPr lang="en-US" sz="800" dirty="0" err="1" smtClean="0">
                <a:solidFill>
                  <a:srgbClr val="000000"/>
                </a:solidFill>
                <a:highlight>
                  <a:srgbClr val="FFFFFF"/>
                </a:highlight>
                <a:latin typeface="Consolas" panose="020B0609020204030204" pitchFamily="49" charset="0"/>
              </a:rPr>
              <a:t>a_call_result</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call_result_amp.begin</a:t>
            </a:r>
            <a:r>
              <a:rPr lang="en-US" sz="800" dirty="0">
                <a:solidFill>
                  <a:srgbClr val="000000"/>
                </a:solidFill>
                <a:highlight>
                  <a:srgbClr val="FFFFFF"/>
                </a:highlight>
                <a:latin typeface="Consolas" panose="020B0609020204030204" pitchFamily="49" charset="0"/>
              </a:rPr>
              <a:t>());</a:t>
            </a:r>
          </a:p>
          <a:p>
            <a:pPr>
              <a:lnSpc>
                <a:spcPts val="900"/>
              </a:lnSpc>
            </a:pPr>
            <a:r>
              <a:rPr lang="en-US" sz="800" dirty="0" smtClean="0">
                <a:solidFill>
                  <a:srgbClr val="000000"/>
                </a:solidFill>
                <a:highlight>
                  <a:srgbClr val="FFFFFF"/>
                </a:highlight>
                <a:latin typeface="Consolas" panose="020B0609020204030204" pitchFamily="49" charset="0"/>
              </a:rPr>
              <a:t>    copy(</a:t>
            </a:r>
            <a:r>
              <a:rPr lang="en-US" sz="800" dirty="0" err="1" smtClean="0">
                <a:solidFill>
                  <a:srgbClr val="000000"/>
                </a:solidFill>
                <a:highlight>
                  <a:srgbClr val="FFFFFF"/>
                </a:highlight>
                <a:latin typeface="Consolas" panose="020B0609020204030204" pitchFamily="49" charset="0"/>
              </a:rPr>
              <a:t>a_put_result</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put_result_amp.begin</a:t>
            </a:r>
            <a:r>
              <a:rPr lang="en-US" sz="800" dirty="0">
                <a:solidFill>
                  <a:srgbClr val="000000"/>
                </a:solidFill>
                <a:highlight>
                  <a:srgbClr val="FFFFFF"/>
                </a:highlight>
                <a:latin typeface="Consolas" panose="020B0609020204030204" pitchFamily="49" charset="0"/>
              </a:rPr>
              <a:t>());</a:t>
            </a:r>
          </a:p>
          <a:p>
            <a:pPr>
              <a:lnSpc>
                <a:spcPts val="900"/>
              </a:lnSpc>
            </a:pPr>
            <a:r>
              <a:rPr lang="en-US" sz="800" dirty="0" smtClean="0">
                <a:solidFill>
                  <a:srgbClr val="000000"/>
                </a:solidFill>
                <a:highlight>
                  <a:srgbClr val="FFFFFF"/>
                </a:highlight>
                <a:latin typeface="Consolas" panose="020B0609020204030204" pitchFamily="49" charset="0"/>
              </a:rPr>
              <a:t>}</a:t>
            </a:r>
            <a:endParaRPr lang="en-US" sz="800" dirty="0">
              <a:solidFill>
                <a:srgbClr val="000000"/>
              </a:solidFill>
              <a:highlight>
                <a:srgbClr val="FFFFFF"/>
              </a:highlight>
              <a:latin typeface="Consolas" panose="020B0609020204030204" pitchFamily="49" charset="0"/>
            </a:endParaRPr>
          </a:p>
        </p:txBody>
      </p:sp>
      <p:sp>
        <p:nvSpPr>
          <p:cNvPr id="6" name="Rectangle 5"/>
          <p:cNvSpPr/>
          <p:nvPr/>
        </p:nvSpPr>
        <p:spPr>
          <a:xfrm>
            <a:off x="2895600" y="1448233"/>
            <a:ext cx="6400800" cy="577081"/>
          </a:xfrm>
          <a:prstGeom prst="rect">
            <a:avLst/>
          </a:prstGeom>
        </p:spPr>
        <p:txBody>
          <a:bodyPr wrap="square">
            <a:spAutoFit/>
          </a:bodyPr>
          <a:lstStyle/>
          <a:p>
            <a:r>
              <a:rPr lang="en-US" sz="1050" i="1" dirty="0" smtClean="0"/>
              <a:t>Source:</a:t>
            </a:r>
          </a:p>
          <a:p>
            <a:r>
              <a:rPr lang="en-US" sz="1050" i="1" dirty="0">
                <a:hlinkClick r:id="rId2"/>
              </a:rPr>
              <a:t>http://blogs.msdn.com/b/nativeconcurrency/archive/2012/03/16/black-scholes-using-c-amp.aspx</a:t>
            </a:r>
            <a:endParaRPr lang="en-US" sz="1050" i="1" dirty="0" smtClean="0"/>
          </a:p>
          <a:p>
            <a:endParaRPr lang="en-US" sz="1050" i="1" dirty="0"/>
          </a:p>
        </p:txBody>
      </p:sp>
      <p:sp>
        <p:nvSpPr>
          <p:cNvPr id="9" name="Content Placeholder 2"/>
          <p:cNvSpPr>
            <a:spLocks noGrp="1"/>
          </p:cNvSpPr>
          <p:nvPr>
            <p:ph idx="1"/>
          </p:nvPr>
        </p:nvSpPr>
        <p:spPr>
          <a:xfrm>
            <a:off x="5550309" y="2618065"/>
            <a:ext cx="3593691" cy="2062067"/>
          </a:xfrm>
        </p:spPr>
        <p:txBody>
          <a:bodyPr>
            <a:normAutofit fontScale="92500" lnSpcReduction="20000"/>
          </a:bodyPr>
          <a:lstStyle/>
          <a:p>
            <a:pPr lvl="1"/>
            <a:r>
              <a:rPr lang="en-US" dirty="0" smtClean="0"/>
              <a:t>Pro</a:t>
            </a:r>
          </a:p>
          <a:p>
            <a:pPr lvl="2"/>
            <a:r>
              <a:rPr lang="en-US" dirty="0" smtClean="0"/>
              <a:t>Standard C++ syntax (with tiny exceptions)</a:t>
            </a:r>
          </a:p>
          <a:p>
            <a:pPr lvl="2"/>
            <a:r>
              <a:rPr lang="en-US" dirty="0" smtClean="0"/>
              <a:t>Host and target code in one place</a:t>
            </a:r>
          </a:p>
          <a:p>
            <a:pPr lvl="1"/>
            <a:r>
              <a:rPr lang="en-US" dirty="0" smtClean="0"/>
              <a:t>Con</a:t>
            </a:r>
          </a:p>
          <a:p>
            <a:pPr lvl="2"/>
            <a:r>
              <a:rPr lang="en-US" dirty="0" smtClean="0"/>
              <a:t>Porting from older parallel code requires re-writing</a:t>
            </a:r>
          </a:p>
          <a:p>
            <a:pPr lvl="2"/>
            <a:r>
              <a:rPr lang="en-US" dirty="0" smtClean="0"/>
              <a:t>Semi-automatic parallelization</a:t>
            </a:r>
          </a:p>
          <a:p>
            <a:pPr lvl="1"/>
            <a:endParaRPr lang="en-US" dirty="0"/>
          </a:p>
        </p:txBody>
      </p:sp>
    </p:spTree>
    <p:extLst>
      <p:ext uri="{BB962C8B-B14F-4D97-AF65-F5344CB8AC3E}">
        <p14:creationId xmlns:p14="http://schemas.microsoft.com/office/powerpoint/2010/main" val="42500169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297" y="246880"/>
            <a:ext cx="7139295" cy="260847"/>
          </a:xfrm>
        </p:spPr>
        <p:txBody>
          <a:bodyPr vert="horz" lIns="0" tIns="0" rIns="0" bIns="0" rtlCol="0" anchor="t" anchorCtr="0">
            <a:noAutofit/>
          </a:bodyPr>
          <a:lstStyle/>
          <a:p>
            <a:pPr algn="l"/>
            <a:r>
              <a:rPr lang="en-US" sz="2800" dirty="0">
                <a:latin typeface="Intel Clear"/>
              </a:rPr>
              <a:t>Programming models for Gen – </a:t>
            </a:r>
            <a:r>
              <a:rPr lang="en-US" sz="2800" dirty="0" err="1">
                <a:latin typeface="Intel Clear"/>
              </a:rPr>
              <a:t>CilkPlus</a:t>
            </a:r>
            <a:endParaRPr lang="en-US" sz="2800" dirty="0">
              <a:latin typeface="Intel Clear"/>
            </a:endParaRPr>
          </a:p>
        </p:txBody>
      </p:sp>
      <p:sp>
        <p:nvSpPr>
          <p:cNvPr id="10" name="Rectangle 9"/>
          <p:cNvSpPr/>
          <p:nvPr/>
        </p:nvSpPr>
        <p:spPr>
          <a:xfrm>
            <a:off x="245433" y="638355"/>
            <a:ext cx="5711227" cy="4324261"/>
          </a:xfrm>
          <a:prstGeom prst="rect">
            <a:avLst/>
          </a:prstGeom>
        </p:spPr>
        <p:txBody>
          <a:bodyPr wrap="square">
            <a:spAutoFit/>
          </a:bodyPr>
          <a:lstStyle/>
          <a:p>
            <a:pPr>
              <a:lnSpc>
                <a:spcPts val="1050"/>
              </a:lnSpc>
            </a:pPr>
            <a:r>
              <a:rPr lang="en-US" sz="800" dirty="0">
                <a:solidFill>
                  <a:srgbClr val="0000FF"/>
                </a:solidFill>
                <a:highlight>
                  <a:srgbClr val="F0F0F0"/>
                </a:highlight>
                <a:latin typeface="Courier New" panose="02070309020205020404" pitchFamily="49" charset="0"/>
              </a:rPr>
              <a:t>__</a:t>
            </a:r>
            <a:r>
              <a:rPr lang="en-US" sz="800" dirty="0" err="1">
                <a:solidFill>
                  <a:srgbClr val="0000FF"/>
                </a:solidFill>
                <a:highlight>
                  <a:srgbClr val="F0F0F0"/>
                </a:highlight>
                <a:latin typeface="Courier New" panose="02070309020205020404" pitchFamily="49" charset="0"/>
              </a:rPr>
              <a:t>declspec</a:t>
            </a:r>
            <a:r>
              <a:rPr lang="en-US" sz="800" dirty="0">
                <a:solidFill>
                  <a:srgbClr val="000000"/>
                </a:solidFill>
                <a:highlight>
                  <a:srgbClr val="F0F0F0"/>
                </a:highlight>
                <a:latin typeface="Courier New" panose="02070309020205020404" pitchFamily="49" charset="0"/>
              </a:rPr>
              <a:t>(target(</a:t>
            </a:r>
            <a:r>
              <a:rPr lang="en-US" sz="800" dirty="0" err="1">
                <a:solidFill>
                  <a:srgbClr val="000000"/>
                </a:solidFill>
                <a:highlight>
                  <a:srgbClr val="F0F0F0"/>
                </a:highlight>
                <a:latin typeface="Courier New" panose="02070309020205020404" pitchFamily="49" charset="0"/>
              </a:rPr>
              <a:t>gfx</a:t>
            </a: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__</a:t>
            </a:r>
            <a:r>
              <a:rPr lang="en-US" sz="800" dirty="0" err="1">
                <a:solidFill>
                  <a:srgbClr val="0000FF"/>
                </a:solidFill>
                <a:highlight>
                  <a:srgbClr val="F0F0F0"/>
                </a:highlight>
                <a:latin typeface="Courier New" panose="02070309020205020404" pitchFamily="49" charset="0"/>
              </a:rPr>
              <a:t>declspec</a:t>
            </a:r>
            <a:r>
              <a:rPr lang="en-US" sz="800" dirty="0">
                <a:solidFill>
                  <a:srgbClr val="000000"/>
                </a:solidFill>
                <a:highlight>
                  <a:srgbClr val="F0F0F0"/>
                </a:highlight>
                <a:latin typeface="Courier New" panose="02070309020205020404" pitchFamily="49" charset="0"/>
              </a:rPr>
              <a:t>(vector(linear(call:1, put:1)))</a:t>
            </a:r>
          </a:p>
          <a:p>
            <a:pPr>
              <a:lnSpc>
                <a:spcPts val="1050"/>
              </a:lnSpc>
            </a:pPr>
            <a:r>
              <a:rPr lang="en-US" sz="800" dirty="0">
                <a:solidFill>
                  <a:srgbClr val="0000FF"/>
                </a:solidFill>
                <a:highlight>
                  <a:srgbClr val="F0F0F0"/>
                </a:highlight>
                <a:latin typeface="Courier New" panose="02070309020205020404" pitchFamily="49" charset="0"/>
              </a:rPr>
              <a:t>void</a:t>
            </a:r>
            <a:r>
              <a:rPr lang="en-US" sz="800" dirty="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BlackScholesBody</a:t>
            </a:r>
            <a:r>
              <a:rPr lang="en-US" sz="800" dirty="0" smtClean="0">
                <a:solidFill>
                  <a:srgbClr val="000000"/>
                </a:solidFill>
                <a:highlight>
                  <a:srgbClr val="F0F0F0"/>
                </a:highlight>
                <a:latin typeface="Courier New" panose="02070309020205020404" pitchFamily="49" charset="0"/>
              </a:rPr>
              <a:t>(</a:t>
            </a:r>
            <a:r>
              <a:rPr lang="en-US" sz="800" dirty="0" smtClean="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call,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put, </a:t>
            </a:r>
            <a:r>
              <a:rPr lang="en-US" sz="800" dirty="0" smtClean="0">
                <a:solidFill>
                  <a:srgbClr val="0000FF"/>
                </a:solidFill>
                <a:highlight>
                  <a:srgbClr val="F0F0F0"/>
                </a:highlight>
                <a:latin typeface="Courier New" panose="02070309020205020404" pitchFamily="49" charset="0"/>
              </a:rPr>
              <a:t>float</a:t>
            </a:r>
            <a:r>
              <a:rPr lang="en-US" sz="800" dirty="0" smtClean="0">
                <a:solidFill>
                  <a:srgbClr val="000000"/>
                </a:solidFill>
                <a:highlight>
                  <a:srgbClr val="F0F0F0"/>
                </a:highlight>
                <a:latin typeface="Courier New" panose="02070309020205020404" pitchFamily="49" charset="0"/>
              </a:rPr>
              <a:t> </a:t>
            </a:r>
            <a:r>
              <a:rPr lang="en-US" sz="800" dirty="0">
                <a:solidFill>
                  <a:srgbClr val="000000"/>
                </a:solidFill>
                <a:highlight>
                  <a:srgbClr val="F0F0F0"/>
                </a:highlight>
                <a:latin typeface="Courier New" panose="02070309020205020404" pitchFamily="49" charset="0"/>
              </a:rPr>
              <a:t>S,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X,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R,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V)</a:t>
            </a:r>
          </a:p>
          <a:p>
            <a:pPr>
              <a:lnSpc>
                <a:spcPts val="1050"/>
              </a:lnSpc>
            </a:pPr>
            <a:r>
              <a:rPr lang="en-US" sz="800" dirty="0">
                <a:solidFill>
                  <a:srgbClr val="000000"/>
                </a:solidFill>
                <a:highlight>
                  <a:srgbClr val="F0F0F0"/>
                </a:highlight>
                <a:latin typeface="Courier New" panose="02070309020205020404" pitchFamily="49" charset="0"/>
              </a:rPr>
              <a:t>{</a:t>
            </a: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sqrtT</a:t>
            </a:r>
            <a:r>
              <a:rPr lang="en-US" sz="800" dirty="0">
                <a:solidFill>
                  <a:srgbClr val="000000"/>
                </a:solidFill>
                <a:highlight>
                  <a:srgbClr val="F0F0F0"/>
                </a:highlight>
                <a:latin typeface="Courier New" panose="02070309020205020404" pitchFamily="49" charset="0"/>
              </a:rPr>
              <a:t> = </a:t>
            </a:r>
            <a:r>
              <a:rPr lang="en-US" sz="800" dirty="0" err="1">
                <a:solidFill>
                  <a:srgbClr val="000000"/>
                </a:solidFill>
                <a:highlight>
                  <a:srgbClr val="F0F0F0"/>
                </a:highlight>
                <a:latin typeface="Courier New" panose="02070309020205020404" pitchFamily="49" charset="0"/>
              </a:rPr>
              <a:t>sqrtf</a:t>
            </a:r>
            <a:r>
              <a:rPr lang="en-US" sz="800" dirty="0">
                <a:solidFill>
                  <a:srgbClr val="000000"/>
                </a:solidFill>
                <a:highlight>
                  <a:srgbClr val="F0F0F0"/>
                </a:highlight>
                <a:latin typeface="Courier New" panose="02070309020205020404" pitchFamily="49" charset="0"/>
              </a:rPr>
              <a:t>(T);</a:t>
            </a: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smtClean="0">
                <a:solidFill>
                  <a:srgbClr val="000000"/>
                </a:solidFill>
                <a:highlight>
                  <a:srgbClr val="F0F0F0"/>
                </a:highlight>
                <a:latin typeface="Courier New" panose="02070309020205020404" pitchFamily="49" charset="0"/>
              </a:rPr>
              <a:t>d1 </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logf</a:t>
            </a:r>
            <a:r>
              <a:rPr lang="en-US" sz="800" dirty="0">
                <a:solidFill>
                  <a:srgbClr val="000000"/>
                </a:solidFill>
                <a:highlight>
                  <a:srgbClr val="F0F0F0"/>
                </a:highlight>
                <a:latin typeface="Courier New" panose="02070309020205020404" pitchFamily="49" charset="0"/>
              </a:rPr>
              <a:t>(S / X) + (R + 0.5f * </a:t>
            </a:r>
            <a:r>
              <a:rPr lang="en-US" sz="800" dirty="0" smtClean="0">
                <a:solidFill>
                  <a:srgbClr val="000000"/>
                </a:solidFill>
                <a:highlight>
                  <a:srgbClr val="F0F0F0"/>
                </a:highlight>
                <a:latin typeface="Courier New" panose="02070309020205020404" pitchFamily="49" charset="0"/>
              </a:rPr>
              <a:t>V*V</a:t>
            </a:r>
            <a:r>
              <a:rPr lang="en-US" sz="800" dirty="0">
                <a:solidFill>
                  <a:srgbClr val="000000"/>
                </a:solidFill>
                <a:highlight>
                  <a:srgbClr val="F0F0F0"/>
                </a:highlight>
                <a:latin typeface="Courier New" panose="02070309020205020404" pitchFamily="49" charset="0"/>
              </a:rPr>
              <a:t>) * T) / (</a:t>
            </a:r>
            <a:r>
              <a:rPr lang="en-US" sz="800" dirty="0" smtClean="0">
                <a:solidFill>
                  <a:srgbClr val="000000"/>
                </a:solidFill>
                <a:highlight>
                  <a:srgbClr val="F0F0F0"/>
                </a:highlight>
                <a:latin typeface="Courier New" panose="02070309020205020404" pitchFamily="49" charset="0"/>
              </a:rPr>
              <a:t>V*</a:t>
            </a:r>
            <a:r>
              <a:rPr lang="en-US" sz="800" dirty="0" err="1" smtClean="0">
                <a:solidFill>
                  <a:srgbClr val="000000"/>
                </a:solidFill>
                <a:highlight>
                  <a:srgbClr val="F0F0F0"/>
                </a:highlight>
                <a:latin typeface="Courier New" panose="02070309020205020404" pitchFamily="49" charset="0"/>
              </a:rPr>
              <a:t>sqrtT</a:t>
            </a:r>
            <a:r>
              <a:rPr lang="en-US" sz="800" dirty="0">
                <a:solidFill>
                  <a:srgbClr val="000000"/>
                </a:solidFill>
                <a:highlight>
                  <a:srgbClr val="F0F0F0"/>
                </a:highlight>
                <a:latin typeface="Courier New" panose="02070309020205020404" pitchFamily="49" charset="0"/>
              </a:rPr>
              <a:t>);</a:t>
            </a: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smtClean="0">
                <a:solidFill>
                  <a:srgbClr val="000000"/>
                </a:solidFill>
                <a:highlight>
                  <a:srgbClr val="F0F0F0"/>
                </a:highlight>
                <a:latin typeface="Courier New" panose="02070309020205020404" pitchFamily="49" charset="0"/>
              </a:rPr>
              <a:t>d2 </a:t>
            </a:r>
            <a:r>
              <a:rPr lang="en-US" sz="800" dirty="0">
                <a:solidFill>
                  <a:srgbClr val="000000"/>
                </a:solidFill>
                <a:highlight>
                  <a:srgbClr val="F0F0F0"/>
                </a:highlight>
                <a:latin typeface="Courier New" panose="02070309020205020404" pitchFamily="49" charset="0"/>
              </a:rPr>
              <a:t>= d1 - V * </a:t>
            </a:r>
            <a:r>
              <a:rPr lang="en-US" sz="800" dirty="0" err="1">
                <a:solidFill>
                  <a:srgbClr val="000000"/>
                </a:solidFill>
                <a:highlight>
                  <a:srgbClr val="F0F0F0"/>
                </a:highlight>
                <a:latin typeface="Courier New" panose="02070309020205020404" pitchFamily="49" charset="0"/>
              </a:rPr>
              <a:t>sqrtT</a:t>
            </a:r>
            <a:r>
              <a:rPr lang="en-US" sz="800" dirty="0">
                <a:solidFill>
                  <a:srgbClr val="000000"/>
                </a:solidFill>
                <a:highlight>
                  <a:srgbClr val="F0F0F0"/>
                </a:highlight>
                <a:latin typeface="Courier New" panose="02070309020205020404" pitchFamily="49" charset="0"/>
              </a:rPr>
              <a:t>;</a:t>
            </a: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CNDD1 = CND(d1);</a:t>
            </a: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CNDD2 = CND(d2);</a:t>
            </a:r>
          </a:p>
          <a:p>
            <a:pPr>
              <a:lnSpc>
                <a:spcPts val="1050"/>
              </a:lnSpc>
            </a:pPr>
            <a:endParaRPr lang="en-US" sz="800" dirty="0">
              <a:solidFill>
                <a:srgbClr val="000000"/>
              </a:solidFill>
              <a:highlight>
                <a:srgbClr val="F0F0F0"/>
              </a:highlight>
              <a:latin typeface="Courier New" panose="02070309020205020404" pitchFamily="49" charset="0"/>
            </a:endParaRP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//Calculate Call and Put simultaneously</a:t>
            </a:r>
            <a:endParaRPr lang="en-US" sz="800" dirty="0">
              <a:solidFill>
                <a:srgbClr val="000000"/>
              </a:solidFill>
              <a:highlight>
                <a:srgbClr val="F0F0F0"/>
              </a:highlight>
              <a:latin typeface="Courier New" panose="02070309020205020404" pitchFamily="49" charset="0"/>
            </a:endParaRP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expRT</a:t>
            </a:r>
            <a:r>
              <a:rPr lang="en-US" sz="800" dirty="0">
                <a:solidFill>
                  <a:srgbClr val="000000"/>
                </a:solidFill>
                <a:highlight>
                  <a:srgbClr val="F0F0F0"/>
                </a:highlight>
                <a:latin typeface="Courier New" panose="02070309020205020404" pitchFamily="49" charset="0"/>
              </a:rPr>
              <a:t> = </a:t>
            </a:r>
            <a:r>
              <a:rPr lang="en-US" sz="800" dirty="0" err="1">
                <a:solidFill>
                  <a:srgbClr val="000000"/>
                </a:solidFill>
                <a:highlight>
                  <a:srgbClr val="F0F0F0"/>
                </a:highlight>
                <a:latin typeface="Courier New" panose="02070309020205020404" pitchFamily="49" charset="0"/>
              </a:rPr>
              <a:t>expf</a:t>
            </a:r>
            <a:r>
              <a:rPr lang="en-US" sz="800" dirty="0">
                <a:solidFill>
                  <a:srgbClr val="000000"/>
                </a:solidFill>
                <a:highlight>
                  <a:srgbClr val="F0F0F0"/>
                </a:highlight>
                <a:latin typeface="Courier New" panose="02070309020205020404" pitchFamily="49" charset="0"/>
              </a:rPr>
              <a:t>(- R * T);</a:t>
            </a:r>
          </a:p>
          <a:p>
            <a:pPr>
              <a:lnSpc>
                <a:spcPts val="1050"/>
              </a:lnSpc>
            </a:pPr>
            <a:r>
              <a:rPr lang="en-US" sz="800" dirty="0">
                <a:solidFill>
                  <a:srgbClr val="000000"/>
                </a:solidFill>
                <a:highlight>
                  <a:srgbClr val="F0F0F0"/>
                </a:highlight>
                <a:latin typeface="Courier New" panose="02070309020205020404" pitchFamily="49" charset="0"/>
              </a:rPr>
              <a:t>    *call =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)(S * CNDD1 - X * </a:t>
            </a:r>
            <a:r>
              <a:rPr lang="en-US" sz="800" dirty="0" err="1">
                <a:solidFill>
                  <a:srgbClr val="000000"/>
                </a:solidFill>
                <a:highlight>
                  <a:srgbClr val="F0F0F0"/>
                </a:highlight>
                <a:latin typeface="Courier New" panose="02070309020205020404" pitchFamily="49" charset="0"/>
              </a:rPr>
              <a:t>expRT</a:t>
            </a:r>
            <a:r>
              <a:rPr lang="en-US" sz="800" dirty="0">
                <a:solidFill>
                  <a:srgbClr val="000000"/>
                </a:solidFill>
                <a:highlight>
                  <a:srgbClr val="F0F0F0"/>
                </a:highlight>
                <a:latin typeface="Courier New" panose="02070309020205020404" pitchFamily="49" charset="0"/>
              </a:rPr>
              <a:t> * CNDD2);</a:t>
            </a:r>
          </a:p>
          <a:p>
            <a:pPr>
              <a:lnSpc>
                <a:spcPts val="1050"/>
              </a:lnSpc>
            </a:pPr>
            <a:r>
              <a:rPr lang="en-US" sz="800" dirty="0">
                <a:solidFill>
                  <a:srgbClr val="000000"/>
                </a:solidFill>
                <a:highlight>
                  <a:srgbClr val="F0F0F0"/>
                </a:highlight>
                <a:latin typeface="Courier New" panose="02070309020205020404" pitchFamily="49" charset="0"/>
              </a:rPr>
              <a:t>    *put  =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)(X * </a:t>
            </a:r>
            <a:r>
              <a:rPr lang="en-US" sz="800" dirty="0" err="1">
                <a:solidFill>
                  <a:srgbClr val="000000"/>
                </a:solidFill>
                <a:highlight>
                  <a:srgbClr val="F0F0F0"/>
                </a:highlight>
                <a:latin typeface="Courier New" panose="02070309020205020404" pitchFamily="49" charset="0"/>
              </a:rPr>
              <a:t>expRT</a:t>
            </a:r>
            <a:r>
              <a:rPr lang="en-US" sz="800" dirty="0">
                <a:solidFill>
                  <a:srgbClr val="000000"/>
                </a:solidFill>
                <a:highlight>
                  <a:srgbClr val="F0F0F0"/>
                </a:highlight>
                <a:latin typeface="Courier New" panose="02070309020205020404" pitchFamily="49" charset="0"/>
              </a:rPr>
              <a:t> * (1.0f - CNDD2) - S * (1.0f - CNDD1));</a:t>
            </a:r>
          </a:p>
          <a:p>
            <a:pPr>
              <a:lnSpc>
                <a:spcPts val="1050"/>
              </a:lnSpc>
            </a:pPr>
            <a:r>
              <a:rPr lang="en-US" sz="800" dirty="0">
                <a:solidFill>
                  <a:srgbClr val="000000"/>
                </a:solidFill>
                <a:highlight>
                  <a:srgbClr val="F0F0F0"/>
                </a:highlight>
                <a:latin typeface="Courier New" panose="02070309020205020404" pitchFamily="49" charset="0"/>
              </a:rPr>
              <a:t>}</a:t>
            </a:r>
          </a:p>
          <a:p>
            <a:pPr>
              <a:lnSpc>
                <a:spcPts val="1050"/>
              </a:lnSpc>
            </a:pPr>
            <a:r>
              <a:rPr lang="en-US" sz="800" dirty="0" smtClean="0">
                <a:solidFill>
                  <a:srgbClr val="0000FF"/>
                </a:solidFill>
                <a:highlight>
                  <a:srgbClr val="F0F0F0"/>
                </a:highlight>
                <a:latin typeface="Courier New" panose="02070309020205020404" pitchFamily="49" charset="0"/>
              </a:rPr>
              <a:t>void</a:t>
            </a:r>
            <a:r>
              <a:rPr lang="en-US" sz="800" dirty="0" smtClean="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BlackScholes</a:t>
            </a:r>
            <a:r>
              <a:rPr lang="en-US" sz="800" dirty="0">
                <a:solidFill>
                  <a:srgbClr val="000000"/>
                </a:solidFill>
                <a:highlight>
                  <a:srgbClr val="F0F0F0"/>
                </a:highlight>
                <a:latin typeface="Courier New" panose="02070309020205020404" pitchFamily="49" charset="0"/>
              </a:rPr>
              <a:t>(</a:t>
            </a: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smtClean="0">
                <a:solidFill>
                  <a:srgbClr val="000000"/>
                </a:solidFill>
                <a:highlight>
                  <a:srgbClr val="F0F0F0"/>
                </a:highlight>
                <a:latin typeface="Courier New" panose="02070309020205020404" pitchFamily="49" charset="0"/>
              </a:rPr>
              <a:t>*Call</a:t>
            </a: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//Call option price</a:t>
            </a:r>
            <a:endParaRPr lang="en-US" sz="800" dirty="0">
              <a:solidFill>
                <a:srgbClr val="000000"/>
              </a:solidFill>
              <a:highlight>
                <a:srgbClr val="F0F0F0"/>
              </a:highlight>
              <a:latin typeface="Courier New" panose="02070309020205020404" pitchFamily="49" charset="0"/>
            </a:endParaRP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smtClean="0">
                <a:solidFill>
                  <a:srgbClr val="000000"/>
                </a:solidFill>
                <a:highlight>
                  <a:srgbClr val="F0F0F0"/>
                </a:highlight>
                <a:latin typeface="Courier New" panose="02070309020205020404" pitchFamily="49" charset="0"/>
              </a:rPr>
              <a:t>*Put</a:t>
            </a: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//Put option price</a:t>
            </a:r>
            <a:endParaRPr lang="en-US" sz="800" dirty="0">
              <a:solidFill>
                <a:srgbClr val="000000"/>
              </a:solidFill>
              <a:highlight>
                <a:srgbClr val="F0F0F0"/>
              </a:highlight>
              <a:latin typeface="Courier New" panose="02070309020205020404" pitchFamily="49" charset="0"/>
            </a:endParaRP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smtClean="0">
                <a:solidFill>
                  <a:srgbClr val="000000"/>
                </a:solidFill>
                <a:highlight>
                  <a:srgbClr val="F0F0F0"/>
                </a:highlight>
                <a:latin typeface="Courier New" panose="02070309020205020404" pitchFamily="49" charset="0"/>
              </a:rPr>
              <a:t>*S</a:t>
            </a: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//Current stock price</a:t>
            </a:r>
            <a:endParaRPr lang="en-US" sz="800" dirty="0">
              <a:solidFill>
                <a:srgbClr val="000000"/>
              </a:solidFill>
              <a:highlight>
                <a:srgbClr val="F0F0F0"/>
              </a:highlight>
              <a:latin typeface="Courier New" panose="02070309020205020404" pitchFamily="49" charset="0"/>
            </a:endParaRP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smtClean="0">
                <a:solidFill>
                  <a:srgbClr val="000000"/>
                </a:solidFill>
                <a:highlight>
                  <a:srgbClr val="F0F0F0"/>
                </a:highlight>
                <a:latin typeface="Courier New" panose="02070309020205020404" pitchFamily="49" charset="0"/>
              </a:rPr>
              <a:t>*X</a:t>
            </a: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//Option strike price</a:t>
            </a:r>
            <a:endParaRPr lang="en-US" sz="800" dirty="0">
              <a:solidFill>
                <a:srgbClr val="000000"/>
              </a:solidFill>
              <a:highlight>
                <a:srgbClr val="F0F0F0"/>
              </a:highlight>
              <a:latin typeface="Courier New" panose="02070309020205020404" pitchFamily="49" charset="0"/>
            </a:endParaRP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a:t>
            </a:r>
            <a:r>
              <a:rPr lang="en-US" sz="800" dirty="0" smtClean="0">
                <a:solidFill>
                  <a:srgbClr val="000000"/>
                </a:solidFill>
                <a:highlight>
                  <a:srgbClr val="F0F0F0"/>
                </a:highlight>
                <a:latin typeface="Courier New" panose="02070309020205020404" pitchFamily="49" charset="0"/>
              </a:rPr>
              <a:t>*T</a:t>
            </a:r>
            <a:r>
              <a:rPr lang="en-US" sz="800" dirty="0">
                <a:solidFill>
                  <a:srgbClr val="000000"/>
                </a:solidFill>
                <a:highlight>
                  <a:srgbClr val="F0F0F0"/>
                </a:highlight>
                <a:latin typeface="Courier New" panose="02070309020205020404" pitchFamily="49" charset="0"/>
              </a:rPr>
              <a:t>,    </a:t>
            </a:r>
            <a:r>
              <a:rPr lang="en-US" sz="800" dirty="0">
                <a:solidFill>
                  <a:srgbClr val="008000"/>
                </a:solidFill>
                <a:highlight>
                  <a:srgbClr val="F0F0F0"/>
                </a:highlight>
                <a:latin typeface="Courier New" panose="02070309020205020404" pitchFamily="49" charset="0"/>
              </a:rPr>
              <a:t>//Option years</a:t>
            </a:r>
            <a:endParaRPr lang="en-US" sz="800" dirty="0">
              <a:solidFill>
                <a:srgbClr val="000000"/>
              </a:solidFill>
              <a:highlight>
                <a:srgbClr val="F0F0F0"/>
              </a:highlight>
              <a:latin typeface="Courier New" panose="02070309020205020404" pitchFamily="49" charset="0"/>
            </a:endParaRP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R,       </a:t>
            </a:r>
            <a:r>
              <a:rPr lang="en-US" sz="800" dirty="0">
                <a:solidFill>
                  <a:srgbClr val="008000"/>
                </a:solidFill>
                <a:highlight>
                  <a:srgbClr val="F0F0F0"/>
                </a:highlight>
                <a:latin typeface="Courier New" panose="02070309020205020404" pitchFamily="49" charset="0"/>
              </a:rPr>
              <a:t>//Riskless rate of return</a:t>
            </a:r>
            <a:endParaRPr lang="en-US" sz="800" dirty="0">
              <a:solidFill>
                <a:srgbClr val="000000"/>
              </a:solidFill>
              <a:highlight>
                <a:srgbClr val="F0F0F0"/>
              </a:highlight>
              <a:latin typeface="Courier New" panose="02070309020205020404" pitchFamily="49" charset="0"/>
            </a:endParaRP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float</a:t>
            </a:r>
            <a:r>
              <a:rPr lang="en-US" sz="800" dirty="0">
                <a:solidFill>
                  <a:srgbClr val="000000"/>
                </a:solidFill>
                <a:highlight>
                  <a:srgbClr val="F0F0F0"/>
                </a:highlight>
                <a:latin typeface="Courier New" panose="02070309020205020404" pitchFamily="49" charset="0"/>
              </a:rPr>
              <a:t> V,       </a:t>
            </a:r>
            <a:r>
              <a:rPr lang="en-US" sz="800" dirty="0">
                <a:solidFill>
                  <a:srgbClr val="008000"/>
                </a:solidFill>
                <a:highlight>
                  <a:srgbClr val="F0F0F0"/>
                </a:highlight>
                <a:latin typeface="Courier New" panose="02070309020205020404" pitchFamily="49" charset="0"/>
              </a:rPr>
              <a:t>//Stock volatility</a:t>
            </a:r>
            <a:endParaRPr lang="en-US" sz="800" dirty="0">
              <a:solidFill>
                <a:srgbClr val="000000"/>
              </a:solidFill>
              <a:highlight>
                <a:srgbClr val="F0F0F0"/>
              </a:highlight>
              <a:latin typeface="Courier New" panose="02070309020205020404" pitchFamily="49" charset="0"/>
            </a:endParaRP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unsigned</a:t>
            </a:r>
            <a:r>
              <a:rPr lang="en-US" sz="800" dirty="0">
                <a:solidFill>
                  <a:srgbClr val="000000"/>
                </a:solidFill>
                <a:highlight>
                  <a:srgbClr val="F0F0F0"/>
                </a:highlight>
                <a:latin typeface="Courier New" panose="02070309020205020404" pitchFamily="49" charset="0"/>
              </a:rPr>
              <a:t> </a:t>
            </a:r>
            <a:r>
              <a:rPr lang="en-US" sz="800" dirty="0" err="1">
                <a:solidFill>
                  <a:srgbClr val="0000FF"/>
                </a:solidFill>
                <a:highlight>
                  <a:srgbClr val="F0F0F0"/>
                </a:highlight>
                <a:latin typeface="Courier New" panose="02070309020205020404" pitchFamily="49" charset="0"/>
              </a:rPr>
              <a:t>int</a:t>
            </a:r>
            <a:r>
              <a:rPr lang="en-US" sz="800" dirty="0">
                <a:solidFill>
                  <a:srgbClr val="000000"/>
                </a:solidFill>
                <a:highlight>
                  <a:srgbClr val="F0F0F0"/>
                </a:highlight>
                <a:latin typeface="Courier New" panose="02070309020205020404" pitchFamily="49" charset="0"/>
              </a:rPr>
              <a:t> </a:t>
            </a:r>
            <a:r>
              <a:rPr lang="en-US" sz="800" dirty="0" err="1" smtClean="0">
                <a:solidFill>
                  <a:srgbClr val="000000"/>
                </a:solidFill>
                <a:highlight>
                  <a:srgbClr val="F0F0F0"/>
                </a:highlight>
                <a:latin typeface="Courier New" panose="02070309020205020404" pitchFamily="49" charset="0"/>
              </a:rPr>
              <a:t>optCnt</a:t>
            </a:r>
            <a:r>
              <a:rPr lang="en-US" sz="800" dirty="0" smtClean="0">
                <a:solidFill>
                  <a:srgbClr val="000000"/>
                </a:solidFill>
                <a:highlight>
                  <a:srgbClr val="F0F0F0"/>
                </a:highlight>
                <a:latin typeface="Courier New" panose="02070309020205020404" pitchFamily="49" charset="0"/>
              </a:rPr>
              <a:t>) </a:t>
            </a:r>
            <a:r>
              <a:rPr lang="en-US" sz="800" dirty="0" smtClean="0">
                <a:solidFill>
                  <a:srgbClr val="008000"/>
                </a:solidFill>
                <a:highlight>
                  <a:srgbClr val="F0F0F0"/>
                </a:highlight>
                <a:latin typeface="Courier New" panose="02070309020205020404" pitchFamily="49" charset="0"/>
              </a:rPr>
              <a:t>//Option count</a:t>
            </a:r>
            <a:endParaRPr lang="en-US" sz="800" dirty="0">
              <a:solidFill>
                <a:srgbClr val="000000"/>
              </a:solidFill>
              <a:highlight>
                <a:srgbClr val="F0F0F0"/>
              </a:highlight>
              <a:latin typeface="Courier New" panose="02070309020205020404" pitchFamily="49" charset="0"/>
            </a:endParaRPr>
          </a:p>
          <a:p>
            <a:pPr>
              <a:lnSpc>
                <a:spcPts val="1050"/>
              </a:lnSpc>
            </a:pPr>
            <a:r>
              <a:rPr lang="en-US" sz="800" dirty="0" smtClean="0">
                <a:solidFill>
                  <a:srgbClr val="000000"/>
                </a:solidFill>
                <a:highlight>
                  <a:srgbClr val="F0F0F0"/>
                </a:highlight>
                <a:latin typeface="Courier New" panose="02070309020205020404" pitchFamily="49" charset="0"/>
              </a:rPr>
              <a:t>{</a:t>
            </a:r>
          </a:p>
          <a:p>
            <a:pPr>
              <a:lnSpc>
                <a:spcPts val="1050"/>
              </a:lnSpc>
            </a:pPr>
            <a:r>
              <a:rPr lang="en-US" sz="800" b="1" dirty="0" smtClean="0">
                <a:solidFill>
                  <a:srgbClr val="FF0000"/>
                </a:solidFill>
                <a:highlight>
                  <a:srgbClr val="F0F0F0"/>
                </a:highlight>
                <a:latin typeface="Courier New" panose="02070309020205020404" pitchFamily="49" charset="0"/>
              </a:rPr>
              <a:t>    #</a:t>
            </a:r>
            <a:r>
              <a:rPr lang="en-US" sz="800" b="1" dirty="0">
                <a:solidFill>
                  <a:srgbClr val="FF0000"/>
                </a:solidFill>
                <a:highlight>
                  <a:srgbClr val="F0F0F0"/>
                </a:highlight>
                <a:latin typeface="Courier New" panose="02070309020205020404" pitchFamily="49" charset="0"/>
              </a:rPr>
              <a:t>pragma offload target(</a:t>
            </a:r>
            <a:r>
              <a:rPr lang="en-US" sz="800" b="1" dirty="0" err="1">
                <a:solidFill>
                  <a:srgbClr val="FF0000"/>
                </a:solidFill>
                <a:highlight>
                  <a:srgbClr val="F0F0F0"/>
                </a:highlight>
                <a:latin typeface="Courier New" panose="02070309020205020404" pitchFamily="49" charset="0"/>
              </a:rPr>
              <a:t>gfx</a:t>
            </a:r>
            <a:r>
              <a:rPr lang="en-US" sz="800" b="1" dirty="0">
                <a:solidFill>
                  <a:srgbClr val="FF0000"/>
                </a:solidFill>
                <a:highlight>
                  <a:srgbClr val="F0F0F0"/>
                </a:highlight>
                <a:latin typeface="Courier New" panose="02070309020205020404" pitchFamily="49" charset="0"/>
              </a:rPr>
              <a:t>)</a:t>
            </a:r>
            <a:r>
              <a:rPr lang="en-US" sz="800" dirty="0">
                <a:solidFill>
                  <a:srgbClr val="000000"/>
                </a:solidFill>
                <a:highlight>
                  <a:srgbClr val="F0F0F0"/>
                </a:highlight>
                <a:latin typeface="Courier New" panose="02070309020205020404" pitchFamily="49" charset="0"/>
              </a:rPr>
              <a:t> </a:t>
            </a:r>
            <a:r>
              <a:rPr lang="en-US" altLang="ja-JP" sz="800" dirty="0" smtClean="0">
                <a:solidFill>
                  <a:srgbClr val="000000"/>
                </a:solidFill>
                <a:highlight>
                  <a:srgbClr val="F0F0F0"/>
                </a:highlight>
                <a:latin typeface="Courier New" panose="02070309020205020404" pitchFamily="49" charset="0"/>
              </a:rPr>
              <a:t>pin(Call, Put, S, X, T : length(</a:t>
            </a:r>
            <a:r>
              <a:rPr lang="en-US" sz="800" dirty="0" err="1" smtClean="0">
                <a:solidFill>
                  <a:srgbClr val="000000"/>
                </a:solidFill>
                <a:highlight>
                  <a:srgbClr val="F0F0F0"/>
                </a:highlight>
                <a:latin typeface="Courier New" panose="02070309020205020404" pitchFamily="49" charset="0"/>
              </a:rPr>
              <a:t>optCnt</a:t>
            </a:r>
            <a:r>
              <a:rPr lang="en-US" altLang="ja-JP" sz="800" dirty="0" smtClean="0">
                <a:solidFill>
                  <a:srgbClr val="000000"/>
                </a:solidFill>
                <a:highlight>
                  <a:srgbClr val="F0F0F0"/>
                </a:highlight>
                <a:latin typeface="Courier New" panose="02070309020205020404" pitchFamily="49" charset="0"/>
              </a:rPr>
              <a:t>))</a:t>
            </a:r>
          </a:p>
          <a:p>
            <a:pPr>
              <a:lnSpc>
                <a:spcPts val="1050"/>
              </a:lnSpc>
            </a:pPr>
            <a:r>
              <a:rPr lang="en-US" sz="800" dirty="0" smtClean="0">
                <a:solidFill>
                  <a:srgbClr val="000000"/>
                </a:solidFill>
                <a:highlight>
                  <a:srgbClr val="F0F0F0"/>
                </a:highlight>
                <a:latin typeface="Courier New" panose="02070309020205020404" pitchFamily="49" charset="0"/>
              </a:rPr>
              <a:t>    </a:t>
            </a:r>
            <a:r>
              <a:rPr lang="en-US" sz="800" dirty="0">
                <a:solidFill>
                  <a:srgbClr val="0000FF"/>
                </a:solidFill>
                <a:highlight>
                  <a:srgbClr val="F0F0F0"/>
                </a:highlight>
                <a:latin typeface="Courier New" panose="02070309020205020404" pitchFamily="49" charset="0"/>
              </a:rPr>
              <a:t>_</a:t>
            </a:r>
            <a:r>
              <a:rPr lang="en-US" sz="800" dirty="0" err="1">
                <a:solidFill>
                  <a:srgbClr val="0000FF"/>
                </a:solidFill>
                <a:highlight>
                  <a:srgbClr val="F0F0F0"/>
                </a:highlight>
                <a:latin typeface="Courier New" panose="02070309020205020404" pitchFamily="49" charset="0"/>
              </a:rPr>
              <a:t>Cilk_for</a:t>
            </a:r>
            <a:r>
              <a:rPr lang="en-US" sz="800" dirty="0">
                <a:solidFill>
                  <a:srgbClr val="000000"/>
                </a:solidFill>
                <a:highlight>
                  <a:srgbClr val="F0F0F0"/>
                </a:highlight>
                <a:latin typeface="Courier New" panose="02070309020205020404" pitchFamily="49" charset="0"/>
              </a:rPr>
              <a:t> (</a:t>
            </a:r>
            <a:r>
              <a:rPr lang="en-US" sz="800" dirty="0" err="1">
                <a:solidFill>
                  <a:srgbClr val="0000FF"/>
                </a:solidFill>
                <a:highlight>
                  <a:srgbClr val="F0F0F0"/>
                </a:highlight>
                <a:latin typeface="Courier New" panose="02070309020205020404" pitchFamily="49" charset="0"/>
              </a:rPr>
              <a:t>int</a:t>
            </a:r>
            <a:r>
              <a:rPr lang="en-US" sz="800" dirty="0">
                <a:solidFill>
                  <a:srgbClr val="000000"/>
                </a:solidFill>
                <a:highlight>
                  <a:srgbClr val="F0F0F0"/>
                </a:highlight>
                <a:latin typeface="Courier New" panose="02070309020205020404" pitchFamily="49" charset="0"/>
              </a:rPr>
              <a:t> i = 0; i &lt; </a:t>
            </a:r>
            <a:r>
              <a:rPr lang="en-US" sz="800" dirty="0" err="1">
                <a:solidFill>
                  <a:srgbClr val="000000"/>
                </a:solidFill>
                <a:highlight>
                  <a:srgbClr val="F0F0F0"/>
                </a:highlight>
                <a:latin typeface="Courier New" panose="02070309020205020404" pitchFamily="49" charset="0"/>
              </a:rPr>
              <a:t>optN</a:t>
            </a:r>
            <a:r>
              <a:rPr lang="en-US" sz="800" dirty="0">
                <a:solidFill>
                  <a:srgbClr val="000000"/>
                </a:solidFill>
                <a:highlight>
                  <a:srgbClr val="F0F0F0"/>
                </a:highlight>
                <a:latin typeface="Courier New" panose="02070309020205020404" pitchFamily="49" charset="0"/>
              </a:rPr>
              <a:t>; i++) {</a:t>
            </a:r>
          </a:p>
          <a:p>
            <a:pPr>
              <a:lnSpc>
                <a:spcPts val="1050"/>
              </a:lnSpc>
            </a:pPr>
            <a:r>
              <a:rPr lang="en-US" sz="800" dirty="0">
                <a:solidFill>
                  <a:srgbClr val="000000"/>
                </a:solidFill>
                <a:highlight>
                  <a:srgbClr val="F0F0F0"/>
                </a:highlight>
                <a:latin typeface="Courier New" panose="02070309020205020404" pitchFamily="49" charset="0"/>
              </a:rPr>
              <a:t>        </a:t>
            </a:r>
            <a:r>
              <a:rPr lang="en-US" sz="800" dirty="0" err="1">
                <a:solidFill>
                  <a:srgbClr val="000000"/>
                </a:solidFill>
                <a:highlight>
                  <a:srgbClr val="F0F0F0"/>
                </a:highlight>
                <a:latin typeface="Courier New" panose="02070309020205020404" pitchFamily="49" charset="0"/>
              </a:rPr>
              <a:t>BlackScholesBody</a:t>
            </a:r>
            <a:r>
              <a:rPr lang="en-US" sz="800" dirty="0" smtClean="0">
                <a:solidFill>
                  <a:srgbClr val="000000"/>
                </a:solidFill>
                <a:highlight>
                  <a:srgbClr val="F0F0F0"/>
                </a:highlight>
                <a:latin typeface="Courier New" panose="02070309020205020404" pitchFamily="49" charset="0"/>
              </a:rPr>
              <a:t>(&amp;Call[i</a:t>
            </a:r>
            <a:r>
              <a:rPr lang="en-US" sz="800" dirty="0">
                <a:solidFill>
                  <a:srgbClr val="000000"/>
                </a:solidFill>
                <a:highlight>
                  <a:srgbClr val="F0F0F0"/>
                </a:highlight>
                <a:latin typeface="Courier New" panose="02070309020205020404" pitchFamily="49" charset="0"/>
              </a:rPr>
              <a:t>], </a:t>
            </a:r>
            <a:r>
              <a:rPr lang="en-US" sz="800" dirty="0" smtClean="0">
                <a:solidFill>
                  <a:srgbClr val="000000"/>
                </a:solidFill>
                <a:highlight>
                  <a:srgbClr val="F0F0F0"/>
                </a:highlight>
                <a:latin typeface="Courier New" panose="02070309020205020404" pitchFamily="49" charset="0"/>
              </a:rPr>
              <a:t>&amp;Put[i], S[i</a:t>
            </a:r>
            <a:r>
              <a:rPr lang="en-US" sz="800" dirty="0">
                <a:solidFill>
                  <a:srgbClr val="000000"/>
                </a:solidFill>
                <a:highlight>
                  <a:srgbClr val="F0F0F0"/>
                </a:highlight>
                <a:latin typeface="Courier New" panose="02070309020205020404" pitchFamily="49" charset="0"/>
              </a:rPr>
              <a:t>], </a:t>
            </a:r>
            <a:r>
              <a:rPr lang="en-US" sz="800" dirty="0" smtClean="0">
                <a:solidFill>
                  <a:srgbClr val="000000"/>
                </a:solidFill>
                <a:highlight>
                  <a:srgbClr val="F0F0F0"/>
                </a:highlight>
                <a:latin typeface="Courier New" panose="02070309020205020404" pitchFamily="49" charset="0"/>
              </a:rPr>
              <a:t>X[i</a:t>
            </a:r>
            <a:r>
              <a:rPr lang="en-US" sz="800" dirty="0">
                <a:solidFill>
                  <a:srgbClr val="000000"/>
                </a:solidFill>
                <a:highlight>
                  <a:srgbClr val="F0F0F0"/>
                </a:highlight>
                <a:latin typeface="Courier New" panose="02070309020205020404" pitchFamily="49" charset="0"/>
              </a:rPr>
              <a:t>], </a:t>
            </a:r>
            <a:r>
              <a:rPr lang="en-US" sz="800" dirty="0" smtClean="0">
                <a:solidFill>
                  <a:srgbClr val="000000"/>
                </a:solidFill>
                <a:highlight>
                  <a:srgbClr val="F0F0F0"/>
                </a:highlight>
                <a:latin typeface="Courier New" panose="02070309020205020404" pitchFamily="49" charset="0"/>
              </a:rPr>
              <a:t>T[i</a:t>
            </a:r>
            <a:r>
              <a:rPr lang="en-US" sz="800" dirty="0">
                <a:solidFill>
                  <a:srgbClr val="000000"/>
                </a:solidFill>
                <a:highlight>
                  <a:srgbClr val="F0F0F0"/>
                </a:highlight>
                <a:latin typeface="Courier New" panose="02070309020205020404" pitchFamily="49" charset="0"/>
              </a:rPr>
              <a:t>], R, V);</a:t>
            </a:r>
          </a:p>
          <a:p>
            <a:pPr>
              <a:lnSpc>
                <a:spcPts val="1050"/>
              </a:lnSpc>
            </a:pPr>
            <a:r>
              <a:rPr lang="en-US" sz="800" dirty="0">
                <a:solidFill>
                  <a:srgbClr val="000000"/>
                </a:solidFill>
                <a:highlight>
                  <a:srgbClr val="F0F0F0"/>
                </a:highlight>
                <a:latin typeface="Courier New" panose="02070309020205020404" pitchFamily="49" charset="0"/>
              </a:rPr>
              <a:t>    }</a:t>
            </a:r>
          </a:p>
          <a:p>
            <a:pPr>
              <a:lnSpc>
                <a:spcPts val="1050"/>
              </a:lnSpc>
            </a:pPr>
            <a:r>
              <a:rPr lang="en-US" sz="800" dirty="0">
                <a:solidFill>
                  <a:srgbClr val="000000"/>
                </a:solidFill>
                <a:highlight>
                  <a:srgbClr val="F0F0F0"/>
                </a:highlight>
                <a:latin typeface="Courier New" panose="02070309020205020404" pitchFamily="49" charset="0"/>
              </a:rPr>
              <a:t>}</a:t>
            </a:r>
          </a:p>
        </p:txBody>
      </p:sp>
      <p:sp>
        <p:nvSpPr>
          <p:cNvPr id="4" name="Rectangle 3"/>
          <p:cNvSpPr/>
          <p:nvPr/>
        </p:nvSpPr>
        <p:spPr>
          <a:xfrm>
            <a:off x="5512527" y="1471749"/>
            <a:ext cx="3570514" cy="2844860"/>
          </a:xfrm>
          <a:prstGeom prst="rect">
            <a:avLst/>
          </a:prstGeom>
        </p:spPr>
        <p:txBody>
          <a:bodyPr lIns="36000" tIns="36000" rIns="36000" bIns="36000">
            <a:normAutofit/>
          </a:bodyPr>
          <a:lstStyle/>
          <a:p>
            <a:pPr marL="225425" lvl="1" indent="-225425">
              <a:spcBef>
                <a:spcPts val="1200"/>
              </a:spcBef>
              <a:buFont typeface="Wingdings" charset="2"/>
              <a:buChar char="§"/>
            </a:pPr>
            <a:r>
              <a:rPr lang="en-US" dirty="0">
                <a:solidFill>
                  <a:srgbClr val="003C71"/>
                </a:solidFill>
                <a:latin typeface="Neo Sans Intel Medium" pitchFamily="34" charset="0"/>
              </a:rPr>
              <a:t>Pro</a:t>
            </a:r>
          </a:p>
          <a:p>
            <a:pPr marL="571500" lvl="2" indent="-228600">
              <a:spcBef>
                <a:spcPts val="800"/>
              </a:spcBef>
              <a:buFont typeface="Intel Clear" panose="020B0604020203020204" pitchFamily="34" charset="0"/>
              <a:buChar char="–"/>
            </a:pPr>
            <a:r>
              <a:rPr lang="en-US" sz="1500" dirty="0">
                <a:solidFill>
                  <a:srgbClr val="003C71"/>
                </a:solidFill>
                <a:latin typeface="Neo Sans Intel Medium" pitchFamily="34" charset="0"/>
              </a:rPr>
              <a:t>Standard </a:t>
            </a:r>
            <a:r>
              <a:rPr lang="en-US" sz="1500" dirty="0" smtClean="0">
                <a:solidFill>
                  <a:srgbClr val="003C71"/>
                </a:solidFill>
                <a:latin typeface="Neo Sans Intel Medium" pitchFamily="34" charset="0"/>
              </a:rPr>
              <a:t>C/C</a:t>
            </a:r>
            <a:r>
              <a:rPr lang="en-US" sz="1500" dirty="0">
                <a:solidFill>
                  <a:srgbClr val="003C71"/>
                </a:solidFill>
                <a:latin typeface="Neo Sans Intel Medium" pitchFamily="34" charset="0"/>
              </a:rPr>
              <a:t>++ syntax (with tiny exceptions)</a:t>
            </a:r>
          </a:p>
          <a:p>
            <a:pPr marL="571500" lvl="2" indent="-228600">
              <a:spcBef>
                <a:spcPts val="800"/>
              </a:spcBef>
              <a:buFont typeface="Intel Clear" panose="020B0604020203020204" pitchFamily="34" charset="0"/>
              <a:buChar char="–"/>
            </a:pPr>
            <a:r>
              <a:rPr lang="en-US" sz="1500" dirty="0">
                <a:solidFill>
                  <a:srgbClr val="003C71"/>
                </a:solidFill>
                <a:latin typeface="Neo Sans Intel Medium" pitchFamily="34" charset="0"/>
              </a:rPr>
              <a:t>Host and target code in one </a:t>
            </a:r>
            <a:r>
              <a:rPr lang="en-US" sz="1500" dirty="0" smtClean="0">
                <a:solidFill>
                  <a:srgbClr val="003C71"/>
                </a:solidFill>
                <a:latin typeface="Neo Sans Intel Medium" pitchFamily="34" charset="0"/>
              </a:rPr>
              <a:t>place</a:t>
            </a:r>
            <a:endParaRPr lang="en-US" dirty="0">
              <a:solidFill>
                <a:srgbClr val="003C71"/>
              </a:solidFill>
              <a:latin typeface="Neo Sans Intel Medium" pitchFamily="34" charset="0"/>
            </a:endParaRPr>
          </a:p>
          <a:p>
            <a:pPr marL="571500" lvl="2" indent="-228600">
              <a:spcBef>
                <a:spcPts val="800"/>
              </a:spcBef>
              <a:buFont typeface="Intel Clear" panose="020B0604020203020204" pitchFamily="34" charset="0"/>
              <a:buChar char="–"/>
            </a:pPr>
            <a:r>
              <a:rPr lang="en-US" sz="1500" dirty="0" smtClean="0">
                <a:solidFill>
                  <a:srgbClr val="003C71"/>
                </a:solidFill>
                <a:latin typeface="Neo Sans Intel Medium" pitchFamily="34" charset="0"/>
              </a:rPr>
              <a:t>Little efforts to port older parallel code</a:t>
            </a:r>
          </a:p>
          <a:p>
            <a:pPr marL="571500" lvl="2" indent="-228600">
              <a:spcBef>
                <a:spcPts val="800"/>
              </a:spcBef>
              <a:buFont typeface="Intel Clear" panose="020B0604020203020204" pitchFamily="34" charset="0"/>
              <a:buChar char="–"/>
            </a:pPr>
            <a:r>
              <a:rPr lang="en-US" sz="1500" dirty="0" smtClean="0">
                <a:solidFill>
                  <a:srgbClr val="003C71"/>
                </a:solidFill>
                <a:latin typeface="Neo Sans Intel Medium" pitchFamily="34" charset="0"/>
              </a:rPr>
              <a:t>Fully automatic parallelization</a:t>
            </a:r>
            <a:endParaRPr lang="en-US" sz="1500" dirty="0">
              <a:solidFill>
                <a:srgbClr val="003C71"/>
              </a:solidFill>
              <a:latin typeface="Neo Sans Intel Medium" pitchFamily="34" charset="0"/>
            </a:endParaRPr>
          </a:p>
        </p:txBody>
      </p:sp>
    </p:spTree>
    <p:extLst>
      <p:ext uri="{BB962C8B-B14F-4D97-AF65-F5344CB8AC3E}">
        <p14:creationId xmlns:p14="http://schemas.microsoft.com/office/powerpoint/2010/main" val="26412770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3" name="Title 2"/>
          <p:cNvSpPr>
            <a:spLocks noGrp="1"/>
          </p:cNvSpPr>
          <p:nvPr>
            <p:ph type="title"/>
          </p:nvPr>
        </p:nvSpPr>
        <p:spPr/>
        <p:txBody>
          <a:bodyPr vert="horz" lIns="0" tIns="0" rIns="0" bIns="0" rtlCol="0" anchor="t" anchorCtr="0">
            <a:noAutofit/>
          </a:bodyPr>
          <a:lstStyle/>
          <a:p>
            <a:r>
              <a:rPr lang="en-US" dirty="0"/>
              <a:t>Why use Intel compiler?</a:t>
            </a:r>
          </a:p>
        </p:txBody>
      </p:sp>
      <p:sp>
        <p:nvSpPr>
          <p:cNvPr id="4" name="Content Placeholder 3"/>
          <p:cNvSpPr>
            <a:spLocks noGrp="1"/>
          </p:cNvSpPr>
          <p:nvPr>
            <p:ph sz="quarter" idx="13"/>
          </p:nvPr>
        </p:nvSpPr>
        <p:spPr>
          <a:xfrm>
            <a:off x="5992917" y="930213"/>
            <a:ext cx="3034404" cy="2330021"/>
          </a:xfrm>
        </p:spPr>
        <p:txBody>
          <a:bodyPr>
            <a:normAutofit fontScale="92500" lnSpcReduction="20000"/>
          </a:bodyPr>
          <a:lstStyle/>
          <a:p>
            <a:pPr lvl="1"/>
            <a:r>
              <a:rPr lang="en-US" dirty="0" smtClean="0"/>
              <a:t>Usual C/C++ with small extensions =&gt; easy learning and porting</a:t>
            </a:r>
          </a:p>
          <a:p>
            <a:pPr lvl="1"/>
            <a:r>
              <a:rPr lang="en-US" dirty="0" smtClean="0"/>
              <a:t>Industry standards (</a:t>
            </a:r>
            <a:r>
              <a:rPr lang="en-US" dirty="0" err="1" smtClean="0"/>
              <a:t>CilkPlus</a:t>
            </a:r>
            <a:r>
              <a:rPr lang="en-US" dirty="0" smtClean="0"/>
              <a:t>® and </a:t>
            </a:r>
            <a:r>
              <a:rPr lang="en-US" dirty="0" err="1" smtClean="0"/>
              <a:t>OpenMP</a:t>
            </a:r>
            <a:r>
              <a:rPr lang="en-US" dirty="0" smtClean="0"/>
              <a:t>) support for parallel programming</a:t>
            </a:r>
          </a:p>
          <a:p>
            <a:pPr lvl="1"/>
            <a:r>
              <a:rPr lang="en-US" dirty="0" smtClean="0"/>
              <a:t>True separate linkage of the target code</a:t>
            </a:r>
          </a:p>
          <a:p>
            <a:pPr lvl="1"/>
            <a:endParaRPr lang="en-US" dirty="0" smtClean="0"/>
          </a:p>
          <a:p>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6" name="Content Placeholder 2"/>
          <p:cNvSpPr txBox="1">
            <a:spLocks/>
          </p:cNvSpPr>
          <p:nvPr/>
        </p:nvSpPr>
        <p:spPr>
          <a:xfrm>
            <a:off x="113505" y="930213"/>
            <a:ext cx="5786963" cy="3822941"/>
          </a:xfrm>
          <a:prstGeom prst="rect">
            <a:avLst/>
          </a:prstGeom>
          <a:ln>
            <a:solidFill>
              <a:schemeClr val="accent1">
                <a:shade val="95000"/>
                <a:satMod val="105000"/>
              </a:schemeClr>
            </a:solidFill>
          </a:ln>
        </p:spPr>
        <p:txBody>
          <a:bodyPr>
            <a:normAutofit lnSpcReduction="10000"/>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1" dirty="0" smtClean="0">
                <a:latin typeface="Consolas" panose="020B0609020204030204" pitchFamily="49" charset="0"/>
                <a:cs typeface="Consolas" panose="020B0609020204030204" pitchFamily="49" charset="0"/>
              </a:rPr>
              <a:t>void </a:t>
            </a:r>
            <a:r>
              <a:rPr lang="en-US" sz="1400" b="1" dirty="0" err="1" smtClean="0">
                <a:latin typeface="Consolas" panose="020B0609020204030204" pitchFamily="49" charset="0"/>
                <a:cs typeface="Consolas" panose="020B0609020204030204" pitchFamily="49" charset="0"/>
              </a:rPr>
              <a:t>vecadd</a:t>
            </a:r>
            <a:r>
              <a:rPr lang="en-US" sz="1400" b="1" dirty="0" smtClean="0">
                <a:latin typeface="Consolas" panose="020B0609020204030204" pitchFamily="49" charset="0"/>
                <a:cs typeface="Consolas" panose="020B0609020204030204" pitchFamily="49" charset="0"/>
              </a:rPr>
              <a:t>(</a:t>
            </a:r>
            <a:r>
              <a:rPr lang="en-US" sz="1400" b="1" dirty="0" err="1" smtClean="0">
                <a:latin typeface="Consolas" panose="020B0609020204030204" pitchFamily="49" charset="0"/>
                <a:cs typeface="Consolas" panose="020B0609020204030204" pitchFamily="49" charset="0"/>
              </a:rPr>
              <a:t>int</a:t>
            </a:r>
            <a:r>
              <a:rPr lang="en-US" sz="1400" b="1" dirty="0" smtClean="0">
                <a:latin typeface="Consolas" panose="020B0609020204030204" pitchFamily="49" charset="0"/>
                <a:cs typeface="Consolas" panose="020B0609020204030204" pitchFamily="49" charset="0"/>
              </a:rPr>
              <a:t> n, float *a, float *b, float *c)</a:t>
            </a:r>
          </a:p>
          <a:p>
            <a:r>
              <a:rPr lang="en-US" sz="1400" b="1" dirty="0" smtClean="0">
                <a:latin typeface="Consolas" panose="020B0609020204030204" pitchFamily="49" charset="0"/>
                <a:cs typeface="Consolas" panose="020B0609020204030204" pitchFamily="49" charset="0"/>
              </a:rPr>
              <a:t>{</a:t>
            </a:r>
          </a:p>
          <a:p>
            <a:endParaRPr lang="en-US" sz="1400" b="1" dirty="0">
              <a:latin typeface="Consolas" panose="020B0609020204030204" pitchFamily="49" charset="0"/>
              <a:cs typeface="Consolas" panose="020B0609020204030204" pitchFamily="49" charset="0"/>
            </a:endParaRPr>
          </a:p>
          <a:p>
            <a:endParaRPr lang="en-US" sz="1400" b="1" dirty="0" smtClean="0">
              <a:latin typeface="Consolas" panose="020B0609020204030204" pitchFamily="49" charset="0"/>
              <a:cs typeface="Consolas" panose="020B0609020204030204" pitchFamily="49" charset="0"/>
            </a:endParaRPr>
          </a:p>
          <a:p>
            <a:endParaRPr lang="en-US" sz="1400" b="1" dirty="0">
              <a:latin typeface="Consolas" panose="020B0609020204030204" pitchFamily="49" charset="0"/>
              <a:cs typeface="Consolas" panose="020B0609020204030204" pitchFamily="49" charset="0"/>
            </a:endParaRPr>
          </a:p>
          <a:p>
            <a:endParaRPr lang="en-US" sz="1400" b="1" dirty="0" smtClean="0">
              <a:latin typeface="Consolas" panose="020B0609020204030204" pitchFamily="49" charset="0"/>
              <a:cs typeface="Consolas" panose="020B0609020204030204" pitchFamily="49" charset="0"/>
            </a:endParaRPr>
          </a:p>
          <a:p>
            <a:endParaRPr lang="en-US" sz="1400" b="1" dirty="0">
              <a:latin typeface="Consolas" panose="020B0609020204030204" pitchFamily="49" charset="0"/>
              <a:cs typeface="Consolas" panose="020B0609020204030204" pitchFamily="49" charset="0"/>
            </a:endParaRPr>
          </a:p>
          <a:p>
            <a:endParaRPr lang="en-US" sz="1400" b="1" dirty="0" smtClean="0">
              <a:latin typeface="Consolas" panose="020B0609020204030204" pitchFamily="49" charset="0"/>
              <a:cs typeface="Consolas" panose="020B0609020204030204" pitchFamily="49" charset="0"/>
            </a:endParaRPr>
          </a:p>
          <a:p>
            <a:endParaRPr lang="en-US" sz="1400" b="1" dirty="0" smtClean="0">
              <a:latin typeface="Consolas" panose="020B0609020204030204" pitchFamily="49" charset="0"/>
              <a:cs typeface="Consolas" panose="020B0609020204030204" pitchFamily="49" charset="0"/>
            </a:endParaRPr>
          </a:p>
          <a:p>
            <a:endParaRPr lang="en-US" sz="1400" b="1" dirty="0" smtClean="0">
              <a:latin typeface="Consolas" panose="020B0609020204030204" pitchFamily="49" charset="0"/>
              <a:cs typeface="Consolas" panose="020B0609020204030204" pitchFamily="49" charset="0"/>
            </a:endParaRPr>
          </a:p>
          <a:p>
            <a:r>
              <a:rPr lang="en-US" sz="1400" b="1" dirty="0" smtClean="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7" name="Rectangle 6"/>
          <p:cNvSpPr/>
          <p:nvPr/>
        </p:nvSpPr>
        <p:spPr>
          <a:xfrm>
            <a:off x="198406" y="1454624"/>
            <a:ext cx="5702062" cy="988229"/>
          </a:xfrm>
          <a:prstGeom prst="rect">
            <a:avLst/>
          </a:prstGeom>
          <a:solidFill>
            <a:schemeClr val="accent6">
              <a:lumMod val="20000"/>
              <a:lumOff val="80000"/>
            </a:schemeClr>
          </a:solidFill>
        </p:spPr>
        <p:txBody>
          <a:bodyPr wrap="square">
            <a:normAutofit/>
          </a:bodyPr>
          <a:lstStyle/>
          <a:p>
            <a:r>
              <a:rPr lang="en-US" sz="1400" b="1" dirty="0">
                <a:solidFill>
                  <a:schemeClr val="accent2"/>
                </a:solidFill>
                <a:latin typeface="Consolas" panose="020B0609020204030204" pitchFamily="49" charset="0"/>
                <a:cs typeface="Consolas" panose="020B0609020204030204" pitchFamily="49" charset="0"/>
              </a:rPr>
              <a:t>#pragma offload target(</a:t>
            </a:r>
            <a:r>
              <a:rPr lang="en-US" sz="1400" b="1" dirty="0" err="1">
                <a:solidFill>
                  <a:schemeClr val="accent2"/>
                </a:solidFill>
                <a:latin typeface="Consolas" panose="020B0609020204030204" pitchFamily="49" charset="0"/>
                <a:cs typeface="Consolas" panose="020B0609020204030204" pitchFamily="49" charset="0"/>
              </a:rPr>
              <a:t>gfx</a:t>
            </a:r>
            <a:r>
              <a:rPr lang="en-US" sz="1400" b="1" dirty="0">
                <a:solidFill>
                  <a:schemeClr val="accent2"/>
                </a:solidFill>
                <a:latin typeface="Consolas" panose="020B0609020204030204" pitchFamily="49" charset="0"/>
                <a:cs typeface="Consolas" panose="020B0609020204030204" pitchFamily="49" charset="0"/>
              </a:rPr>
              <a:t>) pin(a, b, </a:t>
            </a:r>
            <a:r>
              <a:rPr lang="en-US" sz="1400" b="1" dirty="0" smtClean="0">
                <a:solidFill>
                  <a:schemeClr val="accent2"/>
                </a:solidFill>
                <a:latin typeface="Consolas" panose="020B0609020204030204" pitchFamily="49" charset="0"/>
                <a:cs typeface="Consolas" panose="020B0609020204030204" pitchFamily="49" charset="0"/>
              </a:rPr>
              <a:t>c : length(n</a:t>
            </a:r>
            <a:r>
              <a:rPr lang="en-US" sz="1400" b="1" dirty="0">
                <a:solidFill>
                  <a:schemeClr val="accent2"/>
                </a:solidFill>
                <a:latin typeface="Consolas" panose="020B0609020204030204" pitchFamily="49" charset="0"/>
                <a:cs typeface="Consolas" panose="020B0609020204030204" pitchFamily="49" charset="0"/>
              </a:rPr>
              <a:t>))          </a:t>
            </a:r>
          </a:p>
          <a:p>
            <a:r>
              <a:rPr lang="en-US" sz="1400" b="1" dirty="0">
                <a:solidFill>
                  <a:schemeClr val="accent2"/>
                </a:solidFill>
                <a:latin typeface="Consolas" panose="020B0609020204030204" pitchFamily="49" charset="0"/>
                <a:cs typeface="Consolas" panose="020B0609020204030204" pitchFamily="49" charset="0"/>
              </a:rPr>
              <a:t>   _</a:t>
            </a:r>
            <a:r>
              <a:rPr lang="en-US" sz="1400" b="1" dirty="0" err="1">
                <a:solidFill>
                  <a:schemeClr val="accent2"/>
                </a:solidFill>
                <a:latin typeface="Consolas" panose="020B0609020204030204" pitchFamily="49" charset="0"/>
                <a:cs typeface="Consolas" panose="020B0609020204030204" pitchFamily="49" charset="0"/>
              </a:rPr>
              <a:t>Cilk_</a:t>
            </a:r>
            <a:r>
              <a:rPr lang="en-US" sz="1400" b="1" dirty="0" err="1">
                <a:latin typeface="Consolas" panose="020B0609020204030204" pitchFamily="49" charset="0"/>
                <a:cs typeface="Consolas" panose="020B0609020204030204" pitchFamily="49" charset="0"/>
              </a:rPr>
              <a:t>for</a:t>
            </a: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int</a:t>
            </a:r>
            <a:r>
              <a:rPr lang="en-US" sz="1400" b="1" dirty="0">
                <a:latin typeface="Consolas" panose="020B0609020204030204" pitchFamily="49" charset="0"/>
                <a:cs typeface="Consolas" panose="020B0609020204030204" pitchFamily="49" charset="0"/>
              </a:rPr>
              <a:t> i=0; i &lt; n; i++) {</a:t>
            </a:r>
          </a:p>
          <a:p>
            <a:r>
              <a:rPr lang="en-US" sz="1400" b="1" dirty="0">
                <a:latin typeface="Consolas" panose="020B0609020204030204" pitchFamily="49" charset="0"/>
                <a:cs typeface="Consolas" panose="020B0609020204030204" pitchFamily="49" charset="0"/>
              </a:rPr>
              <a:t>       a[i] = b[i] + c[i];</a:t>
            </a:r>
          </a:p>
          <a:p>
            <a:r>
              <a:rPr lang="en-US" sz="1400" b="1" dirty="0">
                <a:latin typeface="Consolas" panose="020B0609020204030204" pitchFamily="49" charset="0"/>
                <a:cs typeface="Consolas" panose="020B0609020204030204" pitchFamily="49" charset="0"/>
              </a:rPr>
              <a:t>   }</a:t>
            </a:r>
          </a:p>
        </p:txBody>
      </p:sp>
      <p:sp>
        <p:nvSpPr>
          <p:cNvPr id="8" name="Rectangle 7"/>
          <p:cNvSpPr/>
          <p:nvPr/>
        </p:nvSpPr>
        <p:spPr>
          <a:xfrm>
            <a:off x="177919" y="3260234"/>
            <a:ext cx="5702062" cy="1230242"/>
          </a:xfrm>
          <a:prstGeom prst="rect">
            <a:avLst/>
          </a:prstGeom>
          <a:solidFill>
            <a:schemeClr val="accent5">
              <a:lumMod val="20000"/>
              <a:lumOff val="80000"/>
            </a:schemeClr>
          </a:solidFill>
        </p:spPr>
        <p:txBody>
          <a:bodyPr wrap="square">
            <a:normAutofit fontScale="77500" lnSpcReduction="20000"/>
          </a:bodyPr>
          <a:lstStyle/>
          <a:p>
            <a:r>
              <a:rPr lang="en-US" b="1" dirty="0">
                <a:solidFill>
                  <a:schemeClr val="accent2"/>
                </a:solidFill>
                <a:latin typeface="Consolas" panose="020B0609020204030204" pitchFamily="49" charset="0"/>
                <a:cs typeface="Consolas" panose="020B0609020204030204" pitchFamily="49" charset="0"/>
              </a:rPr>
              <a:t>#pragma omp target map(</a:t>
            </a:r>
            <a:r>
              <a:rPr lang="en-US" b="1" dirty="0" err="1">
                <a:solidFill>
                  <a:schemeClr val="accent2"/>
                </a:solidFill>
                <a:latin typeface="Consolas" panose="020B0609020204030204" pitchFamily="49" charset="0"/>
                <a:cs typeface="Consolas" panose="020B0609020204030204" pitchFamily="49" charset="0"/>
              </a:rPr>
              <a:t>tofrom</a:t>
            </a:r>
            <a:r>
              <a:rPr lang="en-US" b="1" dirty="0">
                <a:solidFill>
                  <a:schemeClr val="accent2"/>
                </a:solidFill>
                <a:latin typeface="Consolas" panose="020B0609020204030204" pitchFamily="49" charset="0"/>
                <a:cs typeface="Consolas" panose="020B0609020204030204" pitchFamily="49" charset="0"/>
              </a:rPr>
              <a:t>: a[0:n], b[0:n], c[0:n]) \</a:t>
            </a:r>
          </a:p>
          <a:p>
            <a:r>
              <a:rPr lang="en-US" b="1" dirty="0">
                <a:solidFill>
                  <a:schemeClr val="accent2"/>
                </a:solidFill>
                <a:latin typeface="Consolas" panose="020B0609020204030204" pitchFamily="49" charset="0"/>
                <a:cs typeface="Consolas" panose="020B0609020204030204" pitchFamily="49" charset="0"/>
              </a:rPr>
              <a:t>                   map(to: n)</a:t>
            </a:r>
          </a:p>
          <a:p>
            <a:r>
              <a:rPr lang="en-US" b="1" dirty="0">
                <a:solidFill>
                  <a:schemeClr val="accent2"/>
                </a:solidFill>
                <a:latin typeface="Consolas" panose="020B0609020204030204" pitchFamily="49" charset="0"/>
                <a:cs typeface="Consolas" panose="020B0609020204030204" pitchFamily="49" charset="0"/>
              </a:rPr>
              <a:t>#pragma omp parallel for</a:t>
            </a:r>
          </a:p>
          <a:p>
            <a:r>
              <a:rPr lang="en-US" b="1" dirty="0">
                <a:latin typeface="Consolas" panose="020B0609020204030204" pitchFamily="49" charset="0"/>
                <a:cs typeface="Consolas" panose="020B0609020204030204" pitchFamily="49" charset="0"/>
              </a:rPr>
              <a:t>   for (</a:t>
            </a:r>
            <a:r>
              <a:rPr lang="en-US" b="1" dirty="0" err="1">
                <a:latin typeface="Consolas" panose="020B0609020204030204" pitchFamily="49" charset="0"/>
                <a:cs typeface="Consolas" panose="020B0609020204030204" pitchFamily="49" charset="0"/>
              </a:rPr>
              <a:t>int</a:t>
            </a:r>
            <a:r>
              <a:rPr lang="en-US" b="1" dirty="0">
                <a:latin typeface="Consolas" panose="020B0609020204030204" pitchFamily="49" charset="0"/>
                <a:cs typeface="Consolas" panose="020B0609020204030204" pitchFamily="49" charset="0"/>
              </a:rPr>
              <a:t> i=0; i &lt; n; i++) {</a:t>
            </a:r>
          </a:p>
          <a:p>
            <a:r>
              <a:rPr lang="en-US" b="1" dirty="0">
                <a:latin typeface="Consolas" panose="020B0609020204030204" pitchFamily="49" charset="0"/>
                <a:cs typeface="Consolas" panose="020B0609020204030204" pitchFamily="49" charset="0"/>
              </a:rPr>
              <a:t>       a[i] = b[i] + c[i];</a:t>
            </a:r>
          </a:p>
          <a:p>
            <a:r>
              <a:rPr lang="en-US" b="1" dirty="0">
                <a:latin typeface="Consolas" panose="020B0609020204030204" pitchFamily="49" charset="0"/>
                <a:cs typeface="Consolas" panose="020B0609020204030204" pitchFamily="49" charset="0"/>
              </a:rPr>
              <a:t>   }</a:t>
            </a:r>
          </a:p>
        </p:txBody>
      </p:sp>
      <p:sp>
        <p:nvSpPr>
          <p:cNvPr id="9" name="Rectangle 8"/>
          <p:cNvSpPr/>
          <p:nvPr/>
        </p:nvSpPr>
        <p:spPr>
          <a:xfrm>
            <a:off x="198406" y="2525962"/>
            <a:ext cx="5702062" cy="651163"/>
          </a:xfrm>
          <a:prstGeom prst="rect">
            <a:avLst/>
          </a:prstGeom>
          <a:solidFill>
            <a:schemeClr val="accent2">
              <a:lumMod val="20000"/>
              <a:lumOff val="80000"/>
            </a:schemeClr>
          </a:solidFill>
        </p:spPr>
        <p:txBody>
          <a:bodyPr wrap="square">
            <a:normAutofit/>
          </a:bodyPr>
          <a:lstStyle/>
          <a:p>
            <a:r>
              <a:rPr lang="en-US" sz="1400" b="1" dirty="0">
                <a:solidFill>
                  <a:schemeClr val="accent2"/>
                </a:solidFill>
                <a:latin typeface="Consolas" panose="020B0609020204030204" pitchFamily="49" charset="0"/>
                <a:cs typeface="Consolas" panose="020B0609020204030204" pitchFamily="49" charset="0"/>
              </a:rPr>
              <a:t>#pragma offload target(</a:t>
            </a:r>
            <a:r>
              <a:rPr lang="en-US" sz="1400" b="1" dirty="0" err="1">
                <a:solidFill>
                  <a:schemeClr val="accent2"/>
                </a:solidFill>
                <a:latin typeface="Consolas" panose="020B0609020204030204" pitchFamily="49" charset="0"/>
                <a:cs typeface="Consolas" panose="020B0609020204030204" pitchFamily="49" charset="0"/>
              </a:rPr>
              <a:t>gfx</a:t>
            </a:r>
            <a:r>
              <a:rPr lang="en-US" sz="1400" b="1" dirty="0">
                <a:solidFill>
                  <a:schemeClr val="accent2"/>
                </a:solidFill>
                <a:latin typeface="Consolas" panose="020B0609020204030204" pitchFamily="49" charset="0"/>
                <a:cs typeface="Consolas" panose="020B0609020204030204" pitchFamily="49" charset="0"/>
              </a:rPr>
              <a:t>) pin(a, b, </a:t>
            </a:r>
            <a:r>
              <a:rPr lang="en-US" sz="1400" b="1" dirty="0" smtClean="0">
                <a:solidFill>
                  <a:schemeClr val="accent2"/>
                </a:solidFill>
                <a:latin typeface="Consolas" panose="020B0609020204030204" pitchFamily="49" charset="0"/>
                <a:cs typeface="Consolas" panose="020B0609020204030204" pitchFamily="49" charset="0"/>
              </a:rPr>
              <a:t>c : length(n</a:t>
            </a:r>
            <a:r>
              <a:rPr lang="en-US" sz="1400" b="1" dirty="0">
                <a:solidFill>
                  <a:schemeClr val="accent2"/>
                </a:solidFill>
                <a:latin typeface="Consolas" panose="020B0609020204030204" pitchFamily="49" charset="0"/>
                <a:cs typeface="Consolas" panose="020B0609020204030204" pitchFamily="49" charset="0"/>
              </a:rPr>
              <a:t>))          </a:t>
            </a:r>
          </a:p>
          <a:p>
            <a:r>
              <a:rPr lang="en-US" sz="1400" b="1" dirty="0" smtClean="0">
                <a:latin typeface="Consolas" panose="020B0609020204030204" pitchFamily="49" charset="0"/>
                <a:cs typeface="Consolas" panose="020B0609020204030204" pitchFamily="49" charset="0"/>
              </a:rPr>
              <a:t>a[0:n] </a:t>
            </a: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b[0:n] </a:t>
            </a: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c[0:n];</a:t>
            </a:r>
            <a:endParaRPr lang="en-US" sz="1400" b="1" dirty="0">
              <a:latin typeface="Consolas" panose="020B0609020204030204" pitchFamily="49" charset="0"/>
              <a:cs typeface="Consolas" panose="020B0609020204030204" pitchFamily="49" charset="0"/>
            </a:endParaRPr>
          </a:p>
        </p:txBody>
      </p:sp>
      <p:sp>
        <p:nvSpPr>
          <p:cNvPr id="10" name="Line Callout 1 (Accent Bar) 9"/>
          <p:cNvSpPr/>
          <p:nvPr/>
        </p:nvSpPr>
        <p:spPr>
          <a:xfrm>
            <a:off x="6233182" y="3260234"/>
            <a:ext cx="1321769" cy="519286"/>
          </a:xfrm>
          <a:prstGeom prst="accentCallout1">
            <a:avLst>
              <a:gd name="adj1" fmla="val 18750"/>
              <a:gd name="adj2" fmla="val -1617"/>
              <a:gd name="adj3" fmla="val -234840"/>
              <a:gd name="adj4" fmla="val -25519"/>
            </a:avLst>
          </a:prstGeom>
          <a:solidFill>
            <a:srgbClr val="1F497D"/>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a:bodyPr>
          <a:lstStyle/>
          <a:p>
            <a:pPr eaLnBrk="0" fontAlgn="base" hangingPunct="0">
              <a:spcBef>
                <a:spcPct val="0"/>
              </a:spcBef>
              <a:spcAft>
                <a:spcPct val="0"/>
              </a:spcAft>
            </a:pPr>
            <a:r>
              <a:rPr lang="en-US" sz="1400" i="1" dirty="0" smtClean="0">
                <a:solidFill>
                  <a:schemeClr val="bg1"/>
                </a:solidFill>
                <a:cs typeface="Arial" pitchFamily="34" charset="0"/>
              </a:rPr>
              <a:t>Three syntax alternatives</a:t>
            </a:r>
            <a:endParaRPr lang="en-US" sz="1400" i="1" dirty="0">
              <a:solidFill>
                <a:schemeClr val="bg1"/>
              </a:solidFill>
              <a:cs typeface="Arial" pitchFamily="34" charset="0"/>
            </a:endParaRPr>
          </a:p>
        </p:txBody>
      </p:sp>
      <p:cxnSp>
        <p:nvCxnSpPr>
          <p:cNvPr id="12" name="Straight Connector 11"/>
          <p:cNvCxnSpPr>
            <a:endCxn id="9" idx="3"/>
          </p:cNvCxnSpPr>
          <p:nvPr/>
        </p:nvCxnSpPr>
        <p:spPr>
          <a:xfrm flipH="1" flipV="1">
            <a:off x="5900468" y="2851544"/>
            <a:ext cx="307589" cy="495357"/>
          </a:xfrm>
          <a:prstGeom prst="line">
            <a:avLst/>
          </a:prstGeom>
          <a:solidFill>
            <a:srgbClr val="1F497D"/>
          </a:solidFill>
          <a:ln w="3175" cap="flat" cmpd="sng" algn="ctr">
            <a:solidFill>
              <a:schemeClr val="tx1"/>
            </a:solidFill>
            <a:prstDash val="solid"/>
            <a:round/>
            <a:headEnd type="none" w="sm" len="sm"/>
            <a:tailEnd type="none" w="sm" len="sm"/>
          </a:ln>
          <a:effectLst/>
        </p:spPr>
      </p:cxnSp>
      <p:cxnSp>
        <p:nvCxnSpPr>
          <p:cNvPr id="14" name="Straight Connector 13"/>
          <p:cNvCxnSpPr>
            <a:endCxn id="8" idx="3"/>
          </p:cNvCxnSpPr>
          <p:nvPr/>
        </p:nvCxnSpPr>
        <p:spPr>
          <a:xfrm flipH="1">
            <a:off x="5879981" y="3328268"/>
            <a:ext cx="317490" cy="547087"/>
          </a:xfrm>
          <a:prstGeom prst="line">
            <a:avLst/>
          </a:prstGeom>
          <a:solidFill>
            <a:srgbClr val="1F497D"/>
          </a:solidFill>
          <a:ln w="3175" cap="flat"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72612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3" name="Title 2"/>
          <p:cNvSpPr>
            <a:spLocks noGrp="1"/>
          </p:cNvSpPr>
          <p:nvPr>
            <p:ph type="title"/>
          </p:nvPr>
        </p:nvSpPr>
        <p:spPr>
          <a:xfrm>
            <a:off x="457200" y="1710928"/>
            <a:ext cx="8229600" cy="868680"/>
          </a:xfrm>
        </p:spPr>
        <p:txBody>
          <a:bodyPr/>
          <a:lstStyle/>
          <a:p>
            <a:pPr algn="ctr"/>
            <a:r>
              <a:rPr lang="en-US" dirty="0" smtClean="0"/>
              <a:t>Gen C/C++ Compiler and Runtime workflow intro</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86196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2</a:t>
            </a:fld>
            <a:endParaRPr lang="en-US" dirty="0"/>
          </a:p>
        </p:txBody>
      </p:sp>
      <p:sp>
        <p:nvSpPr>
          <p:cNvPr id="7" name="Title 6"/>
          <p:cNvSpPr>
            <a:spLocks noGrp="1"/>
          </p:cNvSpPr>
          <p:nvPr>
            <p:ph type="title"/>
          </p:nvPr>
        </p:nvSpPr>
        <p:spPr/>
        <p:txBody>
          <a:bodyPr/>
          <a:lstStyle/>
          <a:p>
            <a:r>
              <a:rPr lang="en-US" dirty="0" smtClean="0"/>
              <a:t>Legal Notice</a:t>
            </a:r>
            <a:endParaRPr lang="en-US" dirty="0"/>
          </a:p>
        </p:txBody>
      </p:sp>
      <p:sp>
        <p:nvSpPr>
          <p:cNvPr id="8" name="Content Placeholder 7"/>
          <p:cNvSpPr>
            <a:spLocks noGrp="1"/>
          </p:cNvSpPr>
          <p:nvPr>
            <p:ph sz="quarter" idx="13"/>
          </p:nvPr>
        </p:nvSpPr>
        <p:spPr/>
        <p:txBody>
          <a:bodyPr/>
          <a:lstStyle/>
          <a:p>
            <a:pPr>
              <a:spcBef>
                <a:spcPct val="50000"/>
              </a:spcBef>
            </a:pPr>
            <a:r>
              <a:rPr lang="en-US" sz="1200" dirty="0">
                <a:cs typeface="Calibri" pitchFamily="34" charset="0"/>
              </a:rPr>
              <a:t>This presentation is for informational purposes only. INTEL MAKES NO WARRANTIES, EXPRESS OR IMPLIED, IN THIS SUMMARY.</a:t>
            </a:r>
          </a:p>
          <a:p>
            <a:pPr>
              <a:spcBef>
                <a:spcPct val="50000"/>
              </a:spcBef>
            </a:pPr>
            <a:r>
              <a:rPr lang="en-US" sz="1200" dirty="0">
                <a:cs typeface="Calibri" pitchFamily="34" charset="0"/>
              </a:rPr>
              <a:t>[</a:t>
            </a:r>
            <a:r>
              <a:rPr lang="en-US" sz="1200" i="1" dirty="0" err="1">
                <a:cs typeface="Calibri" pitchFamily="34" charset="0"/>
              </a:rPr>
              <a:t>BunnyPeople</a:t>
            </a:r>
            <a:r>
              <a:rPr lang="en-US" sz="1200" i="1" dirty="0">
                <a:cs typeface="Calibri" pitchFamily="34" charset="0"/>
              </a:rPr>
              <a:t>, Celeron, Celeron Inside, Centrino, Centrino Inside, Core Inside, i960, Intel, the Intel logo, Intel Atom, Intel Atom Inside, Intel Core, Intel Inside, the Intel Inside logo, Intel </a:t>
            </a:r>
            <a:r>
              <a:rPr lang="en-US" sz="1200" i="1" dirty="0" err="1">
                <a:cs typeface="Calibri" pitchFamily="34" charset="0"/>
              </a:rPr>
              <a:t>NetBurst</a:t>
            </a:r>
            <a:r>
              <a:rPr lang="en-US" sz="1200" i="1" dirty="0">
                <a:cs typeface="Calibri" pitchFamily="34" charset="0"/>
              </a:rPr>
              <a:t>, Intel </a:t>
            </a:r>
            <a:r>
              <a:rPr lang="en-US" sz="1200" i="1" dirty="0" err="1">
                <a:cs typeface="Calibri" pitchFamily="34" charset="0"/>
              </a:rPr>
              <a:t>NetMerge</a:t>
            </a:r>
            <a:r>
              <a:rPr lang="en-US" sz="1200" i="1" dirty="0">
                <a:cs typeface="Calibri" pitchFamily="34" charset="0"/>
              </a:rPr>
              <a:t>, Intel </a:t>
            </a:r>
            <a:r>
              <a:rPr lang="en-US" sz="1200" i="1" dirty="0" err="1">
                <a:cs typeface="Calibri" pitchFamily="34" charset="0"/>
              </a:rPr>
              <a:t>NetStructure</a:t>
            </a:r>
            <a:r>
              <a:rPr lang="en-US" sz="1200" i="1" dirty="0">
                <a:cs typeface="Calibri" pitchFamily="34" charset="0"/>
              </a:rPr>
              <a:t>, Intel </a:t>
            </a:r>
            <a:r>
              <a:rPr lang="en-US" sz="1200" i="1" dirty="0" err="1">
                <a:cs typeface="Calibri" pitchFamily="34" charset="0"/>
              </a:rPr>
              <a:t>SingleDriver</a:t>
            </a:r>
            <a:r>
              <a:rPr lang="en-US" sz="1200" i="1" dirty="0">
                <a:cs typeface="Calibri" pitchFamily="34" charset="0"/>
              </a:rPr>
              <a:t>, Intel </a:t>
            </a:r>
            <a:r>
              <a:rPr lang="en-US" sz="1200" i="1" dirty="0" err="1">
                <a:cs typeface="Calibri" pitchFamily="34" charset="0"/>
              </a:rPr>
              <a:t>SpeedStep</a:t>
            </a:r>
            <a:r>
              <a:rPr lang="en-US" sz="1200" i="1" dirty="0">
                <a:cs typeface="Calibri" pitchFamily="34" charset="0"/>
              </a:rPr>
              <a:t>, Intel Sponsors of Tomorrow., the Intel Sponsors of Tomorrow. logo, Intel </a:t>
            </a:r>
            <a:r>
              <a:rPr lang="en-US" sz="1200" i="1" dirty="0" err="1">
                <a:cs typeface="Calibri" pitchFamily="34" charset="0"/>
              </a:rPr>
              <a:t>StrataFlash</a:t>
            </a:r>
            <a:r>
              <a:rPr lang="en-US" sz="1200" i="1" dirty="0">
                <a:cs typeface="Calibri" pitchFamily="34" charset="0"/>
              </a:rPr>
              <a:t>, Intel </a:t>
            </a:r>
            <a:r>
              <a:rPr lang="en-US" sz="1200" i="1" dirty="0" err="1">
                <a:cs typeface="Calibri" pitchFamily="34" charset="0"/>
              </a:rPr>
              <a:t>Viiv</a:t>
            </a:r>
            <a:r>
              <a:rPr lang="en-US" sz="1200" i="1" dirty="0">
                <a:cs typeface="Calibri" pitchFamily="34" charset="0"/>
              </a:rPr>
              <a:t>, Intel </a:t>
            </a:r>
            <a:r>
              <a:rPr lang="en-US" sz="1200" i="1" dirty="0" err="1">
                <a:cs typeface="Calibri" pitchFamily="34" charset="0"/>
              </a:rPr>
              <a:t>vPro</a:t>
            </a:r>
            <a:r>
              <a:rPr lang="en-US" sz="1200" i="1" dirty="0">
                <a:cs typeface="Calibri" pitchFamily="34" charset="0"/>
              </a:rPr>
              <a:t>, Intel </a:t>
            </a:r>
            <a:r>
              <a:rPr lang="en-US" sz="1200" i="1" dirty="0" err="1">
                <a:cs typeface="Calibri" pitchFamily="34" charset="0"/>
              </a:rPr>
              <a:t>XScale</a:t>
            </a:r>
            <a:r>
              <a:rPr lang="en-US" sz="1200" i="1" dirty="0">
                <a:cs typeface="Calibri" pitchFamily="34" charset="0"/>
              </a:rPr>
              <a:t>, </a:t>
            </a:r>
            <a:r>
              <a:rPr lang="en-US" sz="1200" i="1" dirty="0" err="1">
                <a:cs typeface="Calibri" pitchFamily="34" charset="0"/>
              </a:rPr>
              <a:t>InTru</a:t>
            </a:r>
            <a:r>
              <a:rPr lang="en-US" sz="1200" i="1" dirty="0">
                <a:cs typeface="Calibri" pitchFamily="34" charset="0"/>
              </a:rPr>
              <a:t>, the </a:t>
            </a:r>
            <a:r>
              <a:rPr lang="en-US" sz="1200" i="1" dirty="0" err="1">
                <a:cs typeface="Calibri" pitchFamily="34" charset="0"/>
              </a:rPr>
              <a:t>InTru</a:t>
            </a:r>
            <a:r>
              <a:rPr lang="en-US" sz="1200" i="1" dirty="0">
                <a:cs typeface="Calibri" pitchFamily="34" charset="0"/>
              </a:rPr>
              <a:t> logo, </a:t>
            </a:r>
            <a:r>
              <a:rPr lang="en-US" sz="1200" i="1" dirty="0" err="1">
                <a:cs typeface="Calibri" pitchFamily="34" charset="0"/>
              </a:rPr>
              <a:t>InTru</a:t>
            </a:r>
            <a:r>
              <a:rPr lang="en-US" sz="1200" i="1" dirty="0">
                <a:cs typeface="Calibri" pitchFamily="34" charset="0"/>
              </a:rPr>
              <a:t> </a:t>
            </a:r>
            <a:r>
              <a:rPr lang="en-US" sz="1200" i="1" dirty="0" err="1">
                <a:cs typeface="Calibri" pitchFamily="34" charset="0"/>
              </a:rPr>
              <a:t>soundmark</a:t>
            </a:r>
            <a:r>
              <a:rPr lang="en-US" sz="1200" i="1" dirty="0">
                <a:cs typeface="Calibri" pitchFamily="34" charset="0"/>
              </a:rPr>
              <a:t>, Itanium, Itanium Inside, MCS, MMX, Pentium, Pentium Inside, </a:t>
            </a:r>
            <a:r>
              <a:rPr lang="en-US" sz="1200" i="1" dirty="0" err="1">
                <a:cs typeface="Calibri" pitchFamily="34" charset="0"/>
              </a:rPr>
              <a:t>skoool</a:t>
            </a:r>
            <a:r>
              <a:rPr lang="en-US" sz="1200" i="1" dirty="0">
                <a:cs typeface="Calibri" pitchFamily="34" charset="0"/>
              </a:rPr>
              <a:t>, the </a:t>
            </a:r>
            <a:r>
              <a:rPr lang="en-US" sz="1200" i="1" dirty="0" err="1">
                <a:cs typeface="Calibri" pitchFamily="34" charset="0"/>
              </a:rPr>
              <a:t>skoool</a:t>
            </a:r>
            <a:r>
              <a:rPr lang="en-US" sz="1200" i="1" dirty="0">
                <a:cs typeface="Calibri" pitchFamily="34" charset="0"/>
              </a:rPr>
              <a:t> logo, Sound Mark, The Journey Inside, </a:t>
            </a:r>
            <a:r>
              <a:rPr lang="en-US" sz="1200" i="1" dirty="0" err="1">
                <a:cs typeface="Calibri" pitchFamily="34" charset="0"/>
              </a:rPr>
              <a:t>vPro</a:t>
            </a:r>
            <a:r>
              <a:rPr lang="en-US" sz="1200" i="1" dirty="0">
                <a:cs typeface="Calibri" pitchFamily="34" charset="0"/>
              </a:rPr>
              <a:t> Inside, VTune, Xeon, and Xeon Inside</a:t>
            </a:r>
            <a:r>
              <a:rPr lang="en-US" sz="1200" dirty="0">
                <a:cs typeface="Calibri" pitchFamily="34" charset="0"/>
              </a:rPr>
              <a:t>] are trademarks of Intel Corporation in the U.S. and other countries. </a:t>
            </a:r>
          </a:p>
          <a:p>
            <a:pPr>
              <a:spcBef>
                <a:spcPct val="50000"/>
              </a:spcBef>
            </a:pPr>
            <a:r>
              <a:rPr lang="en-US" sz="1200" dirty="0">
                <a:cs typeface="Calibri" pitchFamily="34" charset="0"/>
              </a:rPr>
              <a:t>*Other names and brands may be claimed as the property of others.</a:t>
            </a:r>
          </a:p>
          <a:p>
            <a:pPr eaLnBrk="0" hangingPunct="0">
              <a:lnSpc>
                <a:spcPct val="80000"/>
              </a:lnSpc>
              <a:spcBef>
                <a:spcPct val="50000"/>
              </a:spcBef>
            </a:pPr>
            <a:r>
              <a:rPr lang="en-US" sz="1200" dirty="0">
                <a:cs typeface="Calibri" pitchFamily="34" charset="0"/>
              </a:rPr>
              <a:t>Microsoft, Windows, and the Windows logo are trademarks, or registered trademarks of Microsoft Corporation in the United States and/or other countries.</a:t>
            </a:r>
          </a:p>
          <a:p>
            <a:pPr eaLnBrk="0" hangingPunct="0">
              <a:lnSpc>
                <a:spcPct val="80000"/>
              </a:lnSpc>
              <a:spcBef>
                <a:spcPct val="50000"/>
              </a:spcBef>
            </a:pPr>
            <a:r>
              <a:rPr lang="en-US" sz="1200" dirty="0">
                <a:cs typeface="Calibri" pitchFamily="34" charset="0"/>
              </a:rPr>
              <a:t>Java and all Java based trademarks and logos are trademarks or registered trademarks of Sun Microsystems, Inc. in the U.S. and other countries.</a:t>
            </a:r>
          </a:p>
          <a:p>
            <a:pPr eaLnBrk="0" hangingPunct="0">
              <a:lnSpc>
                <a:spcPct val="80000"/>
              </a:lnSpc>
              <a:spcBef>
                <a:spcPct val="50000"/>
              </a:spcBef>
            </a:pPr>
            <a:r>
              <a:rPr lang="en-US" sz="1200" dirty="0">
                <a:cs typeface="Calibri" pitchFamily="34" charset="0"/>
              </a:rPr>
              <a:t>Bluetooth is a trademark owned by its proprietor and used by Intel Corporation under license.</a:t>
            </a:r>
          </a:p>
          <a:p>
            <a:pPr eaLnBrk="0" hangingPunct="0">
              <a:lnSpc>
                <a:spcPct val="80000"/>
              </a:lnSpc>
              <a:spcBef>
                <a:spcPct val="50000"/>
              </a:spcBef>
            </a:pPr>
            <a:r>
              <a:rPr lang="en-US" sz="1200" dirty="0">
                <a:cs typeface="Calibri" pitchFamily="34" charset="0"/>
              </a:rPr>
              <a:t>Intel Corporation uses the Palm OS® Ready mark under license from Palm, Inc.</a:t>
            </a:r>
          </a:p>
          <a:p>
            <a:pPr>
              <a:spcBef>
                <a:spcPct val="50000"/>
              </a:spcBef>
            </a:pPr>
            <a:r>
              <a:rPr lang="en-US" sz="1200" dirty="0">
                <a:cs typeface="Calibri" pitchFamily="34" charset="0"/>
              </a:rPr>
              <a:t>Copyright © </a:t>
            </a:r>
            <a:r>
              <a:rPr lang="en-US" sz="1200" dirty="0" smtClean="0">
                <a:cs typeface="Calibri" pitchFamily="34" charset="0"/>
              </a:rPr>
              <a:t>2015, </a:t>
            </a:r>
            <a:r>
              <a:rPr lang="en-US" sz="1200" dirty="0">
                <a:cs typeface="Calibri" pitchFamily="34" charset="0"/>
              </a:rPr>
              <a:t>Intel Corporation. All rights reserved</a:t>
            </a:r>
            <a:r>
              <a:rPr lang="en-US" sz="1200" dirty="0" smtClean="0">
                <a:cs typeface="Calibri" pitchFamily="34" charset="0"/>
              </a:rPr>
              <a:t>.</a:t>
            </a:r>
            <a:endParaRPr lang="en-US" sz="1200" dirty="0">
              <a:cs typeface="Calibri" pitchFamily="34" charset="0"/>
            </a:endParaRPr>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11385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Intel Clear"/>
              </a:rPr>
              <a:t>Compilation process flow</a:t>
            </a:r>
            <a:endParaRPr lang="ru-RU" sz="2800" dirty="0">
              <a:latin typeface="Intel Clear"/>
            </a:endParaRPr>
          </a:p>
        </p:txBody>
      </p:sp>
      <p:sp>
        <p:nvSpPr>
          <p:cNvPr id="7" name="Rounded Rectangle 6"/>
          <p:cNvSpPr/>
          <p:nvPr/>
        </p:nvSpPr>
        <p:spPr bwMode="auto">
          <a:xfrm>
            <a:off x="1200150" y="1628776"/>
            <a:ext cx="3257550" cy="1758921"/>
          </a:xfrm>
          <a:prstGeom prst="roundRect">
            <a:avLst>
              <a:gd name="adj" fmla="val 4881"/>
            </a:avLst>
          </a:prstGeom>
          <a:ln>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US" sz="1200" b="1" dirty="0" err="1">
                <a:solidFill>
                  <a:schemeClr val="tx2">
                    <a:lumMod val="75000"/>
                  </a:schemeClr>
                </a:solidFill>
                <a:latin typeface="Arial" charset="0"/>
                <a:ea typeface="ＭＳ Ｐゴシック" pitchFamily="-64" charset="-128"/>
              </a:rPr>
              <a:t>icc</a:t>
            </a:r>
            <a:endParaRPr lang="ru-RU" sz="1200" b="1" dirty="0">
              <a:solidFill>
                <a:schemeClr val="tx2">
                  <a:lumMod val="75000"/>
                </a:schemeClr>
              </a:solidFill>
              <a:latin typeface="Arial" charset="0"/>
              <a:ea typeface="ＭＳ Ｐゴシック" pitchFamily="-64" charset="-128"/>
            </a:endParaRPr>
          </a:p>
        </p:txBody>
      </p:sp>
      <p:sp>
        <p:nvSpPr>
          <p:cNvPr id="9" name="Rounded Rectangle 8"/>
          <p:cNvSpPr/>
          <p:nvPr/>
        </p:nvSpPr>
        <p:spPr bwMode="auto">
          <a:xfrm>
            <a:off x="1257300" y="1885950"/>
            <a:ext cx="1543050" cy="342900"/>
          </a:xfrm>
          <a:prstGeom prst="roundRect">
            <a:avLst/>
          </a:prstGeom>
          <a:solidFill>
            <a:schemeClr val="accent3">
              <a:lumMod val="20000"/>
              <a:lumOff val="80000"/>
            </a:schemeClr>
          </a:solidFill>
          <a:ln>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US" sz="1200" b="1" dirty="0">
                <a:solidFill>
                  <a:schemeClr val="tx2">
                    <a:lumMod val="75000"/>
                  </a:schemeClr>
                </a:solidFill>
                <a:latin typeface="Arial" charset="0"/>
                <a:ea typeface="ＭＳ Ｐゴシック" pitchFamily="-64" charset="-128"/>
              </a:rPr>
              <a:t>Host compiler</a:t>
            </a:r>
          </a:p>
        </p:txBody>
      </p:sp>
      <p:sp>
        <p:nvSpPr>
          <p:cNvPr id="10" name="Rounded Rectangle 9"/>
          <p:cNvSpPr/>
          <p:nvPr/>
        </p:nvSpPr>
        <p:spPr bwMode="auto">
          <a:xfrm>
            <a:off x="2857500" y="1885950"/>
            <a:ext cx="1543050" cy="342900"/>
          </a:xfrm>
          <a:prstGeom prst="roundRect">
            <a:avLst/>
          </a:prstGeom>
          <a:solidFill>
            <a:schemeClr val="accent3">
              <a:lumMod val="20000"/>
              <a:lumOff val="80000"/>
            </a:schemeClr>
          </a:solidFill>
          <a:ln>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r>
              <a:rPr lang="en-US" sz="1200" b="1" dirty="0">
                <a:solidFill>
                  <a:schemeClr val="tx2">
                    <a:lumMod val="75000"/>
                  </a:schemeClr>
                </a:solidFill>
                <a:latin typeface="Arial" charset="0"/>
                <a:ea typeface="ＭＳ Ｐゴシック" pitchFamily="-64" charset="-128"/>
              </a:rPr>
              <a:t>Target compiler</a:t>
            </a:r>
          </a:p>
        </p:txBody>
      </p:sp>
      <p:sp>
        <p:nvSpPr>
          <p:cNvPr id="12" name="Vertical Scroll 11"/>
          <p:cNvSpPr/>
          <p:nvPr/>
        </p:nvSpPr>
        <p:spPr bwMode="auto">
          <a:xfrm>
            <a:off x="1703850" y="1295351"/>
            <a:ext cx="2331720" cy="257175"/>
          </a:xfrm>
          <a:prstGeom prst="verticalScroll">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eaLnBrk="0" fontAlgn="base" hangingPunct="0">
              <a:spcBef>
                <a:spcPct val="0"/>
              </a:spcBef>
              <a:spcAft>
                <a:spcPct val="0"/>
              </a:spcAft>
            </a:pPr>
            <a:r>
              <a:rPr lang="en-US" sz="1500" b="1" dirty="0">
                <a:solidFill>
                  <a:schemeClr val="accent6">
                    <a:lumMod val="75000"/>
                  </a:schemeClr>
                </a:solidFill>
                <a:latin typeface="Courier New" pitchFamily="49" charset="0"/>
                <a:ea typeface="ＭＳ Ｐゴシック" pitchFamily="-64" charset="-128"/>
              </a:rPr>
              <a:t>a.cpp and b.cpp</a:t>
            </a:r>
            <a:endParaRPr lang="ru-RU" sz="1500" b="1" dirty="0">
              <a:solidFill>
                <a:schemeClr val="accent6">
                  <a:lumMod val="75000"/>
                </a:schemeClr>
              </a:solidFill>
              <a:latin typeface="Courier New" pitchFamily="49" charset="0"/>
              <a:ea typeface="ＭＳ Ｐゴシック" pitchFamily="-64" charset="-128"/>
            </a:endParaRPr>
          </a:p>
        </p:txBody>
      </p:sp>
      <p:sp>
        <p:nvSpPr>
          <p:cNvPr id="13" name="Down Arrow 12"/>
          <p:cNvSpPr/>
          <p:nvPr/>
        </p:nvSpPr>
        <p:spPr bwMode="auto">
          <a:xfrm>
            <a:off x="1485900" y="2245544"/>
            <a:ext cx="1200150" cy="111894"/>
          </a:xfrm>
          <a:prstGeom prst="downArrow">
            <a:avLst>
              <a:gd name="adj1" fmla="val 64815"/>
              <a:gd name="adj2" fmla="val 675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ru-RU" sz="1200">
              <a:solidFill>
                <a:schemeClr val="tx1"/>
              </a:solidFill>
              <a:latin typeface="Arial" charset="0"/>
              <a:ea typeface="ＭＳ Ｐゴシック" pitchFamily="-64" charset="-128"/>
            </a:endParaRPr>
          </a:p>
        </p:txBody>
      </p:sp>
      <p:sp>
        <p:nvSpPr>
          <p:cNvPr id="15" name="Rectangle 14"/>
          <p:cNvSpPr/>
          <p:nvPr/>
        </p:nvSpPr>
        <p:spPr bwMode="auto">
          <a:xfrm>
            <a:off x="1614036" y="2357437"/>
            <a:ext cx="1085850" cy="21431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US" sz="1050" dirty="0" err="1">
                <a:solidFill>
                  <a:schemeClr val="tx2">
                    <a:lumMod val="75000"/>
                  </a:schemeClr>
                </a:solidFill>
                <a:latin typeface="Arial" charset="0"/>
                <a:ea typeface="ＭＳ Ｐゴシック" pitchFamily="-64" charset="-128"/>
              </a:rPr>
              <a:t>a.o</a:t>
            </a:r>
            <a:r>
              <a:rPr lang="en-US" sz="1050" dirty="0">
                <a:solidFill>
                  <a:schemeClr val="tx2">
                    <a:lumMod val="75000"/>
                  </a:schemeClr>
                </a:solidFill>
                <a:latin typeface="Arial" charset="0"/>
                <a:ea typeface="ＭＳ Ｐゴシック" pitchFamily="-64" charset="-128"/>
              </a:rPr>
              <a:t> and </a:t>
            </a:r>
            <a:r>
              <a:rPr lang="en-US" sz="1050" dirty="0" err="1">
                <a:solidFill>
                  <a:schemeClr val="tx2">
                    <a:lumMod val="75000"/>
                  </a:schemeClr>
                </a:solidFill>
                <a:latin typeface="Arial" charset="0"/>
                <a:ea typeface="ＭＳ Ｐゴシック" pitchFamily="-64" charset="-128"/>
              </a:rPr>
              <a:t>b.o</a:t>
            </a:r>
            <a:endParaRPr lang="ru-RU" sz="1050" dirty="0">
              <a:solidFill>
                <a:schemeClr val="tx2">
                  <a:lumMod val="75000"/>
                </a:schemeClr>
              </a:solidFill>
              <a:latin typeface="Arial" charset="0"/>
              <a:ea typeface="ＭＳ Ｐゴシック" pitchFamily="-64" charset="-128"/>
            </a:endParaRPr>
          </a:p>
        </p:txBody>
      </p:sp>
      <p:sp>
        <p:nvSpPr>
          <p:cNvPr id="17" name="Rectangle 16"/>
          <p:cNvSpPr/>
          <p:nvPr/>
        </p:nvSpPr>
        <p:spPr bwMode="auto">
          <a:xfrm>
            <a:off x="3019927" y="2356032"/>
            <a:ext cx="1308155" cy="21431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US" sz="1050" dirty="0" err="1">
                <a:solidFill>
                  <a:schemeClr val="tx2">
                    <a:lumMod val="75000"/>
                  </a:schemeClr>
                </a:solidFill>
                <a:latin typeface="Arial" charset="0"/>
                <a:ea typeface="ＭＳ Ｐゴシック" pitchFamily="-64" charset="-128"/>
              </a:rPr>
              <a:t>tmpa.o</a:t>
            </a:r>
            <a:r>
              <a:rPr lang="en-US" sz="1050" dirty="0">
                <a:solidFill>
                  <a:schemeClr val="tx2">
                    <a:lumMod val="75000"/>
                  </a:schemeClr>
                </a:solidFill>
                <a:latin typeface="Arial" charset="0"/>
                <a:ea typeface="ＭＳ Ｐゴシック" pitchFamily="-64" charset="-128"/>
              </a:rPr>
              <a:t> and </a:t>
            </a:r>
            <a:r>
              <a:rPr lang="en-US" sz="1050" dirty="0" err="1">
                <a:solidFill>
                  <a:schemeClr val="tx2">
                    <a:lumMod val="75000"/>
                  </a:schemeClr>
                </a:solidFill>
                <a:latin typeface="Arial" charset="0"/>
                <a:ea typeface="ＭＳ Ｐゴシック" pitchFamily="-64" charset="-128"/>
              </a:rPr>
              <a:t>tmpb.o</a:t>
            </a:r>
            <a:r>
              <a:rPr lang="en-US" sz="1050" dirty="0">
                <a:solidFill>
                  <a:schemeClr val="tx2">
                    <a:lumMod val="75000"/>
                  </a:schemeClr>
                </a:solidFill>
                <a:latin typeface="Arial" charset="0"/>
                <a:ea typeface="ＭＳ Ｐゴシック" pitchFamily="-64" charset="-128"/>
              </a:rPr>
              <a:t> </a:t>
            </a:r>
            <a:endParaRPr lang="ru-RU" sz="1050" dirty="0">
              <a:solidFill>
                <a:schemeClr val="tx2">
                  <a:lumMod val="75000"/>
                </a:schemeClr>
              </a:solidFill>
              <a:latin typeface="Arial" charset="0"/>
              <a:ea typeface="ＭＳ Ｐゴシック" pitchFamily="-64" charset="-128"/>
            </a:endParaRPr>
          </a:p>
        </p:txBody>
      </p:sp>
      <p:sp>
        <p:nvSpPr>
          <p:cNvPr id="18" name="Rounded Rectangle 17"/>
          <p:cNvSpPr/>
          <p:nvPr/>
        </p:nvSpPr>
        <p:spPr bwMode="auto">
          <a:xfrm>
            <a:off x="2079221" y="3107531"/>
            <a:ext cx="1543050" cy="214313"/>
          </a:xfrm>
          <a:prstGeom prst="roundRect">
            <a:avLst/>
          </a:prstGeom>
          <a:solidFill>
            <a:schemeClr val="accent3">
              <a:lumMod val="20000"/>
              <a:lumOff val="80000"/>
            </a:schemeClr>
          </a:solidFill>
          <a:ln>
            <a:headEnd type="none" w="med" len="med"/>
            <a:tailEnd type="none" w="med" len="me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rtlCol="0" anchor="t" anchorCtr="0" compatLnSpc="1">
            <a:prstTxWarp prst="textNoShape">
              <a:avLst/>
            </a:prstTxWarp>
          </a:bodyPr>
          <a:lstStyle/>
          <a:p>
            <a:r>
              <a:rPr lang="en-US" sz="1050" b="1" dirty="0">
                <a:solidFill>
                  <a:schemeClr val="tx2"/>
                </a:solidFill>
                <a:latin typeface="Arial" charset="0"/>
                <a:ea typeface="ＭＳ Ｐゴシック" pitchFamily="-64" charset="-128"/>
              </a:rPr>
              <a:t>Host and target linker</a:t>
            </a:r>
            <a:endParaRPr lang="ru-RU" sz="1050" b="1" dirty="0">
              <a:solidFill>
                <a:schemeClr val="tx2"/>
              </a:solidFill>
              <a:latin typeface="Arial" charset="0"/>
              <a:ea typeface="ＭＳ Ｐゴシック" pitchFamily="-64" charset="-128"/>
            </a:endParaRPr>
          </a:p>
        </p:txBody>
      </p:sp>
      <p:sp>
        <p:nvSpPr>
          <p:cNvPr id="19" name="Rectangle 18"/>
          <p:cNvSpPr/>
          <p:nvPr/>
        </p:nvSpPr>
        <p:spPr bwMode="auto">
          <a:xfrm>
            <a:off x="1200150" y="3516283"/>
            <a:ext cx="3257550" cy="47148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US" sz="1200" dirty="0">
                <a:solidFill>
                  <a:schemeClr val="tx2"/>
                </a:solidFill>
                <a:latin typeface="Arial" charset="0"/>
                <a:ea typeface="ＭＳ Ｐゴシック" pitchFamily="-64" charset="-128"/>
              </a:rPr>
              <a:t>app (ELF)</a:t>
            </a:r>
            <a:endParaRPr lang="ru-RU" sz="1200" dirty="0">
              <a:solidFill>
                <a:schemeClr val="tx2"/>
              </a:solidFill>
              <a:latin typeface="Arial" charset="0"/>
              <a:ea typeface="ＭＳ Ｐゴシック" pitchFamily="-64" charset="-128"/>
            </a:endParaRPr>
          </a:p>
        </p:txBody>
      </p:sp>
      <p:sp>
        <p:nvSpPr>
          <p:cNvPr id="20" name="Rectangle 19"/>
          <p:cNvSpPr/>
          <p:nvPr/>
        </p:nvSpPr>
        <p:spPr bwMode="auto">
          <a:xfrm>
            <a:off x="2571750" y="3600450"/>
            <a:ext cx="1828800" cy="38576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US" sz="1200" dirty="0">
                <a:solidFill>
                  <a:schemeClr val="tx2">
                    <a:lumMod val="75000"/>
                  </a:schemeClr>
                </a:solidFill>
                <a:latin typeface="Arial" charset="0"/>
                <a:ea typeface="ＭＳ Ｐゴシック" pitchFamily="-64" charset="-128"/>
              </a:rPr>
              <a:t>appGFX.gfx (ELF)</a:t>
            </a:r>
            <a:endParaRPr lang="ru-RU" sz="1200" dirty="0">
              <a:solidFill>
                <a:schemeClr val="tx2">
                  <a:lumMod val="75000"/>
                </a:schemeClr>
              </a:solidFill>
              <a:latin typeface="Arial" charset="0"/>
              <a:ea typeface="ＭＳ Ｐゴシック" pitchFamily="-64" charset="-128"/>
            </a:endParaRPr>
          </a:p>
        </p:txBody>
      </p:sp>
      <p:sp>
        <p:nvSpPr>
          <p:cNvPr id="21" name="Down Arrow 20"/>
          <p:cNvSpPr/>
          <p:nvPr/>
        </p:nvSpPr>
        <p:spPr bwMode="auto">
          <a:xfrm>
            <a:off x="1714500" y="1558842"/>
            <a:ext cx="857250" cy="310415"/>
          </a:xfrm>
          <a:prstGeom prst="downArrow">
            <a:avLst>
              <a:gd name="adj1" fmla="val 64815"/>
              <a:gd name="adj2" fmla="val 67500"/>
            </a:avLst>
          </a:prstGeom>
          <a:gradFill>
            <a:gsLst>
              <a:gs pos="0">
                <a:schemeClr val="bg1">
                  <a:lumMod val="65000"/>
                </a:schemeClr>
              </a:gs>
              <a:gs pos="35000">
                <a:schemeClr val="dk1">
                  <a:tint val="37000"/>
                  <a:satMod val="300000"/>
                </a:schemeClr>
              </a:gs>
              <a:gs pos="100000">
                <a:schemeClr val="dk1">
                  <a:tint val="15000"/>
                  <a:satMod val="350000"/>
                </a:schemeClr>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ru-RU" sz="1200">
              <a:solidFill>
                <a:schemeClr val="tx1"/>
              </a:solidFill>
              <a:latin typeface="Arial" charset="0"/>
              <a:ea typeface="ＭＳ Ｐゴシック" pitchFamily="-64" charset="-128"/>
            </a:endParaRPr>
          </a:p>
        </p:txBody>
      </p:sp>
      <p:sp>
        <p:nvSpPr>
          <p:cNvPr id="22" name="Down Arrow 21"/>
          <p:cNvSpPr/>
          <p:nvPr/>
        </p:nvSpPr>
        <p:spPr bwMode="auto">
          <a:xfrm>
            <a:off x="3200400" y="1552525"/>
            <a:ext cx="914400" cy="317634"/>
          </a:xfrm>
          <a:prstGeom prst="downArrow">
            <a:avLst>
              <a:gd name="adj1" fmla="val 64815"/>
              <a:gd name="adj2" fmla="val 675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ru-RU" sz="1200">
              <a:solidFill>
                <a:schemeClr val="tx1"/>
              </a:solidFill>
              <a:latin typeface="Arial" charset="0"/>
              <a:ea typeface="ＭＳ Ｐゴシック" pitchFamily="-64" charset="-128"/>
            </a:endParaRPr>
          </a:p>
        </p:txBody>
      </p:sp>
      <p:sp>
        <p:nvSpPr>
          <p:cNvPr id="23" name="Down Arrow 22"/>
          <p:cNvSpPr/>
          <p:nvPr/>
        </p:nvSpPr>
        <p:spPr bwMode="auto">
          <a:xfrm>
            <a:off x="2164098" y="3350044"/>
            <a:ext cx="1314450" cy="173459"/>
          </a:xfrm>
          <a:prstGeom prst="downArrow">
            <a:avLst>
              <a:gd name="adj1" fmla="val 64815"/>
              <a:gd name="adj2" fmla="val 675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ru-RU" sz="1200">
              <a:solidFill>
                <a:schemeClr val="tx1"/>
              </a:solidFill>
              <a:latin typeface="Arial" charset="0"/>
              <a:ea typeface="ＭＳ Ｐゴシック" pitchFamily="-64" charset="-128"/>
            </a:endParaRPr>
          </a:p>
        </p:txBody>
      </p:sp>
      <p:sp>
        <p:nvSpPr>
          <p:cNvPr id="24" name="Down Arrow 23"/>
          <p:cNvSpPr/>
          <p:nvPr/>
        </p:nvSpPr>
        <p:spPr bwMode="auto">
          <a:xfrm>
            <a:off x="3028950" y="2252763"/>
            <a:ext cx="1200150" cy="104675"/>
          </a:xfrm>
          <a:prstGeom prst="downArrow">
            <a:avLst>
              <a:gd name="adj1" fmla="val 64815"/>
              <a:gd name="adj2" fmla="val 675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ru-RU" sz="1200">
              <a:solidFill>
                <a:schemeClr val="tx1"/>
              </a:solidFill>
              <a:latin typeface="Arial" charset="0"/>
              <a:ea typeface="ＭＳ Ｐゴシック" pitchFamily="-64" charset="-128"/>
            </a:endParaRPr>
          </a:p>
        </p:txBody>
      </p:sp>
      <p:sp>
        <p:nvSpPr>
          <p:cNvPr id="25" name="Down Arrow 24"/>
          <p:cNvSpPr/>
          <p:nvPr/>
        </p:nvSpPr>
        <p:spPr bwMode="auto">
          <a:xfrm>
            <a:off x="3022196" y="2570398"/>
            <a:ext cx="1200150" cy="129941"/>
          </a:xfrm>
          <a:prstGeom prst="downArrow">
            <a:avLst>
              <a:gd name="adj1" fmla="val 64815"/>
              <a:gd name="adj2" fmla="val 675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ru-RU" sz="1200">
              <a:solidFill>
                <a:schemeClr val="tx1"/>
              </a:solidFill>
              <a:latin typeface="Arial" charset="0"/>
              <a:ea typeface="ＭＳ Ｐゴシック" pitchFamily="-64" charset="-128"/>
            </a:endParaRPr>
          </a:p>
        </p:txBody>
      </p:sp>
      <p:sp>
        <p:nvSpPr>
          <p:cNvPr id="26" name="Down Arrow 25"/>
          <p:cNvSpPr/>
          <p:nvPr/>
        </p:nvSpPr>
        <p:spPr bwMode="auto">
          <a:xfrm>
            <a:off x="1485900" y="2584835"/>
            <a:ext cx="1200150" cy="115503"/>
          </a:xfrm>
          <a:prstGeom prst="downArrow">
            <a:avLst>
              <a:gd name="adj1" fmla="val 64815"/>
              <a:gd name="adj2" fmla="val 675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ru-RU" sz="1200">
              <a:solidFill>
                <a:schemeClr val="tx1"/>
              </a:solidFill>
              <a:latin typeface="Arial" charset="0"/>
              <a:ea typeface="ＭＳ Ｐゴシック" pitchFamily="-64" charset="-128"/>
            </a:endParaRPr>
          </a:p>
        </p:txBody>
      </p:sp>
      <p:sp>
        <p:nvSpPr>
          <p:cNvPr id="27" name="Down Arrow 26"/>
          <p:cNvSpPr/>
          <p:nvPr/>
        </p:nvSpPr>
        <p:spPr bwMode="auto">
          <a:xfrm>
            <a:off x="2228850" y="2931343"/>
            <a:ext cx="1200150" cy="164888"/>
          </a:xfrm>
          <a:prstGeom prst="downArrow">
            <a:avLst>
              <a:gd name="adj1" fmla="val 64815"/>
              <a:gd name="adj2" fmla="val 67500"/>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ru-RU" sz="1200">
              <a:solidFill>
                <a:schemeClr val="tx1"/>
              </a:solidFill>
              <a:latin typeface="Arial" charset="0"/>
              <a:ea typeface="ＭＳ Ｐゴシック" pitchFamily="-64" charset="-128"/>
            </a:endParaRPr>
          </a:p>
        </p:txBody>
      </p:sp>
      <p:sp>
        <p:nvSpPr>
          <p:cNvPr id="28" name="Rectangle 5"/>
          <p:cNvSpPr txBox="1">
            <a:spLocks noChangeArrowheads="1"/>
          </p:cNvSpPr>
          <p:nvPr/>
        </p:nvSpPr>
        <p:spPr>
          <a:xfrm>
            <a:off x="4466723" y="1328738"/>
            <a:ext cx="3429000" cy="2743200"/>
          </a:xfrm>
          <a:prstGeom prst="rect">
            <a:avLst/>
          </a:prstGeom>
        </p:spPr>
        <p:txBody>
          <a:bodyPr vert="horz" lIns="68550" tIns="34277" rIns="68550" bIns="34277" rtlCol="0">
            <a:normAutofit fontScale="55000" lnSpcReduction="20000"/>
          </a:bodyPr>
          <a:lstStyle/>
          <a:p>
            <a:pPr marL="257175" indent="-257175">
              <a:spcBef>
                <a:spcPct val="20000"/>
              </a:spcBef>
              <a:defRPr/>
            </a:pPr>
            <a:r>
              <a:rPr lang="en-US" sz="2900" b="1" dirty="0">
                <a:solidFill>
                  <a:srgbClr val="002060"/>
                </a:solidFill>
                <a:latin typeface="Neo Sans Intel" pitchFamily="34" charset="0"/>
              </a:rPr>
              <a:t>Compile time:</a:t>
            </a:r>
          </a:p>
          <a:p>
            <a:pPr marL="257175" indent="-257175">
              <a:spcBef>
                <a:spcPct val="20000"/>
              </a:spcBef>
              <a:buFont typeface="Arial" pitchFamily="34" charset="0"/>
              <a:buChar char="•"/>
              <a:defRPr/>
            </a:pPr>
            <a:r>
              <a:rPr lang="en-US" sz="2400" dirty="0" err="1">
                <a:solidFill>
                  <a:srgbClr val="002060"/>
                </a:solidFill>
                <a:latin typeface="Neo Sans Intel" pitchFamily="34" charset="0"/>
              </a:rPr>
              <a:t>icc</a:t>
            </a:r>
            <a:r>
              <a:rPr lang="en-US" sz="2400" dirty="0">
                <a:solidFill>
                  <a:srgbClr val="002060"/>
                </a:solidFill>
                <a:latin typeface="Neo Sans Intel" pitchFamily="34" charset="0"/>
              </a:rPr>
              <a:t> –c a.cpp b.cpp </a:t>
            </a:r>
          </a:p>
          <a:p>
            <a:pPr marL="257175" indent="-257175">
              <a:spcBef>
                <a:spcPct val="20000"/>
              </a:spcBef>
              <a:buFont typeface="Symbol"/>
              <a:buChar char="Þ"/>
              <a:defRPr/>
            </a:pPr>
            <a:r>
              <a:rPr lang="en-US" sz="2400" dirty="0" err="1">
                <a:solidFill>
                  <a:srgbClr val="002060"/>
                </a:solidFill>
                <a:latin typeface="Neo Sans Intel" pitchFamily="34" charset="0"/>
              </a:rPr>
              <a:t>a.o</a:t>
            </a:r>
            <a:r>
              <a:rPr lang="en-US" sz="2400" dirty="0">
                <a:solidFill>
                  <a:srgbClr val="002060"/>
                </a:solidFill>
                <a:latin typeface="Neo Sans Intel" pitchFamily="34" charset="0"/>
              </a:rPr>
              <a:t> and </a:t>
            </a:r>
            <a:r>
              <a:rPr lang="en-US" sz="2400" dirty="0" err="1">
                <a:solidFill>
                  <a:srgbClr val="002060"/>
                </a:solidFill>
                <a:latin typeface="Neo Sans Intel" pitchFamily="34" charset="0"/>
              </a:rPr>
              <a:t>b.o</a:t>
            </a:r>
            <a:endParaRPr lang="en-US" sz="2400" dirty="0">
              <a:solidFill>
                <a:srgbClr val="002060"/>
              </a:solidFill>
              <a:latin typeface="Neo Sans Intel" pitchFamily="34" charset="0"/>
            </a:endParaRPr>
          </a:p>
          <a:p>
            <a:pPr marL="257175" indent="-257175">
              <a:spcBef>
                <a:spcPct val="20000"/>
              </a:spcBef>
              <a:buFont typeface="Symbol"/>
              <a:buChar char="Þ"/>
              <a:defRPr/>
            </a:pPr>
            <a:r>
              <a:rPr lang="en-US" sz="2400" dirty="0" err="1">
                <a:solidFill>
                  <a:srgbClr val="002060"/>
                </a:solidFill>
                <a:latin typeface="Neo Sans Intel" pitchFamily="34" charset="0"/>
              </a:rPr>
              <a:t>a.o</a:t>
            </a:r>
            <a:r>
              <a:rPr lang="en-US" sz="2400" dirty="0">
                <a:solidFill>
                  <a:srgbClr val="002060"/>
                </a:solidFill>
                <a:latin typeface="Neo Sans Intel" pitchFamily="34" charset="0"/>
              </a:rPr>
              <a:t> and </a:t>
            </a:r>
            <a:r>
              <a:rPr lang="en-US" sz="2400" dirty="0" err="1">
                <a:solidFill>
                  <a:srgbClr val="002060"/>
                </a:solidFill>
                <a:latin typeface="Neo Sans Intel" pitchFamily="34" charset="0"/>
              </a:rPr>
              <a:t>b.o</a:t>
            </a:r>
            <a:r>
              <a:rPr lang="en-US" sz="2400" dirty="0">
                <a:solidFill>
                  <a:srgbClr val="002060"/>
                </a:solidFill>
                <a:latin typeface="Neo Sans Intel" pitchFamily="34" charset="0"/>
              </a:rPr>
              <a:t> has target object code as .</a:t>
            </a:r>
            <a:r>
              <a:rPr lang="en-US" sz="2400" dirty="0" err="1">
                <a:solidFill>
                  <a:srgbClr val="002060"/>
                </a:solidFill>
                <a:latin typeface="Neo Sans Intel" pitchFamily="34" charset="0"/>
              </a:rPr>
              <a:t>gfxobj</a:t>
            </a:r>
            <a:r>
              <a:rPr lang="en-US" sz="2400" dirty="0">
                <a:solidFill>
                  <a:srgbClr val="002060"/>
                </a:solidFill>
                <a:latin typeface="Neo Sans Intel" pitchFamily="34" charset="0"/>
              </a:rPr>
              <a:t> section</a:t>
            </a:r>
          </a:p>
          <a:p>
            <a:pPr marL="257175" indent="-257175">
              <a:spcBef>
                <a:spcPct val="20000"/>
              </a:spcBef>
              <a:buFont typeface="Symbol"/>
              <a:buChar char="Þ"/>
              <a:defRPr/>
            </a:pPr>
            <a:r>
              <a:rPr lang="en-US" sz="2400" dirty="0">
                <a:solidFill>
                  <a:srgbClr val="002060"/>
                </a:solidFill>
                <a:latin typeface="Neo Sans Intel" pitchFamily="34" charset="0"/>
              </a:rPr>
              <a:t>Temp target objects deleted</a:t>
            </a:r>
          </a:p>
          <a:p>
            <a:pPr>
              <a:spcBef>
                <a:spcPct val="20000"/>
              </a:spcBef>
              <a:defRPr/>
            </a:pPr>
            <a:endParaRPr lang="en-US" sz="2400" dirty="0">
              <a:solidFill>
                <a:srgbClr val="002060"/>
              </a:solidFill>
              <a:latin typeface="Neo Sans Intel" pitchFamily="34" charset="0"/>
            </a:endParaRPr>
          </a:p>
          <a:p>
            <a:pPr marL="257175" indent="-257175">
              <a:spcBef>
                <a:spcPct val="20000"/>
              </a:spcBef>
              <a:buFont typeface="Arial" pitchFamily="34" charset="0"/>
              <a:buChar char="•"/>
              <a:defRPr/>
            </a:pPr>
            <a:r>
              <a:rPr lang="en-US" sz="2400" dirty="0" err="1">
                <a:solidFill>
                  <a:srgbClr val="002060"/>
                </a:solidFill>
              </a:rPr>
              <a:t>i</a:t>
            </a:r>
            <a:r>
              <a:rPr lang="en-US" sz="2400" dirty="0" err="1">
                <a:solidFill>
                  <a:srgbClr val="002060"/>
                </a:solidFill>
                <a:latin typeface="Neo Sans Intel" pitchFamily="34" charset="0"/>
              </a:rPr>
              <a:t>cc</a:t>
            </a:r>
            <a:r>
              <a:rPr lang="en-US" sz="2400" dirty="0">
                <a:solidFill>
                  <a:srgbClr val="002060"/>
                </a:solidFill>
                <a:latin typeface="Neo Sans Intel" pitchFamily="34" charset="0"/>
              </a:rPr>
              <a:t> </a:t>
            </a:r>
            <a:r>
              <a:rPr lang="en-US" sz="2400" dirty="0" err="1">
                <a:solidFill>
                  <a:srgbClr val="002060"/>
                </a:solidFill>
                <a:latin typeface="Neo Sans Intel" pitchFamily="34" charset="0"/>
              </a:rPr>
              <a:t>a.o</a:t>
            </a:r>
            <a:r>
              <a:rPr lang="en-US" sz="2400" dirty="0">
                <a:solidFill>
                  <a:srgbClr val="002060"/>
                </a:solidFill>
                <a:latin typeface="Neo Sans Intel" pitchFamily="34" charset="0"/>
              </a:rPr>
              <a:t> </a:t>
            </a:r>
            <a:r>
              <a:rPr lang="en-US" sz="2400" dirty="0" err="1">
                <a:solidFill>
                  <a:srgbClr val="002060"/>
                </a:solidFill>
                <a:latin typeface="Neo Sans Intel" pitchFamily="34" charset="0"/>
              </a:rPr>
              <a:t>b.o</a:t>
            </a:r>
            <a:r>
              <a:rPr lang="en-US" sz="2400" dirty="0">
                <a:solidFill>
                  <a:srgbClr val="002060"/>
                </a:solidFill>
                <a:latin typeface="Neo Sans Intel" pitchFamily="34" charset="0"/>
              </a:rPr>
              <a:t> –o app</a:t>
            </a:r>
          </a:p>
          <a:p>
            <a:pPr marL="257175" indent="-257175">
              <a:spcBef>
                <a:spcPct val="20000"/>
              </a:spcBef>
              <a:buFont typeface="Symbol"/>
              <a:buChar char="Þ"/>
              <a:defRPr/>
            </a:pPr>
            <a:r>
              <a:rPr lang="en-US" sz="2400" dirty="0">
                <a:solidFill>
                  <a:srgbClr val="002060"/>
                </a:solidFill>
                <a:latin typeface="Neo Sans Intel" pitchFamily="34" charset="0"/>
              </a:rPr>
              <a:t>Executable has target executable embedded</a:t>
            </a:r>
          </a:p>
          <a:p>
            <a:pPr marL="257175" indent="-257175">
              <a:spcBef>
                <a:spcPct val="20000"/>
              </a:spcBef>
              <a:buFont typeface="Symbol"/>
              <a:buChar char="Þ"/>
              <a:defRPr/>
            </a:pPr>
            <a:r>
              <a:rPr lang="en-US" sz="2400" dirty="0">
                <a:solidFill>
                  <a:srgbClr val="002060"/>
                </a:solidFill>
                <a:latin typeface="Neo Sans Intel" pitchFamily="34" charset="0"/>
              </a:rPr>
              <a:t>The target executable can be  extracted from fat executable using </a:t>
            </a:r>
            <a:r>
              <a:rPr lang="en-US" sz="2400" dirty="0" err="1">
                <a:solidFill>
                  <a:srgbClr val="002060"/>
                </a:solidFill>
                <a:latin typeface="Neo Sans Intel" pitchFamily="34" charset="0"/>
              </a:rPr>
              <a:t>offload_extract</a:t>
            </a:r>
            <a:r>
              <a:rPr lang="en-US" sz="2400" dirty="0">
                <a:solidFill>
                  <a:srgbClr val="002060"/>
                </a:solidFill>
                <a:latin typeface="Neo Sans Intel" pitchFamily="34" charset="0"/>
              </a:rPr>
              <a:t> tool (shipped with the compiler)</a:t>
            </a:r>
          </a:p>
          <a:p>
            <a:pPr marL="257175" indent="-257175">
              <a:spcBef>
                <a:spcPct val="20000"/>
              </a:spcBef>
              <a:buFont typeface="Symbol"/>
              <a:buChar char="Þ"/>
              <a:defRPr/>
            </a:pPr>
            <a:endParaRPr lang="en-US" sz="1650" dirty="0">
              <a:solidFill>
                <a:schemeClr val="bg1"/>
              </a:solidFill>
              <a:latin typeface="Neo Sans Intel" pitchFamily="34" charset="0"/>
            </a:endParaRPr>
          </a:p>
        </p:txBody>
      </p:sp>
      <p:sp>
        <p:nvSpPr>
          <p:cNvPr id="30" name="Rectangle 29"/>
          <p:cNvSpPr/>
          <p:nvPr/>
        </p:nvSpPr>
        <p:spPr bwMode="auto">
          <a:xfrm>
            <a:off x="1971676" y="2700337"/>
            <a:ext cx="1796069" cy="21431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r>
              <a:rPr lang="en-US" sz="1050" dirty="0" err="1">
                <a:solidFill>
                  <a:schemeClr val="tx2">
                    <a:lumMod val="75000"/>
                  </a:schemeClr>
                </a:solidFill>
                <a:latin typeface="Arial" charset="0"/>
                <a:ea typeface="ＭＳ Ｐゴシック" pitchFamily="-64" charset="-128"/>
              </a:rPr>
              <a:t>a.o</a:t>
            </a:r>
            <a:r>
              <a:rPr lang="en-US" sz="1050" dirty="0">
                <a:solidFill>
                  <a:schemeClr val="tx2">
                    <a:lumMod val="75000"/>
                  </a:schemeClr>
                </a:solidFill>
                <a:latin typeface="Arial" charset="0"/>
                <a:ea typeface="ＭＳ Ｐゴシック" pitchFamily="-64" charset="-128"/>
              </a:rPr>
              <a:t> and </a:t>
            </a:r>
            <a:r>
              <a:rPr lang="en-US" sz="1050" dirty="0" err="1">
                <a:solidFill>
                  <a:schemeClr val="tx2">
                    <a:lumMod val="75000"/>
                  </a:schemeClr>
                </a:solidFill>
                <a:latin typeface="Arial" charset="0"/>
                <a:ea typeface="ＭＳ Ｐゴシック" pitchFamily="-64" charset="-128"/>
              </a:rPr>
              <a:t>b.o</a:t>
            </a:r>
            <a:r>
              <a:rPr lang="en-US" sz="1050" dirty="0">
                <a:solidFill>
                  <a:schemeClr val="tx2">
                    <a:lumMod val="75000"/>
                  </a:schemeClr>
                </a:solidFill>
                <a:latin typeface="Arial" charset="0"/>
                <a:ea typeface="ＭＳ Ｐゴシック" pitchFamily="-64" charset="-128"/>
              </a:rPr>
              <a:t> (with .</a:t>
            </a:r>
            <a:r>
              <a:rPr lang="en-US" sz="1050" dirty="0" err="1">
                <a:solidFill>
                  <a:schemeClr val="tx2">
                    <a:lumMod val="75000"/>
                  </a:schemeClr>
                </a:solidFill>
                <a:latin typeface="Arial" charset="0"/>
                <a:ea typeface="ＭＳ Ｐゴシック" pitchFamily="-64" charset="-128"/>
              </a:rPr>
              <a:t>gfxobj</a:t>
            </a:r>
            <a:r>
              <a:rPr lang="en-US" sz="1050" dirty="0">
                <a:solidFill>
                  <a:schemeClr val="tx2">
                    <a:lumMod val="75000"/>
                  </a:schemeClr>
                </a:solidFill>
                <a:latin typeface="Arial" charset="0"/>
                <a:ea typeface="ＭＳ Ｐゴシック" pitchFamily="-64" charset="-128"/>
              </a:rPr>
              <a:t>) </a:t>
            </a:r>
            <a:endParaRPr lang="ru-RU" sz="1050" dirty="0">
              <a:solidFill>
                <a:schemeClr val="tx2">
                  <a:lumMod val="75000"/>
                </a:schemeClr>
              </a:solidFill>
              <a:latin typeface="Arial" charset="0"/>
              <a:ea typeface="ＭＳ Ｐゴシック" pitchFamily="-64" charset="-128"/>
            </a:endParaRPr>
          </a:p>
        </p:txBody>
      </p:sp>
    </p:spTree>
    <p:extLst>
      <p:ext uri="{BB962C8B-B14F-4D97-AF65-F5344CB8AC3E}">
        <p14:creationId xmlns:p14="http://schemas.microsoft.com/office/powerpoint/2010/main" val="421018512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Linking flow</a:t>
            </a:r>
            <a:endParaRPr lang="ru-RU" sz="2800" dirty="0">
              <a:latin typeface="Intel Clear"/>
            </a:endParaRPr>
          </a:p>
        </p:txBody>
      </p:sp>
      <p:sp>
        <p:nvSpPr>
          <p:cNvPr id="31" name="Flowchart: Multidocument 30"/>
          <p:cNvSpPr/>
          <p:nvPr/>
        </p:nvSpPr>
        <p:spPr>
          <a:xfrm>
            <a:off x="1393072" y="940946"/>
            <a:ext cx="795528" cy="569214"/>
          </a:xfrm>
          <a:prstGeom prst="flowChartMultidocument">
            <a:avLst/>
          </a:prstGeom>
          <a:solidFill>
            <a:schemeClr val="accent3"/>
          </a:solidFill>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b="1" dirty="0">
                <a:solidFill>
                  <a:schemeClr val="tx1"/>
                </a:solidFill>
                <a:latin typeface="Neo Sans Intel" pitchFamily="34" charset="0"/>
                <a:cs typeface="Arial" pitchFamily="34" charset="0"/>
              </a:rPr>
              <a:t>Obj1.o</a:t>
            </a:r>
            <a:endParaRPr lang="ru-RU" sz="1050" b="1" dirty="0">
              <a:solidFill>
                <a:schemeClr val="tx1"/>
              </a:solidFill>
              <a:latin typeface="Neo Sans Intel" pitchFamily="34" charset="0"/>
              <a:cs typeface="Arial" pitchFamily="34" charset="0"/>
            </a:endParaRPr>
          </a:p>
        </p:txBody>
      </p:sp>
      <p:sp>
        <p:nvSpPr>
          <p:cNvPr id="32" name="Flowchart: Multidocument 31"/>
          <p:cNvSpPr/>
          <p:nvPr/>
        </p:nvSpPr>
        <p:spPr>
          <a:xfrm>
            <a:off x="1393072" y="1635959"/>
            <a:ext cx="795528" cy="569214"/>
          </a:xfrm>
          <a:prstGeom prst="flowChartMultidocument">
            <a:avLst/>
          </a:prstGeom>
          <a:solidFill>
            <a:srgbClr val="FFFF99"/>
          </a:solidFill>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tx1"/>
                </a:solidFill>
                <a:latin typeface="Neo Sans Intel" pitchFamily="34" charset="0"/>
                <a:cs typeface="Arial" pitchFamily="34" charset="0"/>
              </a:rPr>
              <a:t>Lib1.a</a:t>
            </a:r>
            <a:endParaRPr lang="ru-RU" sz="1200" b="1" dirty="0">
              <a:solidFill>
                <a:schemeClr val="tx1"/>
              </a:solidFill>
              <a:latin typeface="Neo Sans Intel" pitchFamily="34" charset="0"/>
              <a:cs typeface="Arial" pitchFamily="34" charset="0"/>
            </a:endParaRPr>
          </a:p>
        </p:txBody>
      </p:sp>
      <p:sp>
        <p:nvSpPr>
          <p:cNvPr id="39" name="Rounded Rectangle 38"/>
          <p:cNvSpPr/>
          <p:nvPr/>
        </p:nvSpPr>
        <p:spPr>
          <a:xfrm>
            <a:off x="2402956" y="1291823"/>
            <a:ext cx="741623" cy="454541"/>
          </a:xfrm>
          <a:prstGeom prst="roundRect">
            <a:avLst/>
          </a:prstGeom>
          <a:solidFill>
            <a:schemeClr val="accent6"/>
          </a:solid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200" b="1" dirty="0" err="1">
                <a:solidFill>
                  <a:schemeClr val="tx1"/>
                </a:solidFill>
                <a:latin typeface="Neo Sans Intel" pitchFamily="34" charset="0"/>
                <a:cs typeface="Arial" pitchFamily="34" charset="0"/>
              </a:rPr>
              <a:t>Binutils</a:t>
            </a:r>
            <a:r>
              <a:rPr lang="en-US" sz="1200" b="1" dirty="0">
                <a:solidFill>
                  <a:schemeClr val="tx1"/>
                </a:solidFill>
                <a:latin typeface="Neo Sans Intel" pitchFamily="34" charset="0"/>
                <a:cs typeface="Arial" pitchFamily="34" charset="0"/>
              </a:rPr>
              <a:t> </a:t>
            </a:r>
            <a:r>
              <a:rPr lang="en-US" sz="1200" b="1" dirty="0" err="1">
                <a:solidFill>
                  <a:schemeClr val="tx1"/>
                </a:solidFill>
                <a:latin typeface="Neo Sans Intel" pitchFamily="34" charset="0"/>
                <a:cs typeface="Arial" pitchFamily="34" charset="0"/>
              </a:rPr>
              <a:t>ld</a:t>
            </a:r>
            <a:endParaRPr lang="ru-RU" sz="1200" b="1" dirty="0">
              <a:solidFill>
                <a:schemeClr val="tx1"/>
              </a:solidFill>
              <a:latin typeface="Neo Sans Intel" pitchFamily="34" charset="0"/>
              <a:cs typeface="Arial" pitchFamily="34" charset="0"/>
            </a:endParaRPr>
          </a:p>
        </p:txBody>
      </p:sp>
      <p:sp>
        <p:nvSpPr>
          <p:cNvPr id="42" name="Oval 41"/>
          <p:cNvSpPr/>
          <p:nvPr/>
        </p:nvSpPr>
        <p:spPr>
          <a:xfrm>
            <a:off x="3310048" y="1269136"/>
            <a:ext cx="689788" cy="510362"/>
          </a:xfrm>
          <a:prstGeom prst="ellipse">
            <a:avLst/>
          </a:prstGeom>
          <a:solidFill>
            <a:schemeClr val="accent3"/>
          </a:solidFill>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tx1"/>
                </a:solidFill>
                <a:latin typeface="Neo Sans Intel" pitchFamily="34" charset="0"/>
                <a:cs typeface="Arial" pitchFamily="34" charset="0"/>
              </a:rPr>
              <a:t>tmp1.o</a:t>
            </a:r>
            <a:endParaRPr lang="ru-RU" sz="1200" b="1" dirty="0">
              <a:solidFill>
                <a:schemeClr val="tx1"/>
              </a:solidFill>
              <a:latin typeface="Neo Sans Intel" pitchFamily="34" charset="0"/>
              <a:cs typeface="Arial" pitchFamily="34" charset="0"/>
            </a:endParaRPr>
          </a:p>
        </p:txBody>
      </p:sp>
      <p:sp>
        <p:nvSpPr>
          <p:cNvPr id="43" name="Rounded Rectangle 42"/>
          <p:cNvSpPr/>
          <p:nvPr/>
        </p:nvSpPr>
        <p:spPr>
          <a:xfrm>
            <a:off x="4194213" y="1299796"/>
            <a:ext cx="845288" cy="454541"/>
          </a:xfrm>
          <a:prstGeom prst="roundRect">
            <a:avLst/>
          </a:prstGeom>
          <a:solidFill>
            <a:schemeClr val="accent1"/>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200" b="1" dirty="0" err="1">
                <a:latin typeface="Neo Sans Intel" pitchFamily="34" charset="0"/>
                <a:cs typeface="Arial" pitchFamily="34" charset="0"/>
              </a:rPr>
              <a:t>vISA</a:t>
            </a:r>
            <a:r>
              <a:rPr lang="en-US" sz="1200" b="1" dirty="0">
                <a:latin typeface="Neo Sans Intel" pitchFamily="34" charset="0"/>
                <a:cs typeface="Arial" pitchFamily="34" charset="0"/>
              </a:rPr>
              <a:t> linker</a:t>
            </a:r>
            <a:endParaRPr lang="ru-RU" sz="1200" b="1" dirty="0">
              <a:latin typeface="Neo Sans Intel" pitchFamily="34" charset="0"/>
              <a:cs typeface="Arial" pitchFamily="34" charset="0"/>
            </a:endParaRPr>
          </a:p>
        </p:txBody>
      </p:sp>
      <p:sp>
        <p:nvSpPr>
          <p:cNvPr id="49" name="Oval 48"/>
          <p:cNvSpPr/>
          <p:nvPr/>
        </p:nvSpPr>
        <p:spPr>
          <a:xfrm>
            <a:off x="7171660" y="1310412"/>
            <a:ext cx="622010" cy="443927"/>
          </a:xfrm>
          <a:prstGeom prst="ellipse">
            <a:avLst/>
          </a:prstGeom>
          <a:solidFill>
            <a:srgbClr val="FFFF00"/>
          </a:solidFill>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200" b="1" dirty="0" err="1">
                <a:solidFill>
                  <a:schemeClr val="tx1"/>
                </a:solidFill>
                <a:latin typeface="Neo Sans Intel" pitchFamily="34" charset="0"/>
                <a:cs typeface="Arial" pitchFamily="34" charset="0"/>
              </a:rPr>
              <a:t>vISA</a:t>
            </a:r>
            <a:endParaRPr lang="en-US" sz="1200" b="1" dirty="0">
              <a:solidFill>
                <a:schemeClr val="tx1"/>
              </a:solidFill>
              <a:latin typeface="Neo Sans Intel" pitchFamily="34" charset="0"/>
              <a:cs typeface="Arial" pitchFamily="34" charset="0"/>
            </a:endParaRPr>
          </a:p>
          <a:p>
            <a:pPr algn="ctr" eaLnBrk="0" fontAlgn="base" hangingPunct="0">
              <a:spcBef>
                <a:spcPct val="0"/>
              </a:spcBef>
              <a:spcAft>
                <a:spcPct val="0"/>
              </a:spcAft>
            </a:pPr>
            <a:r>
              <a:rPr lang="en-US" sz="1200" b="1" dirty="0" err="1">
                <a:solidFill>
                  <a:schemeClr val="tx1"/>
                </a:solidFill>
                <a:latin typeface="Neo Sans Intel" pitchFamily="34" charset="0"/>
                <a:cs typeface="Arial" pitchFamily="34" charset="0"/>
              </a:rPr>
              <a:t>a.out</a:t>
            </a:r>
            <a:endParaRPr lang="ru-RU" sz="1200" b="1" dirty="0">
              <a:solidFill>
                <a:schemeClr val="tx1"/>
              </a:solidFill>
              <a:latin typeface="Neo Sans Intel" pitchFamily="34" charset="0"/>
              <a:cs typeface="Arial" pitchFamily="34" charset="0"/>
            </a:endParaRPr>
          </a:p>
        </p:txBody>
      </p:sp>
      <p:cxnSp>
        <p:nvCxnSpPr>
          <p:cNvPr id="51" name="Straight Arrow Connector 50"/>
          <p:cNvCxnSpPr>
            <a:stCxn id="31" idx="3"/>
            <a:endCxn id="39" idx="1"/>
          </p:cNvCxnSpPr>
          <p:nvPr/>
        </p:nvCxnSpPr>
        <p:spPr>
          <a:xfrm>
            <a:off x="2188600" y="1225554"/>
            <a:ext cx="214357" cy="2935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3"/>
            <a:endCxn id="39" idx="1"/>
          </p:cNvCxnSpPr>
          <p:nvPr/>
        </p:nvCxnSpPr>
        <p:spPr>
          <a:xfrm flipV="1">
            <a:off x="2188600" y="1519094"/>
            <a:ext cx="214357" cy="40147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9" idx="3"/>
            <a:endCxn id="42" idx="2"/>
          </p:cNvCxnSpPr>
          <p:nvPr/>
        </p:nvCxnSpPr>
        <p:spPr>
          <a:xfrm>
            <a:off x="3144579" y="1519094"/>
            <a:ext cx="165469" cy="52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2" idx="6"/>
            <a:endCxn id="43" idx="1"/>
          </p:cNvCxnSpPr>
          <p:nvPr/>
        </p:nvCxnSpPr>
        <p:spPr>
          <a:xfrm>
            <a:off x="3999836" y="1524317"/>
            <a:ext cx="194377" cy="27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293684" y="1299797"/>
            <a:ext cx="665864" cy="462515"/>
          </a:xfrm>
          <a:prstGeom prst="ellipse">
            <a:avLst/>
          </a:prstGeom>
          <a:solidFill>
            <a:schemeClr val="accent3"/>
          </a:solidFill>
          <a:ln>
            <a:headEnd type="none" w="sm" len="sm"/>
            <a:tailEnd type="none" w="sm" len="sm"/>
          </a:ln>
        </p:spPr>
        <p:style>
          <a:lnRef idx="2">
            <a:schemeClr val="accent5">
              <a:shade val="50000"/>
            </a:schemeClr>
          </a:lnRef>
          <a:fillRef idx="1">
            <a:schemeClr val="accent5"/>
          </a:fillRef>
          <a:effectRef idx="0">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tx1"/>
                </a:solidFill>
                <a:latin typeface="Neo Sans Intel" pitchFamily="34" charset="0"/>
                <a:cs typeface="Arial" pitchFamily="34" charset="0"/>
              </a:rPr>
              <a:t>tmp2.o</a:t>
            </a:r>
            <a:endParaRPr lang="ru-RU" sz="1200" b="1" dirty="0">
              <a:solidFill>
                <a:schemeClr val="tx1"/>
              </a:solidFill>
              <a:latin typeface="Neo Sans Intel" pitchFamily="34" charset="0"/>
              <a:cs typeface="Arial" pitchFamily="34" charset="0"/>
            </a:endParaRPr>
          </a:p>
        </p:txBody>
      </p:sp>
      <p:sp>
        <p:nvSpPr>
          <p:cNvPr id="101" name="Rounded Rectangle 100"/>
          <p:cNvSpPr/>
          <p:nvPr/>
        </p:nvSpPr>
        <p:spPr>
          <a:xfrm>
            <a:off x="6161566" y="1302437"/>
            <a:ext cx="741623" cy="454541"/>
          </a:xfrm>
          <a:prstGeom prst="roundRect">
            <a:avLst/>
          </a:prstGeom>
          <a:solidFill>
            <a:schemeClr val="accent6"/>
          </a:solid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200" b="1" dirty="0" err="1">
                <a:solidFill>
                  <a:schemeClr val="tx1"/>
                </a:solidFill>
                <a:latin typeface="Neo Sans Intel" pitchFamily="34" charset="0"/>
                <a:cs typeface="Arial" pitchFamily="34" charset="0"/>
              </a:rPr>
              <a:t>Binutils</a:t>
            </a:r>
            <a:r>
              <a:rPr lang="en-US" sz="1200" b="1" dirty="0">
                <a:solidFill>
                  <a:schemeClr val="tx1"/>
                </a:solidFill>
                <a:latin typeface="Neo Sans Intel" pitchFamily="34" charset="0"/>
                <a:cs typeface="Arial" pitchFamily="34" charset="0"/>
              </a:rPr>
              <a:t> </a:t>
            </a:r>
            <a:r>
              <a:rPr lang="en-US" sz="1200" b="1" dirty="0" err="1">
                <a:solidFill>
                  <a:schemeClr val="tx1"/>
                </a:solidFill>
                <a:latin typeface="Neo Sans Intel" pitchFamily="34" charset="0"/>
                <a:cs typeface="Arial" pitchFamily="34" charset="0"/>
              </a:rPr>
              <a:t>ld</a:t>
            </a:r>
            <a:endParaRPr lang="ru-RU" sz="1200" b="1" dirty="0">
              <a:solidFill>
                <a:schemeClr val="tx1"/>
              </a:solidFill>
              <a:latin typeface="Neo Sans Intel" pitchFamily="34" charset="0"/>
              <a:cs typeface="Arial" pitchFamily="34" charset="0"/>
            </a:endParaRPr>
          </a:p>
        </p:txBody>
      </p:sp>
      <p:cxnSp>
        <p:nvCxnSpPr>
          <p:cNvPr id="109" name="Straight Arrow Connector 108"/>
          <p:cNvCxnSpPr>
            <a:stCxn id="43" idx="3"/>
            <a:endCxn id="76" idx="2"/>
          </p:cNvCxnSpPr>
          <p:nvPr/>
        </p:nvCxnSpPr>
        <p:spPr>
          <a:xfrm>
            <a:off x="5039501" y="1527067"/>
            <a:ext cx="254184" cy="39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6" idx="6"/>
            <a:endCxn id="101" idx="1"/>
          </p:cNvCxnSpPr>
          <p:nvPr/>
        </p:nvCxnSpPr>
        <p:spPr>
          <a:xfrm flipV="1">
            <a:off x="5959548" y="1529708"/>
            <a:ext cx="202018" cy="134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1" idx="3"/>
            <a:endCxn id="49" idx="2"/>
          </p:cNvCxnSpPr>
          <p:nvPr/>
        </p:nvCxnSpPr>
        <p:spPr>
          <a:xfrm>
            <a:off x="6903189" y="1529708"/>
            <a:ext cx="268472" cy="266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Text Placeholder 126"/>
          <p:cNvSpPr>
            <a:spLocks noGrp="1"/>
          </p:cNvSpPr>
          <p:nvPr>
            <p:ph type="body" sz="quarter" idx="4294967295"/>
          </p:nvPr>
        </p:nvSpPr>
        <p:spPr>
          <a:xfrm>
            <a:off x="1485899" y="2330971"/>
            <a:ext cx="6172200" cy="2126729"/>
          </a:xfrm>
          <a:prstGeom prst="rect">
            <a:avLst/>
          </a:prstGeom>
        </p:spPr>
        <p:txBody>
          <a:bodyPr>
            <a:normAutofit fontScale="62500" lnSpcReduction="20000"/>
          </a:bodyPr>
          <a:lstStyle/>
          <a:p>
            <a:r>
              <a:rPr lang="en-US" dirty="0" smtClean="0"/>
              <a:t>3-4 steps of GFX image linking</a:t>
            </a:r>
          </a:p>
          <a:p>
            <a:pPr marL="385763" indent="-385763">
              <a:buFont typeface="+mj-lt"/>
              <a:buAutoNum type="arabicPeriod"/>
            </a:pPr>
            <a:r>
              <a:rPr lang="en-US" dirty="0" smtClean="0"/>
              <a:t>Intermediate linking performed by GNU </a:t>
            </a:r>
            <a:r>
              <a:rPr lang="en-US" dirty="0" err="1" smtClean="0"/>
              <a:t>binutils</a:t>
            </a:r>
            <a:r>
              <a:rPr lang="en-US" dirty="0" smtClean="0"/>
              <a:t> linker. </a:t>
            </a:r>
          </a:p>
          <a:p>
            <a:pPr marL="685800" lvl="1" indent="-385763"/>
            <a:r>
              <a:rPr lang="en-US" sz="1950" dirty="0"/>
              <a:t>GFX objects and static libraries  produces </a:t>
            </a:r>
            <a:r>
              <a:rPr lang="en-US" sz="1950" dirty="0" err="1"/>
              <a:t>relocatable</a:t>
            </a:r>
            <a:r>
              <a:rPr lang="en-US" sz="1950" dirty="0"/>
              <a:t> ELF object file with all </a:t>
            </a:r>
            <a:r>
              <a:rPr lang="en-US" sz="1950" dirty="0" err="1"/>
              <a:t>vISA</a:t>
            </a:r>
            <a:r>
              <a:rPr lang="en-US" sz="1950" dirty="0"/>
              <a:t>(s) concatenated in .text section</a:t>
            </a:r>
          </a:p>
          <a:p>
            <a:pPr marL="385763" indent="-385763">
              <a:buFont typeface="+mj-lt"/>
              <a:buAutoNum type="arabicPeriod"/>
            </a:pPr>
            <a:r>
              <a:rPr lang="en-US" dirty="0" err="1" smtClean="0"/>
              <a:t>vISA</a:t>
            </a:r>
            <a:r>
              <a:rPr lang="en-US" dirty="0" smtClean="0"/>
              <a:t> linking + link-time optimizations.</a:t>
            </a:r>
          </a:p>
          <a:p>
            <a:pPr marL="685800" lvl="1" indent="-385763"/>
            <a:r>
              <a:rPr lang="en-US" dirty="0" smtClean="0"/>
              <a:t>Links </a:t>
            </a:r>
            <a:r>
              <a:rPr lang="en-US" dirty="0" err="1" smtClean="0"/>
              <a:t>vISA</a:t>
            </a:r>
            <a:r>
              <a:rPr lang="en-US" dirty="0" smtClean="0"/>
              <a:t>(s) contained in .text section and performs link-time optimizations on final </a:t>
            </a:r>
            <a:r>
              <a:rPr lang="en-US" dirty="0" err="1" smtClean="0"/>
              <a:t>vISA</a:t>
            </a:r>
            <a:endParaRPr lang="en-US" dirty="0" smtClean="0"/>
          </a:p>
          <a:p>
            <a:pPr marL="385763" indent="-385763">
              <a:buFont typeface="+mj-lt"/>
              <a:buAutoNum type="arabicPeriod"/>
            </a:pPr>
            <a:r>
              <a:rPr lang="en-US" dirty="0" smtClean="0"/>
              <a:t>Final linking converts </a:t>
            </a:r>
            <a:r>
              <a:rPr lang="en-US" dirty="0" err="1" smtClean="0"/>
              <a:t>relocatable</a:t>
            </a:r>
            <a:r>
              <a:rPr lang="en-US" dirty="0" smtClean="0"/>
              <a:t> object file into executable image</a:t>
            </a:r>
          </a:p>
          <a:p>
            <a:pPr marL="385763" indent="-385763">
              <a:buFont typeface="+mj-lt"/>
              <a:buAutoNum type="arabicPeriod"/>
            </a:pPr>
            <a:r>
              <a:rPr lang="en-US" dirty="0" smtClean="0"/>
              <a:t>Optional offline </a:t>
            </a:r>
            <a:r>
              <a:rPr lang="en-US" dirty="0" err="1" smtClean="0"/>
              <a:t>Jitting</a:t>
            </a:r>
            <a:r>
              <a:rPr lang="en-US" dirty="0" smtClean="0"/>
              <a:t> produces native executable image</a:t>
            </a:r>
          </a:p>
        </p:txBody>
      </p:sp>
      <p:sp>
        <p:nvSpPr>
          <p:cNvPr id="128" name="Oval 127"/>
          <p:cNvSpPr/>
          <p:nvPr/>
        </p:nvSpPr>
        <p:spPr>
          <a:xfrm>
            <a:off x="2602318" y="869210"/>
            <a:ext cx="342900" cy="356343"/>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900" b="1" dirty="0">
                <a:solidFill>
                  <a:schemeClr val="tx1"/>
                </a:solidFill>
                <a:latin typeface="Neo Sans Intel" pitchFamily="34" charset="0"/>
                <a:cs typeface="Arial" pitchFamily="34" charset="0"/>
              </a:rPr>
              <a:t>1</a:t>
            </a:r>
            <a:endParaRPr lang="ru-RU" sz="900" b="1" dirty="0">
              <a:solidFill>
                <a:schemeClr val="tx1"/>
              </a:solidFill>
              <a:latin typeface="Neo Sans Intel" pitchFamily="34" charset="0"/>
              <a:cs typeface="Arial" pitchFamily="34" charset="0"/>
            </a:endParaRPr>
          </a:p>
        </p:txBody>
      </p:sp>
      <p:sp>
        <p:nvSpPr>
          <p:cNvPr id="129" name="Oval 128"/>
          <p:cNvSpPr/>
          <p:nvPr/>
        </p:nvSpPr>
        <p:spPr>
          <a:xfrm>
            <a:off x="4445406" y="869210"/>
            <a:ext cx="342900" cy="356343"/>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900" b="1" dirty="0">
                <a:latin typeface="Neo Sans Intel" pitchFamily="34" charset="0"/>
                <a:cs typeface="Arial" pitchFamily="34" charset="0"/>
              </a:rPr>
              <a:t>2</a:t>
            </a:r>
            <a:endParaRPr lang="ru-RU" sz="900" b="1" dirty="0">
              <a:solidFill>
                <a:schemeClr val="tx1"/>
              </a:solidFill>
              <a:latin typeface="Neo Sans Intel" pitchFamily="34" charset="0"/>
              <a:cs typeface="Arial" pitchFamily="34" charset="0"/>
            </a:endParaRPr>
          </a:p>
        </p:txBody>
      </p:sp>
      <p:sp>
        <p:nvSpPr>
          <p:cNvPr id="130" name="Oval 129"/>
          <p:cNvSpPr/>
          <p:nvPr/>
        </p:nvSpPr>
        <p:spPr>
          <a:xfrm>
            <a:off x="6360927" y="869210"/>
            <a:ext cx="342900" cy="356343"/>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900" b="1" dirty="0">
                <a:latin typeface="Neo Sans Intel" pitchFamily="34" charset="0"/>
                <a:cs typeface="Arial" pitchFamily="34" charset="0"/>
              </a:rPr>
              <a:t>3</a:t>
            </a:r>
            <a:endParaRPr lang="ru-RU" sz="900" b="1" dirty="0">
              <a:solidFill>
                <a:schemeClr val="tx1"/>
              </a:solidFill>
              <a:latin typeface="Neo Sans Intel" pitchFamily="34" charset="0"/>
              <a:cs typeface="Arial" pitchFamily="34" charset="0"/>
            </a:endParaRPr>
          </a:p>
        </p:txBody>
      </p:sp>
      <p:sp>
        <p:nvSpPr>
          <p:cNvPr id="25" name="Rounded Rectangle 24"/>
          <p:cNvSpPr/>
          <p:nvPr/>
        </p:nvSpPr>
        <p:spPr>
          <a:xfrm>
            <a:off x="7111854" y="1879097"/>
            <a:ext cx="741623" cy="454541"/>
          </a:xfrm>
          <a:prstGeom prst="roundRect">
            <a:avLst/>
          </a:prstGeom>
          <a:solidFill>
            <a:schemeClr val="accent2">
              <a:lumMod val="60000"/>
              <a:lumOff val="40000"/>
            </a:schemeClr>
          </a:solid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tx1"/>
                </a:solidFill>
                <a:latin typeface="Neo Sans Intel" pitchFamily="34" charset="0"/>
                <a:cs typeface="Arial" pitchFamily="34" charset="0"/>
              </a:rPr>
              <a:t>Jitter</a:t>
            </a:r>
            <a:endParaRPr lang="ru-RU" sz="1200" b="1" dirty="0">
              <a:solidFill>
                <a:schemeClr val="tx1"/>
              </a:solidFill>
              <a:latin typeface="Neo Sans Intel" pitchFamily="34" charset="0"/>
              <a:cs typeface="Arial" pitchFamily="34" charset="0"/>
            </a:endParaRPr>
          </a:p>
        </p:txBody>
      </p:sp>
      <p:sp>
        <p:nvSpPr>
          <p:cNvPr id="26" name="Oval 25"/>
          <p:cNvSpPr/>
          <p:nvPr/>
        </p:nvSpPr>
        <p:spPr>
          <a:xfrm>
            <a:off x="6655424" y="1938810"/>
            <a:ext cx="342900" cy="356343"/>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900" b="1" dirty="0">
                <a:latin typeface="Neo Sans Intel" pitchFamily="34" charset="0"/>
                <a:cs typeface="Arial" pitchFamily="34" charset="0"/>
              </a:rPr>
              <a:t>4</a:t>
            </a:r>
            <a:endParaRPr lang="ru-RU" sz="900" b="1" dirty="0">
              <a:solidFill>
                <a:schemeClr val="tx1"/>
              </a:solidFill>
              <a:latin typeface="Neo Sans Intel" pitchFamily="34" charset="0"/>
              <a:cs typeface="Arial" pitchFamily="34" charset="0"/>
            </a:endParaRPr>
          </a:p>
        </p:txBody>
      </p:sp>
      <p:cxnSp>
        <p:nvCxnSpPr>
          <p:cNvPr id="7" name="Straight Arrow Connector 6"/>
          <p:cNvCxnSpPr>
            <a:stCxn id="49" idx="4"/>
            <a:endCxn id="25" idx="0"/>
          </p:cNvCxnSpPr>
          <p:nvPr/>
        </p:nvCxnSpPr>
        <p:spPr>
          <a:xfrm>
            <a:off x="7482665" y="1754339"/>
            <a:ext cx="0" cy="12475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7171660" y="2430569"/>
            <a:ext cx="622010" cy="443927"/>
          </a:xfrm>
          <a:prstGeom prst="ellipse">
            <a:avLst/>
          </a:prstGeom>
          <a:solidFill>
            <a:srgbClr val="FFFF00"/>
          </a:solidFill>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200" b="1" dirty="0">
                <a:solidFill>
                  <a:schemeClr val="tx1"/>
                </a:solidFill>
                <a:latin typeface="Neo Sans Intel" pitchFamily="34" charset="0"/>
                <a:cs typeface="Arial" pitchFamily="34" charset="0"/>
              </a:rPr>
              <a:t>ISA</a:t>
            </a:r>
          </a:p>
          <a:p>
            <a:pPr algn="ctr" eaLnBrk="0" fontAlgn="base" hangingPunct="0">
              <a:spcBef>
                <a:spcPct val="0"/>
              </a:spcBef>
              <a:spcAft>
                <a:spcPct val="0"/>
              </a:spcAft>
            </a:pPr>
            <a:r>
              <a:rPr lang="en-US" sz="1200" b="1" dirty="0" err="1">
                <a:solidFill>
                  <a:schemeClr val="tx1"/>
                </a:solidFill>
                <a:latin typeface="Neo Sans Intel" pitchFamily="34" charset="0"/>
                <a:cs typeface="Arial" pitchFamily="34" charset="0"/>
              </a:rPr>
              <a:t>a.out</a:t>
            </a:r>
            <a:endParaRPr lang="ru-RU" sz="1200" b="1" dirty="0">
              <a:solidFill>
                <a:schemeClr val="tx1"/>
              </a:solidFill>
              <a:latin typeface="Neo Sans Intel" pitchFamily="34" charset="0"/>
              <a:cs typeface="Arial" pitchFamily="34" charset="0"/>
            </a:endParaRPr>
          </a:p>
        </p:txBody>
      </p:sp>
      <p:cxnSp>
        <p:nvCxnSpPr>
          <p:cNvPr id="33" name="Straight Arrow Connector 32"/>
          <p:cNvCxnSpPr/>
          <p:nvPr/>
        </p:nvCxnSpPr>
        <p:spPr>
          <a:xfrm>
            <a:off x="7482665" y="2305811"/>
            <a:ext cx="0" cy="12475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283024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altLang="ja-JP" sz="2800" dirty="0">
                <a:latin typeface="Intel Clear"/>
              </a:rPr>
              <a:t>Software Stack for Gen offload</a:t>
            </a:r>
            <a:br>
              <a:rPr lang="en-US" altLang="ja-JP" sz="2800" dirty="0">
                <a:latin typeface="Intel Clear"/>
              </a:rPr>
            </a:br>
            <a:endParaRPr lang="ru-RU" sz="2800" dirty="0">
              <a:latin typeface="Intel Clear"/>
            </a:endParaRPr>
          </a:p>
        </p:txBody>
      </p:sp>
      <p:sp>
        <p:nvSpPr>
          <p:cNvPr id="5" name="Slide Number Placeholder 4"/>
          <p:cNvSpPr>
            <a:spLocks noGrp="1"/>
          </p:cNvSpPr>
          <p:nvPr>
            <p:ph type="sldNum" sz="quarter" idx="4294967295"/>
          </p:nvPr>
        </p:nvSpPr>
        <p:spPr>
          <a:xfrm>
            <a:off x="7606903" y="4275536"/>
            <a:ext cx="290513" cy="205978"/>
          </a:xfrm>
          <a:prstGeom prst="rect">
            <a:avLst/>
          </a:prstGeom>
        </p:spPr>
        <p:txBody>
          <a:bodyPr/>
          <a:lstStyle/>
          <a:p>
            <a:pPr>
              <a:defRPr/>
            </a:pPr>
            <a:fld id="{152014F4-1B9C-487C-9C92-261A63D4DBD6}" type="slidenum">
              <a:rPr lang="en-US" smtClean="0"/>
              <a:pPr>
                <a:defRPr/>
              </a:pPr>
              <a:t>22</a:t>
            </a:fld>
            <a:endParaRPr lang="en-US" dirty="0"/>
          </a:p>
        </p:txBody>
      </p:sp>
      <p:sp>
        <p:nvSpPr>
          <p:cNvPr id="7" name="Rounded Rectangle 6"/>
          <p:cNvSpPr/>
          <p:nvPr/>
        </p:nvSpPr>
        <p:spPr>
          <a:xfrm>
            <a:off x="2267140" y="3915519"/>
            <a:ext cx="3860276" cy="318155"/>
          </a:xfrm>
          <a:prstGeom prst="roundRect">
            <a:avLst/>
          </a:prstGeom>
          <a:solidFill>
            <a:srgbClr val="00B050"/>
          </a:solidFill>
          <a:ln>
            <a:headEnd type="none" w="sm" len="sm"/>
            <a:tailEnd type="none" w="sm" len="sm"/>
          </a:ln>
        </p:spPr>
        <p:style>
          <a:lnRef idx="0">
            <a:schemeClr val="accent3"/>
          </a:lnRef>
          <a:fillRef idx="3">
            <a:schemeClr val="accent3"/>
          </a:fillRef>
          <a:effectRef idx="3">
            <a:schemeClr val="accent3"/>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GT hardware</a:t>
            </a:r>
            <a:endParaRPr lang="ru-RU" sz="1500" b="1" dirty="0">
              <a:solidFill>
                <a:schemeClr val="bg1"/>
              </a:solidFill>
              <a:latin typeface="Neo Sans Intel" pitchFamily="34" charset="0"/>
              <a:cs typeface="Arial" pitchFamily="34" charset="0"/>
            </a:endParaRPr>
          </a:p>
        </p:txBody>
      </p:sp>
      <p:sp>
        <p:nvSpPr>
          <p:cNvPr id="8" name="Rounded Rectangle 7"/>
          <p:cNvSpPr/>
          <p:nvPr/>
        </p:nvSpPr>
        <p:spPr>
          <a:xfrm>
            <a:off x="2245631" y="2382703"/>
            <a:ext cx="3860276" cy="1555259"/>
          </a:xfrm>
          <a:prstGeom prst="roundRect">
            <a:avLst/>
          </a:prstGeom>
          <a:gradFill flip="none" rotWithShape="1">
            <a:gsLst>
              <a:gs pos="0">
                <a:schemeClr val="accent2"/>
              </a:gs>
              <a:gs pos="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a:r>
              <a:rPr lang="en-US" sz="1500" b="1" dirty="0">
                <a:solidFill>
                  <a:srgbClr val="061922"/>
                </a:solidFill>
                <a:cs typeface="Arial" pitchFamily="34" charset="0"/>
              </a:rPr>
              <a:t>Intel HD graphics driver</a:t>
            </a:r>
            <a:endParaRPr lang="ru-RU" sz="1500" b="1" dirty="0">
              <a:solidFill>
                <a:srgbClr val="061922"/>
              </a:solidFill>
              <a:cs typeface="Arial" pitchFamily="34" charset="0"/>
            </a:endParaRPr>
          </a:p>
        </p:txBody>
      </p:sp>
      <p:sp>
        <p:nvSpPr>
          <p:cNvPr id="9" name="Rounded Rectangle 8"/>
          <p:cNvSpPr/>
          <p:nvPr/>
        </p:nvSpPr>
        <p:spPr>
          <a:xfrm>
            <a:off x="2337838" y="2965466"/>
            <a:ext cx="3697664" cy="296945"/>
          </a:xfrm>
          <a:prstGeom prst="roundRect">
            <a:avLst/>
          </a:prstGeom>
          <a:solidFill>
            <a:schemeClr val="accent1">
              <a:lumMod val="60000"/>
              <a:lumOff val="40000"/>
            </a:schemeClr>
          </a:solidFill>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chemeClr val="tx1"/>
                </a:solidFill>
                <a:latin typeface="Neo Sans Intel" pitchFamily="34" charset="0"/>
                <a:cs typeface="Arial" pitchFamily="34" charset="0"/>
              </a:rPr>
              <a:t>User mode</a:t>
            </a:r>
            <a:endParaRPr lang="ru-RU" sz="1500" b="1" dirty="0">
              <a:solidFill>
                <a:schemeClr val="tx1"/>
              </a:solidFill>
              <a:latin typeface="Neo Sans Intel" pitchFamily="34" charset="0"/>
              <a:cs typeface="Arial" pitchFamily="34" charset="0"/>
            </a:endParaRPr>
          </a:p>
        </p:txBody>
      </p:sp>
      <p:sp>
        <p:nvSpPr>
          <p:cNvPr id="10" name="Rounded Rectangle 9"/>
          <p:cNvSpPr/>
          <p:nvPr/>
        </p:nvSpPr>
        <p:spPr>
          <a:xfrm>
            <a:off x="2330767" y="3294226"/>
            <a:ext cx="3725945" cy="318155"/>
          </a:xfrm>
          <a:prstGeom prst="roundRect">
            <a:avLst/>
          </a:prstGeom>
          <a:solidFill>
            <a:schemeClr val="tx2">
              <a:lumMod val="20000"/>
              <a:lumOff val="80000"/>
            </a:schemeClr>
          </a:solidFill>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chemeClr val="tx1"/>
                </a:solidFill>
                <a:latin typeface="Neo Sans Intel" pitchFamily="34" charset="0"/>
                <a:cs typeface="Arial" pitchFamily="34" charset="0"/>
              </a:rPr>
              <a:t>Kernel mode</a:t>
            </a:r>
            <a:endParaRPr lang="ru-RU" sz="1500" b="1" dirty="0">
              <a:solidFill>
                <a:schemeClr val="tx1"/>
              </a:solidFill>
              <a:latin typeface="Neo Sans Intel" pitchFamily="34" charset="0"/>
              <a:cs typeface="Arial" pitchFamily="34" charset="0"/>
            </a:endParaRPr>
          </a:p>
        </p:txBody>
      </p:sp>
      <p:sp>
        <p:nvSpPr>
          <p:cNvPr id="14" name="Rounded Rectangle 13"/>
          <p:cNvSpPr/>
          <p:nvPr/>
        </p:nvSpPr>
        <p:spPr>
          <a:xfrm>
            <a:off x="2260068" y="1952674"/>
            <a:ext cx="3853206" cy="429509"/>
          </a:xfrm>
          <a:prstGeom prst="roundRect">
            <a:avLst/>
          </a:prstGeom>
          <a:gradFill>
            <a:gsLst>
              <a:gs pos="0">
                <a:schemeClr val="accent2">
                  <a:tint val="100000"/>
                  <a:shade val="100000"/>
                  <a:satMod val="130000"/>
                </a:schemeClr>
              </a:gs>
              <a:gs pos="0">
                <a:schemeClr val="accent1">
                  <a:lumMod val="60000"/>
                  <a:lumOff val="40000"/>
                </a:schemeClr>
              </a:gs>
            </a:gsLst>
          </a:gradFill>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dirty="0">
                <a:solidFill>
                  <a:schemeClr val="tx1"/>
                </a:solidFill>
                <a:latin typeface="Neo Sans Intel" pitchFamily="34" charset="0"/>
                <a:cs typeface="Arial" pitchFamily="34" charset="0"/>
              </a:rPr>
              <a:t>GFX offload runtime</a:t>
            </a:r>
          </a:p>
        </p:txBody>
      </p:sp>
      <p:sp>
        <p:nvSpPr>
          <p:cNvPr id="15" name="Oval 14"/>
          <p:cNvSpPr/>
          <p:nvPr/>
        </p:nvSpPr>
        <p:spPr>
          <a:xfrm>
            <a:off x="2309560" y="1258038"/>
            <a:ext cx="3718874" cy="646915"/>
          </a:xfrm>
          <a:prstGeom prst="ellipse">
            <a:avLst/>
          </a:prstGeom>
          <a:gradFill flip="none" rotWithShape="1">
            <a:gsLst>
              <a:gs pos="0">
                <a:schemeClr val="accent2"/>
              </a:gs>
              <a:gs pos="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Heterogeneous application</a:t>
            </a:r>
          </a:p>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COFF/ELF                              </a:t>
            </a:r>
            <a:endParaRPr lang="ru-RU" sz="1500" b="1" dirty="0">
              <a:solidFill>
                <a:schemeClr val="bg1"/>
              </a:solidFill>
              <a:latin typeface="Neo Sans Intel" pitchFamily="34" charset="0"/>
              <a:cs typeface="Arial" pitchFamily="34" charset="0"/>
            </a:endParaRPr>
          </a:p>
        </p:txBody>
      </p:sp>
      <p:sp>
        <p:nvSpPr>
          <p:cNvPr id="16" name="Rounded Rectangular Callout 15"/>
          <p:cNvSpPr/>
          <p:nvPr/>
        </p:nvSpPr>
        <p:spPr>
          <a:xfrm>
            <a:off x="5913247" y="1285364"/>
            <a:ext cx="1824087" cy="689335"/>
          </a:xfrm>
          <a:prstGeom prst="wedgeRoundRectCallout">
            <a:avLst>
              <a:gd name="adj1" fmla="val -45752"/>
              <a:gd name="adj2" fmla="val 66371"/>
              <a:gd name="adj3" fmla="val 16667"/>
            </a:avLst>
          </a:prstGeom>
          <a:solidFill>
            <a:schemeClr val="tx2">
              <a:lumMod val="20000"/>
              <a:lumOff val="8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normAutofit fontScale="92500" lnSpcReduction="20000"/>
          </a:bodyPr>
          <a:lstStyle/>
          <a:p>
            <a:pPr eaLnBrk="0" fontAlgn="base" hangingPunct="0">
              <a:spcBef>
                <a:spcPct val="0"/>
              </a:spcBef>
              <a:spcAft>
                <a:spcPct val="0"/>
              </a:spcAft>
            </a:pPr>
            <a:r>
              <a:rPr lang="en-US" sz="1200" i="1" dirty="0">
                <a:latin typeface="Neo Sans Intel" pitchFamily="34" charset="0"/>
                <a:cs typeface="Arial" pitchFamily="34" charset="0"/>
              </a:rPr>
              <a:t>thread space partitioning</a:t>
            </a:r>
          </a:p>
          <a:p>
            <a:pPr eaLnBrk="0" fontAlgn="base" hangingPunct="0">
              <a:spcBef>
                <a:spcPct val="0"/>
              </a:spcBef>
              <a:spcAft>
                <a:spcPct val="0"/>
              </a:spcAft>
            </a:pPr>
            <a:r>
              <a:rPr lang="en-US" sz="1200" i="1" dirty="0">
                <a:latin typeface="Neo Sans Intel" pitchFamily="34" charset="0"/>
                <a:cs typeface="Arial" pitchFamily="34" charset="0"/>
              </a:rPr>
              <a:t>arguments setup</a:t>
            </a:r>
          </a:p>
          <a:p>
            <a:pPr eaLnBrk="0" fontAlgn="base" hangingPunct="0">
              <a:spcBef>
                <a:spcPct val="0"/>
              </a:spcBef>
              <a:spcAft>
                <a:spcPct val="0"/>
              </a:spcAft>
            </a:pPr>
            <a:r>
              <a:rPr lang="en-US" sz="1200" i="1" dirty="0">
                <a:latin typeface="Neo Sans Intel" pitchFamily="34" charset="0"/>
                <a:cs typeface="Arial" pitchFamily="34" charset="0"/>
              </a:rPr>
              <a:t>surface creation</a:t>
            </a:r>
          </a:p>
          <a:p>
            <a:pPr eaLnBrk="0" fontAlgn="base" hangingPunct="0">
              <a:spcBef>
                <a:spcPct val="0"/>
              </a:spcBef>
              <a:spcAft>
                <a:spcPct val="0"/>
              </a:spcAft>
            </a:pPr>
            <a:r>
              <a:rPr lang="en-US" sz="1200" i="1" dirty="0">
                <a:latin typeface="Neo Sans Intel" pitchFamily="34" charset="0"/>
                <a:cs typeface="Arial" pitchFamily="34" charset="0"/>
              </a:rPr>
              <a:t>task creation and </a:t>
            </a:r>
            <a:r>
              <a:rPr lang="en-US" sz="1200" i="1" dirty="0" err="1">
                <a:latin typeface="Neo Sans Intel" pitchFamily="34" charset="0"/>
                <a:cs typeface="Arial" pitchFamily="34" charset="0"/>
              </a:rPr>
              <a:t>enqueue</a:t>
            </a:r>
            <a:endParaRPr lang="ru-RU" sz="1200" i="1" dirty="0">
              <a:latin typeface="Neo Sans Intel" pitchFamily="34" charset="0"/>
              <a:cs typeface="Arial" pitchFamily="34" charset="0"/>
            </a:endParaRPr>
          </a:p>
        </p:txBody>
      </p:sp>
      <p:sp>
        <p:nvSpPr>
          <p:cNvPr id="19" name="Rounded Rectangle 18"/>
          <p:cNvSpPr/>
          <p:nvPr/>
        </p:nvSpPr>
        <p:spPr>
          <a:xfrm>
            <a:off x="3979014" y="1564570"/>
            <a:ext cx="1413724" cy="275735"/>
          </a:xfrm>
          <a:prstGeom prst="roundRect">
            <a:avLst/>
          </a:prstGeom>
          <a:gradFill flip="none" rotWithShape="1">
            <a:gsLst>
              <a:gs pos="0">
                <a:schemeClr val="accent2"/>
              </a:gs>
              <a:gs pos="0">
                <a:schemeClr val="tx2">
                  <a:lumMod val="40000"/>
                  <a:lumOff val="60000"/>
                </a:schemeClr>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GFX .elf             </a:t>
            </a:r>
            <a:endParaRPr lang="ru-RU" sz="1500" b="1" dirty="0">
              <a:solidFill>
                <a:schemeClr val="bg1"/>
              </a:solidFill>
              <a:latin typeface="Neo Sans Intel" pitchFamily="34" charset="0"/>
              <a:cs typeface="Arial" pitchFamily="34" charset="0"/>
            </a:endParaRPr>
          </a:p>
        </p:txBody>
      </p:sp>
      <p:sp>
        <p:nvSpPr>
          <p:cNvPr id="20" name="Rounded Rectangle 19"/>
          <p:cNvSpPr/>
          <p:nvPr/>
        </p:nvSpPr>
        <p:spPr>
          <a:xfrm>
            <a:off x="4857750" y="1584427"/>
            <a:ext cx="445416" cy="233313"/>
          </a:xfrm>
          <a:prstGeom prst="roundRect">
            <a:avLst/>
          </a:prstGeom>
          <a:gradFill flip="none" rotWithShape="1">
            <a:gsLst>
              <a:gs pos="0">
                <a:schemeClr val="accent2"/>
              </a:gs>
              <a:gs pos="0">
                <a:schemeClr val="tx2">
                  <a:lumMod val="40000"/>
                  <a:lumOff val="60000"/>
                </a:schemeClr>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err="1">
                <a:solidFill>
                  <a:schemeClr val="bg1"/>
                </a:solidFill>
                <a:latin typeface="Neo Sans Intel" pitchFamily="34" charset="0"/>
                <a:cs typeface="Arial" pitchFamily="34" charset="0"/>
              </a:rPr>
              <a:t>vISA</a:t>
            </a:r>
            <a:endParaRPr lang="ru-RU" sz="1500" b="1" dirty="0">
              <a:solidFill>
                <a:schemeClr val="bg1"/>
              </a:solidFill>
              <a:latin typeface="Neo Sans Intel" pitchFamily="34" charset="0"/>
              <a:cs typeface="Arial" pitchFamily="34" charset="0"/>
            </a:endParaRPr>
          </a:p>
        </p:txBody>
      </p:sp>
      <p:sp>
        <p:nvSpPr>
          <p:cNvPr id="21" name="Rounded Rectangular Callout 20"/>
          <p:cNvSpPr/>
          <p:nvPr/>
        </p:nvSpPr>
        <p:spPr>
          <a:xfrm>
            <a:off x="5515043" y="738203"/>
            <a:ext cx="1456450" cy="387088"/>
          </a:xfrm>
          <a:prstGeom prst="wedgeRoundRectCallout">
            <a:avLst>
              <a:gd name="adj1" fmla="val -66885"/>
              <a:gd name="adj2" fmla="val 186672"/>
              <a:gd name="adj3" fmla="val 16667"/>
            </a:avLst>
          </a:prstGeom>
          <a:solidFill>
            <a:schemeClr val="tx2">
              <a:lumMod val="20000"/>
              <a:lumOff val="80000"/>
            </a:schemeClr>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normAutofit fontScale="92500" lnSpcReduction="20000"/>
          </a:bodyPr>
          <a:lstStyle/>
          <a:p>
            <a:pPr eaLnBrk="0" fontAlgn="base" hangingPunct="0">
              <a:spcBef>
                <a:spcPct val="0"/>
              </a:spcBef>
              <a:spcAft>
                <a:spcPct val="0"/>
              </a:spcAft>
            </a:pPr>
            <a:r>
              <a:rPr lang="en-US" sz="1200" i="1" dirty="0">
                <a:latin typeface="Neo Sans Intel" pitchFamily="34" charset="0"/>
                <a:cs typeface="Arial" pitchFamily="34" charset="0"/>
              </a:rPr>
              <a:t>This is the target code</a:t>
            </a:r>
            <a:endParaRPr lang="ru-RU" sz="1200" i="1" dirty="0">
              <a:latin typeface="Neo Sans Intel" pitchFamily="34" charset="0"/>
              <a:cs typeface="Arial" pitchFamily="34" charset="0"/>
            </a:endParaRPr>
          </a:p>
        </p:txBody>
      </p:sp>
      <p:sp>
        <p:nvSpPr>
          <p:cNvPr id="23" name="TextBox 22"/>
          <p:cNvSpPr txBox="1"/>
          <p:nvPr/>
        </p:nvSpPr>
        <p:spPr>
          <a:xfrm>
            <a:off x="2911975" y="3659874"/>
            <a:ext cx="2514041" cy="438582"/>
          </a:xfrm>
          <a:prstGeom prst="rect">
            <a:avLst/>
          </a:prstGeom>
          <a:noFill/>
        </p:spPr>
        <p:txBody>
          <a:bodyPr wrap="square" rtlCol="0">
            <a:spAutoFit/>
          </a:bodyPr>
          <a:lstStyle/>
          <a:p>
            <a:r>
              <a:rPr lang="en-US" sz="1500" b="1" dirty="0">
                <a:cs typeface="Arial" pitchFamily="34" charset="0"/>
              </a:rPr>
              <a:t>Intel® HD graphics driver</a:t>
            </a:r>
            <a:endParaRPr lang="ru-RU" sz="1500" b="1" dirty="0">
              <a:cs typeface="Arial" pitchFamily="34" charset="0"/>
            </a:endParaRPr>
          </a:p>
          <a:p>
            <a:endParaRPr lang="en-US" sz="750" dirty="0">
              <a:solidFill>
                <a:schemeClr val="tx2"/>
              </a:solidFill>
              <a:latin typeface="Neo Sans Intel"/>
              <a:cs typeface="Neo Sans Intel"/>
            </a:endParaRPr>
          </a:p>
        </p:txBody>
      </p:sp>
      <p:sp>
        <p:nvSpPr>
          <p:cNvPr id="26" name="Rectangle 25"/>
          <p:cNvSpPr/>
          <p:nvPr/>
        </p:nvSpPr>
        <p:spPr>
          <a:xfrm>
            <a:off x="2355783" y="2447676"/>
            <a:ext cx="3631131" cy="454793"/>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350" b="1" dirty="0">
                <a:solidFill>
                  <a:schemeClr val="tx1"/>
                </a:solidFill>
              </a:rPr>
              <a:t>   Media Development Framework</a:t>
            </a:r>
          </a:p>
        </p:txBody>
      </p:sp>
      <p:sp>
        <p:nvSpPr>
          <p:cNvPr id="27" name="Rounded Rectangle 26"/>
          <p:cNvSpPr/>
          <p:nvPr/>
        </p:nvSpPr>
        <p:spPr>
          <a:xfrm>
            <a:off x="5034154" y="2541521"/>
            <a:ext cx="902368" cy="26710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err="1"/>
              <a:t>vISA</a:t>
            </a:r>
            <a:r>
              <a:rPr lang="en-US" sz="1350" dirty="0"/>
              <a:t> JIT</a:t>
            </a:r>
          </a:p>
        </p:txBody>
      </p:sp>
      <p:sp>
        <p:nvSpPr>
          <p:cNvPr id="17" name="Rounded Rectangular Callout 16"/>
          <p:cNvSpPr/>
          <p:nvPr/>
        </p:nvSpPr>
        <p:spPr>
          <a:xfrm>
            <a:off x="5910405" y="2134772"/>
            <a:ext cx="1456450" cy="368445"/>
          </a:xfrm>
          <a:prstGeom prst="wedgeRoundRectCallout">
            <a:avLst>
              <a:gd name="adj1" fmla="val -52063"/>
              <a:gd name="adj2" fmla="val 83781"/>
              <a:gd name="adj3" fmla="val 16667"/>
            </a:avLst>
          </a:prstGeom>
          <a:solidFill>
            <a:schemeClr val="tx2">
              <a:lumMod val="20000"/>
              <a:lumOff val="80000"/>
            </a:schemeClr>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normAutofit fontScale="85000" lnSpcReduction="20000"/>
          </a:bodyPr>
          <a:lstStyle/>
          <a:p>
            <a:pPr eaLnBrk="0" fontAlgn="base" hangingPunct="0">
              <a:spcBef>
                <a:spcPct val="0"/>
              </a:spcBef>
              <a:spcAft>
                <a:spcPct val="0"/>
              </a:spcAft>
            </a:pPr>
            <a:r>
              <a:rPr lang="en-US" sz="1200" i="1" dirty="0">
                <a:latin typeface="Neo Sans Intel" pitchFamily="34" charset="0"/>
                <a:cs typeface="Arial" pitchFamily="34" charset="0"/>
              </a:rPr>
              <a:t>JITs </a:t>
            </a:r>
            <a:r>
              <a:rPr lang="en-US" sz="1200" i="1" dirty="0" err="1">
                <a:latin typeface="Neo Sans Intel" pitchFamily="34" charset="0"/>
                <a:cs typeface="Arial" pitchFamily="34" charset="0"/>
              </a:rPr>
              <a:t>vISA</a:t>
            </a:r>
            <a:r>
              <a:rPr lang="en-US" sz="1200" i="1" dirty="0">
                <a:latin typeface="Neo Sans Intel" pitchFamily="34" charset="0"/>
                <a:cs typeface="Arial" pitchFamily="34" charset="0"/>
              </a:rPr>
              <a:t> </a:t>
            </a:r>
            <a:r>
              <a:rPr lang="en-US" sz="1200" i="1" dirty="0" err="1">
                <a:latin typeface="Neo Sans Intel" pitchFamily="34" charset="0"/>
                <a:cs typeface="Arial" pitchFamily="34" charset="0"/>
              </a:rPr>
              <a:t>bytecode</a:t>
            </a:r>
            <a:r>
              <a:rPr lang="en-US" sz="1200" i="1" dirty="0">
                <a:latin typeface="Neo Sans Intel" pitchFamily="34" charset="0"/>
                <a:cs typeface="Arial" pitchFamily="34" charset="0"/>
              </a:rPr>
              <a:t> to native code</a:t>
            </a:r>
            <a:endParaRPr lang="ru-RU" sz="1200" i="1" dirty="0">
              <a:latin typeface="Neo Sans Intel" pitchFamily="34" charset="0"/>
              <a:cs typeface="Arial" pitchFamily="34" charset="0"/>
            </a:endParaRPr>
          </a:p>
        </p:txBody>
      </p:sp>
    </p:spTree>
    <p:extLst>
      <p:ext uri="{BB962C8B-B14F-4D97-AF65-F5344CB8AC3E}">
        <p14:creationId xmlns:p14="http://schemas.microsoft.com/office/powerpoint/2010/main" val="25596606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System and compiler setup</a:t>
            </a:r>
            <a:endParaRPr lang="en-US" dirty="0"/>
          </a:p>
        </p:txBody>
      </p:sp>
      <p:sp>
        <p:nvSpPr>
          <p:cNvPr id="7" name="Text Placeholder 6"/>
          <p:cNvSpPr>
            <a:spLocks noGrp="1"/>
          </p:cNvSpPr>
          <p:nvPr>
            <p:ph type="body" idx="1"/>
          </p:nvPr>
        </p:nvSpPr>
        <p:spPr/>
        <p:txBody>
          <a:bodyPr/>
          <a:lstStyle/>
          <a:p>
            <a:r>
              <a:rPr lang="en-US" dirty="0" smtClean="0"/>
              <a:t>This section tells how to setup your system for Gen offload and how to build and run the application using the compiler. </a:t>
            </a:r>
            <a:endParaRPr lang="en-US" dirty="0"/>
          </a:p>
        </p:txBody>
      </p:sp>
    </p:spTree>
    <p:extLst>
      <p:ext uri="{BB962C8B-B14F-4D97-AF65-F5344CB8AC3E}">
        <p14:creationId xmlns:p14="http://schemas.microsoft.com/office/powerpoint/2010/main" val="9235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System Requirements</a:t>
            </a:r>
          </a:p>
        </p:txBody>
      </p:sp>
      <p:sp>
        <p:nvSpPr>
          <p:cNvPr id="3" name="Content Placeholder 2"/>
          <p:cNvSpPr>
            <a:spLocks noGrp="1"/>
          </p:cNvSpPr>
          <p:nvPr>
            <p:ph idx="1"/>
          </p:nvPr>
        </p:nvSpPr>
        <p:spPr>
          <a:xfrm>
            <a:off x="455614" y="901303"/>
            <a:ext cx="8237537" cy="3836160"/>
          </a:xfrm>
        </p:spPr>
        <p:txBody>
          <a:bodyPr>
            <a:normAutofit fontScale="85000" lnSpcReduction="20000"/>
          </a:bodyPr>
          <a:lstStyle/>
          <a:p>
            <a:r>
              <a:rPr lang="en-US" dirty="0" smtClean="0"/>
              <a:t>Hardware</a:t>
            </a:r>
          </a:p>
          <a:p>
            <a:pPr lvl="1"/>
            <a:r>
              <a:rPr lang="en-US" dirty="0" smtClean="0"/>
              <a:t>3</a:t>
            </a:r>
            <a:r>
              <a:rPr lang="en-US" baseline="30000" dirty="0" smtClean="0"/>
              <a:t>rd</a:t>
            </a:r>
            <a:r>
              <a:rPr lang="en-US" dirty="0" smtClean="0"/>
              <a:t> Generation Intel® Core Processor or later with HD Graphic</a:t>
            </a:r>
          </a:p>
          <a:p>
            <a:r>
              <a:rPr lang="en-US" dirty="0" smtClean="0"/>
              <a:t>OS </a:t>
            </a:r>
          </a:p>
          <a:p>
            <a:pPr lvl="1"/>
            <a:r>
              <a:rPr lang="en-US" dirty="0" smtClean="0"/>
              <a:t>Windows* 7, Windows* 8, Windows* 8.1, Windows* 10</a:t>
            </a:r>
          </a:p>
          <a:p>
            <a:pPr lvl="1"/>
            <a:r>
              <a:rPr lang="en-US" dirty="0" smtClean="0"/>
              <a:t>Linux – limited distributions</a:t>
            </a:r>
          </a:p>
          <a:p>
            <a:r>
              <a:rPr lang="en-US" dirty="0" smtClean="0"/>
              <a:t>Drivers</a:t>
            </a:r>
          </a:p>
          <a:p>
            <a:pPr lvl="1"/>
            <a:r>
              <a:rPr lang="en-US" dirty="0" smtClean="0"/>
              <a:t>Windows:</a:t>
            </a:r>
          </a:p>
          <a:p>
            <a:pPr lvl="2"/>
            <a:r>
              <a:rPr lang="en-US" dirty="0" smtClean="0">
                <a:hlinkClick r:id="rId2"/>
              </a:rPr>
              <a:t>http://downloadcenter.intel.com</a:t>
            </a:r>
            <a:r>
              <a:rPr lang="en-US" dirty="0" smtClean="0"/>
              <a:t> for Windows 7, 8, 8.1</a:t>
            </a:r>
          </a:p>
          <a:p>
            <a:pPr lvl="2"/>
            <a:r>
              <a:rPr lang="en-US" dirty="0" smtClean="0"/>
              <a:t>Windows update for Windows 10</a:t>
            </a:r>
          </a:p>
          <a:p>
            <a:pPr lvl="1"/>
            <a:r>
              <a:rPr lang="en-US" dirty="0" smtClean="0"/>
              <a:t>Linux*:</a:t>
            </a:r>
          </a:p>
          <a:p>
            <a:pPr lvl="2"/>
            <a:r>
              <a:rPr lang="en-US" dirty="0" smtClean="0"/>
              <a:t>Proprietary Intel drivers made available with compiler license</a:t>
            </a:r>
          </a:p>
          <a:p>
            <a:pPr lvl="2"/>
            <a:r>
              <a:rPr lang="en-US" dirty="0" smtClean="0"/>
              <a:t>Open Source drivers</a:t>
            </a:r>
            <a:r>
              <a:rPr lang="ru-RU" dirty="0" smtClean="0"/>
              <a:t> </a:t>
            </a:r>
            <a:r>
              <a:rPr lang="en-US" dirty="0" smtClean="0"/>
              <a:t>are available at </a:t>
            </a:r>
            <a:r>
              <a:rPr lang="en-US" u="sng" dirty="0">
                <a:hlinkClick r:id="rId3"/>
              </a:rPr>
              <a:t>https://github.com/01org/cmrt.git</a:t>
            </a:r>
            <a:endParaRPr lang="en-US" dirty="0" smtClean="0"/>
          </a:p>
          <a:p>
            <a:pPr lvl="2"/>
            <a:endParaRPr lang="en-US" dirty="0" smtClean="0"/>
          </a:p>
          <a:p>
            <a:pPr lvl="3"/>
            <a:endParaRPr lang="en-US" dirty="0"/>
          </a:p>
        </p:txBody>
      </p:sp>
    </p:spTree>
    <p:extLst>
      <p:ext uri="{BB962C8B-B14F-4D97-AF65-F5344CB8AC3E}">
        <p14:creationId xmlns:p14="http://schemas.microsoft.com/office/powerpoint/2010/main" val="335806680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System Requirements</a:t>
            </a:r>
          </a:p>
        </p:txBody>
      </p:sp>
      <p:sp>
        <p:nvSpPr>
          <p:cNvPr id="3" name="Content Placeholder 2"/>
          <p:cNvSpPr>
            <a:spLocks noGrp="1"/>
          </p:cNvSpPr>
          <p:nvPr>
            <p:ph idx="1"/>
          </p:nvPr>
        </p:nvSpPr>
        <p:spPr/>
        <p:txBody>
          <a:bodyPr/>
          <a:lstStyle/>
          <a:p>
            <a:r>
              <a:rPr lang="en-US" dirty="0" smtClean="0"/>
              <a:t>Compilers</a:t>
            </a:r>
          </a:p>
          <a:p>
            <a:pPr lvl="1"/>
            <a:r>
              <a:rPr lang="en-US" dirty="0" smtClean="0"/>
              <a:t>Intel® System Studio 2015</a:t>
            </a:r>
          </a:p>
          <a:p>
            <a:pPr lvl="1"/>
            <a:r>
              <a:rPr lang="en-US" dirty="0" smtClean="0"/>
              <a:t>Intel® System Studio 2016</a:t>
            </a:r>
          </a:p>
          <a:p>
            <a:pPr marL="342900" lvl="1" indent="0">
              <a:buNone/>
            </a:pPr>
            <a:endParaRPr lang="en-US" dirty="0" smtClean="0"/>
          </a:p>
          <a:p>
            <a:pPr lvl="1"/>
            <a:r>
              <a:rPr lang="en-US" dirty="0" smtClean="0"/>
              <a:t>Intel® Parallel Studio XE 2015</a:t>
            </a:r>
          </a:p>
          <a:p>
            <a:pPr lvl="1"/>
            <a:r>
              <a:rPr lang="en-US" dirty="0" smtClean="0"/>
              <a:t>Intel® Parallel Studio XE 2016</a:t>
            </a:r>
          </a:p>
          <a:p>
            <a:pPr lvl="3"/>
            <a:endParaRPr lang="en-US" dirty="0" smtClean="0"/>
          </a:p>
          <a:p>
            <a:pPr lvl="3"/>
            <a:endParaRPr lang="en-US" dirty="0"/>
          </a:p>
          <a:p>
            <a:pPr lvl="1"/>
            <a:r>
              <a:rPr lang="en-US" dirty="0" smtClean="0"/>
              <a:t>Note: </a:t>
            </a:r>
            <a:r>
              <a:rPr lang="en-US" dirty="0" err="1" smtClean="0"/>
              <a:t>binutils</a:t>
            </a:r>
            <a:r>
              <a:rPr lang="en-US" dirty="0" smtClean="0"/>
              <a:t> required for Windows*</a:t>
            </a:r>
          </a:p>
        </p:txBody>
      </p:sp>
      <p:pic>
        <p:nvPicPr>
          <p:cNvPr id="5" name="Picture 4"/>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400724" y="901304"/>
            <a:ext cx="1135932" cy="14287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2602986"/>
            <a:ext cx="1135856" cy="1428750"/>
          </a:xfrm>
          <a:prstGeom prst="rect">
            <a:avLst/>
          </a:prstGeom>
        </p:spPr>
      </p:pic>
    </p:spTree>
    <p:extLst>
      <p:ext uri="{BB962C8B-B14F-4D97-AF65-F5344CB8AC3E}">
        <p14:creationId xmlns:p14="http://schemas.microsoft.com/office/powerpoint/2010/main" val="74992379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System Setup</a:t>
            </a:r>
          </a:p>
        </p:txBody>
      </p:sp>
      <p:sp>
        <p:nvSpPr>
          <p:cNvPr id="3" name="Content Placeholder 2"/>
          <p:cNvSpPr>
            <a:spLocks noGrp="1"/>
          </p:cNvSpPr>
          <p:nvPr>
            <p:ph idx="1"/>
          </p:nvPr>
        </p:nvSpPr>
        <p:spPr/>
        <p:txBody>
          <a:bodyPr/>
          <a:lstStyle/>
          <a:p>
            <a:r>
              <a:rPr lang="en-US" dirty="0" smtClean="0"/>
              <a:t>Complete Compiler Installation</a:t>
            </a:r>
            <a:endParaRPr lang="en-US" dirty="0"/>
          </a:p>
          <a:p>
            <a:r>
              <a:rPr lang="en-US" dirty="0" smtClean="0"/>
              <a:t>Check/Install Driver </a:t>
            </a:r>
          </a:p>
          <a:p>
            <a:r>
              <a:rPr lang="en-US" dirty="0" smtClean="0"/>
              <a:t>Check for offload support</a:t>
            </a:r>
          </a:p>
          <a:p>
            <a:pPr lvl="1"/>
            <a:r>
              <a:rPr lang="en-US" dirty="0" smtClean="0"/>
              <a:t>Diagnostics tool provided with compiler</a:t>
            </a:r>
          </a:p>
          <a:p>
            <a:pPr lvl="1"/>
            <a:r>
              <a:rPr lang="en-US" dirty="0" err="1" smtClean="0"/>
              <a:t>gfx_sys_check</a:t>
            </a:r>
            <a:endParaRPr lang="en-US" dirty="0" smtClean="0"/>
          </a:p>
          <a:p>
            <a:pPr lvl="2"/>
            <a:r>
              <a:rPr lang="en-US" dirty="0"/>
              <a:t>Processor (</a:t>
            </a:r>
            <a:r>
              <a:rPr lang="en-US" dirty="0" err="1"/>
              <a:t>cpuid</a:t>
            </a:r>
            <a:r>
              <a:rPr lang="en-US" dirty="0"/>
              <a:t>)</a:t>
            </a:r>
          </a:p>
          <a:p>
            <a:pPr lvl="2"/>
            <a:r>
              <a:rPr lang="en-US" dirty="0"/>
              <a:t>Processor graphics</a:t>
            </a:r>
          </a:p>
          <a:p>
            <a:pPr lvl="2"/>
            <a:r>
              <a:rPr lang="en-US" dirty="0"/>
              <a:t>Proper installation of drivers</a:t>
            </a:r>
          </a:p>
          <a:p>
            <a:pPr lvl="2"/>
            <a:r>
              <a:rPr lang="en-US" dirty="0"/>
              <a:t>Sample offloads for different driver versions</a:t>
            </a:r>
          </a:p>
          <a:p>
            <a:pPr lvl="2"/>
            <a:r>
              <a:rPr lang="en-US" dirty="0"/>
              <a:t>Diagnostics to help identify issues for </a:t>
            </a:r>
            <a:r>
              <a:rPr lang="en-US" dirty="0" smtClean="0"/>
              <a:t>offload</a:t>
            </a:r>
            <a:endParaRPr lang="en-US" b="1" dirty="0"/>
          </a:p>
          <a:p>
            <a:r>
              <a:rPr lang="en-US" dirty="0" smtClean="0"/>
              <a:t>Install </a:t>
            </a:r>
            <a:r>
              <a:rPr lang="en-US" dirty="0" err="1" smtClean="0"/>
              <a:t>Binutils</a:t>
            </a:r>
            <a:r>
              <a:rPr lang="en-US" dirty="0" smtClean="0"/>
              <a:t> for Windows*</a:t>
            </a:r>
          </a:p>
        </p:txBody>
      </p:sp>
    </p:spTree>
    <p:extLst>
      <p:ext uri="{BB962C8B-B14F-4D97-AF65-F5344CB8AC3E}">
        <p14:creationId xmlns:p14="http://schemas.microsoft.com/office/powerpoint/2010/main" val="78756567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System Setup</a:t>
            </a:r>
          </a:p>
        </p:txBody>
      </p:sp>
      <p:sp>
        <p:nvSpPr>
          <p:cNvPr id="3" name="Content Placeholder 2"/>
          <p:cNvSpPr>
            <a:spLocks noGrp="1"/>
          </p:cNvSpPr>
          <p:nvPr>
            <p:ph idx="1"/>
          </p:nvPr>
        </p:nvSpPr>
        <p:spPr/>
        <p:txBody>
          <a:bodyPr/>
          <a:lstStyle/>
          <a:p>
            <a:r>
              <a:rPr lang="en-US" dirty="0" err="1" smtClean="0"/>
              <a:t>Binutils</a:t>
            </a:r>
            <a:endParaRPr lang="en-US" dirty="0" smtClean="0"/>
          </a:p>
          <a:p>
            <a:pPr lvl="1"/>
            <a:r>
              <a:rPr lang="en-US" dirty="0" smtClean="0"/>
              <a:t>Target objects are always ELF </a:t>
            </a:r>
          </a:p>
          <a:p>
            <a:pPr lvl="1"/>
            <a:r>
              <a:rPr lang="en-US" dirty="0" smtClean="0"/>
              <a:t>Target linker depends on </a:t>
            </a:r>
            <a:r>
              <a:rPr lang="en-US" i="1" dirty="0" err="1" smtClean="0"/>
              <a:t>ld</a:t>
            </a:r>
            <a:endParaRPr lang="en-US" i="1" dirty="0" smtClean="0"/>
          </a:p>
          <a:p>
            <a:pPr lvl="1"/>
            <a:r>
              <a:rPr lang="en-US" dirty="0" smtClean="0"/>
              <a:t>On Windows* access to a </a:t>
            </a:r>
            <a:r>
              <a:rPr lang="en-US" dirty="0" err="1" smtClean="0"/>
              <a:t>binutils</a:t>
            </a:r>
            <a:r>
              <a:rPr lang="en-US" dirty="0" smtClean="0"/>
              <a:t> package is provided</a:t>
            </a:r>
          </a:p>
          <a:p>
            <a:pPr lvl="2"/>
            <a:r>
              <a:rPr lang="en-US" dirty="0" err="1" smtClean="0">
                <a:latin typeface="Neo Sans Intel"/>
                <a:ea typeface="FangSong" panose="02010609060101010101" pitchFamily="49" charset="-122"/>
                <a:cs typeface="Times New Roman" panose="02020603050405020304" pitchFamily="18" charset="0"/>
              </a:rPr>
              <a:t>binutils</a:t>
            </a:r>
            <a:r>
              <a:rPr lang="en-US" dirty="0" smtClean="0">
                <a:latin typeface="Neo Sans Intel"/>
                <a:ea typeface="FangSong" panose="02010609060101010101" pitchFamily="49" charset="-122"/>
                <a:cs typeface="Times New Roman" panose="02020603050405020304" pitchFamily="18" charset="0"/>
              </a:rPr>
              <a:t> version 2.24.51.20131210 for Windows</a:t>
            </a:r>
          </a:p>
          <a:p>
            <a:pPr lvl="2"/>
            <a:r>
              <a:rPr lang="en-US" dirty="0" smtClean="0">
                <a:latin typeface="Neo Sans Intel"/>
                <a:ea typeface="FangSong" panose="02010609060101010101" pitchFamily="49" charset="-122"/>
                <a:cs typeface="Times New Roman" panose="02020603050405020304" pitchFamily="18" charset="0"/>
              </a:rPr>
              <a:t>available at </a:t>
            </a:r>
            <a:r>
              <a:rPr lang="en-US" u="sng" dirty="0">
                <a:solidFill>
                  <a:srgbClr val="0000FF"/>
                </a:solidFill>
                <a:latin typeface="Neo Sans Intel"/>
                <a:ea typeface="FangSong" panose="02010609060101010101" pitchFamily="49" charset="-122"/>
                <a:cs typeface="Times New Roman" panose="02020603050405020304" pitchFamily="18" charset="0"/>
              </a:rPr>
              <a:t>https://software.intel.com/en-us/articles/open-source-downloads</a:t>
            </a:r>
            <a:r>
              <a:rPr lang="en-US" dirty="0" smtClean="0">
                <a:solidFill>
                  <a:srgbClr val="1F497D"/>
                </a:solidFill>
                <a:latin typeface="Neo Sans Intel"/>
                <a:ea typeface="FangSong" panose="02010609060101010101" pitchFamily="49" charset="-122"/>
                <a:cs typeface="Times New Roman" panose="02020603050405020304" pitchFamily="18" charset="0"/>
              </a:rPr>
              <a:t>)</a:t>
            </a:r>
            <a:endParaRPr lang="en-US" dirty="0">
              <a:latin typeface="Neo Sans Intel"/>
              <a:ea typeface="FangSong" panose="02010609060101010101" pitchFamily="49" charset="-122"/>
              <a:cs typeface="Times New Roman" panose="02020603050405020304" pitchFamily="18" charset="0"/>
            </a:endParaRPr>
          </a:p>
          <a:p>
            <a:pPr lvl="2"/>
            <a:r>
              <a:rPr lang="en-US" sz="1650" dirty="0">
                <a:latin typeface="Neo Sans Intel"/>
                <a:ea typeface="FangSong" panose="02010609060101010101" pitchFamily="49" charset="-122"/>
                <a:cs typeface="Times New Roman" panose="02020603050405020304" pitchFamily="18" charset="0"/>
              </a:rPr>
              <a:t>Set PATH to include directory containing </a:t>
            </a:r>
            <a:r>
              <a:rPr lang="en-US" sz="1650" i="1" dirty="0" err="1">
                <a:latin typeface="Neo Sans Intel"/>
                <a:ea typeface="FangSong" panose="02010609060101010101" pitchFamily="49" charset="-122"/>
                <a:cs typeface="Times New Roman" panose="02020603050405020304" pitchFamily="18" charset="0"/>
              </a:rPr>
              <a:t>ld</a:t>
            </a:r>
            <a:endParaRPr lang="en-US" sz="1650" i="1" dirty="0">
              <a:latin typeface="Neo Sans Intel"/>
              <a:ea typeface="FangSong" panose="02010609060101010101" pitchFamily="49" charset="-122"/>
              <a:cs typeface="Times New Roman" panose="02020603050405020304" pitchFamily="18" charset="0"/>
            </a:endParaRPr>
          </a:p>
          <a:p>
            <a:pPr lvl="1"/>
            <a:r>
              <a:rPr lang="en-US" dirty="0" smtClean="0"/>
              <a:t>On Linux the existing </a:t>
            </a:r>
            <a:r>
              <a:rPr lang="en-US" dirty="0" err="1" smtClean="0"/>
              <a:t>binutils</a:t>
            </a:r>
            <a:r>
              <a:rPr lang="en-US" dirty="0" smtClean="0"/>
              <a:t> is used</a:t>
            </a:r>
            <a:endParaRPr lang="en-US" dirty="0"/>
          </a:p>
        </p:txBody>
      </p:sp>
    </p:spTree>
    <p:extLst>
      <p:ext uri="{BB962C8B-B14F-4D97-AF65-F5344CB8AC3E}">
        <p14:creationId xmlns:p14="http://schemas.microsoft.com/office/powerpoint/2010/main" val="163469138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System setup: verify</a:t>
            </a:r>
          </a:p>
        </p:txBody>
      </p:sp>
      <p:sp>
        <p:nvSpPr>
          <p:cNvPr id="3" name="Content Placeholder 2"/>
          <p:cNvSpPr>
            <a:spLocks noGrp="1"/>
          </p:cNvSpPr>
          <p:nvPr>
            <p:ph idx="1"/>
          </p:nvPr>
        </p:nvSpPr>
        <p:spPr>
          <a:xfrm>
            <a:off x="385946" y="1160637"/>
            <a:ext cx="3515495" cy="1362926"/>
          </a:xfrm>
        </p:spPr>
        <p:txBody>
          <a:bodyPr/>
          <a:lstStyle/>
          <a:p>
            <a:r>
              <a:rPr lang="en-US" dirty="0" smtClean="0"/>
              <a:t>Run </a:t>
            </a:r>
            <a:r>
              <a:rPr lang="en-US" dirty="0" err="1" smtClean="0">
                <a:latin typeface="Courier New" panose="02070309020205020404" pitchFamily="49" charset="0"/>
                <a:cs typeface="Courier New" panose="02070309020205020404" pitchFamily="49" charset="0"/>
              </a:rPr>
              <a:t>gfx_sys_check</a:t>
            </a:r>
            <a:r>
              <a:rPr lang="en-US" dirty="0" smtClean="0"/>
              <a:t> utility supplied with the compiler</a:t>
            </a:r>
          </a:p>
          <a:p>
            <a:endParaRPr lang="en-US" dirty="0"/>
          </a:p>
          <a:p>
            <a:r>
              <a:rPr lang="en-US" dirty="0" smtClean="0"/>
              <a:t>If the utility does not report errors, then your C/C++ hetero apps should work on the system</a:t>
            </a:r>
            <a:endParaRPr lang="en-US" dirty="0"/>
          </a:p>
        </p:txBody>
      </p:sp>
      <p:grpSp>
        <p:nvGrpSpPr>
          <p:cNvPr id="10" name="Group 9"/>
          <p:cNvGrpSpPr/>
          <p:nvPr/>
        </p:nvGrpSpPr>
        <p:grpSpPr>
          <a:xfrm>
            <a:off x="4571206" y="1160637"/>
            <a:ext cx="3400425" cy="2409825"/>
            <a:chOff x="3899398" y="908089"/>
            <a:chExt cx="3400425" cy="2409825"/>
          </a:xfrm>
        </p:grpSpPr>
        <p:pic>
          <p:nvPicPr>
            <p:cNvPr id="6" name="Picture 5"/>
            <p:cNvPicPr>
              <a:picLocks noChangeAspect="1"/>
            </p:cNvPicPr>
            <p:nvPr/>
          </p:nvPicPr>
          <p:blipFill>
            <a:blip r:embed="rId2"/>
            <a:stretch>
              <a:fillRect/>
            </a:stretch>
          </p:blipFill>
          <p:spPr>
            <a:xfrm>
              <a:off x="3899398" y="908089"/>
              <a:ext cx="3400425" cy="2409825"/>
            </a:xfrm>
            <a:prstGeom prst="rect">
              <a:avLst/>
            </a:prstGeom>
          </p:spPr>
        </p:pic>
        <p:sp>
          <p:nvSpPr>
            <p:cNvPr id="9" name="Freeform 8"/>
            <p:cNvSpPr/>
            <p:nvPr/>
          </p:nvSpPr>
          <p:spPr>
            <a:xfrm>
              <a:off x="3899398" y="2298800"/>
              <a:ext cx="2960914" cy="348654"/>
            </a:xfrm>
            <a:custGeom>
              <a:avLst/>
              <a:gdLst>
                <a:gd name="connsiteX0" fmla="*/ 2917371 w 2960914"/>
                <a:gd name="connsiteY0" fmla="*/ 243840 h 348654"/>
                <a:gd name="connsiteX1" fmla="*/ 2917371 w 2960914"/>
                <a:gd name="connsiteY1" fmla="*/ 243840 h 348654"/>
                <a:gd name="connsiteX2" fmla="*/ 2804160 w 2960914"/>
                <a:gd name="connsiteY2" fmla="*/ 252548 h 348654"/>
                <a:gd name="connsiteX3" fmla="*/ 2769326 w 2960914"/>
                <a:gd name="connsiteY3" fmla="*/ 261257 h 348654"/>
                <a:gd name="connsiteX4" fmla="*/ 2629989 w 2960914"/>
                <a:gd name="connsiteY4" fmla="*/ 269965 h 348654"/>
                <a:gd name="connsiteX5" fmla="*/ 2412274 w 2960914"/>
                <a:gd name="connsiteY5" fmla="*/ 287382 h 348654"/>
                <a:gd name="connsiteX6" fmla="*/ 1802674 w 2960914"/>
                <a:gd name="connsiteY6" fmla="*/ 296091 h 348654"/>
                <a:gd name="connsiteX7" fmla="*/ 1776549 w 2960914"/>
                <a:gd name="connsiteY7" fmla="*/ 304800 h 348654"/>
                <a:gd name="connsiteX8" fmla="*/ 1454331 w 2960914"/>
                <a:gd name="connsiteY8" fmla="*/ 322217 h 348654"/>
                <a:gd name="connsiteX9" fmla="*/ 1123406 w 2960914"/>
                <a:gd name="connsiteY9" fmla="*/ 330925 h 348654"/>
                <a:gd name="connsiteX10" fmla="*/ 1088571 w 2960914"/>
                <a:gd name="connsiteY10" fmla="*/ 339634 h 348654"/>
                <a:gd name="connsiteX11" fmla="*/ 217714 w 2960914"/>
                <a:gd name="connsiteY11" fmla="*/ 339634 h 348654"/>
                <a:gd name="connsiteX12" fmla="*/ 121920 w 2960914"/>
                <a:gd name="connsiteY12" fmla="*/ 313508 h 348654"/>
                <a:gd name="connsiteX13" fmla="*/ 95794 w 2960914"/>
                <a:gd name="connsiteY13" fmla="*/ 296091 h 348654"/>
                <a:gd name="connsiteX14" fmla="*/ 60960 w 2960914"/>
                <a:gd name="connsiteY14" fmla="*/ 269965 h 348654"/>
                <a:gd name="connsiteX15" fmla="*/ 34834 w 2960914"/>
                <a:gd name="connsiteY15" fmla="*/ 261257 h 348654"/>
                <a:gd name="connsiteX16" fmla="*/ 26126 w 2960914"/>
                <a:gd name="connsiteY16" fmla="*/ 235131 h 348654"/>
                <a:gd name="connsiteX17" fmla="*/ 0 w 2960914"/>
                <a:gd name="connsiteY17" fmla="*/ 182880 h 348654"/>
                <a:gd name="connsiteX18" fmla="*/ 26126 w 2960914"/>
                <a:gd name="connsiteY18" fmla="*/ 104502 h 348654"/>
                <a:gd name="connsiteX19" fmla="*/ 52251 w 2960914"/>
                <a:gd name="connsiteY19" fmla="*/ 87085 h 348654"/>
                <a:gd name="connsiteX20" fmla="*/ 139337 w 2960914"/>
                <a:gd name="connsiteY20" fmla="*/ 52251 h 348654"/>
                <a:gd name="connsiteX21" fmla="*/ 235131 w 2960914"/>
                <a:gd name="connsiteY21" fmla="*/ 26125 h 348654"/>
                <a:gd name="connsiteX22" fmla="*/ 269966 w 2960914"/>
                <a:gd name="connsiteY22" fmla="*/ 17417 h 348654"/>
                <a:gd name="connsiteX23" fmla="*/ 296091 w 2960914"/>
                <a:gd name="connsiteY23" fmla="*/ 8708 h 348654"/>
                <a:gd name="connsiteX24" fmla="*/ 365760 w 2960914"/>
                <a:gd name="connsiteY24" fmla="*/ 0 h 348654"/>
                <a:gd name="connsiteX25" fmla="*/ 609600 w 2960914"/>
                <a:gd name="connsiteY25" fmla="*/ 8708 h 348654"/>
                <a:gd name="connsiteX26" fmla="*/ 844731 w 2960914"/>
                <a:gd name="connsiteY26" fmla="*/ 26125 h 348654"/>
                <a:gd name="connsiteX27" fmla="*/ 2690949 w 2960914"/>
                <a:gd name="connsiteY27" fmla="*/ 43542 h 348654"/>
                <a:gd name="connsiteX28" fmla="*/ 2778034 w 2960914"/>
                <a:gd name="connsiteY28" fmla="*/ 60960 h 348654"/>
                <a:gd name="connsiteX29" fmla="*/ 2908663 w 2960914"/>
                <a:gd name="connsiteY29" fmla="*/ 69668 h 348654"/>
                <a:gd name="connsiteX30" fmla="*/ 2952206 w 2960914"/>
                <a:gd name="connsiteY30" fmla="*/ 148045 h 348654"/>
                <a:gd name="connsiteX31" fmla="*/ 2960914 w 2960914"/>
                <a:gd name="connsiteY31" fmla="*/ 200297 h 348654"/>
                <a:gd name="connsiteX32" fmla="*/ 2952206 w 2960914"/>
                <a:gd name="connsiteY32" fmla="*/ 226422 h 348654"/>
                <a:gd name="connsiteX33" fmla="*/ 2917371 w 2960914"/>
                <a:gd name="connsiteY33" fmla="*/ 243840 h 348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60914" h="348654">
                  <a:moveTo>
                    <a:pt x="2917371" y="243840"/>
                  </a:moveTo>
                  <a:lnTo>
                    <a:pt x="2917371" y="243840"/>
                  </a:lnTo>
                  <a:cubicBezTo>
                    <a:pt x="2879634" y="246743"/>
                    <a:pt x="2841749" y="248126"/>
                    <a:pt x="2804160" y="252548"/>
                  </a:cubicBezTo>
                  <a:cubicBezTo>
                    <a:pt x="2792273" y="253946"/>
                    <a:pt x="2781235" y="260066"/>
                    <a:pt x="2769326" y="261257"/>
                  </a:cubicBezTo>
                  <a:cubicBezTo>
                    <a:pt x="2723021" y="265888"/>
                    <a:pt x="2676435" y="267062"/>
                    <a:pt x="2629989" y="269965"/>
                  </a:cubicBezTo>
                  <a:cubicBezTo>
                    <a:pt x="2535500" y="285714"/>
                    <a:pt x="2557080" y="284128"/>
                    <a:pt x="2412274" y="287382"/>
                  </a:cubicBezTo>
                  <a:lnTo>
                    <a:pt x="1802674" y="296091"/>
                  </a:lnTo>
                  <a:cubicBezTo>
                    <a:pt x="1793966" y="298994"/>
                    <a:pt x="1785550" y="303000"/>
                    <a:pt x="1776549" y="304800"/>
                  </a:cubicBezTo>
                  <a:cubicBezTo>
                    <a:pt x="1680180" y="324074"/>
                    <a:pt x="1520248" y="320278"/>
                    <a:pt x="1454331" y="322217"/>
                  </a:cubicBezTo>
                  <a:lnTo>
                    <a:pt x="1123406" y="330925"/>
                  </a:lnTo>
                  <a:cubicBezTo>
                    <a:pt x="1111794" y="333828"/>
                    <a:pt x="1100519" y="338931"/>
                    <a:pt x="1088571" y="339634"/>
                  </a:cubicBezTo>
                  <a:cubicBezTo>
                    <a:pt x="786124" y="357425"/>
                    <a:pt x="536800" y="344192"/>
                    <a:pt x="217714" y="339634"/>
                  </a:cubicBezTo>
                  <a:cubicBezTo>
                    <a:pt x="194346" y="334960"/>
                    <a:pt x="140861" y="326135"/>
                    <a:pt x="121920" y="313508"/>
                  </a:cubicBezTo>
                  <a:cubicBezTo>
                    <a:pt x="113211" y="307702"/>
                    <a:pt x="104311" y="302175"/>
                    <a:pt x="95794" y="296091"/>
                  </a:cubicBezTo>
                  <a:cubicBezTo>
                    <a:pt x="83983" y="287655"/>
                    <a:pt x="73562" y="277166"/>
                    <a:pt x="60960" y="269965"/>
                  </a:cubicBezTo>
                  <a:cubicBezTo>
                    <a:pt x="52990" y="265411"/>
                    <a:pt x="43543" y="264160"/>
                    <a:pt x="34834" y="261257"/>
                  </a:cubicBezTo>
                  <a:cubicBezTo>
                    <a:pt x="31931" y="252548"/>
                    <a:pt x="30231" y="243342"/>
                    <a:pt x="26126" y="235131"/>
                  </a:cubicBezTo>
                  <a:cubicBezTo>
                    <a:pt x="-7642" y="167593"/>
                    <a:pt x="21893" y="248555"/>
                    <a:pt x="0" y="182880"/>
                  </a:cubicBezTo>
                  <a:cubicBezTo>
                    <a:pt x="5839" y="147849"/>
                    <a:pt x="1636" y="128993"/>
                    <a:pt x="26126" y="104502"/>
                  </a:cubicBezTo>
                  <a:cubicBezTo>
                    <a:pt x="33527" y="97101"/>
                    <a:pt x="43164" y="92278"/>
                    <a:pt x="52251" y="87085"/>
                  </a:cubicBezTo>
                  <a:cubicBezTo>
                    <a:pt x="88128" y="66584"/>
                    <a:pt x="96518" y="66524"/>
                    <a:pt x="139337" y="52251"/>
                  </a:cubicBezTo>
                  <a:cubicBezTo>
                    <a:pt x="188174" y="35972"/>
                    <a:pt x="156551" y="45769"/>
                    <a:pt x="235131" y="26125"/>
                  </a:cubicBezTo>
                  <a:cubicBezTo>
                    <a:pt x="246743" y="23222"/>
                    <a:pt x="258611" y="21202"/>
                    <a:pt x="269966" y="17417"/>
                  </a:cubicBezTo>
                  <a:cubicBezTo>
                    <a:pt x="278674" y="14514"/>
                    <a:pt x="287060" y="10350"/>
                    <a:pt x="296091" y="8708"/>
                  </a:cubicBezTo>
                  <a:cubicBezTo>
                    <a:pt x="319117" y="4521"/>
                    <a:pt x="342537" y="2903"/>
                    <a:pt x="365760" y="0"/>
                  </a:cubicBezTo>
                  <a:lnTo>
                    <a:pt x="609600" y="8708"/>
                  </a:lnTo>
                  <a:cubicBezTo>
                    <a:pt x="688075" y="12988"/>
                    <a:pt x="766141" y="25555"/>
                    <a:pt x="844731" y="26125"/>
                  </a:cubicBezTo>
                  <a:lnTo>
                    <a:pt x="2690949" y="43542"/>
                  </a:lnTo>
                  <a:cubicBezTo>
                    <a:pt x="2722872" y="51523"/>
                    <a:pt x="2743543" y="57675"/>
                    <a:pt x="2778034" y="60960"/>
                  </a:cubicBezTo>
                  <a:cubicBezTo>
                    <a:pt x="2821477" y="65097"/>
                    <a:pt x="2865120" y="66765"/>
                    <a:pt x="2908663" y="69668"/>
                  </a:cubicBezTo>
                  <a:cubicBezTo>
                    <a:pt x="2948589" y="129558"/>
                    <a:pt x="2936877" y="102061"/>
                    <a:pt x="2952206" y="148045"/>
                  </a:cubicBezTo>
                  <a:cubicBezTo>
                    <a:pt x="2955109" y="165462"/>
                    <a:pt x="2960914" y="182639"/>
                    <a:pt x="2960914" y="200297"/>
                  </a:cubicBezTo>
                  <a:cubicBezTo>
                    <a:pt x="2960914" y="209476"/>
                    <a:pt x="2958697" y="219931"/>
                    <a:pt x="2952206" y="226422"/>
                  </a:cubicBezTo>
                  <a:cubicBezTo>
                    <a:pt x="2932985" y="245643"/>
                    <a:pt x="2923177" y="240937"/>
                    <a:pt x="2917371" y="243840"/>
                  </a:cubicBezTo>
                  <a:close/>
                </a:path>
              </a:pathLst>
            </a:custGeom>
            <a:noFill/>
            <a:ln w="15875">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729278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29</a:t>
            </a:fld>
            <a:endParaRPr lang="en-US" dirty="0"/>
          </a:p>
        </p:txBody>
      </p:sp>
      <p:sp>
        <p:nvSpPr>
          <p:cNvPr id="3" name="Title 2"/>
          <p:cNvSpPr>
            <a:spLocks noGrp="1"/>
          </p:cNvSpPr>
          <p:nvPr>
            <p:ph type="title"/>
          </p:nvPr>
        </p:nvSpPr>
        <p:spPr/>
        <p:txBody>
          <a:bodyPr/>
          <a:lstStyle/>
          <a:p>
            <a:r>
              <a:rPr lang="en-US" dirty="0" smtClean="0"/>
              <a:t>Compilation</a:t>
            </a:r>
            <a:endParaRPr lang="en-US" dirty="0"/>
          </a:p>
        </p:txBody>
      </p:sp>
      <p:sp>
        <p:nvSpPr>
          <p:cNvPr id="4" name="Content Placeholder 3"/>
          <p:cNvSpPr>
            <a:spLocks noGrp="1"/>
          </p:cNvSpPr>
          <p:nvPr>
            <p:ph sz="quarter" idx="13"/>
          </p:nvPr>
        </p:nvSpPr>
        <p:spPr>
          <a:xfrm>
            <a:off x="455613" y="847373"/>
            <a:ext cx="8228012" cy="660309"/>
          </a:xfrm>
        </p:spPr>
        <p:txBody>
          <a:bodyPr/>
          <a:lstStyle/>
          <a:p>
            <a:r>
              <a:rPr lang="en-US" sz="1600" dirty="0" smtClean="0">
                <a:latin typeface="Verdana" panose="020B0604030504040204" pitchFamily="34" charset="0"/>
              </a:rPr>
              <a:t>If compiler and </a:t>
            </a:r>
            <a:r>
              <a:rPr lang="en-US" sz="1600" dirty="0" err="1" smtClean="0">
                <a:latin typeface="Verdana" panose="020B0604030504040204" pitchFamily="34" charset="0"/>
              </a:rPr>
              <a:t>binutils</a:t>
            </a:r>
            <a:r>
              <a:rPr lang="en-US" sz="1600" dirty="0" smtClean="0">
                <a:latin typeface="Verdana" panose="020B0604030504040204" pitchFamily="34" charset="0"/>
              </a:rPr>
              <a:t> is installed correctly, </a:t>
            </a:r>
            <a:r>
              <a:rPr lang="en-US" sz="1600" dirty="0" err="1" smtClean="0">
                <a:latin typeface="Verdana" panose="020B0604030504040204" pitchFamily="34" charset="0"/>
              </a:rPr>
              <a:t>gfx</a:t>
            </a:r>
            <a:r>
              <a:rPr lang="en-US" sz="1600" dirty="0" smtClean="0">
                <a:latin typeface="Verdana" panose="020B0604030504040204" pitchFamily="34" charset="0"/>
              </a:rPr>
              <a:t> hetero apps can be built. This can be done from Parallel Studio’s Visual Studio mode console:</a:t>
            </a:r>
          </a:p>
          <a:p>
            <a:r>
              <a:rPr lang="en-US" sz="1600" dirty="0" smtClean="0">
                <a:latin typeface="Verdana" panose="020B0604030504040204" pitchFamily="34" charset="0"/>
              </a:rPr>
              <a:t> </a:t>
            </a:r>
            <a:endParaRPr lang="en-US" sz="1600" dirty="0">
              <a:latin typeface="Verdana" panose="020B0604030504040204" pitchFamily="34" charset="0"/>
            </a:endParaRPr>
          </a:p>
          <a:p>
            <a:endParaRPr lang="en-US" sz="1600"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pic>
        <p:nvPicPr>
          <p:cNvPr id="6" name="Picture 5"/>
          <p:cNvPicPr>
            <a:picLocks noChangeAspect="1"/>
          </p:cNvPicPr>
          <p:nvPr/>
        </p:nvPicPr>
        <p:blipFill>
          <a:blip r:embed="rId2"/>
          <a:stretch>
            <a:fillRect/>
          </a:stretch>
        </p:blipFill>
        <p:spPr>
          <a:xfrm>
            <a:off x="157227" y="1549760"/>
            <a:ext cx="8848725" cy="2924175"/>
          </a:xfrm>
          <a:prstGeom prst="rect">
            <a:avLst/>
          </a:prstGeom>
        </p:spPr>
      </p:pic>
      <p:sp>
        <p:nvSpPr>
          <p:cNvPr id="7" name="Line Callout 1 (Accent Bar) 6"/>
          <p:cNvSpPr/>
          <p:nvPr/>
        </p:nvSpPr>
        <p:spPr>
          <a:xfrm>
            <a:off x="4793281" y="2412274"/>
            <a:ext cx="1738148" cy="287384"/>
          </a:xfrm>
          <a:prstGeom prst="accentCallout1">
            <a:avLst>
              <a:gd name="adj1" fmla="val 18750"/>
              <a:gd name="adj2" fmla="val -1617"/>
              <a:gd name="adj3" fmla="val 116089"/>
              <a:gd name="adj4" fmla="val -169751"/>
            </a:avLst>
          </a:prstGeom>
          <a:solidFill>
            <a:srgbClr val="1F497D"/>
          </a:solidFill>
          <a:ln w="3175" cap="flat" cmpd="sng" algn="ctr">
            <a:solidFill>
              <a:schemeClr val="accent3">
                <a:lumMod val="20000"/>
                <a:lumOff val="80000"/>
              </a:schemeClr>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a:bodyPr>
          <a:lstStyle/>
          <a:p>
            <a:pPr eaLnBrk="0" fontAlgn="base" hangingPunct="0">
              <a:spcBef>
                <a:spcPct val="0"/>
              </a:spcBef>
              <a:spcAft>
                <a:spcPct val="0"/>
              </a:spcAft>
            </a:pPr>
            <a:r>
              <a:rPr lang="en-US" sz="1000" i="1" dirty="0" smtClean="0">
                <a:solidFill>
                  <a:schemeClr val="bg1"/>
                </a:solidFill>
                <a:cs typeface="Arial" pitchFamily="34" charset="0"/>
              </a:rPr>
              <a:t>Target compiler invocation</a:t>
            </a:r>
            <a:endParaRPr lang="en-US" sz="1000" i="1" dirty="0">
              <a:solidFill>
                <a:schemeClr val="bg1"/>
              </a:solidFill>
              <a:cs typeface="Arial" pitchFamily="34" charset="0"/>
            </a:endParaRPr>
          </a:p>
        </p:txBody>
      </p:sp>
    </p:spTree>
    <p:extLst>
      <p:ext uri="{BB962C8B-B14F-4D97-AF65-F5344CB8AC3E}">
        <p14:creationId xmlns:p14="http://schemas.microsoft.com/office/powerpoint/2010/main" val="308350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
        <p:nvSpPr>
          <p:cNvPr id="3" name="Title 2"/>
          <p:cNvSpPr>
            <a:spLocks noGrp="1"/>
          </p:cNvSpPr>
          <p:nvPr>
            <p:ph type="title"/>
          </p:nvPr>
        </p:nvSpPr>
        <p:spPr/>
        <p:txBody>
          <a:bodyPr/>
          <a:lstStyle/>
          <a:p>
            <a:r>
              <a:rPr lang="en-US" smtClean="0"/>
              <a:t>Executive Summary</a:t>
            </a:r>
            <a:endParaRPr lang="en-US" dirty="0"/>
          </a:p>
        </p:txBody>
      </p:sp>
      <p:sp>
        <p:nvSpPr>
          <p:cNvPr id="4" name="Content Placeholder 3"/>
          <p:cNvSpPr>
            <a:spLocks noGrp="1"/>
          </p:cNvSpPr>
          <p:nvPr>
            <p:ph sz="quarter" idx="13"/>
          </p:nvPr>
        </p:nvSpPr>
        <p:spPr/>
        <p:txBody>
          <a:bodyPr/>
          <a:lstStyle/>
          <a:p>
            <a:pPr lvl="1"/>
            <a:r>
              <a:rPr lang="en-US" altLang="ja-JP" dirty="0" smtClean="0"/>
              <a:t>Intel Integrated Graphics (aka Gen) brings compute power on-chip</a:t>
            </a:r>
          </a:p>
          <a:p>
            <a:pPr lvl="2"/>
            <a:r>
              <a:rPr lang="en-US" altLang="ja-JP" dirty="0" smtClean="0"/>
              <a:t>Would be nice to harness it in new apps or boost the old ones</a:t>
            </a:r>
          </a:p>
          <a:p>
            <a:pPr lvl="2"/>
            <a:r>
              <a:rPr lang="en-US" altLang="ja-JP" dirty="0" smtClean="0"/>
              <a:t>... and do this the easy way</a:t>
            </a:r>
          </a:p>
          <a:p>
            <a:pPr lvl="1"/>
            <a:r>
              <a:rPr lang="en-US" altLang="ja-JP" dirty="0" smtClean="0"/>
              <a:t>... The easy way is using the Intel C/C++ compiler for the integrated graphics</a:t>
            </a:r>
          </a:p>
          <a:p>
            <a:pPr lvl="2"/>
            <a:r>
              <a:rPr lang="en-US" altLang="ja-JP" dirty="0" smtClean="0"/>
              <a:t>This tutorial will show how</a:t>
            </a:r>
          </a:p>
          <a:p>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34113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30</a:t>
            </a:fld>
            <a:endParaRPr lang="en-US" dirty="0"/>
          </a:p>
        </p:txBody>
      </p:sp>
      <p:sp>
        <p:nvSpPr>
          <p:cNvPr id="3" name="Title 2"/>
          <p:cNvSpPr>
            <a:spLocks noGrp="1"/>
          </p:cNvSpPr>
          <p:nvPr>
            <p:ph type="title"/>
          </p:nvPr>
        </p:nvSpPr>
        <p:spPr/>
        <p:txBody>
          <a:bodyPr/>
          <a:lstStyle/>
          <a:p>
            <a:r>
              <a:rPr lang="en-US" dirty="0" smtClean="0"/>
              <a:t>Running Gen hetero application</a:t>
            </a:r>
            <a:endParaRPr lang="en-US" dirty="0"/>
          </a:p>
        </p:txBody>
      </p:sp>
      <p:sp>
        <p:nvSpPr>
          <p:cNvPr id="4" name="Content Placeholder 3"/>
          <p:cNvSpPr>
            <a:spLocks noGrp="1"/>
          </p:cNvSpPr>
          <p:nvPr>
            <p:ph sz="quarter" idx="13"/>
          </p:nvPr>
        </p:nvSpPr>
        <p:spPr>
          <a:xfrm>
            <a:off x="455613" y="873163"/>
            <a:ext cx="8228012" cy="1436914"/>
          </a:xfrm>
        </p:spPr>
        <p:txBody>
          <a:bodyPr>
            <a:normAutofit fontScale="85000" lnSpcReduction="20000"/>
          </a:bodyPr>
          <a:lstStyle/>
          <a:p>
            <a:r>
              <a:rPr lang="en-US" dirty="0" smtClean="0"/>
              <a:t>Prerequisites:</a:t>
            </a:r>
          </a:p>
          <a:p>
            <a:pPr lvl="1"/>
            <a:r>
              <a:rPr lang="en-US" dirty="0" smtClean="0"/>
              <a:t>Proper driver and system setup – use </a:t>
            </a:r>
            <a:r>
              <a:rPr lang="en-US" dirty="0" err="1" smtClean="0"/>
              <a:t>gfx_sys_check</a:t>
            </a:r>
            <a:r>
              <a:rPr lang="en-US" dirty="0" smtClean="0"/>
              <a:t> to confirm</a:t>
            </a:r>
          </a:p>
          <a:p>
            <a:pPr lvl="1"/>
            <a:r>
              <a:rPr lang="en-US" dirty="0" smtClean="0"/>
              <a:t>GFX C/C++ redistributable package</a:t>
            </a:r>
          </a:p>
          <a:p>
            <a:pPr lvl="2"/>
            <a:r>
              <a:rPr lang="en-US" dirty="0" smtClean="0"/>
              <a:t>It comes with the compiler product - e.g. Parallel Studio XE</a:t>
            </a:r>
          </a:p>
          <a:p>
            <a:pPr lvl="2"/>
            <a:r>
              <a:rPr lang="en-US" dirty="0" smtClean="0"/>
              <a:t>Must be in the PATH when running a hetero app</a:t>
            </a:r>
            <a:endParaRPr lang="en-US" dirty="0"/>
          </a:p>
        </p:txBody>
      </p:sp>
      <p:sp>
        <p:nvSpPr>
          <p:cNvPr id="5" name="Footer Placeholder 4"/>
          <p:cNvSpPr>
            <a:spLocks noGrp="1"/>
          </p:cNvSpPr>
          <p:nvPr>
            <p:ph type="ftr" sz="quarter" idx="14"/>
          </p:nvPr>
        </p:nvSpPr>
        <p:spPr/>
        <p:txBody>
          <a:bodyPr/>
          <a:lstStyle/>
          <a:p>
            <a:r>
              <a:rPr lang="it-IT" dirty="0" smtClean="0"/>
              <a:t>Intel Confidential    SWPC                                  COLLABORATE. INNOVATE. ENRICH.</a:t>
            </a:r>
            <a:endParaRPr lang="en-US" dirty="0"/>
          </a:p>
        </p:txBody>
      </p:sp>
      <p:pic>
        <p:nvPicPr>
          <p:cNvPr id="6" name="Picture 5"/>
          <p:cNvPicPr>
            <a:picLocks noChangeAspect="1"/>
          </p:cNvPicPr>
          <p:nvPr/>
        </p:nvPicPr>
        <p:blipFill>
          <a:blip r:embed="rId2"/>
          <a:stretch>
            <a:fillRect/>
          </a:stretch>
        </p:blipFill>
        <p:spPr>
          <a:xfrm>
            <a:off x="176276" y="2329678"/>
            <a:ext cx="8829675" cy="1076325"/>
          </a:xfrm>
          <a:prstGeom prst="rect">
            <a:avLst/>
          </a:prstGeom>
        </p:spPr>
      </p:pic>
      <p:pic>
        <p:nvPicPr>
          <p:cNvPr id="7" name="Picture 6"/>
          <p:cNvPicPr>
            <a:picLocks noChangeAspect="1"/>
          </p:cNvPicPr>
          <p:nvPr/>
        </p:nvPicPr>
        <p:blipFill>
          <a:blip r:embed="rId3"/>
          <a:stretch>
            <a:fillRect/>
          </a:stretch>
        </p:blipFill>
        <p:spPr>
          <a:xfrm>
            <a:off x="176276" y="3485156"/>
            <a:ext cx="8829675" cy="1247775"/>
          </a:xfrm>
          <a:prstGeom prst="rect">
            <a:avLst/>
          </a:prstGeom>
        </p:spPr>
      </p:pic>
      <p:sp>
        <p:nvSpPr>
          <p:cNvPr id="8" name="Line Callout 1 (Accent Bar) 7"/>
          <p:cNvSpPr/>
          <p:nvPr/>
        </p:nvSpPr>
        <p:spPr>
          <a:xfrm>
            <a:off x="3426035" y="2750746"/>
            <a:ext cx="2765760" cy="287384"/>
          </a:xfrm>
          <a:prstGeom prst="accentCallout1">
            <a:avLst>
              <a:gd name="adj1" fmla="val 18750"/>
              <a:gd name="adj2" fmla="val -1617"/>
              <a:gd name="adj3" fmla="val 61544"/>
              <a:gd name="adj4" fmla="val -36684"/>
            </a:avLst>
          </a:prstGeom>
          <a:solidFill>
            <a:srgbClr val="1F497D"/>
          </a:solidFill>
          <a:ln w="3175" cap="flat" cmpd="sng" algn="ctr">
            <a:solidFill>
              <a:schemeClr val="accent3">
                <a:lumMod val="20000"/>
                <a:lumOff val="80000"/>
              </a:schemeClr>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a:bodyPr>
          <a:lstStyle/>
          <a:p>
            <a:pPr eaLnBrk="0" fontAlgn="base" hangingPunct="0">
              <a:spcBef>
                <a:spcPct val="0"/>
              </a:spcBef>
              <a:spcAft>
                <a:spcPct val="0"/>
              </a:spcAft>
            </a:pPr>
            <a:r>
              <a:rPr lang="en-US" sz="1000" i="1" dirty="0" smtClean="0">
                <a:solidFill>
                  <a:schemeClr val="bg1"/>
                </a:solidFill>
                <a:cs typeface="Arial" pitchFamily="34" charset="0"/>
              </a:rPr>
              <a:t>Turns on GFX runtime  logging (minimal level)</a:t>
            </a:r>
            <a:endParaRPr lang="en-US" sz="1000" i="1" dirty="0">
              <a:solidFill>
                <a:schemeClr val="bg1"/>
              </a:solidFill>
              <a:cs typeface="Arial" pitchFamily="34" charset="0"/>
            </a:endParaRPr>
          </a:p>
        </p:txBody>
      </p:sp>
      <p:sp>
        <p:nvSpPr>
          <p:cNvPr id="9" name="Line Callout 1 (Accent Bar) 8"/>
          <p:cNvSpPr/>
          <p:nvPr/>
        </p:nvSpPr>
        <p:spPr>
          <a:xfrm>
            <a:off x="4591113" y="3145500"/>
            <a:ext cx="3523405" cy="287384"/>
          </a:xfrm>
          <a:prstGeom prst="accentCallout1">
            <a:avLst>
              <a:gd name="adj1" fmla="val 18750"/>
              <a:gd name="adj2" fmla="val -1617"/>
              <a:gd name="adj3" fmla="val 19119"/>
              <a:gd name="adj4" fmla="val -63212"/>
            </a:avLst>
          </a:prstGeom>
          <a:solidFill>
            <a:srgbClr val="1F497D"/>
          </a:solidFill>
          <a:ln w="3175" cap="flat" cmpd="sng" algn="ctr">
            <a:solidFill>
              <a:schemeClr val="accent3">
                <a:lumMod val="20000"/>
                <a:lumOff val="80000"/>
              </a:schemeClr>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a:bodyPr>
          <a:lstStyle/>
          <a:p>
            <a:pPr eaLnBrk="0" fontAlgn="base" hangingPunct="0">
              <a:spcBef>
                <a:spcPct val="0"/>
              </a:spcBef>
              <a:spcAft>
                <a:spcPct val="0"/>
              </a:spcAft>
            </a:pPr>
            <a:r>
              <a:rPr lang="en-US" sz="1000" i="1" dirty="0" smtClean="0">
                <a:solidFill>
                  <a:schemeClr val="bg1"/>
                </a:solidFill>
                <a:cs typeface="Arial" pitchFamily="34" charset="0"/>
              </a:rPr>
              <a:t>Runs the hetero app</a:t>
            </a:r>
            <a:endParaRPr lang="en-US" sz="1000" i="1" dirty="0">
              <a:solidFill>
                <a:schemeClr val="bg1"/>
              </a:solidFill>
              <a:cs typeface="Arial" pitchFamily="34" charset="0"/>
            </a:endParaRPr>
          </a:p>
        </p:txBody>
      </p:sp>
      <p:sp>
        <p:nvSpPr>
          <p:cNvPr id="10" name="Line Callout 1 (Accent Bar) 9"/>
          <p:cNvSpPr/>
          <p:nvPr/>
        </p:nvSpPr>
        <p:spPr>
          <a:xfrm>
            <a:off x="5110650" y="4273638"/>
            <a:ext cx="2587728" cy="287384"/>
          </a:xfrm>
          <a:prstGeom prst="accentCallout1">
            <a:avLst>
              <a:gd name="adj1" fmla="val 18750"/>
              <a:gd name="adj2" fmla="val -1617"/>
              <a:gd name="adj3" fmla="val -165728"/>
              <a:gd name="adj4" fmla="val -80212"/>
            </a:avLst>
          </a:prstGeom>
          <a:solidFill>
            <a:srgbClr val="1F497D"/>
          </a:solidFill>
          <a:ln w="3175" cap="flat" cmpd="sng" algn="ctr">
            <a:solidFill>
              <a:schemeClr val="accent3">
                <a:lumMod val="20000"/>
                <a:lumOff val="80000"/>
              </a:schemeClr>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a:bodyPr>
          <a:lstStyle/>
          <a:p>
            <a:pPr eaLnBrk="0" fontAlgn="base" hangingPunct="0">
              <a:spcBef>
                <a:spcPct val="0"/>
              </a:spcBef>
              <a:spcAft>
                <a:spcPct val="0"/>
              </a:spcAft>
            </a:pPr>
            <a:r>
              <a:rPr lang="en-US" sz="1000" i="1" dirty="0" smtClean="0">
                <a:solidFill>
                  <a:schemeClr val="bg1"/>
                </a:solidFill>
                <a:cs typeface="Arial" pitchFamily="34" charset="0"/>
              </a:rPr>
              <a:t>Appears only when actual offload happens</a:t>
            </a:r>
            <a:endParaRPr lang="en-US" sz="1000" i="1" dirty="0">
              <a:solidFill>
                <a:schemeClr val="bg1"/>
              </a:solidFill>
              <a:cs typeface="Arial" pitchFamily="34" charset="0"/>
            </a:endParaRPr>
          </a:p>
        </p:txBody>
      </p:sp>
    </p:spTree>
    <p:extLst>
      <p:ext uri="{BB962C8B-B14F-4D97-AF65-F5344CB8AC3E}">
        <p14:creationId xmlns:p14="http://schemas.microsoft.com/office/powerpoint/2010/main" val="329233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Examples: basics</a:t>
            </a:r>
            <a:endParaRPr lang="en-US" dirty="0"/>
          </a:p>
        </p:txBody>
      </p:sp>
      <p:sp>
        <p:nvSpPr>
          <p:cNvPr id="7" name="Text Placeholder 6"/>
          <p:cNvSpPr>
            <a:spLocks noGrp="1"/>
          </p:cNvSpPr>
          <p:nvPr>
            <p:ph type="body" idx="1"/>
          </p:nvPr>
        </p:nvSpPr>
        <p:spPr/>
        <p:txBody>
          <a:bodyPr/>
          <a:lstStyle/>
          <a:p>
            <a:r>
              <a:rPr lang="en-US" dirty="0" smtClean="0"/>
              <a:t>This section tells how to do offload using different programming models supported by the Intel compiler.</a:t>
            </a:r>
            <a:endParaRPr lang="en-US" dirty="0"/>
          </a:p>
        </p:txBody>
      </p:sp>
    </p:spTree>
    <p:extLst>
      <p:ext uri="{BB962C8B-B14F-4D97-AF65-F5344CB8AC3E}">
        <p14:creationId xmlns:p14="http://schemas.microsoft.com/office/powerpoint/2010/main" val="31350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32</a:t>
            </a:fld>
            <a:endParaRPr lang="en-US" dirty="0"/>
          </a:p>
        </p:txBody>
      </p:sp>
      <p:sp>
        <p:nvSpPr>
          <p:cNvPr id="3" name="Title 2"/>
          <p:cNvSpPr>
            <a:spLocks noGrp="1"/>
          </p:cNvSpPr>
          <p:nvPr>
            <p:ph type="title"/>
          </p:nvPr>
        </p:nvSpPr>
        <p:spPr/>
        <p:txBody>
          <a:bodyPr/>
          <a:lstStyle/>
          <a:p>
            <a:r>
              <a:rPr lang="en-US" dirty="0" smtClean="0"/>
              <a:t>Example1a: basic #pragma offload</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6" name="Rectangle 5"/>
          <p:cNvSpPr/>
          <p:nvPr/>
        </p:nvSpPr>
        <p:spPr>
          <a:xfrm>
            <a:off x="208429" y="905370"/>
            <a:ext cx="8797523" cy="3985706"/>
          </a:xfrm>
          <a:prstGeom prst="rect">
            <a:avLst/>
          </a:prstGeom>
        </p:spPr>
        <p:txBody>
          <a:bodyPr wrap="square">
            <a:spAutoFit/>
          </a:bodyPr>
          <a:lstStyle/>
          <a:p>
            <a:r>
              <a:rPr lang="en-US" sz="1100" dirty="0">
                <a:solidFill>
                  <a:srgbClr val="008000"/>
                </a:solidFill>
                <a:highlight>
                  <a:srgbClr val="F0F0F0"/>
                </a:highlight>
                <a:latin typeface="Courier New" panose="02070309020205020404" pitchFamily="49" charset="0"/>
              </a:rPr>
              <a:t>// a vector function</a:t>
            </a:r>
            <a:endParaRPr lang="en-US" sz="1100" dirty="0">
              <a:solidFill>
                <a:srgbClr val="000000"/>
              </a:solidFill>
              <a:highlight>
                <a:srgbClr val="F0F0F0"/>
              </a:highlight>
              <a:latin typeface="Courier New" panose="02070309020205020404" pitchFamily="49" charset="0"/>
            </a:endParaRPr>
          </a:p>
          <a:p>
            <a:r>
              <a:rPr lang="en-US" sz="1100" b="1" dirty="0">
                <a:solidFill>
                  <a:srgbClr val="C00000"/>
                </a:solidFill>
                <a:highlight>
                  <a:srgbClr val="F0F0F0"/>
                </a:highlight>
                <a:latin typeface="Courier New" panose="02070309020205020404" pitchFamily="49" charset="0"/>
              </a:rPr>
              <a:t>__</a:t>
            </a:r>
            <a:r>
              <a:rPr lang="en-US" sz="1100" b="1" dirty="0" err="1">
                <a:solidFill>
                  <a:srgbClr val="C00000"/>
                </a:solidFill>
                <a:highlight>
                  <a:srgbClr val="F0F0F0"/>
                </a:highlight>
                <a:latin typeface="Courier New" panose="02070309020205020404" pitchFamily="49" charset="0"/>
              </a:rPr>
              <a:t>declspec</a:t>
            </a:r>
            <a:r>
              <a:rPr lang="en-US" sz="1100" b="1" dirty="0">
                <a:solidFill>
                  <a:srgbClr val="C00000"/>
                </a:solidFill>
                <a:highlight>
                  <a:srgbClr val="F0F0F0"/>
                </a:highlight>
                <a:latin typeface="Courier New" panose="02070309020205020404" pitchFamily="49" charset="0"/>
              </a:rPr>
              <a:t>(target(</a:t>
            </a:r>
            <a:r>
              <a:rPr lang="en-US" sz="1100" b="1" dirty="0" err="1">
                <a:solidFill>
                  <a:srgbClr val="C00000"/>
                </a:solidFill>
                <a:highlight>
                  <a:srgbClr val="F0F0F0"/>
                </a:highlight>
                <a:latin typeface="Courier New" panose="02070309020205020404" pitchFamily="49" charset="0"/>
              </a:rPr>
              <a:t>gfx</a:t>
            </a:r>
            <a:r>
              <a:rPr lang="en-US" sz="1100" b="1" dirty="0">
                <a:solidFill>
                  <a:srgbClr val="C00000"/>
                </a:solidFill>
                <a:highlight>
                  <a:srgbClr val="F0F0F0"/>
                </a:highlight>
                <a:latin typeface="Courier New" panose="02070309020205020404" pitchFamily="49" charset="0"/>
              </a:rPr>
              <a:t>))</a:t>
            </a:r>
            <a:r>
              <a:rPr lang="en-US" sz="1100" dirty="0">
                <a:solidFill>
                  <a:srgbClr val="000000"/>
                </a:solidFill>
                <a:highlight>
                  <a:srgbClr val="F0F0F0"/>
                </a:highlight>
                <a:latin typeface="Courier New" panose="02070309020205020404" pitchFamily="49" charset="0"/>
              </a:rPr>
              <a:t> </a:t>
            </a:r>
            <a:r>
              <a:rPr lang="en-US" sz="1100" dirty="0">
                <a:solidFill>
                  <a:srgbClr val="008000"/>
                </a:solidFill>
                <a:highlight>
                  <a:srgbClr val="F0F0F0"/>
                </a:highlight>
                <a:latin typeface="Courier New" panose="02070309020205020404" pitchFamily="49" charset="0"/>
              </a:rPr>
              <a:t>/*executes on GPU*/</a:t>
            </a:r>
            <a:r>
              <a:rPr lang="en-US" sz="1100" dirty="0">
                <a:solidFill>
                  <a:srgbClr val="000000"/>
                </a:solidFill>
                <a:highlight>
                  <a:srgbClr val="F0F0F0"/>
                </a:highlight>
                <a:latin typeface="Courier New" panose="02070309020205020404" pitchFamily="49" charset="0"/>
              </a:rPr>
              <a:t> \</a:t>
            </a:r>
          </a:p>
          <a:p>
            <a:r>
              <a:rPr lang="en-US" sz="1100" dirty="0">
                <a:solidFill>
                  <a:srgbClr val="0000FF"/>
                </a:solidFill>
                <a:highlight>
                  <a:srgbClr val="F0F0F0"/>
                </a:highlight>
                <a:latin typeface="Courier New" panose="02070309020205020404" pitchFamily="49" charset="0"/>
              </a:rPr>
              <a:t>__</a:t>
            </a:r>
            <a:r>
              <a:rPr lang="en-US" sz="1100" dirty="0" err="1">
                <a:solidFill>
                  <a:srgbClr val="0000FF"/>
                </a:solidFill>
                <a:highlight>
                  <a:srgbClr val="F0F0F0"/>
                </a:highlight>
                <a:latin typeface="Courier New" panose="02070309020205020404" pitchFamily="49" charset="0"/>
              </a:rPr>
              <a:t>declspec</a:t>
            </a:r>
            <a:r>
              <a:rPr lang="en-US" sz="1100" dirty="0">
                <a:solidFill>
                  <a:srgbClr val="000000"/>
                </a:solidFill>
                <a:highlight>
                  <a:srgbClr val="F0F0F0"/>
                </a:highlight>
                <a:latin typeface="Courier New" panose="02070309020205020404" pitchFamily="49" charset="0"/>
              </a:rPr>
              <a:t>(vector(uniform(arr_in1,arr_in2,arr_in3), linear(i:1)))</a:t>
            </a:r>
          </a:p>
          <a:p>
            <a:r>
              <a:rPr lang="sv-SE" sz="1100" dirty="0">
                <a:solidFill>
                  <a:srgbClr val="0000FF"/>
                </a:solidFill>
                <a:highlight>
                  <a:srgbClr val="F0F0F0"/>
                </a:highlight>
                <a:latin typeface="Courier New" panose="02070309020205020404" pitchFamily="49" charset="0"/>
              </a:rPr>
              <a:t>int</a:t>
            </a:r>
            <a:r>
              <a:rPr lang="sv-SE" sz="1100" dirty="0">
                <a:solidFill>
                  <a:srgbClr val="000000"/>
                </a:solidFill>
                <a:highlight>
                  <a:srgbClr val="F0F0F0"/>
                </a:highlight>
                <a:latin typeface="Courier New" panose="02070309020205020404" pitchFamily="49" charset="0"/>
              </a:rPr>
              <a:t> vec_func(</a:t>
            </a:r>
            <a:r>
              <a:rPr lang="sv-SE" sz="1100" dirty="0">
                <a:solidFill>
                  <a:srgbClr val="0000FF"/>
                </a:solidFill>
                <a:highlight>
                  <a:srgbClr val="F0F0F0"/>
                </a:highlight>
                <a:latin typeface="Courier New" panose="02070309020205020404" pitchFamily="49" charset="0"/>
              </a:rPr>
              <a:t>int</a:t>
            </a:r>
            <a:r>
              <a:rPr lang="sv-SE" sz="1100" dirty="0">
                <a:solidFill>
                  <a:srgbClr val="000000"/>
                </a:solidFill>
                <a:highlight>
                  <a:srgbClr val="F0F0F0"/>
                </a:highlight>
                <a:latin typeface="Courier New" panose="02070309020205020404" pitchFamily="49" charset="0"/>
              </a:rPr>
              <a:t> *</a:t>
            </a:r>
            <a:r>
              <a:rPr lang="sv-SE" sz="1100" dirty="0">
                <a:solidFill>
                  <a:srgbClr val="808080"/>
                </a:solidFill>
                <a:highlight>
                  <a:srgbClr val="F0F0F0"/>
                </a:highlight>
                <a:latin typeface="Courier New" panose="02070309020205020404" pitchFamily="49" charset="0"/>
              </a:rPr>
              <a:t>arr_in1</a:t>
            </a:r>
            <a:r>
              <a:rPr lang="sv-SE" sz="1100" dirty="0">
                <a:solidFill>
                  <a:srgbClr val="000000"/>
                </a:solidFill>
                <a:highlight>
                  <a:srgbClr val="F0F0F0"/>
                </a:highlight>
                <a:latin typeface="Courier New" panose="02070309020205020404" pitchFamily="49" charset="0"/>
              </a:rPr>
              <a:t>, </a:t>
            </a:r>
            <a:r>
              <a:rPr lang="sv-SE" sz="1100" dirty="0">
                <a:solidFill>
                  <a:srgbClr val="0000FF"/>
                </a:solidFill>
                <a:highlight>
                  <a:srgbClr val="F0F0F0"/>
                </a:highlight>
                <a:latin typeface="Courier New" panose="02070309020205020404" pitchFamily="49" charset="0"/>
              </a:rPr>
              <a:t>int</a:t>
            </a:r>
            <a:r>
              <a:rPr lang="sv-SE" sz="1100" dirty="0">
                <a:solidFill>
                  <a:srgbClr val="000000"/>
                </a:solidFill>
                <a:highlight>
                  <a:srgbClr val="F0F0F0"/>
                </a:highlight>
                <a:latin typeface="Courier New" panose="02070309020205020404" pitchFamily="49" charset="0"/>
              </a:rPr>
              <a:t> *</a:t>
            </a:r>
            <a:r>
              <a:rPr lang="sv-SE" sz="1100" dirty="0">
                <a:solidFill>
                  <a:srgbClr val="808080"/>
                </a:solidFill>
                <a:highlight>
                  <a:srgbClr val="F0F0F0"/>
                </a:highlight>
                <a:latin typeface="Courier New" panose="02070309020205020404" pitchFamily="49" charset="0"/>
              </a:rPr>
              <a:t>arr_in2</a:t>
            </a:r>
            <a:r>
              <a:rPr lang="sv-SE" sz="1100" dirty="0">
                <a:solidFill>
                  <a:srgbClr val="000000"/>
                </a:solidFill>
                <a:highlight>
                  <a:srgbClr val="F0F0F0"/>
                </a:highlight>
                <a:latin typeface="Courier New" panose="02070309020205020404" pitchFamily="49" charset="0"/>
              </a:rPr>
              <a:t>, </a:t>
            </a:r>
            <a:r>
              <a:rPr lang="sv-SE" sz="1100" dirty="0">
                <a:solidFill>
                  <a:srgbClr val="0000FF"/>
                </a:solidFill>
                <a:highlight>
                  <a:srgbClr val="F0F0F0"/>
                </a:highlight>
                <a:latin typeface="Courier New" panose="02070309020205020404" pitchFamily="49" charset="0"/>
              </a:rPr>
              <a:t>int</a:t>
            </a:r>
            <a:r>
              <a:rPr lang="sv-SE" sz="1100" dirty="0">
                <a:solidFill>
                  <a:srgbClr val="000000"/>
                </a:solidFill>
                <a:highlight>
                  <a:srgbClr val="F0F0F0"/>
                </a:highlight>
                <a:latin typeface="Courier New" panose="02070309020205020404" pitchFamily="49" charset="0"/>
              </a:rPr>
              <a:t> *</a:t>
            </a:r>
            <a:r>
              <a:rPr lang="sv-SE" sz="1100" dirty="0">
                <a:solidFill>
                  <a:srgbClr val="808080"/>
                </a:solidFill>
                <a:highlight>
                  <a:srgbClr val="F0F0F0"/>
                </a:highlight>
                <a:latin typeface="Courier New" panose="02070309020205020404" pitchFamily="49" charset="0"/>
              </a:rPr>
              <a:t>arr_in3</a:t>
            </a:r>
            <a:r>
              <a:rPr lang="sv-SE" sz="1100" dirty="0">
                <a:solidFill>
                  <a:srgbClr val="000000"/>
                </a:solidFill>
                <a:highlight>
                  <a:srgbClr val="F0F0F0"/>
                </a:highlight>
                <a:latin typeface="Courier New" panose="02070309020205020404" pitchFamily="49" charset="0"/>
              </a:rPr>
              <a:t>, </a:t>
            </a:r>
            <a:r>
              <a:rPr lang="sv-SE" sz="1100" dirty="0">
                <a:solidFill>
                  <a:srgbClr val="0000FF"/>
                </a:solidFill>
                <a:highlight>
                  <a:srgbClr val="F0F0F0"/>
                </a:highlight>
                <a:latin typeface="Courier New" panose="02070309020205020404" pitchFamily="49" charset="0"/>
              </a:rPr>
              <a:t>int</a:t>
            </a:r>
            <a:r>
              <a:rPr lang="sv-SE" sz="1100" dirty="0">
                <a:solidFill>
                  <a:srgbClr val="000000"/>
                </a:solidFill>
                <a:highlight>
                  <a:srgbClr val="F0F0F0"/>
                </a:highlight>
                <a:latin typeface="Courier New" panose="02070309020205020404" pitchFamily="49" charset="0"/>
              </a:rPr>
              <a:t> </a:t>
            </a:r>
            <a:r>
              <a:rPr lang="sv-SE" sz="1100" dirty="0">
                <a:solidFill>
                  <a:srgbClr val="808080"/>
                </a:solidFill>
                <a:highlight>
                  <a:srgbClr val="F0F0F0"/>
                </a:highlight>
                <a:latin typeface="Courier New" panose="02070309020205020404" pitchFamily="49" charset="0"/>
              </a:rPr>
              <a:t>i</a:t>
            </a:r>
            <a:r>
              <a:rPr lang="sv-SE"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    </a:t>
            </a:r>
            <a:r>
              <a:rPr lang="en-US" sz="1100" dirty="0">
                <a:solidFill>
                  <a:srgbClr val="0000FF"/>
                </a:solidFill>
                <a:highlight>
                  <a:srgbClr val="F0F0F0"/>
                </a:highlight>
                <a:latin typeface="Courier New" panose="02070309020205020404" pitchFamily="49" charset="0"/>
              </a:rPr>
              <a:t>return</a:t>
            </a:r>
            <a:r>
              <a:rPr lang="en-US" sz="1100" dirty="0">
                <a:solidFill>
                  <a:srgbClr val="000000"/>
                </a:solidFill>
                <a:highlight>
                  <a:srgbClr val="F0F0F0"/>
                </a:highlight>
                <a:latin typeface="Courier New" panose="02070309020205020404" pitchFamily="49" charset="0"/>
              </a:rPr>
              <a:t> </a:t>
            </a:r>
            <a:r>
              <a:rPr lang="en-US" sz="1100" dirty="0">
                <a:solidFill>
                  <a:srgbClr val="808080"/>
                </a:solidFill>
                <a:highlight>
                  <a:srgbClr val="F0F0F0"/>
                </a:highlight>
                <a:latin typeface="Courier New" panose="02070309020205020404" pitchFamily="49" charset="0"/>
              </a:rPr>
              <a:t>arr_in1</a:t>
            </a:r>
            <a:r>
              <a:rPr lang="en-US" sz="1100" dirty="0">
                <a:solidFill>
                  <a:srgbClr val="000000"/>
                </a:solidFill>
                <a:highlight>
                  <a:srgbClr val="F0F0F0"/>
                </a:highlight>
                <a:latin typeface="Courier New" panose="02070309020205020404" pitchFamily="49" charset="0"/>
              </a:rPr>
              <a:t>[</a:t>
            </a:r>
            <a:r>
              <a:rPr lang="en-US" sz="1100" dirty="0">
                <a:solidFill>
                  <a:srgbClr val="808080"/>
                </a:solidFill>
                <a:highlight>
                  <a:srgbClr val="F0F0F0"/>
                </a:highlight>
                <a:latin typeface="Courier New" panose="02070309020205020404" pitchFamily="49" charset="0"/>
              </a:rPr>
              <a:t>i</a:t>
            </a:r>
            <a:r>
              <a:rPr lang="en-US" sz="1100" dirty="0">
                <a:solidFill>
                  <a:srgbClr val="000000"/>
                </a:solidFill>
                <a:highlight>
                  <a:srgbClr val="F0F0F0"/>
                </a:highlight>
                <a:latin typeface="Courier New" panose="02070309020205020404" pitchFamily="49" charset="0"/>
              </a:rPr>
              <a:t>]*</a:t>
            </a:r>
            <a:r>
              <a:rPr lang="en-US" sz="1100" dirty="0">
                <a:solidFill>
                  <a:srgbClr val="808080"/>
                </a:solidFill>
                <a:highlight>
                  <a:srgbClr val="F0F0F0"/>
                </a:highlight>
                <a:latin typeface="Courier New" panose="02070309020205020404" pitchFamily="49" charset="0"/>
              </a:rPr>
              <a:t>arr_in2</a:t>
            </a:r>
            <a:r>
              <a:rPr lang="en-US" sz="1100" dirty="0">
                <a:solidFill>
                  <a:srgbClr val="000000"/>
                </a:solidFill>
                <a:highlight>
                  <a:srgbClr val="F0F0F0"/>
                </a:highlight>
                <a:latin typeface="Courier New" panose="02070309020205020404" pitchFamily="49" charset="0"/>
              </a:rPr>
              <a:t>[</a:t>
            </a:r>
            <a:r>
              <a:rPr lang="en-US" sz="1100" dirty="0">
                <a:solidFill>
                  <a:srgbClr val="808080"/>
                </a:solidFill>
                <a:highlight>
                  <a:srgbClr val="F0F0F0"/>
                </a:highlight>
                <a:latin typeface="Courier New" panose="02070309020205020404" pitchFamily="49" charset="0"/>
              </a:rPr>
              <a:t>i</a:t>
            </a:r>
            <a:r>
              <a:rPr lang="en-US" sz="1100" dirty="0">
                <a:solidFill>
                  <a:srgbClr val="000000"/>
                </a:solidFill>
                <a:highlight>
                  <a:srgbClr val="F0F0F0"/>
                </a:highlight>
                <a:latin typeface="Courier New" panose="02070309020205020404" pitchFamily="49" charset="0"/>
              </a:rPr>
              <a:t>] + </a:t>
            </a:r>
            <a:r>
              <a:rPr lang="en-US" sz="1100" dirty="0">
                <a:solidFill>
                  <a:srgbClr val="808080"/>
                </a:solidFill>
                <a:highlight>
                  <a:srgbClr val="F0F0F0"/>
                </a:highlight>
                <a:latin typeface="Courier New" panose="02070309020205020404" pitchFamily="49" charset="0"/>
              </a:rPr>
              <a:t>arr_in3</a:t>
            </a:r>
            <a:r>
              <a:rPr lang="en-US" sz="1100" dirty="0">
                <a:solidFill>
                  <a:srgbClr val="000000"/>
                </a:solidFill>
                <a:highlight>
                  <a:srgbClr val="F0F0F0"/>
                </a:highlight>
                <a:latin typeface="Courier New" panose="02070309020205020404" pitchFamily="49" charset="0"/>
              </a:rPr>
              <a:t>[</a:t>
            </a:r>
            <a:r>
              <a:rPr lang="en-US" sz="1100" dirty="0">
                <a:solidFill>
                  <a:srgbClr val="808080"/>
                </a:solidFill>
                <a:highlight>
                  <a:srgbClr val="F0F0F0"/>
                </a:highlight>
                <a:latin typeface="Courier New" panose="02070309020205020404" pitchFamily="49" charset="0"/>
              </a:rPr>
              <a:t>i</a:t>
            </a:r>
            <a:r>
              <a:rPr lang="en-US"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a:t>
            </a:r>
          </a:p>
          <a:p>
            <a:endParaRPr lang="en-US" sz="1100" dirty="0">
              <a:solidFill>
                <a:srgbClr val="000000"/>
              </a:solidFill>
              <a:highlight>
                <a:srgbClr val="F0F0F0"/>
              </a:highlight>
              <a:latin typeface="Courier New" panose="02070309020205020404" pitchFamily="49" charset="0"/>
            </a:endParaRPr>
          </a:p>
          <a:p>
            <a:r>
              <a:rPr lang="en-US" sz="1100" dirty="0">
                <a:solidFill>
                  <a:srgbClr val="0000FF"/>
                </a:solidFill>
                <a:highlight>
                  <a:srgbClr val="F0F0F0"/>
                </a:highlight>
                <a:latin typeface="Courier New" panose="02070309020205020404" pitchFamily="49" charset="0"/>
              </a:rPr>
              <a:t>static</a:t>
            </a:r>
            <a:r>
              <a:rPr lang="en-US" sz="1100" dirty="0">
                <a:solidFill>
                  <a:srgbClr val="000000"/>
                </a:solidFill>
                <a:highlight>
                  <a:srgbClr val="F0F0F0"/>
                </a:highlight>
                <a:latin typeface="Courier New" panose="02070309020205020404" pitchFamily="49" charset="0"/>
              </a:rPr>
              <a:t> </a:t>
            </a:r>
            <a:r>
              <a:rPr lang="en-US" sz="1100" dirty="0">
                <a:solidFill>
                  <a:srgbClr val="0000FF"/>
                </a:solidFill>
                <a:highlight>
                  <a:srgbClr val="F0F0F0"/>
                </a:highlight>
                <a:latin typeface="Courier New" panose="02070309020205020404" pitchFamily="49" charset="0"/>
              </a:rPr>
              <a:t>void</a:t>
            </a:r>
            <a:r>
              <a:rPr lang="en-US" sz="1100" dirty="0">
                <a:solidFill>
                  <a:srgbClr val="000000"/>
                </a:solidFill>
                <a:highlight>
                  <a:srgbClr val="F0F0F0"/>
                </a:highlight>
                <a:latin typeface="Courier New" panose="02070309020205020404" pitchFamily="49" charset="0"/>
              </a:rPr>
              <a:t> </a:t>
            </a:r>
            <a:r>
              <a:rPr lang="en-US" sz="1100" dirty="0" err="1">
                <a:solidFill>
                  <a:srgbClr val="000000"/>
                </a:solidFill>
                <a:highlight>
                  <a:srgbClr val="F0F0F0"/>
                </a:highlight>
                <a:latin typeface="Courier New" panose="02070309020205020404" pitchFamily="49" charset="0"/>
              </a:rPr>
              <a:t>do_test</a:t>
            </a:r>
            <a:r>
              <a:rPr lang="en-US"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err="1">
                <a:solidFill>
                  <a:srgbClr val="808080"/>
                </a:solidFill>
                <a:highlight>
                  <a:srgbClr val="F0F0F0"/>
                </a:highlight>
                <a:latin typeface="Courier New" panose="02070309020205020404" pitchFamily="49" charset="0"/>
              </a:rPr>
              <a:t>arr_out</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a:solidFill>
                  <a:srgbClr val="808080"/>
                </a:solidFill>
                <a:highlight>
                  <a:srgbClr val="F0F0F0"/>
                </a:highlight>
                <a:latin typeface="Courier New" panose="02070309020205020404" pitchFamily="49" charset="0"/>
              </a:rPr>
              <a:t>arr_in1</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a:solidFill>
                  <a:srgbClr val="808080"/>
                </a:solidFill>
                <a:highlight>
                  <a:srgbClr val="F0F0F0"/>
                </a:highlight>
                <a:latin typeface="Courier New" panose="02070309020205020404" pitchFamily="49" charset="0"/>
              </a:rPr>
              <a:t>arr_in2</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a:solidFill>
                  <a:srgbClr val="808080"/>
                </a:solidFill>
                <a:highlight>
                  <a:srgbClr val="F0F0F0"/>
                </a:highlight>
                <a:latin typeface="Courier New" panose="02070309020205020404" pitchFamily="49" charset="0"/>
              </a:rPr>
              <a:t>arr_in3</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a:solidFill>
                  <a:srgbClr val="808080"/>
                </a:solidFill>
                <a:highlight>
                  <a:srgbClr val="F0F0F0"/>
                </a:highlight>
                <a:latin typeface="Courier New" panose="02070309020205020404" pitchFamily="49" charset="0"/>
              </a:rPr>
              <a:t>N</a:t>
            </a:r>
            <a:r>
              <a:rPr lang="en-US" sz="1100" dirty="0">
                <a:solidFill>
                  <a:srgbClr val="000000"/>
                </a:solidFill>
                <a:highlight>
                  <a:srgbClr val="F0F0F0"/>
                </a:highlight>
                <a:latin typeface="Courier New" panose="02070309020205020404" pitchFamily="49" charset="0"/>
              </a:rPr>
              <a:t>, </a:t>
            </a:r>
            <a:r>
              <a:rPr lang="en-US" sz="1100" dirty="0">
                <a:solidFill>
                  <a:srgbClr val="0000FF"/>
                </a:solidFill>
                <a:highlight>
                  <a:srgbClr val="F0F0F0"/>
                </a:highlight>
                <a:latin typeface="Courier New" panose="02070309020205020404" pitchFamily="49" charset="0"/>
              </a:rPr>
              <a:t>bool</a:t>
            </a:r>
            <a:r>
              <a:rPr lang="en-US" sz="1100" dirty="0">
                <a:solidFill>
                  <a:srgbClr val="000000"/>
                </a:solidFill>
                <a:highlight>
                  <a:srgbClr val="F0F0F0"/>
                </a:highlight>
                <a:latin typeface="Courier New" panose="02070309020205020404" pitchFamily="49" charset="0"/>
              </a:rPr>
              <a:t> </a:t>
            </a:r>
            <a:r>
              <a:rPr lang="en-US" sz="1100" dirty="0" err="1">
                <a:solidFill>
                  <a:srgbClr val="808080"/>
                </a:solidFill>
                <a:highlight>
                  <a:srgbClr val="F0F0F0"/>
                </a:highlight>
                <a:latin typeface="Courier New" panose="02070309020205020404" pitchFamily="49" charset="0"/>
              </a:rPr>
              <a:t>do_offload</a:t>
            </a:r>
            <a:r>
              <a:rPr lang="en-US"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a:t>
            </a:r>
          </a:p>
          <a:p>
            <a:r>
              <a:rPr lang="en-US" sz="1100" b="1" dirty="0">
                <a:solidFill>
                  <a:srgbClr val="C00000"/>
                </a:solidFill>
                <a:highlight>
                  <a:srgbClr val="F0F0F0"/>
                </a:highlight>
                <a:latin typeface="Courier New" panose="02070309020205020404" pitchFamily="49" charset="0"/>
              </a:rPr>
              <a:t>#pragma offload target(</a:t>
            </a:r>
            <a:r>
              <a:rPr lang="en-US" sz="1100" b="1" dirty="0" err="1">
                <a:solidFill>
                  <a:srgbClr val="C00000"/>
                </a:solidFill>
                <a:highlight>
                  <a:srgbClr val="F0F0F0"/>
                </a:highlight>
                <a:latin typeface="Courier New" panose="02070309020205020404" pitchFamily="49" charset="0"/>
              </a:rPr>
              <a:t>gfx</a:t>
            </a:r>
            <a:r>
              <a:rPr lang="en-US" sz="1100" b="1" dirty="0">
                <a:solidFill>
                  <a:srgbClr val="C00000"/>
                </a:solidFill>
                <a:highlight>
                  <a:srgbClr val="F0F0F0"/>
                </a:highlight>
                <a:latin typeface="Courier New" panose="02070309020205020404" pitchFamily="49" charset="0"/>
              </a:rPr>
              <a:t>) </a:t>
            </a:r>
            <a:r>
              <a:rPr lang="en-US"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    </a:t>
            </a:r>
            <a:r>
              <a:rPr lang="en-US" sz="1100" b="1" dirty="0">
                <a:solidFill>
                  <a:srgbClr val="C00000"/>
                </a:solidFill>
                <a:highlight>
                  <a:srgbClr val="F0F0F0"/>
                </a:highlight>
                <a:latin typeface="Courier New" panose="02070309020205020404" pitchFamily="49" charset="0"/>
              </a:rPr>
              <a:t>out</a:t>
            </a:r>
            <a:r>
              <a:rPr lang="en-US" sz="1100" dirty="0">
                <a:solidFill>
                  <a:srgbClr val="000000"/>
                </a:solidFill>
                <a:highlight>
                  <a:srgbClr val="F0F0F0"/>
                </a:highlight>
                <a:latin typeface="Courier New" panose="02070309020205020404" pitchFamily="49" charset="0"/>
              </a:rPr>
              <a:t>  (</a:t>
            </a:r>
            <a:r>
              <a:rPr lang="en-US" sz="1100" dirty="0" err="1">
                <a:solidFill>
                  <a:srgbClr val="000000"/>
                </a:solidFill>
                <a:highlight>
                  <a:srgbClr val="F0F0F0"/>
                </a:highlight>
                <a:latin typeface="Courier New" panose="02070309020205020404" pitchFamily="49" charset="0"/>
              </a:rPr>
              <a:t>arr_out:</a:t>
            </a:r>
            <a:r>
              <a:rPr lang="en-US" sz="1100" dirty="0" err="1">
                <a:solidFill>
                  <a:srgbClr val="0000FF"/>
                </a:solidFill>
                <a:highlight>
                  <a:srgbClr val="F0F0F0"/>
                </a:highlight>
                <a:latin typeface="Courier New" panose="02070309020205020404" pitchFamily="49" charset="0"/>
              </a:rPr>
              <a:t>length</a:t>
            </a:r>
            <a:r>
              <a:rPr lang="en-US" sz="1100" dirty="0">
                <a:solidFill>
                  <a:srgbClr val="000000"/>
                </a:solidFill>
                <a:highlight>
                  <a:srgbClr val="F0F0F0"/>
                </a:highlight>
                <a:latin typeface="Courier New" panose="02070309020205020404" pitchFamily="49" charset="0"/>
              </a:rPr>
              <a:t>(N)) </a:t>
            </a:r>
            <a:r>
              <a:rPr lang="en-US" sz="1100" dirty="0">
                <a:solidFill>
                  <a:srgbClr val="008000"/>
                </a:solidFill>
                <a:highlight>
                  <a:srgbClr val="F0F0F0"/>
                </a:highlight>
                <a:latin typeface="Courier New" panose="02070309020205020404" pitchFamily="49" charset="0"/>
              </a:rPr>
              <a:t>/*array copied GPU -&gt; CPU after offload */</a:t>
            </a:r>
            <a:r>
              <a:rPr lang="en-US" sz="1100" dirty="0">
                <a:solidFill>
                  <a:srgbClr val="000000"/>
                </a:solidFill>
                <a:highlight>
                  <a:srgbClr val="F0F0F0"/>
                </a:highlight>
                <a:latin typeface="Courier New" panose="02070309020205020404" pitchFamily="49" charset="0"/>
              </a:rPr>
              <a:t> \</a:t>
            </a:r>
          </a:p>
          <a:p>
            <a:r>
              <a:rPr lang="en-US" sz="1100" dirty="0">
                <a:solidFill>
                  <a:srgbClr val="000000"/>
                </a:solidFill>
                <a:highlight>
                  <a:srgbClr val="F0F0F0"/>
                </a:highlight>
                <a:latin typeface="Courier New" panose="02070309020205020404" pitchFamily="49" charset="0"/>
              </a:rPr>
              <a:t>    </a:t>
            </a:r>
            <a:r>
              <a:rPr lang="en-US" sz="1100" b="1" dirty="0">
                <a:solidFill>
                  <a:srgbClr val="C00000"/>
                </a:solidFill>
                <a:highlight>
                  <a:srgbClr val="F0F0F0"/>
                </a:highlight>
                <a:latin typeface="Courier New" panose="02070309020205020404" pitchFamily="49" charset="0"/>
              </a:rPr>
              <a:t>in</a:t>
            </a:r>
            <a:r>
              <a:rPr lang="en-US" sz="1100" dirty="0">
                <a:solidFill>
                  <a:srgbClr val="000000"/>
                </a:solidFill>
                <a:highlight>
                  <a:srgbClr val="F0F0F0"/>
                </a:highlight>
                <a:latin typeface="Courier New" panose="02070309020205020404" pitchFamily="49" charset="0"/>
              </a:rPr>
              <a:t>   (arr_in1:</a:t>
            </a:r>
            <a:r>
              <a:rPr lang="en-US" sz="1100" dirty="0">
                <a:solidFill>
                  <a:srgbClr val="0000FF"/>
                </a:solidFill>
                <a:highlight>
                  <a:srgbClr val="F0F0F0"/>
                </a:highlight>
                <a:latin typeface="Courier New" panose="02070309020205020404" pitchFamily="49" charset="0"/>
              </a:rPr>
              <a:t>length</a:t>
            </a:r>
            <a:r>
              <a:rPr lang="en-US" sz="1100" dirty="0">
                <a:solidFill>
                  <a:srgbClr val="000000"/>
                </a:solidFill>
                <a:highlight>
                  <a:srgbClr val="F0F0F0"/>
                </a:highlight>
                <a:latin typeface="Courier New" panose="02070309020205020404" pitchFamily="49" charset="0"/>
              </a:rPr>
              <a:t>(N)) </a:t>
            </a:r>
            <a:r>
              <a:rPr lang="en-US" sz="1100" dirty="0">
                <a:solidFill>
                  <a:srgbClr val="008000"/>
                </a:solidFill>
                <a:highlight>
                  <a:srgbClr val="F0F0F0"/>
                </a:highlight>
                <a:latin typeface="Courier New" panose="02070309020205020404" pitchFamily="49" charset="0"/>
              </a:rPr>
              <a:t>/*array copied CPU -&gt; GPU before offload*/</a:t>
            </a:r>
            <a:r>
              <a:rPr lang="en-US" sz="1100" dirty="0">
                <a:solidFill>
                  <a:srgbClr val="000000"/>
                </a:solidFill>
                <a:highlight>
                  <a:srgbClr val="F0F0F0"/>
                </a:highlight>
                <a:latin typeface="Courier New" panose="02070309020205020404" pitchFamily="49" charset="0"/>
              </a:rPr>
              <a:t> \</a:t>
            </a:r>
          </a:p>
          <a:p>
            <a:r>
              <a:rPr lang="en-US" sz="1100" dirty="0">
                <a:solidFill>
                  <a:srgbClr val="000000"/>
                </a:solidFill>
                <a:highlight>
                  <a:srgbClr val="F0F0F0"/>
                </a:highlight>
                <a:latin typeface="Courier New" panose="02070309020205020404" pitchFamily="49" charset="0"/>
              </a:rPr>
              <a:t>    </a:t>
            </a:r>
            <a:r>
              <a:rPr lang="en-US" sz="1100" b="1" dirty="0">
                <a:solidFill>
                  <a:srgbClr val="C00000"/>
                </a:solidFill>
                <a:highlight>
                  <a:srgbClr val="F0F0F0"/>
                </a:highlight>
                <a:latin typeface="Courier New" panose="02070309020205020404" pitchFamily="49" charset="0"/>
              </a:rPr>
              <a:t>inout</a:t>
            </a:r>
            <a:r>
              <a:rPr lang="en-US" sz="1100" dirty="0">
                <a:solidFill>
                  <a:srgbClr val="000000"/>
                </a:solidFill>
                <a:highlight>
                  <a:srgbClr val="F0F0F0"/>
                </a:highlight>
                <a:latin typeface="Courier New" panose="02070309020205020404" pitchFamily="49" charset="0"/>
              </a:rPr>
              <a:t>(arr_in2:</a:t>
            </a:r>
            <a:r>
              <a:rPr lang="en-US" sz="1100" dirty="0">
                <a:solidFill>
                  <a:srgbClr val="0000FF"/>
                </a:solidFill>
                <a:highlight>
                  <a:srgbClr val="F0F0F0"/>
                </a:highlight>
                <a:latin typeface="Courier New" panose="02070309020205020404" pitchFamily="49" charset="0"/>
              </a:rPr>
              <a:t>length</a:t>
            </a:r>
            <a:r>
              <a:rPr lang="en-US" sz="1100" dirty="0">
                <a:solidFill>
                  <a:srgbClr val="000000"/>
                </a:solidFill>
                <a:highlight>
                  <a:srgbClr val="F0F0F0"/>
                </a:highlight>
                <a:latin typeface="Courier New" panose="02070309020205020404" pitchFamily="49" charset="0"/>
              </a:rPr>
              <a:t>(N)) </a:t>
            </a:r>
            <a:r>
              <a:rPr lang="en-US" sz="1100" dirty="0">
                <a:solidFill>
                  <a:srgbClr val="008000"/>
                </a:solidFill>
                <a:highlight>
                  <a:srgbClr val="F0F0F0"/>
                </a:highlight>
                <a:latin typeface="Courier New" panose="02070309020205020404" pitchFamily="49" charset="0"/>
              </a:rPr>
              <a:t>/*array copied back and forth           */</a:t>
            </a:r>
            <a:r>
              <a:rPr lang="en-US" sz="1100" dirty="0">
                <a:solidFill>
                  <a:srgbClr val="000000"/>
                </a:solidFill>
                <a:highlight>
                  <a:srgbClr val="F0F0F0"/>
                </a:highlight>
                <a:latin typeface="Courier New" panose="02070309020205020404" pitchFamily="49" charset="0"/>
              </a:rPr>
              <a:t> \</a:t>
            </a:r>
          </a:p>
          <a:p>
            <a:r>
              <a:rPr lang="en-US" sz="1100" dirty="0">
                <a:solidFill>
                  <a:srgbClr val="000000"/>
                </a:solidFill>
                <a:highlight>
                  <a:srgbClr val="F0F0F0"/>
                </a:highlight>
                <a:latin typeface="Courier New" panose="02070309020205020404" pitchFamily="49" charset="0"/>
              </a:rPr>
              <a:t>    </a:t>
            </a:r>
            <a:r>
              <a:rPr lang="en-US" sz="1100" b="1" dirty="0">
                <a:solidFill>
                  <a:srgbClr val="C00000"/>
                </a:solidFill>
                <a:highlight>
                  <a:srgbClr val="F0F0F0"/>
                </a:highlight>
                <a:latin typeface="Courier New" panose="02070309020205020404" pitchFamily="49" charset="0"/>
              </a:rPr>
              <a:t>pin</a:t>
            </a:r>
            <a:r>
              <a:rPr lang="en-US" sz="1100" dirty="0">
                <a:solidFill>
                  <a:srgbClr val="000000"/>
                </a:solidFill>
                <a:highlight>
                  <a:srgbClr val="F0F0F0"/>
                </a:highlight>
                <a:latin typeface="Courier New" panose="02070309020205020404" pitchFamily="49" charset="0"/>
              </a:rPr>
              <a:t>  (arr_in3:</a:t>
            </a:r>
            <a:r>
              <a:rPr lang="en-US" sz="1100" dirty="0">
                <a:solidFill>
                  <a:srgbClr val="0000FF"/>
                </a:solidFill>
                <a:highlight>
                  <a:srgbClr val="F0F0F0"/>
                </a:highlight>
                <a:latin typeface="Courier New" panose="02070309020205020404" pitchFamily="49" charset="0"/>
              </a:rPr>
              <a:t>length</a:t>
            </a:r>
            <a:r>
              <a:rPr lang="en-US" sz="1100" dirty="0">
                <a:solidFill>
                  <a:srgbClr val="000000"/>
                </a:solidFill>
                <a:highlight>
                  <a:srgbClr val="F0F0F0"/>
                </a:highlight>
                <a:latin typeface="Courier New" panose="02070309020205020404" pitchFamily="49" charset="0"/>
              </a:rPr>
              <a:t>(N)) </a:t>
            </a:r>
            <a:r>
              <a:rPr lang="en-US" sz="1100" dirty="0">
                <a:solidFill>
                  <a:srgbClr val="008000"/>
                </a:solidFill>
                <a:highlight>
                  <a:srgbClr val="F0F0F0"/>
                </a:highlight>
                <a:latin typeface="Courier New" panose="02070309020205020404" pitchFamily="49" charset="0"/>
              </a:rPr>
              <a:t>/*no copying, array is physically shared*/</a:t>
            </a:r>
            <a:r>
              <a:rPr lang="en-US" sz="1100" dirty="0">
                <a:solidFill>
                  <a:srgbClr val="000000"/>
                </a:solidFill>
                <a:highlight>
                  <a:srgbClr val="F0F0F0"/>
                </a:highlight>
                <a:latin typeface="Courier New" panose="02070309020205020404" pitchFamily="49" charset="0"/>
              </a:rPr>
              <a:t> \</a:t>
            </a:r>
          </a:p>
          <a:p>
            <a:r>
              <a:rPr lang="en-US" sz="1100" dirty="0">
                <a:solidFill>
                  <a:srgbClr val="000000"/>
                </a:solidFill>
                <a:highlight>
                  <a:srgbClr val="F0F0F0"/>
                </a:highlight>
                <a:latin typeface="Courier New" panose="02070309020205020404" pitchFamily="49" charset="0"/>
              </a:rPr>
              <a:t>    </a:t>
            </a:r>
            <a:r>
              <a:rPr lang="en-US" sz="1100" b="1" dirty="0">
                <a:solidFill>
                  <a:srgbClr val="C00000"/>
                </a:solidFill>
                <a:highlight>
                  <a:srgbClr val="F0F0F0"/>
                </a:highlight>
                <a:latin typeface="Courier New" panose="02070309020205020404" pitchFamily="49" charset="0"/>
              </a:rPr>
              <a:t>if</a:t>
            </a:r>
            <a:r>
              <a:rPr lang="en-US" sz="1100" dirty="0">
                <a:solidFill>
                  <a:srgbClr val="000000"/>
                </a:solidFill>
                <a:highlight>
                  <a:srgbClr val="F0F0F0"/>
                </a:highlight>
                <a:latin typeface="Courier New" panose="02070309020205020404" pitchFamily="49" charset="0"/>
              </a:rPr>
              <a:t>(</a:t>
            </a:r>
            <a:r>
              <a:rPr lang="en-US" sz="1100" dirty="0" err="1">
                <a:solidFill>
                  <a:srgbClr val="000000"/>
                </a:solidFill>
                <a:highlight>
                  <a:srgbClr val="F0F0F0"/>
                </a:highlight>
                <a:latin typeface="Courier New" panose="02070309020205020404" pitchFamily="49" charset="0"/>
              </a:rPr>
              <a:t>do_offload</a:t>
            </a:r>
            <a:r>
              <a:rPr lang="en-US" sz="1100" dirty="0">
                <a:solidFill>
                  <a:srgbClr val="000000"/>
                </a:solidFill>
                <a:highlight>
                  <a:srgbClr val="F0F0F0"/>
                </a:highlight>
                <a:latin typeface="Courier New" panose="02070309020205020404" pitchFamily="49" charset="0"/>
              </a:rPr>
              <a:t>)           </a:t>
            </a:r>
            <a:r>
              <a:rPr lang="en-US" sz="1100" dirty="0">
                <a:solidFill>
                  <a:srgbClr val="008000"/>
                </a:solidFill>
                <a:highlight>
                  <a:srgbClr val="F0F0F0"/>
                </a:highlight>
                <a:latin typeface="Courier New" panose="02070309020205020404" pitchFamily="49" charset="0"/>
              </a:rPr>
              <a:t>/*offload happens only if c </a:t>
            </a:r>
            <a:r>
              <a:rPr lang="en-US" sz="1100" dirty="0" err="1">
                <a:solidFill>
                  <a:srgbClr val="008000"/>
                </a:solidFill>
                <a:highlight>
                  <a:srgbClr val="F0F0F0"/>
                </a:highlight>
                <a:latin typeface="Courier New" panose="02070309020205020404" pitchFamily="49" charset="0"/>
              </a:rPr>
              <a:t>do_offload</a:t>
            </a:r>
            <a:r>
              <a:rPr lang="en-US" sz="1100" dirty="0">
                <a:solidFill>
                  <a:srgbClr val="008000"/>
                </a:solidFill>
                <a:highlight>
                  <a:srgbClr val="F0F0F0"/>
                </a:highlight>
                <a:latin typeface="Courier New" panose="02070309020205020404" pitchFamily="49" charset="0"/>
              </a:rPr>
              <a:t> to true*/</a:t>
            </a:r>
            <a:endParaRPr lang="en-US" sz="1100" dirty="0">
              <a:solidFill>
                <a:srgbClr val="000000"/>
              </a:solidFill>
              <a:highlight>
                <a:srgbClr val="F0F0F0"/>
              </a:highlight>
              <a:latin typeface="Courier New" panose="02070309020205020404" pitchFamily="49" charset="0"/>
            </a:endParaRPr>
          </a:p>
          <a:p>
            <a:endParaRPr lang="en-US" sz="1100" dirty="0">
              <a:solidFill>
                <a:srgbClr val="000000"/>
              </a:solidFill>
              <a:highlight>
                <a:srgbClr val="F0F0F0"/>
              </a:highlight>
              <a:latin typeface="Courier New" panose="02070309020205020404" pitchFamily="49" charset="0"/>
            </a:endParaRPr>
          </a:p>
          <a:p>
            <a:r>
              <a:rPr lang="nn-NO" sz="1100" dirty="0">
                <a:solidFill>
                  <a:srgbClr val="000000"/>
                </a:solidFill>
                <a:highlight>
                  <a:srgbClr val="F0F0F0"/>
                </a:highlight>
                <a:latin typeface="Courier New" panose="02070309020205020404" pitchFamily="49" charset="0"/>
              </a:rPr>
              <a:t>    </a:t>
            </a:r>
            <a:r>
              <a:rPr lang="nn-NO" sz="1100" dirty="0">
                <a:solidFill>
                  <a:srgbClr val="0000FF"/>
                </a:solidFill>
                <a:highlight>
                  <a:srgbClr val="F0F0F0"/>
                </a:highlight>
                <a:latin typeface="Courier New" panose="02070309020205020404" pitchFamily="49" charset="0"/>
              </a:rPr>
              <a:t>_Cilk_for</a:t>
            </a:r>
            <a:r>
              <a:rPr lang="nn-NO" sz="1100" dirty="0">
                <a:solidFill>
                  <a:srgbClr val="000000"/>
                </a:solidFill>
                <a:highlight>
                  <a:srgbClr val="F0F0F0"/>
                </a:highlight>
                <a:latin typeface="Courier New" panose="02070309020205020404" pitchFamily="49" charset="0"/>
              </a:rPr>
              <a:t> _Simd (</a:t>
            </a:r>
            <a:r>
              <a:rPr lang="nn-NO" sz="1100" dirty="0">
                <a:solidFill>
                  <a:srgbClr val="0000FF"/>
                </a:solidFill>
                <a:highlight>
                  <a:srgbClr val="F0F0F0"/>
                </a:highlight>
                <a:latin typeface="Courier New" panose="02070309020205020404" pitchFamily="49" charset="0"/>
              </a:rPr>
              <a:t>int</a:t>
            </a:r>
            <a:r>
              <a:rPr lang="nn-NO" sz="1100" dirty="0">
                <a:solidFill>
                  <a:srgbClr val="000000"/>
                </a:solidFill>
                <a:highlight>
                  <a:srgbClr val="F0F0F0"/>
                </a:highlight>
                <a:latin typeface="Courier New" panose="02070309020205020404" pitchFamily="49" charset="0"/>
              </a:rPr>
              <a:t> i = 0; i &lt; </a:t>
            </a:r>
            <a:r>
              <a:rPr lang="nn-NO" sz="1100" dirty="0">
                <a:solidFill>
                  <a:srgbClr val="808080"/>
                </a:solidFill>
                <a:highlight>
                  <a:srgbClr val="F0F0F0"/>
                </a:highlight>
                <a:latin typeface="Courier New" panose="02070309020205020404" pitchFamily="49" charset="0"/>
              </a:rPr>
              <a:t>N</a:t>
            </a:r>
            <a:r>
              <a:rPr lang="nn-NO" sz="1100" dirty="0">
                <a:solidFill>
                  <a:srgbClr val="000000"/>
                </a:solidFill>
                <a:highlight>
                  <a:srgbClr val="F0F0F0"/>
                </a:highlight>
                <a:latin typeface="Courier New" panose="02070309020205020404" pitchFamily="49" charset="0"/>
              </a:rPr>
              <a:t>; i++) { </a:t>
            </a:r>
            <a:r>
              <a:rPr lang="nn-NO" sz="1100" dirty="0">
                <a:solidFill>
                  <a:srgbClr val="008000"/>
                </a:solidFill>
                <a:highlight>
                  <a:srgbClr val="F0F0F0"/>
                </a:highlight>
                <a:latin typeface="Courier New" panose="02070309020205020404" pitchFamily="49" charset="0"/>
              </a:rPr>
              <a:t>// a parallel loop</a:t>
            </a:r>
            <a:endParaRPr lang="nn-NO" sz="1100" dirty="0">
              <a:solidFill>
                <a:srgbClr val="000000"/>
              </a:solidFill>
              <a:highlight>
                <a:srgbClr val="F0F0F0"/>
              </a:highlight>
              <a:latin typeface="Courier New" panose="02070309020205020404" pitchFamily="49" charset="0"/>
            </a:endParaRPr>
          </a:p>
          <a:p>
            <a:r>
              <a:rPr lang="en-US" sz="1100" dirty="0">
                <a:solidFill>
                  <a:srgbClr val="000000"/>
                </a:solidFill>
                <a:highlight>
                  <a:srgbClr val="F0F0F0"/>
                </a:highlight>
                <a:latin typeface="Courier New" panose="02070309020205020404" pitchFamily="49" charset="0"/>
              </a:rPr>
              <a:t>        </a:t>
            </a:r>
            <a:r>
              <a:rPr lang="en-US" sz="1100" dirty="0" err="1">
                <a:solidFill>
                  <a:srgbClr val="000000"/>
                </a:solidFill>
                <a:highlight>
                  <a:srgbClr val="F0F0F0"/>
                </a:highlight>
                <a:latin typeface="Courier New" panose="02070309020205020404" pitchFamily="49" charset="0"/>
              </a:rPr>
              <a:t>arr_out</a:t>
            </a:r>
            <a:r>
              <a:rPr lang="en-US" sz="1100" dirty="0">
                <a:solidFill>
                  <a:srgbClr val="000000"/>
                </a:solidFill>
                <a:highlight>
                  <a:srgbClr val="F0F0F0"/>
                </a:highlight>
                <a:latin typeface="Courier New" panose="02070309020205020404" pitchFamily="49" charset="0"/>
              </a:rPr>
              <a:t>[i] = </a:t>
            </a:r>
            <a:r>
              <a:rPr lang="en-US" sz="1100" dirty="0" err="1">
                <a:solidFill>
                  <a:srgbClr val="000000"/>
                </a:solidFill>
                <a:highlight>
                  <a:srgbClr val="F0F0F0"/>
                </a:highlight>
                <a:latin typeface="Courier New" panose="02070309020205020404" pitchFamily="49" charset="0"/>
              </a:rPr>
              <a:t>vec_func</a:t>
            </a:r>
            <a:r>
              <a:rPr lang="en-US" sz="1100" dirty="0">
                <a:solidFill>
                  <a:srgbClr val="000000"/>
                </a:solidFill>
                <a:highlight>
                  <a:srgbClr val="F0F0F0"/>
                </a:highlight>
                <a:latin typeface="Courier New" panose="02070309020205020404" pitchFamily="49" charset="0"/>
              </a:rPr>
              <a:t>(arr_in1, arr_in2, arr_in3, i); </a:t>
            </a:r>
            <a:r>
              <a:rPr lang="en-US" sz="1100" dirty="0">
                <a:solidFill>
                  <a:srgbClr val="008000"/>
                </a:solidFill>
                <a:highlight>
                  <a:srgbClr val="F0F0F0"/>
                </a:highlight>
                <a:latin typeface="Courier New" panose="02070309020205020404" pitchFamily="49" charset="0"/>
              </a:rPr>
              <a:t>// a vector function call</a:t>
            </a:r>
            <a:endParaRPr lang="en-US" sz="1100" dirty="0">
              <a:solidFill>
                <a:srgbClr val="000000"/>
              </a:solidFill>
              <a:highlight>
                <a:srgbClr val="F0F0F0"/>
              </a:highlight>
              <a:latin typeface="Courier New" panose="02070309020205020404" pitchFamily="49" charset="0"/>
            </a:endParaRPr>
          </a:p>
          <a:p>
            <a:r>
              <a:rPr lang="en-US" sz="1100" dirty="0">
                <a:solidFill>
                  <a:srgbClr val="000000"/>
                </a:solidFill>
                <a:highlight>
                  <a:srgbClr val="F0F0F0"/>
                </a:highlight>
                <a:latin typeface="Courier New" panose="02070309020205020404" pitchFamily="49" charset="0"/>
              </a:rPr>
              <a:t>    }</a:t>
            </a:r>
          </a:p>
          <a:p>
            <a:r>
              <a:rPr lang="en-US" sz="1100" dirty="0">
                <a:solidFill>
                  <a:srgbClr val="000000"/>
                </a:solidFill>
                <a:highlight>
                  <a:srgbClr val="F0F0F0"/>
                </a:highlight>
                <a:latin typeface="Courier New" panose="02070309020205020404" pitchFamily="49" charset="0"/>
              </a:rPr>
              <a:t>}</a:t>
            </a:r>
          </a:p>
          <a:p>
            <a:endParaRPr lang="en-US" sz="1100" dirty="0">
              <a:solidFill>
                <a:srgbClr val="000000"/>
              </a:solidFill>
              <a:highlight>
                <a:srgbClr val="F0F0F0"/>
              </a:highlight>
              <a:latin typeface="Courier New" panose="02070309020205020404" pitchFamily="49" charset="0"/>
            </a:endParaRPr>
          </a:p>
        </p:txBody>
      </p:sp>
    </p:spTree>
    <p:extLst>
      <p:ext uri="{BB962C8B-B14F-4D97-AF65-F5344CB8AC3E}">
        <p14:creationId xmlns:p14="http://schemas.microsoft.com/office/powerpoint/2010/main" val="143265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33</a:t>
            </a:fld>
            <a:endParaRPr lang="en-US" dirty="0"/>
          </a:p>
        </p:txBody>
      </p:sp>
      <p:sp>
        <p:nvSpPr>
          <p:cNvPr id="3" name="Title 2"/>
          <p:cNvSpPr>
            <a:spLocks noGrp="1"/>
          </p:cNvSpPr>
          <p:nvPr>
            <p:ph type="title"/>
          </p:nvPr>
        </p:nvSpPr>
        <p:spPr/>
        <p:txBody>
          <a:bodyPr/>
          <a:lstStyle/>
          <a:p>
            <a:r>
              <a:rPr lang="en-US" dirty="0" smtClean="0"/>
              <a:t>Example1b: </a:t>
            </a:r>
            <a:r>
              <a:rPr lang="en-US" dirty="0"/>
              <a:t>basic </a:t>
            </a:r>
            <a:r>
              <a:rPr lang="en-US" dirty="0" smtClean="0"/>
              <a:t>#pragma offload with AN</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6" name="Rectangle 5"/>
          <p:cNvSpPr/>
          <p:nvPr/>
        </p:nvSpPr>
        <p:spPr>
          <a:xfrm>
            <a:off x="228600" y="921538"/>
            <a:ext cx="8777352" cy="3785652"/>
          </a:xfrm>
          <a:prstGeom prst="rect">
            <a:avLst/>
          </a:prstGeom>
        </p:spPr>
        <p:txBody>
          <a:bodyPr wrap="square">
            <a:spAutoFit/>
          </a:bodyPr>
          <a:lstStyle/>
          <a:p>
            <a:r>
              <a:rPr lang="en-US" sz="1200" dirty="0">
                <a:solidFill>
                  <a:srgbClr val="008000"/>
                </a:solidFill>
                <a:highlight>
                  <a:srgbClr val="F0F0F0"/>
                </a:highlight>
                <a:latin typeface="Courier New" panose="02070309020205020404" pitchFamily="49" charset="0"/>
              </a:rPr>
              <a:t>// a vector function</a:t>
            </a:r>
            <a:endParaRPr lang="en-US" sz="1200" dirty="0">
              <a:solidFill>
                <a:srgbClr val="000000"/>
              </a:solidFill>
              <a:highlight>
                <a:srgbClr val="F0F0F0"/>
              </a:highlight>
              <a:latin typeface="Courier New" panose="02070309020205020404" pitchFamily="49" charset="0"/>
            </a:endParaRPr>
          </a:p>
          <a:p>
            <a:r>
              <a:rPr lang="en-US" sz="1200" b="1" dirty="0">
                <a:solidFill>
                  <a:srgbClr val="C00000"/>
                </a:solidFill>
                <a:highlight>
                  <a:srgbClr val="F0F0F0"/>
                </a:highlight>
                <a:latin typeface="Courier New" panose="02070309020205020404" pitchFamily="49" charset="0"/>
              </a:rPr>
              <a:t>__</a:t>
            </a:r>
            <a:r>
              <a:rPr lang="en-US" sz="1200" b="1" dirty="0" err="1">
                <a:solidFill>
                  <a:srgbClr val="C00000"/>
                </a:solidFill>
                <a:highlight>
                  <a:srgbClr val="F0F0F0"/>
                </a:highlight>
                <a:latin typeface="Courier New" panose="02070309020205020404" pitchFamily="49" charset="0"/>
              </a:rPr>
              <a:t>declspec</a:t>
            </a:r>
            <a:r>
              <a:rPr lang="en-US" sz="1200" b="1" dirty="0">
                <a:solidFill>
                  <a:srgbClr val="C00000"/>
                </a:solidFill>
                <a:highlight>
                  <a:srgbClr val="F0F0F0"/>
                </a:highlight>
                <a:latin typeface="Courier New" panose="02070309020205020404" pitchFamily="49" charset="0"/>
              </a:rPr>
              <a:t>(target(</a:t>
            </a:r>
            <a:r>
              <a:rPr lang="en-US" sz="1200" b="1" dirty="0" err="1">
                <a:solidFill>
                  <a:srgbClr val="C00000"/>
                </a:solidFill>
                <a:highlight>
                  <a:srgbClr val="F0F0F0"/>
                </a:highlight>
                <a:latin typeface="Courier New" panose="02070309020205020404" pitchFamily="49" charset="0"/>
              </a:rPr>
              <a:t>gfx</a:t>
            </a:r>
            <a:r>
              <a:rPr lang="en-US" sz="1200" b="1" dirty="0">
                <a:solidFill>
                  <a:srgbClr val="C00000"/>
                </a:solidFill>
                <a:highlight>
                  <a:srgbClr val="F0F0F0"/>
                </a:highlight>
                <a:latin typeface="Courier New" panose="02070309020205020404" pitchFamily="49" charset="0"/>
              </a:rPr>
              <a:t>)) </a:t>
            </a:r>
            <a:r>
              <a:rPr lang="en-US" sz="1200" dirty="0">
                <a:solidFill>
                  <a:srgbClr val="008000"/>
                </a:solidFill>
                <a:highlight>
                  <a:srgbClr val="F0F0F0"/>
                </a:highlight>
                <a:latin typeface="Courier New" panose="02070309020205020404" pitchFamily="49" charset="0"/>
              </a:rPr>
              <a:t>/*executes on GPU*/</a:t>
            </a:r>
            <a:r>
              <a:rPr lang="en-US" sz="1200" dirty="0">
                <a:solidFill>
                  <a:srgbClr val="000000"/>
                </a:solidFill>
                <a:highlight>
                  <a:srgbClr val="F0F0F0"/>
                </a:highlight>
                <a:latin typeface="Courier New" panose="02070309020205020404" pitchFamily="49" charset="0"/>
              </a:rPr>
              <a:t> \</a:t>
            </a:r>
          </a:p>
          <a:p>
            <a:r>
              <a:rPr lang="en-US" sz="1200" dirty="0">
                <a:solidFill>
                  <a:srgbClr val="0000FF"/>
                </a:solidFill>
                <a:highlight>
                  <a:srgbClr val="F0F0F0"/>
                </a:highlight>
                <a:latin typeface="Courier New" panose="02070309020205020404" pitchFamily="49" charset="0"/>
              </a:rPr>
              <a:t>__</a:t>
            </a:r>
            <a:r>
              <a:rPr lang="en-US" sz="1200" dirty="0" err="1">
                <a:solidFill>
                  <a:srgbClr val="0000FF"/>
                </a:solidFill>
                <a:highlight>
                  <a:srgbClr val="F0F0F0"/>
                </a:highlight>
                <a:latin typeface="Courier New" panose="02070309020205020404" pitchFamily="49" charset="0"/>
              </a:rPr>
              <a:t>declspec</a:t>
            </a:r>
            <a:r>
              <a:rPr lang="en-US" sz="1200" dirty="0">
                <a:solidFill>
                  <a:srgbClr val="000000"/>
                </a:solidFill>
                <a:highlight>
                  <a:srgbClr val="F0F0F0"/>
                </a:highlight>
                <a:latin typeface="Courier New" panose="02070309020205020404" pitchFamily="49" charset="0"/>
              </a:rPr>
              <a:t>(vector)</a:t>
            </a:r>
          </a:p>
          <a:p>
            <a:r>
              <a:rPr lang="en-US" sz="1200" dirty="0" err="1">
                <a:solidFill>
                  <a:srgbClr val="0000FF"/>
                </a:solidFill>
                <a:highlight>
                  <a:srgbClr val="F0F0F0"/>
                </a:highlight>
                <a:latin typeface="Courier New" panose="02070309020205020404" pitchFamily="49" charset="0"/>
              </a:rPr>
              <a:t>int</a:t>
            </a:r>
            <a:r>
              <a:rPr lang="en-US" sz="1200" dirty="0">
                <a:solidFill>
                  <a:srgbClr val="000000"/>
                </a:solidFill>
                <a:highlight>
                  <a:srgbClr val="F0F0F0"/>
                </a:highlight>
                <a:latin typeface="Courier New" panose="02070309020205020404" pitchFamily="49" charset="0"/>
              </a:rPr>
              <a:t> </a:t>
            </a:r>
            <a:r>
              <a:rPr lang="en-US" sz="1200" dirty="0" err="1">
                <a:solidFill>
                  <a:srgbClr val="000000"/>
                </a:solidFill>
                <a:highlight>
                  <a:srgbClr val="F0F0F0"/>
                </a:highlight>
                <a:latin typeface="Courier New" panose="02070309020205020404" pitchFamily="49" charset="0"/>
              </a:rPr>
              <a:t>vec_func</a:t>
            </a:r>
            <a:r>
              <a:rPr lang="en-US" sz="1200" dirty="0">
                <a:solidFill>
                  <a:srgbClr val="000000"/>
                </a:solidFill>
                <a:highlight>
                  <a:srgbClr val="F0F0F0"/>
                </a:highlight>
                <a:latin typeface="Courier New" panose="02070309020205020404" pitchFamily="49" charset="0"/>
              </a:rPr>
              <a:t>(</a:t>
            </a:r>
            <a:r>
              <a:rPr lang="en-US" sz="1200" dirty="0" err="1">
                <a:solidFill>
                  <a:srgbClr val="0000FF"/>
                </a:solidFill>
                <a:highlight>
                  <a:srgbClr val="F0F0F0"/>
                </a:highlight>
                <a:latin typeface="Courier New" panose="02070309020205020404" pitchFamily="49" charset="0"/>
              </a:rPr>
              <a:t>int</a:t>
            </a:r>
            <a:r>
              <a:rPr lang="en-US" sz="1200" dirty="0">
                <a:solidFill>
                  <a:srgbClr val="000000"/>
                </a:solidFill>
                <a:highlight>
                  <a:srgbClr val="F0F0F0"/>
                </a:highlight>
                <a:latin typeface="Courier New" panose="02070309020205020404" pitchFamily="49" charset="0"/>
              </a:rPr>
              <a:t> </a:t>
            </a:r>
            <a:r>
              <a:rPr lang="en-US" sz="1200" dirty="0">
                <a:solidFill>
                  <a:srgbClr val="808080"/>
                </a:solidFill>
                <a:highlight>
                  <a:srgbClr val="F0F0F0"/>
                </a:highlight>
                <a:latin typeface="Courier New" panose="02070309020205020404" pitchFamily="49" charset="0"/>
              </a:rPr>
              <a:t>in1</a:t>
            </a:r>
            <a:r>
              <a:rPr lang="en-US" sz="1200" dirty="0">
                <a:solidFill>
                  <a:srgbClr val="000000"/>
                </a:solidFill>
                <a:highlight>
                  <a:srgbClr val="F0F0F0"/>
                </a:highlight>
                <a:latin typeface="Courier New" panose="02070309020205020404" pitchFamily="49" charset="0"/>
              </a:rPr>
              <a:t>, </a:t>
            </a:r>
            <a:r>
              <a:rPr lang="en-US" sz="1200" dirty="0" err="1">
                <a:solidFill>
                  <a:srgbClr val="0000FF"/>
                </a:solidFill>
                <a:highlight>
                  <a:srgbClr val="F0F0F0"/>
                </a:highlight>
                <a:latin typeface="Courier New" panose="02070309020205020404" pitchFamily="49" charset="0"/>
              </a:rPr>
              <a:t>int</a:t>
            </a:r>
            <a:r>
              <a:rPr lang="en-US" sz="1200" dirty="0">
                <a:solidFill>
                  <a:srgbClr val="000000"/>
                </a:solidFill>
                <a:highlight>
                  <a:srgbClr val="F0F0F0"/>
                </a:highlight>
                <a:latin typeface="Courier New" panose="02070309020205020404" pitchFamily="49" charset="0"/>
              </a:rPr>
              <a:t> </a:t>
            </a:r>
            <a:r>
              <a:rPr lang="en-US" sz="1200" dirty="0">
                <a:solidFill>
                  <a:srgbClr val="808080"/>
                </a:solidFill>
                <a:highlight>
                  <a:srgbClr val="F0F0F0"/>
                </a:highlight>
                <a:latin typeface="Courier New" panose="02070309020205020404" pitchFamily="49" charset="0"/>
              </a:rPr>
              <a:t>in2</a:t>
            </a:r>
            <a:r>
              <a:rPr lang="en-US" sz="1200" dirty="0">
                <a:solidFill>
                  <a:srgbClr val="000000"/>
                </a:solidFill>
                <a:highlight>
                  <a:srgbClr val="F0F0F0"/>
                </a:highlight>
                <a:latin typeface="Courier New" panose="02070309020205020404" pitchFamily="49" charset="0"/>
              </a:rPr>
              <a:t>, </a:t>
            </a:r>
            <a:r>
              <a:rPr lang="en-US" sz="1200" dirty="0" err="1">
                <a:solidFill>
                  <a:srgbClr val="0000FF"/>
                </a:solidFill>
                <a:highlight>
                  <a:srgbClr val="F0F0F0"/>
                </a:highlight>
                <a:latin typeface="Courier New" panose="02070309020205020404" pitchFamily="49" charset="0"/>
              </a:rPr>
              <a:t>int</a:t>
            </a:r>
            <a:r>
              <a:rPr lang="en-US" sz="1200" dirty="0">
                <a:solidFill>
                  <a:srgbClr val="000000"/>
                </a:solidFill>
                <a:highlight>
                  <a:srgbClr val="F0F0F0"/>
                </a:highlight>
                <a:latin typeface="Courier New" panose="02070309020205020404" pitchFamily="49" charset="0"/>
              </a:rPr>
              <a:t> </a:t>
            </a:r>
            <a:r>
              <a:rPr lang="en-US" sz="1200" dirty="0">
                <a:solidFill>
                  <a:srgbClr val="808080"/>
                </a:solidFill>
                <a:highlight>
                  <a:srgbClr val="F0F0F0"/>
                </a:highlight>
                <a:latin typeface="Courier New" panose="02070309020205020404" pitchFamily="49" charset="0"/>
              </a:rPr>
              <a:t>in3</a:t>
            </a:r>
            <a:r>
              <a:rPr lang="en-US" sz="1200" dirty="0">
                <a:solidFill>
                  <a:srgbClr val="000000"/>
                </a:solidFill>
                <a:highlight>
                  <a:srgbClr val="F0F0F0"/>
                </a:highlight>
                <a:latin typeface="Courier New" panose="02070309020205020404" pitchFamily="49" charset="0"/>
              </a:rPr>
              <a:t>)</a:t>
            </a:r>
          </a:p>
          <a:p>
            <a:r>
              <a:rPr lang="en-US" sz="1200" dirty="0">
                <a:solidFill>
                  <a:srgbClr val="000000"/>
                </a:solidFill>
                <a:highlight>
                  <a:srgbClr val="F0F0F0"/>
                </a:highlight>
                <a:latin typeface="Courier New" panose="02070309020205020404" pitchFamily="49" charset="0"/>
              </a:rPr>
              <a:t>{</a:t>
            </a:r>
          </a:p>
          <a:p>
            <a:r>
              <a:rPr lang="en-US" sz="1200" dirty="0">
                <a:solidFill>
                  <a:srgbClr val="000000"/>
                </a:solidFill>
                <a:highlight>
                  <a:srgbClr val="F0F0F0"/>
                </a:highlight>
                <a:latin typeface="Courier New" panose="02070309020205020404" pitchFamily="49" charset="0"/>
              </a:rPr>
              <a:t>    </a:t>
            </a:r>
            <a:r>
              <a:rPr lang="en-US" sz="1200" dirty="0">
                <a:solidFill>
                  <a:srgbClr val="0000FF"/>
                </a:solidFill>
                <a:highlight>
                  <a:srgbClr val="F0F0F0"/>
                </a:highlight>
                <a:latin typeface="Courier New" panose="02070309020205020404" pitchFamily="49" charset="0"/>
              </a:rPr>
              <a:t>return</a:t>
            </a:r>
            <a:r>
              <a:rPr lang="en-US" sz="1200" dirty="0">
                <a:solidFill>
                  <a:srgbClr val="000000"/>
                </a:solidFill>
                <a:highlight>
                  <a:srgbClr val="F0F0F0"/>
                </a:highlight>
                <a:latin typeface="Courier New" panose="02070309020205020404" pitchFamily="49" charset="0"/>
              </a:rPr>
              <a:t> </a:t>
            </a:r>
            <a:r>
              <a:rPr lang="en-US" sz="1200" dirty="0">
                <a:solidFill>
                  <a:srgbClr val="808080"/>
                </a:solidFill>
                <a:highlight>
                  <a:srgbClr val="F0F0F0"/>
                </a:highlight>
                <a:latin typeface="Courier New" panose="02070309020205020404" pitchFamily="49" charset="0"/>
              </a:rPr>
              <a:t>in1</a:t>
            </a:r>
            <a:r>
              <a:rPr lang="en-US" sz="1200" dirty="0">
                <a:solidFill>
                  <a:srgbClr val="000000"/>
                </a:solidFill>
                <a:highlight>
                  <a:srgbClr val="F0F0F0"/>
                </a:highlight>
                <a:latin typeface="Courier New" panose="02070309020205020404" pitchFamily="49" charset="0"/>
              </a:rPr>
              <a:t>*</a:t>
            </a:r>
            <a:r>
              <a:rPr lang="en-US" sz="1200" dirty="0">
                <a:solidFill>
                  <a:srgbClr val="808080"/>
                </a:solidFill>
                <a:highlight>
                  <a:srgbClr val="F0F0F0"/>
                </a:highlight>
                <a:latin typeface="Courier New" panose="02070309020205020404" pitchFamily="49" charset="0"/>
              </a:rPr>
              <a:t>in2</a:t>
            </a:r>
            <a:r>
              <a:rPr lang="en-US" sz="1200" dirty="0">
                <a:solidFill>
                  <a:srgbClr val="000000"/>
                </a:solidFill>
                <a:highlight>
                  <a:srgbClr val="F0F0F0"/>
                </a:highlight>
                <a:latin typeface="Courier New" panose="02070309020205020404" pitchFamily="49" charset="0"/>
              </a:rPr>
              <a:t> + </a:t>
            </a:r>
            <a:r>
              <a:rPr lang="en-US" sz="1200" dirty="0">
                <a:solidFill>
                  <a:srgbClr val="808080"/>
                </a:solidFill>
                <a:highlight>
                  <a:srgbClr val="F0F0F0"/>
                </a:highlight>
                <a:latin typeface="Courier New" panose="02070309020205020404" pitchFamily="49" charset="0"/>
              </a:rPr>
              <a:t>in3</a:t>
            </a:r>
            <a:r>
              <a:rPr lang="en-US" sz="1200" dirty="0">
                <a:solidFill>
                  <a:srgbClr val="000000"/>
                </a:solidFill>
                <a:highlight>
                  <a:srgbClr val="F0F0F0"/>
                </a:highlight>
                <a:latin typeface="Courier New" panose="02070309020205020404" pitchFamily="49" charset="0"/>
              </a:rPr>
              <a:t>;</a:t>
            </a:r>
          </a:p>
          <a:p>
            <a:r>
              <a:rPr lang="en-US" sz="1200" dirty="0">
                <a:solidFill>
                  <a:srgbClr val="000000"/>
                </a:solidFill>
                <a:highlight>
                  <a:srgbClr val="F0F0F0"/>
                </a:highlight>
                <a:latin typeface="Courier New" panose="02070309020205020404" pitchFamily="49" charset="0"/>
              </a:rPr>
              <a:t>}</a:t>
            </a:r>
          </a:p>
          <a:p>
            <a:endParaRPr lang="en-US" sz="1200" dirty="0">
              <a:solidFill>
                <a:srgbClr val="000000"/>
              </a:solidFill>
              <a:highlight>
                <a:srgbClr val="F0F0F0"/>
              </a:highlight>
              <a:latin typeface="Courier New" panose="02070309020205020404" pitchFamily="49" charset="0"/>
            </a:endParaRPr>
          </a:p>
          <a:p>
            <a:r>
              <a:rPr lang="en-US" sz="1200" dirty="0">
                <a:solidFill>
                  <a:srgbClr val="0000FF"/>
                </a:solidFill>
                <a:highlight>
                  <a:srgbClr val="F0F0F0"/>
                </a:highlight>
                <a:latin typeface="Courier New" panose="02070309020205020404" pitchFamily="49" charset="0"/>
              </a:rPr>
              <a:t>static</a:t>
            </a:r>
            <a:r>
              <a:rPr lang="en-US" sz="1200" dirty="0">
                <a:solidFill>
                  <a:srgbClr val="000000"/>
                </a:solidFill>
                <a:highlight>
                  <a:srgbClr val="F0F0F0"/>
                </a:highlight>
                <a:latin typeface="Courier New" panose="02070309020205020404" pitchFamily="49" charset="0"/>
              </a:rPr>
              <a:t> </a:t>
            </a:r>
            <a:r>
              <a:rPr lang="en-US" sz="1200" dirty="0">
                <a:solidFill>
                  <a:srgbClr val="0000FF"/>
                </a:solidFill>
                <a:highlight>
                  <a:srgbClr val="F0F0F0"/>
                </a:highlight>
                <a:latin typeface="Courier New" panose="02070309020205020404" pitchFamily="49" charset="0"/>
              </a:rPr>
              <a:t>void</a:t>
            </a:r>
            <a:r>
              <a:rPr lang="en-US" sz="1200" dirty="0">
                <a:solidFill>
                  <a:srgbClr val="000000"/>
                </a:solidFill>
                <a:highlight>
                  <a:srgbClr val="F0F0F0"/>
                </a:highlight>
                <a:latin typeface="Courier New" panose="02070309020205020404" pitchFamily="49" charset="0"/>
              </a:rPr>
              <a:t> </a:t>
            </a:r>
            <a:r>
              <a:rPr lang="en-US" sz="1200" dirty="0" err="1">
                <a:solidFill>
                  <a:srgbClr val="000000"/>
                </a:solidFill>
                <a:highlight>
                  <a:srgbClr val="F0F0F0"/>
                </a:highlight>
                <a:latin typeface="Courier New" panose="02070309020205020404" pitchFamily="49" charset="0"/>
              </a:rPr>
              <a:t>do_test</a:t>
            </a:r>
            <a:r>
              <a:rPr lang="en-US" sz="1200" dirty="0">
                <a:solidFill>
                  <a:srgbClr val="000000"/>
                </a:solidFill>
                <a:highlight>
                  <a:srgbClr val="F0F0F0"/>
                </a:highlight>
                <a:latin typeface="Courier New" panose="02070309020205020404" pitchFamily="49" charset="0"/>
              </a:rPr>
              <a:t>(</a:t>
            </a:r>
          </a:p>
          <a:p>
            <a:r>
              <a:rPr lang="en-US" sz="1200" dirty="0">
                <a:solidFill>
                  <a:srgbClr val="000000"/>
                </a:solidFill>
                <a:highlight>
                  <a:srgbClr val="F0F0F0"/>
                </a:highlight>
                <a:latin typeface="Courier New" panose="02070309020205020404" pitchFamily="49" charset="0"/>
              </a:rPr>
              <a:t>    </a:t>
            </a:r>
            <a:r>
              <a:rPr lang="en-US" sz="1200" dirty="0" err="1">
                <a:solidFill>
                  <a:srgbClr val="0000FF"/>
                </a:solidFill>
                <a:highlight>
                  <a:srgbClr val="F0F0F0"/>
                </a:highlight>
                <a:latin typeface="Courier New" panose="02070309020205020404" pitchFamily="49" charset="0"/>
              </a:rPr>
              <a:t>int</a:t>
            </a:r>
            <a:r>
              <a:rPr lang="en-US" sz="1200" dirty="0">
                <a:solidFill>
                  <a:srgbClr val="000000"/>
                </a:solidFill>
                <a:highlight>
                  <a:srgbClr val="F0F0F0"/>
                </a:highlight>
                <a:latin typeface="Courier New" panose="02070309020205020404" pitchFamily="49" charset="0"/>
              </a:rPr>
              <a:t> *</a:t>
            </a:r>
            <a:r>
              <a:rPr lang="en-US" sz="1200" dirty="0" err="1">
                <a:solidFill>
                  <a:srgbClr val="808080"/>
                </a:solidFill>
                <a:highlight>
                  <a:srgbClr val="F0F0F0"/>
                </a:highlight>
                <a:latin typeface="Courier New" panose="02070309020205020404" pitchFamily="49" charset="0"/>
              </a:rPr>
              <a:t>arr_out</a:t>
            </a:r>
            <a:r>
              <a:rPr lang="en-US" sz="1200" dirty="0">
                <a:solidFill>
                  <a:srgbClr val="000000"/>
                </a:solidFill>
                <a:highlight>
                  <a:srgbClr val="F0F0F0"/>
                </a:highlight>
                <a:latin typeface="Courier New" panose="02070309020205020404" pitchFamily="49" charset="0"/>
              </a:rPr>
              <a:t>, </a:t>
            </a:r>
            <a:r>
              <a:rPr lang="en-US" sz="1200" dirty="0" err="1">
                <a:solidFill>
                  <a:srgbClr val="0000FF"/>
                </a:solidFill>
                <a:highlight>
                  <a:srgbClr val="F0F0F0"/>
                </a:highlight>
                <a:latin typeface="Courier New" panose="02070309020205020404" pitchFamily="49" charset="0"/>
              </a:rPr>
              <a:t>int</a:t>
            </a:r>
            <a:r>
              <a:rPr lang="en-US" sz="1200" dirty="0">
                <a:solidFill>
                  <a:srgbClr val="000000"/>
                </a:solidFill>
                <a:highlight>
                  <a:srgbClr val="F0F0F0"/>
                </a:highlight>
                <a:latin typeface="Courier New" panose="02070309020205020404" pitchFamily="49" charset="0"/>
              </a:rPr>
              <a:t> *</a:t>
            </a:r>
            <a:r>
              <a:rPr lang="en-US" sz="1200" dirty="0">
                <a:solidFill>
                  <a:srgbClr val="808080"/>
                </a:solidFill>
                <a:highlight>
                  <a:srgbClr val="F0F0F0"/>
                </a:highlight>
                <a:latin typeface="Courier New" panose="02070309020205020404" pitchFamily="49" charset="0"/>
              </a:rPr>
              <a:t>arr_in1</a:t>
            </a:r>
            <a:r>
              <a:rPr lang="en-US" sz="1200" dirty="0">
                <a:solidFill>
                  <a:srgbClr val="000000"/>
                </a:solidFill>
                <a:highlight>
                  <a:srgbClr val="F0F0F0"/>
                </a:highlight>
                <a:latin typeface="Courier New" panose="02070309020205020404" pitchFamily="49" charset="0"/>
              </a:rPr>
              <a:t>, </a:t>
            </a:r>
            <a:r>
              <a:rPr lang="en-US" sz="1200" dirty="0" err="1">
                <a:solidFill>
                  <a:srgbClr val="0000FF"/>
                </a:solidFill>
                <a:highlight>
                  <a:srgbClr val="F0F0F0"/>
                </a:highlight>
                <a:latin typeface="Courier New" panose="02070309020205020404" pitchFamily="49" charset="0"/>
              </a:rPr>
              <a:t>int</a:t>
            </a:r>
            <a:r>
              <a:rPr lang="en-US" sz="1200" dirty="0">
                <a:solidFill>
                  <a:srgbClr val="000000"/>
                </a:solidFill>
                <a:highlight>
                  <a:srgbClr val="F0F0F0"/>
                </a:highlight>
                <a:latin typeface="Courier New" panose="02070309020205020404" pitchFamily="49" charset="0"/>
              </a:rPr>
              <a:t> *</a:t>
            </a:r>
            <a:r>
              <a:rPr lang="en-US" sz="1200" dirty="0">
                <a:solidFill>
                  <a:srgbClr val="808080"/>
                </a:solidFill>
                <a:highlight>
                  <a:srgbClr val="F0F0F0"/>
                </a:highlight>
                <a:latin typeface="Courier New" panose="02070309020205020404" pitchFamily="49" charset="0"/>
              </a:rPr>
              <a:t>arr_in2</a:t>
            </a:r>
            <a:r>
              <a:rPr lang="en-US" sz="1200" dirty="0">
                <a:solidFill>
                  <a:srgbClr val="000000"/>
                </a:solidFill>
                <a:highlight>
                  <a:srgbClr val="F0F0F0"/>
                </a:highlight>
                <a:latin typeface="Courier New" panose="02070309020205020404" pitchFamily="49" charset="0"/>
              </a:rPr>
              <a:t>, </a:t>
            </a:r>
            <a:r>
              <a:rPr lang="en-US" sz="1200" dirty="0" err="1">
                <a:solidFill>
                  <a:srgbClr val="0000FF"/>
                </a:solidFill>
                <a:highlight>
                  <a:srgbClr val="F0F0F0"/>
                </a:highlight>
                <a:latin typeface="Courier New" panose="02070309020205020404" pitchFamily="49" charset="0"/>
              </a:rPr>
              <a:t>int</a:t>
            </a:r>
            <a:r>
              <a:rPr lang="en-US" sz="1200" dirty="0">
                <a:solidFill>
                  <a:srgbClr val="000000"/>
                </a:solidFill>
                <a:highlight>
                  <a:srgbClr val="F0F0F0"/>
                </a:highlight>
                <a:latin typeface="Courier New" panose="02070309020205020404" pitchFamily="49" charset="0"/>
              </a:rPr>
              <a:t> *</a:t>
            </a:r>
            <a:r>
              <a:rPr lang="en-US" sz="1200" dirty="0">
                <a:solidFill>
                  <a:srgbClr val="808080"/>
                </a:solidFill>
                <a:highlight>
                  <a:srgbClr val="F0F0F0"/>
                </a:highlight>
                <a:latin typeface="Courier New" panose="02070309020205020404" pitchFamily="49" charset="0"/>
              </a:rPr>
              <a:t>arr_in3</a:t>
            </a:r>
            <a:r>
              <a:rPr lang="en-US" sz="1200" dirty="0">
                <a:solidFill>
                  <a:srgbClr val="000000"/>
                </a:solidFill>
                <a:highlight>
                  <a:srgbClr val="F0F0F0"/>
                </a:highlight>
                <a:latin typeface="Courier New" panose="02070309020205020404" pitchFamily="49" charset="0"/>
              </a:rPr>
              <a:t>, </a:t>
            </a:r>
            <a:r>
              <a:rPr lang="en-US" sz="1200" dirty="0" err="1">
                <a:solidFill>
                  <a:srgbClr val="0000FF"/>
                </a:solidFill>
                <a:highlight>
                  <a:srgbClr val="F0F0F0"/>
                </a:highlight>
                <a:latin typeface="Courier New" panose="02070309020205020404" pitchFamily="49" charset="0"/>
              </a:rPr>
              <a:t>int</a:t>
            </a:r>
            <a:r>
              <a:rPr lang="en-US" sz="1200" dirty="0">
                <a:solidFill>
                  <a:srgbClr val="000000"/>
                </a:solidFill>
                <a:highlight>
                  <a:srgbClr val="F0F0F0"/>
                </a:highlight>
                <a:latin typeface="Courier New" panose="02070309020205020404" pitchFamily="49" charset="0"/>
              </a:rPr>
              <a:t> </a:t>
            </a:r>
            <a:r>
              <a:rPr lang="en-US" sz="1200" dirty="0">
                <a:solidFill>
                  <a:srgbClr val="808080"/>
                </a:solidFill>
                <a:highlight>
                  <a:srgbClr val="F0F0F0"/>
                </a:highlight>
                <a:latin typeface="Courier New" panose="02070309020205020404" pitchFamily="49" charset="0"/>
              </a:rPr>
              <a:t>N</a:t>
            </a:r>
            <a:r>
              <a:rPr lang="en-US" sz="1200" dirty="0">
                <a:solidFill>
                  <a:srgbClr val="000000"/>
                </a:solidFill>
                <a:highlight>
                  <a:srgbClr val="F0F0F0"/>
                </a:highlight>
                <a:latin typeface="Courier New" panose="02070309020205020404" pitchFamily="49" charset="0"/>
              </a:rPr>
              <a:t>, </a:t>
            </a:r>
            <a:r>
              <a:rPr lang="en-US" sz="1200" dirty="0">
                <a:solidFill>
                  <a:srgbClr val="0000FF"/>
                </a:solidFill>
                <a:highlight>
                  <a:srgbClr val="F0F0F0"/>
                </a:highlight>
                <a:latin typeface="Courier New" panose="02070309020205020404" pitchFamily="49" charset="0"/>
              </a:rPr>
              <a:t>bool</a:t>
            </a:r>
            <a:r>
              <a:rPr lang="en-US" sz="1200" dirty="0">
                <a:solidFill>
                  <a:srgbClr val="000000"/>
                </a:solidFill>
                <a:highlight>
                  <a:srgbClr val="F0F0F0"/>
                </a:highlight>
                <a:latin typeface="Courier New" panose="02070309020205020404" pitchFamily="49" charset="0"/>
              </a:rPr>
              <a:t> </a:t>
            </a:r>
            <a:r>
              <a:rPr lang="en-US" sz="1200" dirty="0" err="1">
                <a:solidFill>
                  <a:srgbClr val="808080"/>
                </a:solidFill>
                <a:highlight>
                  <a:srgbClr val="F0F0F0"/>
                </a:highlight>
                <a:latin typeface="Courier New" panose="02070309020205020404" pitchFamily="49" charset="0"/>
              </a:rPr>
              <a:t>do_offload</a:t>
            </a:r>
            <a:r>
              <a:rPr lang="en-US" sz="1200" dirty="0">
                <a:solidFill>
                  <a:srgbClr val="000000"/>
                </a:solidFill>
                <a:highlight>
                  <a:srgbClr val="F0F0F0"/>
                </a:highlight>
                <a:latin typeface="Courier New" panose="02070309020205020404" pitchFamily="49" charset="0"/>
              </a:rPr>
              <a:t>)</a:t>
            </a:r>
          </a:p>
          <a:p>
            <a:r>
              <a:rPr lang="en-US" sz="1200" dirty="0">
                <a:solidFill>
                  <a:srgbClr val="000000"/>
                </a:solidFill>
                <a:highlight>
                  <a:srgbClr val="F0F0F0"/>
                </a:highlight>
                <a:latin typeface="Courier New" panose="02070309020205020404" pitchFamily="49" charset="0"/>
              </a:rPr>
              <a:t>{</a:t>
            </a:r>
          </a:p>
          <a:p>
            <a:r>
              <a:rPr lang="en-US" sz="1200" b="1" dirty="0">
                <a:solidFill>
                  <a:srgbClr val="C00000"/>
                </a:solidFill>
                <a:highlight>
                  <a:srgbClr val="F0F0F0"/>
                </a:highlight>
                <a:latin typeface="Courier New" panose="02070309020205020404" pitchFamily="49" charset="0"/>
              </a:rPr>
              <a:t>#pragma offload target(</a:t>
            </a:r>
            <a:r>
              <a:rPr lang="en-US" sz="1200" b="1" dirty="0" err="1">
                <a:solidFill>
                  <a:srgbClr val="C00000"/>
                </a:solidFill>
                <a:highlight>
                  <a:srgbClr val="F0F0F0"/>
                </a:highlight>
                <a:latin typeface="Courier New" panose="02070309020205020404" pitchFamily="49" charset="0"/>
              </a:rPr>
              <a:t>gfx</a:t>
            </a:r>
            <a:r>
              <a:rPr lang="en-US" sz="1200" b="1" dirty="0">
                <a:solidFill>
                  <a:srgbClr val="C00000"/>
                </a:solidFill>
                <a:highlight>
                  <a:srgbClr val="F0F0F0"/>
                </a:highlight>
                <a:latin typeface="Courier New" panose="02070309020205020404" pitchFamily="49" charset="0"/>
              </a:rPr>
              <a:t>)</a:t>
            </a:r>
            <a:r>
              <a:rPr lang="en-US" sz="1200" dirty="0">
                <a:solidFill>
                  <a:srgbClr val="000000"/>
                </a:solidFill>
                <a:highlight>
                  <a:srgbClr val="F0F0F0"/>
                </a:highlight>
                <a:latin typeface="Courier New" panose="02070309020205020404" pitchFamily="49" charset="0"/>
              </a:rPr>
              <a:t> \</a:t>
            </a:r>
          </a:p>
          <a:p>
            <a:r>
              <a:rPr lang="en-US" sz="1200" dirty="0">
                <a:solidFill>
                  <a:srgbClr val="000000"/>
                </a:solidFill>
                <a:highlight>
                  <a:srgbClr val="F0F0F0"/>
                </a:highlight>
                <a:latin typeface="Courier New" panose="02070309020205020404" pitchFamily="49" charset="0"/>
              </a:rPr>
              <a:t>    </a:t>
            </a:r>
            <a:r>
              <a:rPr lang="en-US" sz="1200" b="1" dirty="0">
                <a:solidFill>
                  <a:srgbClr val="C00000"/>
                </a:solidFill>
                <a:highlight>
                  <a:srgbClr val="F0F0F0"/>
                </a:highlight>
                <a:latin typeface="Courier New" panose="02070309020205020404" pitchFamily="49" charset="0"/>
              </a:rPr>
              <a:t>out</a:t>
            </a:r>
            <a:r>
              <a:rPr lang="en-US" sz="1200" dirty="0">
                <a:solidFill>
                  <a:srgbClr val="000000"/>
                </a:solidFill>
                <a:highlight>
                  <a:srgbClr val="F0F0F0"/>
                </a:highlight>
                <a:latin typeface="Courier New" panose="02070309020205020404" pitchFamily="49" charset="0"/>
              </a:rPr>
              <a:t>  (</a:t>
            </a:r>
            <a:r>
              <a:rPr lang="en-US" sz="1200" dirty="0" err="1">
                <a:solidFill>
                  <a:srgbClr val="000000"/>
                </a:solidFill>
                <a:highlight>
                  <a:srgbClr val="F0F0F0"/>
                </a:highlight>
                <a:latin typeface="Courier New" panose="02070309020205020404" pitchFamily="49" charset="0"/>
              </a:rPr>
              <a:t>arr_out:</a:t>
            </a:r>
            <a:r>
              <a:rPr lang="en-US" sz="1200" dirty="0" err="1">
                <a:solidFill>
                  <a:srgbClr val="0000FF"/>
                </a:solidFill>
                <a:highlight>
                  <a:srgbClr val="F0F0F0"/>
                </a:highlight>
                <a:latin typeface="Courier New" panose="02070309020205020404" pitchFamily="49" charset="0"/>
              </a:rPr>
              <a:t>length</a:t>
            </a:r>
            <a:r>
              <a:rPr lang="en-US" sz="1200" dirty="0">
                <a:solidFill>
                  <a:srgbClr val="000000"/>
                </a:solidFill>
                <a:highlight>
                  <a:srgbClr val="F0F0F0"/>
                </a:highlight>
                <a:latin typeface="Courier New" panose="02070309020205020404" pitchFamily="49" charset="0"/>
              </a:rPr>
              <a:t>(N)) </a:t>
            </a:r>
            <a:r>
              <a:rPr lang="en-US" sz="1200" dirty="0">
                <a:solidFill>
                  <a:srgbClr val="008000"/>
                </a:solidFill>
                <a:highlight>
                  <a:srgbClr val="F0F0F0"/>
                </a:highlight>
                <a:latin typeface="Courier New" panose="02070309020205020404" pitchFamily="49" charset="0"/>
              </a:rPr>
              <a:t>/*array copied GPU -&gt; CPU after offload */</a:t>
            </a:r>
            <a:r>
              <a:rPr lang="en-US" sz="1200" dirty="0">
                <a:solidFill>
                  <a:srgbClr val="000000"/>
                </a:solidFill>
                <a:highlight>
                  <a:srgbClr val="F0F0F0"/>
                </a:highlight>
                <a:latin typeface="Courier New" panose="02070309020205020404" pitchFamily="49" charset="0"/>
              </a:rPr>
              <a:t> \</a:t>
            </a:r>
          </a:p>
          <a:p>
            <a:r>
              <a:rPr lang="en-US" sz="1200" dirty="0">
                <a:solidFill>
                  <a:srgbClr val="000000"/>
                </a:solidFill>
                <a:highlight>
                  <a:srgbClr val="F0F0F0"/>
                </a:highlight>
                <a:latin typeface="Courier New" panose="02070309020205020404" pitchFamily="49" charset="0"/>
              </a:rPr>
              <a:t>    </a:t>
            </a:r>
            <a:r>
              <a:rPr lang="en-US" sz="1200" b="1" dirty="0">
                <a:solidFill>
                  <a:srgbClr val="C00000"/>
                </a:solidFill>
                <a:highlight>
                  <a:srgbClr val="F0F0F0"/>
                </a:highlight>
                <a:latin typeface="Courier New" panose="02070309020205020404" pitchFamily="49" charset="0"/>
              </a:rPr>
              <a:t>in</a:t>
            </a:r>
            <a:r>
              <a:rPr lang="en-US" sz="1200" dirty="0">
                <a:solidFill>
                  <a:srgbClr val="000000"/>
                </a:solidFill>
                <a:highlight>
                  <a:srgbClr val="F0F0F0"/>
                </a:highlight>
                <a:latin typeface="Courier New" panose="02070309020205020404" pitchFamily="49" charset="0"/>
              </a:rPr>
              <a:t>   (arr_in1:</a:t>
            </a:r>
            <a:r>
              <a:rPr lang="en-US" sz="1200" dirty="0">
                <a:solidFill>
                  <a:srgbClr val="0000FF"/>
                </a:solidFill>
                <a:highlight>
                  <a:srgbClr val="F0F0F0"/>
                </a:highlight>
                <a:latin typeface="Courier New" panose="02070309020205020404" pitchFamily="49" charset="0"/>
              </a:rPr>
              <a:t>length</a:t>
            </a:r>
            <a:r>
              <a:rPr lang="en-US" sz="1200" dirty="0">
                <a:solidFill>
                  <a:srgbClr val="000000"/>
                </a:solidFill>
                <a:highlight>
                  <a:srgbClr val="F0F0F0"/>
                </a:highlight>
                <a:latin typeface="Courier New" panose="02070309020205020404" pitchFamily="49" charset="0"/>
              </a:rPr>
              <a:t>(N)) </a:t>
            </a:r>
            <a:r>
              <a:rPr lang="en-US" sz="1200" dirty="0">
                <a:solidFill>
                  <a:srgbClr val="008000"/>
                </a:solidFill>
                <a:highlight>
                  <a:srgbClr val="F0F0F0"/>
                </a:highlight>
                <a:latin typeface="Courier New" panose="02070309020205020404" pitchFamily="49" charset="0"/>
              </a:rPr>
              <a:t>/*array copied CPU -&gt; GPU before offload*/</a:t>
            </a:r>
            <a:r>
              <a:rPr lang="en-US" sz="1200" dirty="0">
                <a:solidFill>
                  <a:srgbClr val="000000"/>
                </a:solidFill>
                <a:highlight>
                  <a:srgbClr val="F0F0F0"/>
                </a:highlight>
                <a:latin typeface="Courier New" panose="02070309020205020404" pitchFamily="49" charset="0"/>
              </a:rPr>
              <a:t> \</a:t>
            </a:r>
          </a:p>
          <a:p>
            <a:r>
              <a:rPr lang="en-US" sz="1200" dirty="0">
                <a:solidFill>
                  <a:srgbClr val="000000"/>
                </a:solidFill>
                <a:highlight>
                  <a:srgbClr val="F0F0F0"/>
                </a:highlight>
                <a:latin typeface="Courier New" panose="02070309020205020404" pitchFamily="49" charset="0"/>
              </a:rPr>
              <a:t>    </a:t>
            </a:r>
            <a:r>
              <a:rPr lang="en-US" sz="1200" b="1" dirty="0">
                <a:solidFill>
                  <a:srgbClr val="C00000"/>
                </a:solidFill>
                <a:highlight>
                  <a:srgbClr val="F0F0F0"/>
                </a:highlight>
                <a:latin typeface="Courier New" panose="02070309020205020404" pitchFamily="49" charset="0"/>
              </a:rPr>
              <a:t>inout</a:t>
            </a:r>
            <a:r>
              <a:rPr lang="en-US" sz="1200" dirty="0">
                <a:solidFill>
                  <a:srgbClr val="000000"/>
                </a:solidFill>
                <a:highlight>
                  <a:srgbClr val="F0F0F0"/>
                </a:highlight>
                <a:latin typeface="Courier New" panose="02070309020205020404" pitchFamily="49" charset="0"/>
              </a:rPr>
              <a:t>(arr_in2:</a:t>
            </a:r>
            <a:r>
              <a:rPr lang="en-US" sz="1200" dirty="0">
                <a:solidFill>
                  <a:srgbClr val="0000FF"/>
                </a:solidFill>
                <a:highlight>
                  <a:srgbClr val="F0F0F0"/>
                </a:highlight>
                <a:latin typeface="Courier New" panose="02070309020205020404" pitchFamily="49" charset="0"/>
              </a:rPr>
              <a:t>length</a:t>
            </a:r>
            <a:r>
              <a:rPr lang="en-US" sz="1200" dirty="0">
                <a:solidFill>
                  <a:srgbClr val="000000"/>
                </a:solidFill>
                <a:highlight>
                  <a:srgbClr val="F0F0F0"/>
                </a:highlight>
                <a:latin typeface="Courier New" panose="02070309020205020404" pitchFamily="49" charset="0"/>
              </a:rPr>
              <a:t>(N)) </a:t>
            </a:r>
            <a:r>
              <a:rPr lang="en-US" sz="1200" dirty="0">
                <a:solidFill>
                  <a:srgbClr val="008000"/>
                </a:solidFill>
                <a:highlight>
                  <a:srgbClr val="F0F0F0"/>
                </a:highlight>
                <a:latin typeface="Courier New" panose="02070309020205020404" pitchFamily="49" charset="0"/>
              </a:rPr>
              <a:t>/*array copied back and forth           */</a:t>
            </a:r>
            <a:r>
              <a:rPr lang="en-US" sz="1200" dirty="0">
                <a:solidFill>
                  <a:srgbClr val="000000"/>
                </a:solidFill>
                <a:highlight>
                  <a:srgbClr val="F0F0F0"/>
                </a:highlight>
                <a:latin typeface="Courier New" panose="02070309020205020404" pitchFamily="49" charset="0"/>
              </a:rPr>
              <a:t> \</a:t>
            </a:r>
          </a:p>
          <a:p>
            <a:r>
              <a:rPr lang="en-US" sz="1200" dirty="0">
                <a:solidFill>
                  <a:srgbClr val="000000"/>
                </a:solidFill>
                <a:highlight>
                  <a:srgbClr val="F0F0F0"/>
                </a:highlight>
                <a:latin typeface="Courier New" panose="02070309020205020404" pitchFamily="49" charset="0"/>
              </a:rPr>
              <a:t>    </a:t>
            </a:r>
            <a:r>
              <a:rPr lang="en-US" sz="1200" b="1" dirty="0">
                <a:solidFill>
                  <a:srgbClr val="C00000"/>
                </a:solidFill>
                <a:highlight>
                  <a:srgbClr val="F0F0F0"/>
                </a:highlight>
                <a:latin typeface="Courier New" panose="02070309020205020404" pitchFamily="49" charset="0"/>
              </a:rPr>
              <a:t>pin</a:t>
            </a:r>
            <a:r>
              <a:rPr lang="en-US" sz="1200" dirty="0">
                <a:solidFill>
                  <a:srgbClr val="000000"/>
                </a:solidFill>
                <a:highlight>
                  <a:srgbClr val="F0F0F0"/>
                </a:highlight>
                <a:latin typeface="Courier New" panose="02070309020205020404" pitchFamily="49" charset="0"/>
              </a:rPr>
              <a:t>  (arr_in3:</a:t>
            </a:r>
            <a:r>
              <a:rPr lang="en-US" sz="1200" dirty="0">
                <a:solidFill>
                  <a:srgbClr val="0000FF"/>
                </a:solidFill>
                <a:highlight>
                  <a:srgbClr val="F0F0F0"/>
                </a:highlight>
                <a:latin typeface="Courier New" panose="02070309020205020404" pitchFamily="49" charset="0"/>
              </a:rPr>
              <a:t>length</a:t>
            </a:r>
            <a:r>
              <a:rPr lang="en-US" sz="1200" dirty="0">
                <a:solidFill>
                  <a:srgbClr val="000000"/>
                </a:solidFill>
                <a:highlight>
                  <a:srgbClr val="F0F0F0"/>
                </a:highlight>
                <a:latin typeface="Courier New" panose="02070309020205020404" pitchFamily="49" charset="0"/>
              </a:rPr>
              <a:t>(N)) </a:t>
            </a:r>
            <a:r>
              <a:rPr lang="en-US" sz="1200" dirty="0">
                <a:solidFill>
                  <a:srgbClr val="008000"/>
                </a:solidFill>
                <a:highlight>
                  <a:srgbClr val="F0F0F0"/>
                </a:highlight>
                <a:latin typeface="Courier New" panose="02070309020205020404" pitchFamily="49" charset="0"/>
              </a:rPr>
              <a:t>/*no copying, array is physically shared*/</a:t>
            </a:r>
            <a:r>
              <a:rPr lang="en-US" sz="1200" dirty="0">
                <a:solidFill>
                  <a:srgbClr val="000000"/>
                </a:solidFill>
                <a:highlight>
                  <a:srgbClr val="F0F0F0"/>
                </a:highlight>
                <a:latin typeface="Courier New" panose="02070309020205020404" pitchFamily="49" charset="0"/>
              </a:rPr>
              <a:t> \</a:t>
            </a:r>
          </a:p>
          <a:p>
            <a:r>
              <a:rPr lang="en-US" sz="1200" dirty="0">
                <a:solidFill>
                  <a:srgbClr val="000000"/>
                </a:solidFill>
                <a:highlight>
                  <a:srgbClr val="F0F0F0"/>
                </a:highlight>
                <a:latin typeface="Courier New" panose="02070309020205020404" pitchFamily="49" charset="0"/>
              </a:rPr>
              <a:t>    </a:t>
            </a:r>
            <a:r>
              <a:rPr lang="en-US" sz="1200" b="1" dirty="0">
                <a:solidFill>
                  <a:srgbClr val="C00000"/>
                </a:solidFill>
                <a:highlight>
                  <a:srgbClr val="F0F0F0"/>
                </a:highlight>
                <a:latin typeface="Courier New" panose="02070309020205020404" pitchFamily="49" charset="0"/>
              </a:rPr>
              <a:t>if</a:t>
            </a:r>
            <a:r>
              <a:rPr lang="en-US" sz="1200" dirty="0">
                <a:solidFill>
                  <a:srgbClr val="000000"/>
                </a:solidFill>
                <a:highlight>
                  <a:srgbClr val="F0F0F0"/>
                </a:highlight>
                <a:latin typeface="Courier New" panose="02070309020205020404" pitchFamily="49" charset="0"/>
              </a:rPr>
              <a:t>(</a:t>
            </a:r>
            <a:r>
              <a:rPr lang="en-US" sz="1200" dirty="0" err="1">
                <a:solidFill>
                  <a:srgbClr val="000000"/>
                </a:solidFill>
                <a:highlight>
                  <a:srgbClr val="F0F0F0"/>
                </a:highlight>
                <a:latin typeface="Courier New" panose="02070309020205020404" pitchFamily="49" charset="0"/>
              </a:rPr>
              <a:t>do_offload</a:t>
            </a:r>
            <a:r>
              <a:rPr lang="en-US" sz="1200" dirty="0">
                <a:solidFill>
                  <a:srgbClr val="000000"/>
                </a:solidFill>
                <a:highlight>
                  <a:srgbClr val="F0F0F0"/>
                </a:highlight>
                <a:latin typeface="Courier New" panose="02070309020205020404" pitchFamily="49" charset="0"/>
              </a:rPr>
              <a:t>)           </a:t>
            </a:r>
            <a:r>
              <a:rPr lang="en-US" sz="1200" dirty="0">
                <a:solidFill>
                  <a:srgbClr val="008000"/>
                </a:solidFill>
                <a:highlight>
                  <a:srgbClr val="F0F0F0"/>
                </a:highlight>
                <a:latin typeface="Courier New" panose="02070309020205020404" pitchFamily="49" charset="0"/>
              </a:rPr>
              <a:t>/*offload happens only if c </a:t>
            </a:r>
            <a:r>
              <a:rPr lang="en-US" sz="1200" dirty="0" err="1">
                <a:solidFill>
                  <a:srgbClr val="008000"/>
                </a:solidFill>
                <a:highlight>
                  <a:srgbClr val="F0F0F0"/>
                </a:highlight>
                <a:latin typeface="Courier New" panose="02070309020205020404" pitchFamily="49" charset="0"/>
              </a:rPr>
              <a:t>do_offload</a:t>
            </a:r>
            <a:r>
              <a:rPr lang="en-US" sz="1200" dirty="0">
                <a:solidFill>
                  <a:srgbClr val="008000"/>
                </a:solidFill>
                <a:highlight>
                  <a:srgbClr val="F0F0F0"/>
                </a:highlight>
                <a:latin typeface="Courier New" panose="02070309020205020404" pitchFamily="49" charset="0"/>
              </a:rPr>
              <a:t> to true*/</a:t>
            </a:r>
            <a:endParaRPr lang="en-US" sz="1200" dirty="0">
              <a:solidFill>
                <a:srgbClr val="000000"/>
              </a:solidFill>
              <a:highlight>
                <a:srgbClr val="F0F0F0"/>
              </a:highlight>
              <a:latin typeface="Courier New" panose="02070309020205020404" pitchFamily="49" charset="0"/>
            </a:endParaRPr>
          </a:p>
          <a:p>
            <a:endParaRPr lang="en-US" sz="1200" dirty="0">
              <a:solidFill>
                <a:srgbClr val="000000"/>
              </a:solidFill>
              <a:highlight>
                <a:srgbClr val="F0F0F0"/>
              </a:highlight>
              <a:latin typeface="Courier New" panose="02070309020205020404" pitchFamily="49" charset="0"/>
            </a:endParaRPr>
          </a:p>
          <a:p>
            <a:r>
              <a:rPr lang="en-US" sz="1200" dirty="0">
                <a:solidFill>
                  <a:srgbClr val="000000"/>
                </a:solidFill>
                <a:highlight>
                  <a:srgbClr val="F0F0F0"/>
                </a:highlight>
                <a:latin typeface="Courier New" panose="02070309020205020404" pitchFamily="49" charset="0"/>
              </a:rPr>
              <a:t>    </a:t>
            </a:r>
            <a:r>
              <a:rPr lang="en-US" sz="1200" dirty="0" err="1">
                <a:solidFill>
                  <a:srgbClr val="808080"/>
                </a:solidFill>
                <a:highlight>
                  <a:srgbClr val="F0F0F0"/>
                </a:highlight>
                <a:latin typeface="Courier New" panose="02070309020205020404" pitchFamily="49" charset="0"/>
              </a:rPr>
              <a:t>arr_out</a:t>
            </a:r>
            <a:r>
              <a:rPr lang="en-US" sz="1200" dirty="0">
                <a:solidFill>
                  <a:srgbClr val="000000"/>
                </a:solidFill>
                <a:highlight>
                  <a:srgbClr val="F0F0F0"/>
                </a:highlight>
                <a:latin typeface="Courier New" panose="02070309020205020404" pitchFamily="49" charset="0"/>
              </a:rPr>
              <a:t>[</a:t>
            </a:r>
            <a:r>
              <a:rPr lang="en-US" sz="1200" b="1" dirty="0">
                <a:solidFill>
                  <a:srgbClr val="C00000"/>
                </a:solidFill>
                <a:highlight>
                  <a:srgbClr val="F0F0F0"/>
                </a:highlight>
                <a:latin typeface="Courier New" panose="02070309020205020404" pitchFamily="49" charset="0"/>
              </a:rPr>
              <a:t>0:N</a:t>
            </a:r>
            <a:r>
              <a:rPr lang="en-US" sz="1200" dirty="0">
                <a:solidFill>
                  <a:srgbClr val="000000"/>
                </a:solidFill>
                <a:highlight>
                  <a:srgbClr val="F0F0F0"/>
                </a:highlight>
                <a:latin typeface="Courier New" panose="02070309020205020404" pitchFamily="49" charset="0"/>
              </a:rPr>
              <a:t>] = </a:t>
            </a:r>
            <a:r>
              <a:rPr lang="en-US" sz="1200" dirty="0" err="1">
                <a:solidFill>
                  <a:srgbClr val="000000"/>
                </a:solidFill>
                <a:highlight>
                  <a:srgbClr val="F0F0F0"/>
                </a:highlight>
                <a:latin typeface="Courier New" panose="02070309020205020404" pitchFamily="49" charset="0"/>
              </a:rPr>
              <a:t>vec_func</a:t>
            </a:r>
            <a:r>
              <a:rPr lang="en-US" sz="1200" dirty="0">
                <a:solidFill>
                  <a:srgbClr val="000000"/>
                </a:solidFill>
                <a:highlight>
                  <a:srgbClr val="F0F0F0"/>
                </a:highlight>
                <a:latin typeface="Courier New" panose="02070309020205020404" pitchFamily="49" charset="0"/>
              </a:rPr>
              <a:t>(</a:t>
            </a:r>
            <a:r>
              <a:rPr lang="en-US" sz="1200" dirty="0">
                <a:solidFill>
                  <a:srgbClr val="808080"/>
                </a:solidFill>
                <a:highlight>
                  <a:srgbClr val="F0F0F0"/>
                </a:highlight>
                <a:latin typeface="Courier New" panose="02070309020205020404" pitchFamily="49" charset="0"/>
              </a:rPr>
              <a:t>arr_in1</a:t>
            </a:r>
            <a:r>
              <a:rPr lang="en-US" sz="1200" dirty="0">
                <a:solidFill>
                  <a:srgbClr val="000000"/>
                </a:solidFill>
                <a:highlight>
                  <a:srgbClr val="F0F0F0"/>
                </a:highlight>
                <a:latin typeface="Courier New" panose="02070309020205020404" pitchFamily="49" charset="0"/>
              </a:rPr>
              <a:t>[0:N], </a:t>
            </a:r>
            <a:r>
              <a:rPr lang="en-US" sz="1200" dirty="0">
                <a:solidFill>
                  <a:srgbClr val="808080"/>
                </a:solidFill>
                <a:highlight>
                  <a:srgbClr val="F0F0F0"/>
                </a:highlight>
                <a:latin typeface="Courier New" panose="02070309020205020404" pitchFamily="49" charset="0"/>
              </a:rPr>
              <a:t>arr_in2</a:t>
            </a:r>
            <a:r>
              <a:rPr lang="en-US" sz="1200" dirty="0">
                <a:solidFill>
                  <a:srgbClr val="000000"/>
                </a:solidFill>
                <a:highlight>
                  <a:srgbClr val="F0F0F0"/>
                </a:highlight>
                <a:latin typeface="Courier New" panose="02070309020205020404" pitchFamily="49" charset="0"/>
              </a:rPr>
              <a:t>[0:N], </a:t>
            </a:r>
            <a:r>
              <a:rPr lang="en-US" sz="1200" dirty="0">
                <a:solidFill>
                  <a:srgbClr val="808080"/>
                </a:solidFill>
                <a:highlight>
                  <a:srgbClr val="F0F0F0"/>
                </a:highlight>
                <a:latin typeface="Courier New" panose="02070309020205020404" pitchFamily="49" charset="0"/>
              </a:rPr>
              <a:t>arr_in3</a:t>
            </a:r>
            <a:r>
              <a:rPr lang="en-US" sz="1200" dirty="0">
                <a:solidFill>
                  <a:srgbClr val="000000"/>
                </a:solidFill>
                <a:highlight>
                  <a:srgbClr val="F0F0F0"/>
                </a:highlight>
                <a:latin typeface="Courier New" panose="02070309020205020404" pitchFamily="49" charset="0"/>
              </a:rPr>
              <a:t>[0:N]);</a:t>
            </a:r>
          </a:p>
          <a:p>
            <a:r>
              <a:rPr lang="en-US" sz="1200" dirty="0">
                <a:solidFill>
                  <a:srgbClr val="000000"/>
                </a:solidFill>
                <a:highlight>
                  <a:srgbClr val="F0F0F0"/>
                </a:highlight>
                <a:latin typeface="Courier New" panose="02070309020205020404" pitchFamily="49" charset="0"/>
              </a:rPr>
              <a:t>}</a:t>
            </a:r>
          </a:p>
        </p:txBody>
      </p:sp>
    </p:spTree>
    <p:extLst>
      <p:ext uri="{BB962C8B-B14F-4D97-AF65-F5344CB8AC3E}">
        <p14:creationId xmlns:p14="http://schemas.microsoft.com/office/powerpoint/2010/main" val="376826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34</a:t>
            </a:fld>
            <a:endParaRPr lang="en-US" dirty="0"/>
          </a:p>
        </p:txBody>
      </p:sp>
      <p:sp>
        <p:nvSpPr>
          <p:cNvPr id="3" name="Title 2"/>
          <p:cNvSpPr>
            <a:spLocks noGrp="1"/>
          </p:cNvSpPr>
          <p:nvPr>
            <p:ph type="title"/>
          </p:nvPr>
        </p:nvSpPr>
        <p:spPr/>
        <p:txBody>
          <a:bodyPr/>
          <a:lstStyle/>
          <a:p>
            <a:r>
              <a:rPr lang="en-US" dirty="0" smtClean="0"/>
              <a:t>Example1c: basic </a:t>
            </a:r>
            <a:r>
              <a:rPr lang="en-US" dirty="0" err="1" smtClean="0"/>
              <a:t>OpenMP</a:t>
            </a:r>
            <a:r>
              <a:rPr lang="en-US" dirty="0" smtClean="0"/>
              <a:t> </a:t>
            </a:r>
            <a:r>
              <a:rPr lang="en-US" dirty="0" err="1" smtClean="0"/>
              <a:t>synatax</a:t>
            </a:r>
            <a:r>
              <a:rPr lang="en-US" dirty="0" smtClean="0"/>
              <a:t> for offload</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6" name="Rectangle 5"/>
          <p:cNvSpPr/>
          <p:nvPr/>
        </p:nvSpPr>
        <p:spPr>
          <a:xfrm>
            <a:off x="209971" y="853589"/>
            <a:ext cx="8795981" cy="3970318"/>
          </a:xfrm>
          <a:prstGeom prst="rect">
            <a:avLst/>
          </a:prstGeom>
        </p:spPr>
        <p:txBody>
          <a:bodyPr wrap="square">
            <a:spAutoFit/>
          </a:bodyPr>
          <a:lstStyle/>
          <a:p>
            <a:r>
              <a:rPr lang="en-US" sz="1050" dirty="0">
                <a:solidFill>
                  <a:srgbClr val="0000FF"/>
                </a:solidFill>
                <a:highlight>
                  <a:srgbClr val="F0F0F0"/>
                </a:highlight>
                <a:latin typeface="Courier New" panose="02070309020205020404" pitchFamily="49" charset="0"/>
              </a:rPr>
              <a:t>#pragma</a:t>
            </a:r>
            <a:r>
              <a:rPr lang="en-US" sz="1050" dirty="0">
                <a:solidFill>
                  <a:srgbClr val="000000"/>
                </a:solidFill>
                <a:highlight>
                  <a:srgbClr val="F0F0F0"/>
                </a:highlight>
                <a:latin typeface="Courier New" panose="02070309020205020404" pitchFamily="49" charset="0"/>
              </a:rPr>
              <a:t> omp </a:t>
            </a:r>
            <a:r>
              <a:rPr lang="en-US" sz="1050" b="1" dirty="0">
                <a:solidFill>
                  <a:srgbClr val="C00000"/>
                </a:solidFill>
                <a:highlight>
                  <a:srgbClr val="F0F0F0"/>
                </a:highlight>
                <a:latin typeface="Courier New" panose="02070309020205020404" pitchFamily="49" charset="0"/>
              </a:rPr>
              <a:t>declare target</a:t>
            </a:r>
          </a:p>
          <a:p>
            <a:r>
              <a:rPr lang="en-US" sz="1050" dirty="0">
                <a:solidFill>
                  <a:srgbClr val="008000"/>
                </a:solidFill>
                <a:highlight>
                  <a:srgbClr val="F0F0F0"/>
                </a:highlight>
                <a:latin typeface="Courier New" panose="02070309020205020404" pitchFamily="49" charset="0"/>
              </a:rPr>
              <a:t>// a vector function executes on GPU</a:t>
            </a:r>
            <a:endParaRPr lang="en-US" sz="1050" dirty="0">
              <a:solidFill>
                <a:srgbClr val="000000"/>
              </a:solidFill>
              <a:highlight>
                <a:srgbClr val="F0F0F0"/>
              </a:highlight>
              <a:latin typeface="Courier New" panose="02070309020205020404" pitchFamily="49" charset="0"/>
            </a:endParaRPr>
          </a:p>
          <a:p>
            <a:r>
              <a:rPr lang="en-US" sz="1050" dirty="0">
                <a:solidFill>
                  <a:srgbClr val="0000FF"/>
                </a:solidFill>
                <a:highlight>
                  <a:srgbClr val="F0F0F0"/>
                </a:highlight>
                <a:latin typeface="Courier New" panose="02070309020205020404" pitchFamily="49" charset="0"/>
              </a:rPr>
              <a:t>#pragma</a:t>
            </a:r>
            <a:r>
              <a:rPr lang="en-US" sz="1050" dirty="0">
                <a:solidFill>
                  <a:srgbClr val="000000"/>
                </a:solidFill>
                <a:highlight>
                  <a:srgbClr val="F0F0F0"/>
                </a:highlight>
                <a:latin typeface="Courier New" panose="02070309020205020404" pitchFamily="49" charset="0"/>
              </a:rPr>
              <a:t> omp declare simd \</a:t>
            </a:r>
          </a:p>
          <a:p>
            <a:r>
              <a:rPr lang="en-US" sz="1050" dirty="0">
                <a:solidFill>
                  <a:srgbClr val="000000"/>
                </a:solidFill>
                <a:highlight>
                  <a:srgbClr val="F0F0F0"/>
                </a:highlight>
                <a:latin typeface="Courier New" panose="02070309020205020404" pitchFamily="49" charset="0"/>
              </a:rPr>
              <a:t>    uniform(arr_in1,arr_in2,arr_in3), linear(i:1)</a:t>
            </a:r>
          </a:p>
          <a:p>
            <a:r>
              <a:rPr lang="sv-SE" sz="1050" dirty="0">
                <a:solidFill>
                  <a:srgbClr val="0000FF"/>
                </a:solidFill>
                <a:highlight>
                  <a:srgbClr val="F0F0F0"/>
                </a:highlight>
                <a:latin typeface="Courier New" panose="02070309020205020404" pitchFamily="49" charset="0"/>
              </a:rPr>
              <a:t>int</a:t>
            </a:r>
            <a:r>
              <a:rPr lang="sv-SE" sz="1050" dirty="0">
                <a:solidFill>
                  <a:srgbClr val="000000"/>
                </a:solidFill>
                <a:highlight>
                  <a:srgbClr val="F0F0F0"/>
                </a:highlight>
                <a:latin typeface="Courier New" panose="02070309020205020404" pitchFamily="49" charset="0"/>
              </a:rPr>
              <a:t> vec_func(</a:t>
            </a:r>
            <a:r>
              <a:rPr lang="sv-SE" sz="1050" dirty="0">
                <a:solidFill>
                  <a:srgbClr val="0000FF"/>
                </a:solidFill>
                <a:highlight>
                  <a:srgbClr val="F0F0F0"/>
                </a:highlight>
                <a:latin typeface="Courier New" panose="02070309020205020404" pitchFamily="49" charset="0"/>
              </a:rPr>
              <a:t>int</a:t>
            </a:r>
            <a:r>
              <a:rPr lang="sv-SE" sz="1050" dirty="0">
                <a:solidFill>
                  <a:srgbClr val="000000"/>
                </a:solidFill>
                <a:highlight>
                  <a:srgbClr val="F0F0F0"/>
                </a:highlight>
                <a:latin typeface="Courier New" panose="02070309020205020404" pitchFamily="49" charset="0"/>
              </a:rPr>
              <a:t> *</a:t>
            </a:r>
            <a:r>
              <a:rPr lang="sv-SE" sz="1050" dirty="0">
                <a:solidFill>
                  <a:srgbClr val="808080"/>
                </a:solidFill>
                <a:highlight>
                  <a:srgbClr val="F0F0F0"/>
                </a:highlight>
                <a:latin typeface="Courier New" panose="02070309020205020404" pitchFamily="49" charset="0"/>
              </a:rPr>
              <a:t>arr_in1</a:t>
            </a:r>
            <a:r>
              <a:rPr lang="sv-SE" sz="1050" dirty="0">
                <a:solidFill>
                  <a:srgbClr val="000000"/>
                </a:solidFill>
                <a:highlight>
                  <a:srgbClr val="F0F0F0"/>
                </a:highlight>
                <a:latin typeface="Courier New" panose="02070309020205020404" pitchFamily="49" charset="0"/>
              </a:rPr>
              <a:t>, </a:t>
            </a:r>
            <a:r>
              <a:rPr lang="sv-SE" sz="1050" dirty="0">
                <a:solidFill>
                  <a:srgbClr val="0000FF"/>
                </a:solidFill>
                <a:highlight>
                  <a:srgbClr val="F0F0F0"/>
                </a:highlight>
                <a:latin typeface="Courier New" panose="02070309020205020404" pitchFamily="49" charset="0"/>
              </a:rPr>
              <a:t>int</a:t>
            </a:r>
            <a:r>
              <a:rPr lang="sv-SE" sz="1050" dirty="0">
                <a:solidFill>
                  <a:srgbClr val="000000"/>
                </a:solidFill>
                <a:highlight>
                  <a:srgbClr val="F0F0F0"/>
                </a:highlight>
                <a:latin typeface="Courier New" panose="02070309020205020404" pitchFamily="49" charset="0"/>
              </a:rPr>
              <a:t> *</a:t>
            </a:r>
            <a:r>
              <a:rPr lang="sv-SE" sz="1050" dirty="0">
                <a:solidFill>
                  <a:srgbClr val="808080"/>
                </a:solidFill>
                <a:highlight>
                  <a:srgbClr val="F0F0F0"/>
                </a:highlight>
                <a:latin typeface="Courier New" panose="02070309020205020404" pitchFamily="49" charset="0"/>
              </a:rPr>
              <a:t>arr_in2</a:t>
            </a:r>
            <a:r>
              <a:rPr lang="sv-SE" sz="1050" dirty="0">
                <a:solidFill>
                  <a:srgbClr val="000000"/>
                </a:solidFill>
                <a:highlight>
                  <a:srgbClr val="F0F0F0"/>
                </a:highlight>
                <a:latin typeface="Courier New" panose="02070309020205020404" pitchFamily="49" charset="0"/>
              </a:rPr>
              <a:t>, </a:t>
            </a:r>
            <a:r>
              <a:rPr lang="sv-SE" sz="1050" dirty="0">
                <a:solidFill>
                  <a:srgbClr val="0000FF"/>
                </a:solidFill>
                <a:highlight>
                  <a:srgbClr val="F0F0F0"/>
                </a:highlight>
                <a:latin typeface="Courier New" panose="02070309020205020404" pitchFamily="49" charset="0"/>
              </a:rPr>
              <a:t>int</a:t>
            </a:r>
            <a:r>
              <a:rPr lang="sv-SE" sz="1050" dirty="0">
                <a:solidFill>
                  <a:srgbClr val="000000"/>
                </a:solidFill>
                <a:highlight>
                  <a:srgbClr val="F0F0F0"/>
                </a:highlight>
                <a:latin typeface="Courier New" panose="02070309020205020404" pitchFamily="49" charset="0"/>
              </a:rPr>
              <a:t> *</a:t>
            </a:r>
            <a:r>
              <a:rPr lang="sv-SE" sz="1050" dirty="0">
                <a:solidFill>
                  <a:srgbClr val="808080"/>
                </a:solidFill>
                <a:highlight>
                  <a:srgbClr val="F0F0F0"/>
                </a:highlight>
                <a:latin typeface="Courier New" panose="02070309020205020404" pitchFamily="49" charset="0"/>
              </a:rPr>
              <a:t>arr_in3</a:t>
            </a:r>
            <a:r>
              <a:rPr lang="sv-SE" sz="1050" dirty="0">
                <a:solidFill>
                  <a:srgbClr val="000000"/>
                </a:solidFill>
                <a:highlight>
                  <a:srgbClr val="F0F0F0"/>
                </a:highlight>
                <a:latin typeface="Courier New" panose="02070309020205020404" pitchFamily="49" charset="0"/>
              </a:rPr>
              <a:t>, </a:t>
            </a:r>
            <a:r>
              <a:rPr lang="sv-SE" sz="1050" dirty="0">
                <a:solidFill>
                  <a:srgbClr val="0000FF"/>
                </a:solidFill>
                <a:highlight>
                  <a:srgbClr val="F0F0F0"/>
                </a:highlight>
                <a:latin typeface="Courier New" panose="02070309020205020404" pitchFamily="49" charset="0"/>
              </a:rPr>
              <a:t>int</a:t>
            </a:r>
            <a:r>
              <a:rPr lang="sv-SE" sz="1050" dirty="0">
                <a:solidFill>
                  <a:srgbClr val="000000"/>
                </a:solidFill>
                <a:highlight>
                  <a:srgbClr val="F0F0F0"/>
                </a:highlight>
                <a:latin typeface="Courier New" panose="02070309020205020404" pitchFamily="49" charset="0"/>
              </a:rPr>
              <a:t> </a:t>
            </a:r>
            <a:r>
              <a:rPr lang="sv-SE" sz="1050" dirty="0">
                <a:solidFill>
                  <a:srgbClr val="808080"/>
                </a:solidFill>
                <a:highlight>
                  <a:srgbClr val="F0F0F0"/>
                </a:highlight>
                <a:latin typeface="Courier New" panose="02070309020205020404" pitchFamily="49" charset="0"/>
              </a:rPr>
              <a:t>i</a:t>
            </a:r>
            <a:r>
              <a:rPr lang="sv-SE" sz="1050" dirty="0">
                <a:solidFill>
                  <a:srgbClr val="000000"/>
                </a:solidFill>
                <a:highlight>
                  <a:srgbClr val="F0F0F0"/>
                </a:highlight>
                <a:latin typeface="Courier New" panose="02070309020205020404" pitchFamily="49" charset="0"/>
              </a:rPr>
              <a:t>)</a:t>
            </a:r>
          </a:p>
          <a:p>
            <a:r>
              <a:rPr lang="en-US" sz="1050" dirty="0">
                <a:solidFill>
                  <a:srgbClr val="000000"/>
                </a:solidFill>
                <a:highlight>
                  <a:srgbClr val="F0F0F0"/>
                </a:highlight>
                <a:latin typeface="Courier New" panose="02070309020205020404" pitchFamily="49" charset="0"/>
              </a:rPr>
              <a:t>{</a:t>
            </a:r>
          </a:p>
          <a:p>
            <a:r>
              <a:rPr lang="en-US" sz="1050" dirty="0">
                <a:solidFill>
                  <a:srgbClr val="000000"/>
                </a:solidFill>
                <a:highlight>
                  <a:srgbClr val="F0F0F0"/>
                </a:highlight>
                <a:latin typeface="Courier New" panose="02070309020205020404" pitchFamily="49" charset="0"/>
              </a:rPr>
              <a:t>    </a:t>
            </a:r>
            <a:r>
              <a:rPr lang="en-US" sz="1050" dirty="0">
                <a:solidFill>
                  <a:srgbClr val="0000FF"/>
                </a:solidFill>
                <a:highlight>
                  <a:srgbClr val="F0F0F0"/>
                </a:highlight>
                <a:latin typeface="Courier New" panose="02070309020205020404" pitchFamily="49" charset="0"/>
              </a:rPr>
              <a:t>return</a:t>
            </a:r>
            <a:r>
              <a:rPr lang="en-US" sz="1050" dirty="0">
                <a:solidFill>
                  <a:srgbClr val="000000"/>
                </a:solidFill>
                <a:highlight>
                  <a:srgbClr val="F0F0F0"/>
                </a:highlight>
                <a:latin typeface="Courier New" panose="02070309020205020404" pitchFamily="49" charset="0"/>
              </a:rPr>
              <a:t> </a:t>
            </a:r>
            <a:r>
              <a:rPr lang="en-US" sz="1050" dirty="0">
                <a:solidFill>
                  <a:srgbClr val="808080"/>
                </a:solidFill>
                <a:highlight>
                  <a:srgbClr val="F0F0F0"/>
                </a:highlight>
                <a:latin typeface="Courier New" panose="02070309020205020404" pitchFamily="49" charset="0"/>
              </a:rPr>
              <a:t>arr_in1</a:t>
            </a:r>
            <a:r>
              <a:rPr lang="en-US" sz="1050" dirty="0">
                <a:solidFill>
                  <a:srgbClr val="000000"/>
                </a:solidFill>
                <a:highlight>
                  <a:srgbClr val="F0F0F0"/>
                </a:highlight>
                <a:latin typeface="Courier New" panose="02070309020205020404" pitchFamily="49" charset="0"/>
              </a:rPr>
              <a:t>[</a:t>
            </a:r>
            <a:r>
              <a:rPr lang="en-US" sz="1050" dirty="0">
                <a:solidFill>
                  <a:srgbClr val="808080"/>
                </a:solidFill>
                <a:highlight>
                  <a:srgbClr val="F0F0F0"/>
                </a:highlight>
                <a:latin typeface="Courier New" panose="02070309020205020404" pitchFamily="49" charset="0"/>
              </a:rPr>
              <a:t>i</a:t>
            </a:r>
            <a:r>
              <a:rPr lang="en-US" sz="1050" dirty="0">
                <a:solidFill>
                  <a:srgbClr val="000000"/>
                </a:solidFill>
                <a:highlight>
                  <a:srgbClr val="F0F0F0"/>
                </a:highlight>
                <a:latin typeface="Courier New" panose="02070309020205020404" pitchFamily="49" charset="0"/>
              </a:rPr>
              <a:t>]*</a:t>
            </a:r>
            <a:r>
              <a:rPr lang="en-US" sz="1050" dirty="0">
                <a:solidFill>
                  <a:srgbClr val="808080"/>
                </a:solidFill>
                <a:highlight>
                  <a:srgbClr val="F0F0F0"/>
                </a:highlight>
                <a:latin typeface="Courier New" panose="02070309020205020404" pitchFamily="49" charset="0"/>
              </a:rPr>
              <a:t>arr_in2</a:t>
            </a:r>
            <a:r>
              <a:rPr lang="en-US" sz="1050" dirty="0">
                <a:solidFill>
                  <a:srgbClr val="000000"/>
                </a:solidFill>
                <a:highlight>
                  <a:srgbClr val="F0F0F0"/>
                </a:highlight>
                <a:latin typeface="Courier New" panose="02070309020205020404" pitchFamily="49" charset="0"/>
              </a:rPr>
              <a:t>[</a:t>
            </a:r>
            <a:r>
              <a:rPr lang="en-US" sz="1050" dirty="0">
                <a:solidFill>
                  <a:srgbClr val="808080"/>
                </a:solidFill>
                <a:highlight>
                  <a:srgbClr val="F0F0F0"/>
                </a:highlight>
                <a:latin typeface="Courier New" panose="02070309020205020404" pitchFamily="49" charset="0"/>
              </a:rPr>
              <a:t>i</a:t>
            </a:r>
            <a:r>
              <a:rPr lang="en-US" sz="1050" dirty="0">
                <a:solidFill>
                  <a:srgbClr val="000000"/>
                </a:solidFill>
                <a:highlight>
                  <a:srgbClr val="F0F0F0"/>
                </a:highlight>
                <a:latin typeface="Courier New" panose="02070309020205020404" pitchFamily="49" charset="0"/>
              </a:rPr>
              <a:t>] + </a:t>
            </a:r>
            <a:r>
              <a:rPr lang="en-US" sz="1050" dirty="0">
                <a:solidFill>
                  <a:srgbClr val="808080"/>
                </a:solidFill>
                <a:highlight>
                  <a:srgbClr val="F0F0F0"/>
                </a:highlight>
                <a:latin typeface="Courier New" panose="02070309020205020404" pitchFamily="49" charset="0"/>
              </a:rPr>
              <a:t>arr_in3</a:t>
            </a:r>
            <a:r>
              <a:rPr lang="en-US" sz="1050" dirty="0">
                <a:solidFill>
                  <a:srgbClr val="000000"/>
                </a:solidFill>
                <a:highlight>
                  <a:srgbClr val="F0F0F0"/>
                </a:highlight>
                <a:latin typeface="Courier New" panose="02070309020205020404" pitchFamily="49" charset="0"/>
              </a:rPr>
              <a:t>[</a:t>
            </a:r>
            <a:r>
              <a:rPr lang="en-US" sz="1050" dirty="0">
                <a:solidFill>
                  <a:srgbClr val="808080"/>
                </a:solidFill>
                <a:highlight>
                  <a:srgbClr val="F0F0F0"/>
                </a:highlight>
                <a:latin typeface="Courier New" panose="02070309020205020404" pitchFamily="49" charset="0"/>
              </a:rPr>
              <a:t>i</a:t>
            </a:r>
            <a:r>
              <a:rPr lang="en-US" sz="1050" dirty="0">
                <a:solidFill>
                  <a:srgbClr val="000000"/>
                </a:solidFill>
                <a:highlight>
                  <a:srgbClr val="F0F0F0"/>
                </a:highlight>
                <a:latin typeface="Courier New" panose="02070309020205020404" pitchFamily="49" charset="0"/>
              </a:rPr>
              <a:t>];</a:t>
            </a:r>
          </a:p>
          <a:p>
            <a:r>
              <a:rPr lang="en-US" sz="1050" dirty="0">
                <a:solidFill>
                  <a:srgbClr val="000000"/>
                </a:solidFill>
                <a:highlight>
                  <a:srgbClr val="F0F0F0"/>
                </a:highlight>
                <a:latin typeface="Courier New" panose="02070309020205020404" pitchFamily="49" charset="0"/>
              </a:rPr>
              <a:t>}</a:t>
            </a:r>
          </a:p>
          <a:p>
            <a:r>
              <a:rPr lang="en-US" sz="1050" dirty="0">
                <a:solidFill>
                  <a:srgbClr val="0000FF"/>
                </a:solidFill>
                <a:highlight>
                  <a:srgbClr val="F0F0F0"/>
                </a:highlight>
                <a:latin typeface="Courier New" panose="02070309020205020404" pitchFamily="49" charset="0"/>
              </a:rPr>
              <a:t>#pragma</a:t>
            </a:r>
            <a:r>
              <a:rPr lang="en-US" sz="1050" dirty="0">
                <a:solidFill>
                  <a:srgbClr val="000000"/>
                </a:solidFill>
                <a:highlight>
                  <a:srgbClr val="F0F0F0"/>
                </a:highlight>
                <a:latin typeface="Courier New" panose="02070309020205020404" pitchFamily="49" charset="0"/>
              </a:rPr>
              <a:t> omp </a:t>
            </a:r>
            <a:r>
              <a:rPr lang="en-US" sz="1050" b="1" dirty="0">
                <a:solidFill>
                  <a:srgbClr val="C00000"/>
                </a:solidFill>
                <a:highlight>
                  <a:srgbClr val="F0F0F0"/>
                </a:highlight>
                <a:latin typeface="Courier New" panose="02070309020205020404" pitchFamily="49" charset="0"/>
              </a:rPr>
              <a:t>end declare target</a:t>
            </a:r>
          </a:p>
          <a:p>
            <a:endParaRPr lang="en-US" sz="1050" dirty="0">
              <a:solidFill>
                <a:srgbClr val="000000"/>
              </a:solidFill>
              <a:highlight>
                <a:srgbClr val="F0F0F0"/>
              </a:highlight>
              <a:latin typeface="Courier New" panose="02070309020205020404" pitchFamily="49" charset="0"/>
            </a:endParaRPr>
          </a:p>
          <a:p>
            <a:r>
              <a:rPr lang="en-US" sz="1050" dirty="0">
                <a:solidFill>
                  <a:srgbClr val="0000FF"/>
                </a:solidFill>
                <a:highlight>
                  <a:srgbClr val="F0F0F0"/>
                </a:highlight>
                <a:latin typeface="Courier New" panose="02070309020205020404" pitchFamily="49" charset="0"/>
              </a:rPr>
              <a:t>static</a:t>
            </a:r>
            <a:r>
              <a:rPr lang="en-US" sz="1050" dirty="0">
                <a:solidFill>
                  <a:srgbClr val="000000"/>
                </a:solidFill>
                <a:highlight>
                  <a:srgbClr val="F0F0F0"/>
                </a:highlight>
                <a:latin typeface="Courier New" panose="02070309020205020404" pitchFamily="49" charset="0"/>
              </a:rPr>
              <a:t> </a:t>
            </a:r>
            <a:r>
              <a:rPr lang="en-US" sz="1050" dirty="0">
                <a:solidFill>
                  <a:srgbClr val="0000FF"/>
                </a:solidFill>
                <a:highlight>
                  <a:srgbClr val="F0F0F0"/>
                </a:highlight>
                <a:latin typeface="Courier New" panose="02070309020205020404" pitchFamily="49" charset="0"/>
              </a:rPr>
              <a:t>void</a:t>
            </a:r>
            <a:r>
              <a:rPr lang="en-US" sz="1050" dirty="0">
                <a:solidFill>
                  <a:srgbClr val="000000"/>
                </a:solidFill>
                <a:highlight>
                  <a:srgbClr val="F0F0F0"/>
                </a:highlight>
                <a:latin typeface="Courier New" panose="02070309020205020404" pitchFamily="49" charset="0"/>
              </a:rPr>
              <a:t> </a:t>
            </a:r>
            <a:r>
              <a:rPr lang="en-US" sz="1050" dirty="0" err="1">
                <a:solidFill>
                  <a:srgbClr val="000000"/>
                </a:solidFill>
                <a:highlight>
                  <a:srgbClr val="F0F0F0"/>
                </a:highlight>
                <a:latin typeface="Courier New" panose="02070309020205020404" pitchFamily="49" charset="0"/>
              </a:rPr>
              <a:t>do_test</a:t>
            </a:r>
            <a:r>
              <a:rPr lang="en-US" sz="1050" dirty="0">
                <a:solidFill>
                  <a:srgbClr val="000000"/>
                </a:solidFill>
                <a:highlight>
                  <a:srgbClr val="F0F0F0"/>
                </a:highlight>
                <a:latin typeface="Courier New" panose="02070309020205020404" pitchFamily="49" charset="0"/>
              </a:rPr>
              <a:t>(</a:t>
            </a:r>
          </a:p>
          <a:p>
            <a:r>
              <a:rPr lang="en-US" sz="1050" dirty="0">
                <a:solidFill>
                  <a:srgbClr val="000000"/>
                </a:solidFill>
                <a:highlight>
                  <a:srgbClr val="F0F0F0"/>
                </a:highlight>
                <a:latin typeface="Courier New" panose="02070309020205020404" pitchFamily="49" charset="0"/>
              </a:rPr>
              <a:t>    </a:t>
            </a:r>
            <a:r>
              <a:rPr lang="en-US" sz="1050" dirty="0" err="1">
                <a:solidFill>
                  <a:srgbClr val="0000FF"/>
                </a:solidFill>
                <a:highlight>
                  <a:srgbClr val="F0F0F0"/>
                </a:highlight>
                <a:latin typeface="Courier New" panose="02070309020205020404" pitchFamily="49" charset="0"/>
              </a:rPr>
              <a:t>int</a:t>
            </a:r>
            <a:r>
              <a:rPr lang="en-US" sz="1050" dirty="0">
                <a:solidFill>
                  <a:srgbClr val="000000"/>
                </a:solidFill>
                <a:highlight>
                  <a:srgbClr val="F0F0F0"/>
                </a:highlight>
                <a:latin typeface="Courier New" panose="02070309020205020404" pitchFamily="49" charset="0"/>
              </a:rPr>
              <a:t> *</a:t>
            </a:r>
            <a:r>
              <a:rPr lang="en-US" sz="1050" dirty="0" err="1">
                <a:solidFill>
                  <a:srgbClr val="808080"/>
                </a:solidFill>
                <a:highlight>
                  <a:srgbClr val="F0F0F0"/>
                </a:highlight>
                <a:latin typeface="Courier New" panose="02070309020205020404" pitchFamily="49" charset="0"/>
              </a:rPr>
              <a:t>arr_out</a:t>
            </a:r>
            <a:r>
              <a:rPr lang="en-US" sz="1050" dirty="0">
                <a:solidFill>
                  <a:srgbClr val="000000"/>
                </a:solidFill>
                <a:highlight>
                  <a:srgbClr val="F0F0F0"/>
                </a:highlight>
                <a:latin typeface="Courier New" panose="02070309020205020404" pitchFamily="49" charset="0"/>
              </a:rPr>
              <a:t>, </a:t>
            </a:r>
            <a:r>
              <a:rPr lang="en-US" sz="1050" dirty="0" err="1">
                <a:solidFill>
                  <a:srgbClr val="0000FF"/>
                </a:solidFill>
                <a:highlight>
                  <a:srgbClr val="F0F0F0"/>
                </a:highlight>
                <a:latin typeface="Courier New" panose="02070309020205020404" pitchFamily="49" charset="0"/>
              </a:rPr>
              <a:t>int</a:t>
            </a:r>
            <a:r>
              <a:rPr lang="en-US" sz="1050" dirty="0">
                <a:solidFill>
                  <a:srgbClr val="000000"/>
                </a:solidFill>
                <a:highlight>
                  <a:srgbClr val="F0F0F0"/>
                </a:highlight>
                <a:latin typeface="Courier New" panose="02070309020205020404" pitchFamily="49" charset="0"/>
              </a:rPr>
              <a:t> *</a:t>
            </a:r>
            <a:r>
              <a:rPr lang="en-US" sz="1050" dirty="0">
                <a:solidFill>
                  <a:srgbClr val="808080"/>
                </a:solidFill>
                <a:highlight>
                  <a:srgbClr val="F0F0F0"/>
                </a:highlight>
                <a:latin typeface="Courier New" panose="02070309020205020404" pitchFamily="49" charset="0"/>
              </a:rPr>
              <a:t>arr_in1</a:t>
            </a:r>
            <a:r>
              <a:rPr lang="en-US" sz="1050" dirty="0">
                <a:solidFill>
                  <a:srgbClr val="000000"/>
                </a:solidFill>
                <a:highlight>
                  <a:srgbClr val="F0F0F0"/>
                </a:highlight>
                <a:latin typeface="Courier New" panose="02070309020205020404" pitchFamily="49" charset="0"/>
              </a:rPr>
              <a:t>, </a:t>
            </a:r>
            <a:r>
              <a:rPr lang="en-US" sz="1050" dirty="0" err="1">
                <a:solidFill>
                  <a:srgbClr val="0000FF"/>
                </a:solidFill>
                <a:highlight>
                  <a:srgbClr val="F0F0F0"/>
                </a:highlight>
                <a:latin typeface="Courier New" panose="02070309020205020404" pitchFamily="49" charset="0"/>
              </a:rPr>
              <a:t>int</a:t>
            </a:r>
            <a:r>
              <a:rPr lang="en-US" sz="1050" dirty="0">
                <a:solidFill>
                  <a:srgbClr val="000000"/>
                </a:solidFill>
                <a:highlight>
                  <a:srgbClr val="F0F0F0"/>
                </a:highlight>
                <a:latin typeface="Courier New" panose="02070309020205020404" pitchFamily="49" charset="0"/>
              </a:rPr>
              <a:t> *</a:t>
            </a:r>
            <a:r>
              <a:rPr lang="en-US" sz="1050" dirty="0">
                <a:solidFill>
                  <a:srgbClr val="808080"/>
                </a:solidFill>
                <a:highlight>
                  <a:srgbClr val="F0F0F0"/>
                </a:highlight>
                <a:latin typeface="Courier New" panose="02070309020205020404" pitchFamily="49" charset="0"/>
              </a:rPr>
              <a:t>arr_in2</a:t>
            </a:r>
            <a:r>
              <a:rPr lang="en-US" sz="1050" dirty="0">
                <a:solidFill>
                  <a:srgbClr val="000000"/>
                </a:solidFill>
                <a:highlight>
                  <a:srgbClr val="F0F0F0"/>
                </a:highlight>
                <a:latin typeface="Courier New" panose="02070309020205020404" pitchFamily="49" charset="0"/>
              </a:rPr>
              <a:t>, </a:t>
            </a:r>
            <a:r>
              <a:rPr lang="en-US" sz="1050" dirty="0" err="1">
                <a:solidFill>
                  <a:srgbClr val="0000FF"/>
                </a:solidFill>
                <a:highlight>
                  <a:srgbClr val="F0F0F0"/>
                </a:highlight>
                <a:latin typeface="Courier New" panose="02070309020205020404" pitchFamily="49" charset="0"/>
              </a:rPr>
              <a:t>int</a:t>
            </a:r>
            <a:r>
              <a:rPr lang="en-US" sz="1050" dirty="0">
                <a:solidFill>
                  <a:srgbClr val="000000"/>
                </a:solidFill>
                <a:highlight>
                  <a:srgbClr val="F0F0F0"/>
                </a:highlight>
                <a:latin typeface="Courier New" panose="02070309020205020404" pitchFamily="49" charset="0"/>
              </a:rPr>
              <a:t> *</a:t>
            </a:r>
            <a:r>
              <a:rPr lang="en-US" sz="1050" dirty="0">
                <a:solidFill>
                  <a:srgbClr val="808080"/>
                </a:solidFill>
                <a:highlight>
                  <a:srgbClr val="F0F0F0"/>
                </a:highlight>
                <a:latin typeface="Courier New" panose="02070309020205020404" pitchFamily="49" charset="0"/>
              </a:rPr>
              <a:t>arr_in3</a:t>
            </a:r>
            <a:r>
              <a:rPr lang="en-US" sz="1050" dirty="0">
                <a:solidFill>
                  <a:srgbClr val="000000"/>
                </a:solidFill>
                <a:highlight>
                  <a:srgbClr val="F0F0F0"/>
                </a:highlight>
                <a:latin typeface="Courier New" panose="02070309020205020404" pitchFamily="49" charset="0"/>
              </a:rPr>
              <a:t>, </a:t>
            </a:r>
            <a:r>
              <a:rPr lang="en-US" sz="1050" dirty="0" err="1">
                <a:solidFill>
                  <a:srgbClr val="0000FF"/>
                </a:solidFill>
                <a:highlight>
                  <a:srgbClr val="F0F0F0"/>
                </a:highlight>
                <a:latin typeface="Courier New" panose="02070309020205020404" pitchFamily="49" charset="0"/>
              </a:rPr>
              <a:t>int</a:t>
            </a:r>
            <a:r>
              <a:rPr lang="en-US" sz="1050" dirty="0">
                <a:solidFill>
                  <a:srgbClr val="000000"/>
                </a:solidFill>
                <a:highlight>
                  <a:srgbClr val="F0F0F0"/>
                </a:highlight>
                <a:latin typeface="Courier New" panose="02070309020205020404" pitchFamily="49" charset="0"/>
              </a:rPr>
              <a:t> </a:t>
            </a:r>
            <a:r>
              <a:rPr lang="en-US" sz="1050" dirty="0">
                <a:solidFill>
                  <a:srgbClr val="808080"/>
                </a:solidFill>
                <a:highlight>
                  <a:srgbClr val="F0F0F0"/>
                </a:highlight>
                <a:latin typeface="Courier New" panose="02070309020205020404" pitchFamily="49" charset="0"/>
              </a:rPr>
              <a:t>N</a:t>
            </a:r>
            <a:r>
              <a:rPr lang="en-US" sz="1050" dirty="0">
                <a:solidFill>
                  <a:srgbClr val="000000"/>
                </a:solidFill>
                <a:highlight>
                  <a:srgbClr val="F0F0F0"/>
                </a:highlight>
                <a:latin typeface="Courier New" panose="02070309020205020404" pitchFamily="49" charset="0"/>
              </a:rPr>
              <a:t>, </a:t>
            </a:r>
            <a:r>
              <a:rPr lang="en-US" sz="1050" dirty="0">
                <a:solidFill>
                  <a:srgbClr val="0000FF"/>
                </a:solidFill>
                <a:highlight>
                  <a:srgbClr val="F0F0F0"/>
                </a:highlight>
                <a:latin typeface="Courier New" panose="02070309020205020404" pitchFamily="49" charset="0"/>
              </a:rPr>
              <a:t>bool</a:t>
            </a:r>
            <a:r>
              <a:rPr lang="en-US" sz="1050" dirty="0">
                <a:solidFill>
                  <a:srgbClr val="000000"/>
                </a:solidFill>
                <a:highlight>
                  <a:srgbClr val="F0F0F0"/>
                </a:highlight>
                <a:latin typeface="Courier New" panose="02070309020205020404" pitchFamily="49" charset="0"/>
              </a:rPr>
              <a:t> </a:t>
            </a:r>
            <a:r>
              <a:rPr lang="en-US" sz="1050" dirty="0" err="1">
                <a:solidFill>
                  <a:srgbClr val="808080"/>
                </a:solidFill>
                <a:highlight>
                  <a:srgbClr val="F0F0F0"/>
                </a:highlight>
                <a:latin typeface="Courier New" panose="02070309020205020404" pitchFamily="49" charset="0"/>
              </a:rPr>
              <a:t>do_offload</a:t>
            </a:r>
            <a:r>
              <a:rPr lang="en-US" sz="1050" dirty="0">
                <a:solidFill>
                  <a:srgbClr val="000000"/>
                </a:solidFill>
                <a:highlight>
                  <a:srgbClr val="F0F0F0"/>
                </a:highlight>
                <a:latin typeface="Courier New" panose="02070309020205020404" pitchFamily="49" charset="0"/>
              </a:rPr>
              <a:t>)</a:t>
            </a:r>
          </a:p>
          <a:p>
            <a:r>
              <a:rPr lang="en-US" sz="1050" dirty="0">
                <a:solidFill>
                  <a:srgbClr val="000000"/>
                </a:solidFill>
                <a:highlight>
                  <a:srgbClr val="F0F0F0"/>
                </a:highlight>
                <a:latin typeface="Courier New" panose="02070309020205020404" pitchFamily="49" charset="0"/>
              </a:rPr>
              <a:t>{</a:t>
            </a:r>
          </a:p>
          <a:p>
            <a:r>
              <a:rPr lang="en-US" sz="1050" dirty="0">
                <a:solidFill>
                  <a:srgbClr val="0000FF"/>
                </a:solidFill>
                <a:highlight>
                  <a:srgbClr val="F0F0F0"/>
                </a:highlight>
                <a:latin typeface="Courier New" panose="02070309020205020404" pitchFamily="49" charset="0"/>
              </a:rPr>
              <a:t>#pragma</a:t>
            </a:r>
            <a:r>
              <a:rPr lang="en-US" sz="1050" dirty="0">
                <a:solidFill>
                  <a:srgbClr val="000000"/>
                </a:solidFill>
                <a:highlight>
                  <a:srgbClr val="F0F0F0"/>
                </a:highlight>
                <a:latin typeface="Courier New" panose="02070309020205020404" pitchFamily="49" charset="0"/>
              </a:rPr>
              <a:t> omp </a:t>
            </a:r>
            <a:r>
              <a:rPr lang="en-US" sz="1050" b="1" dirty="0">
                <a:solidFill>
                  <a:srgbClr val="C00000"/>
                </a:solidFill>
                <a:highlight>
                  <a:srgbClr val="F0F0F0"/>
                </a:highlight>
                <a:latin typeface="Courier New" panose="02070309020205020404" pitchFamily="49" charset="0"/>
              </a:rPr>
              <a:t>target</a:t>
            </a:r>
            <a:r>
              <a:rPr lang="en-US" sz="1050" dirty="0">
                <a:solidFill>
                  <a:srgbClr val="C00000"/>
                </a:solidFill>
                <a:highlight>
                  <a:srgbClr val="F0F0F0"/>
                </a:highlight>
                <a:latin typeface="Courier New" panose="02070309020205020404" pitchFamily="49" charset="0"/>
              </a:rPr>
              <a:t> </a:t>
            </a:r>
            <a:r>
              <a:rPr lang="en-US" sz="1050" dirty="0">
                <a:solidFill>
                  <a:srgbClr val="000000"/>
                </a:solidFill>
                <a:highlight>
                  <a:srgbClr val="F0F0F0"/>
                </a:highlight>
                <a:latin typeface="Courier New" panose="02070309020205020404" pitchFamily="49" charset="0"/>
              </a:rPr>
              <a:t>\</a:t>
            </a:r>
          </a:p>
          <a:p>
            <a:r>
              <a:rPr lang="en-US" sz="1050" dirty="0">
                <a:solidFill>
                  <a:srgbClr val="000000"/>
                </a:solidFill>
                <a:highlight>
                  <a:srgbClr val="F0F0F0"/>
                </a:highlight>
                <a:latin typeface="Courier New" panose="02070309020205020404" pitchFamily="49" charset="0"/>
              </a:rPr>
              <a:t>    </a:t>
            </a:r>
            <a:r>
              <a:rPr lang="en-US" sz="1050" b="1" dirty="0">
                <a:solidFill>
                  <a:srgbClr val="C00000"/>
                </a:solidFill>
                <a:highlight>
                  <a:srgbClr val="F0F0F0"/>
                </a:highlight>
                <a:latin typeface="Courier New" panose="02070309020205020404" pitchFamily="49" charset="0"/>
              </a:rPr>
              <a:t>map</a:t>
            </a:r>
            <a:r>
              <a:rPr lang="en-US" sz="1050" dirty="0">
                <a:solidFill>
                  <a:srgbClr val="000000"/>
                </a:solidFill>
                <a:highlight>
                  <a:srgbClr val="F0F0F0"/>
                </a:highlight>
                <a:latin typeface="Courier New" panose="02070309020205020404" pitchFamily="49" charset="0"/>
              </a:rPr>
              <a:t>(</a:t>
            </a:r>
            <a:r>
              <a:rPr lang="en-US" sz="1050" b="1" dirty="0">
                <a:solidFill>
                  <a:srgbClr val="C00000"/>
                </a:solidFill>
                <a:highlight>
                  <a:srgbClr val="F0F0F0"/>
                </a:highlight>
                <a:latin typeface="Courier New" panose="02070309020205020404" pitchFamily="49" charset="0"/>
              </a:rPr>
              <a:t>from</a:t>
            </a:r>
            <a:r>
              <a:rPr lang="en-US" sz="1050" dirty="0">
                <a:solidFill>
                  <a:srgbClr val="000000"/>
                </a:solidFill>
                <a:highlight>
                  <a:srgbClr val="F0F0F0"/>
                </a:highlight>
                <a:latin typeface="Courier New" panose="02070309020205020404" pitchFamily="49" charset="0"/>
              </a:rPr>
              <a:t>:  </a:t>
            </a:r>
            <a:r>
              <a:rPr lang="en-US" sz="1050" dirty="0" err="1">
                <a:solidFill>
                  <a:srgbClr val="000000"/>
                </a:solidFill>
                <a:highlight>
                  <a:srgbClr val="F0F0F0"/>
                </a:highlight>
                <a:latin typeface="Courier New" panose="02070309020205020404" pitchFamily="49" charset="0"/>
              </a:rPr>
              <a:t>arr_out</a:t>
            </a:r>
            <a:r>
              <a:rPr lang="en-US" sz="1050" dirty="0">
                <a:solidFill>
                  <a:srgbClr val="000000"/>
                </a:solidFill>
                <a:highlight>
                  <a:srgbClr val="F0F0F0"/>
                </a:highlight>
                <a:latin typeface="Courier New" panose="02070309020205020404" pitchFamily="49" charset="0"/>
              </a:rPr>
              <a:t>[0:N])  </a:t>
            </a:r>
            <a:r>
              <a:rPr lang="en-US" sz="1050" dirty="0">
                <a:solidFill>
                  <a:srgbClr val="008000"/>
                </a:solidFill>
                <a:highlight>
                  <a:srgbClr val="F0F0F0"/>
                </a:highlight>
                <a:latin typeface="Courier New" panose="02070309020205020404" pitchFamily="49" charset="0"/>
              </a:rPr>
              <a:t>/*array copied GPU -&gt; CPU after offload */</a:t>
            </a:r>
            <a:r>
              <a:rPr lang="en-US" sz="1050" dirty="0">
                <a:solidFill>
                  <a:srgbClr val="000000"/>
                </a:solidFill>
                <a:highlight>
                  <a:srgbClr val="F0F0F0"/>
                </a:highlight>
                <a:latin typeface="Courier New" panose="02070309020205020404" pitchFamily="49" charset="0"/>
              </a:rPr>
              <a:t> \</a:t>
            </a:r>
          </a:p>
          <a:p>
            <a:r>
              <a:rPr lang="en-US" sz="1050" dirty="0">
                <a:solidFill>
                  <a:srgbClr val="000000"/>
                </a:solidFill>
                <a:highlight>
                  <a:srgbClr val="F0F0F0"/>
                </a:highlight>
                <a:latin typeface="Courier New" panose="02070309020205020404" pitchFamily="49" charset="0"/>
              </a:rPr>
              <a:t>    </a:t>
            </a:r>
            <a:r>
              <a:rPr lang="en-US" sz="1050" b="1" dirty="0">
                <a:solidFill>
                  <a:srgbClr val="C00000"/>
                </a:solidFill>
                <a:highlight>
                  <a:srgbClr val="F0F0F0"/>
                </a:highlight>
                <a:latin typeface="Courier New" panose="02070309020205020404" pitchFamily="49" charset="0"/>
              </a:rPr>
              <a:t>map</a:t>
            </a:r>
            <a:r>
              <a:rPr lang="en-US" sz="1050" dirty="0">
                <a:solidFill>
                  <a:srgbClr val="000000"/>
                </a:solidFill>
                <a:highlight>
                  <a:srgbClr val="F0F0F0"/>
                </a:highlight>
                <a:latin typeface="Courier New" panose="02070309020205020404" pitchFamily="49" charset="0"/>
              </a:rPr>
              <a:t>(</a:t>
            </a:r>
            <a:r>
              <a:rPr lang="en-US" sz="1050" b="1" dirty="0">
                <a:solidFill>
                  <a:srgbClr val="C00000"/>
                </a:solidFill>
                <a:highlight>
                  <a:srgbClr val="F0F0F0"/>
                </a:highlight>
                <a:latin typeface="Courier New" panose="02070309020205020404" pitchFamily="49" charset="0"/>
              </a:rPr>
              <a:t>to</a:t>
            </a:r>
            <a:r>
              <a:rPr lang="en-US" sz="1050" dirty="0">
                <a:solidFill>
                  <a:srgbClr val="000000"/>
                </a:solidFill>
                <a:highlight>
                  <a:srgbClr val="F0F0F0"/>
                </a:highlight>
                <a:latin typeface="Courier New" panose="02070309020205020404" pitchFamily="49" charset="0"/>
              </a:rPr>
              <a:t>:    arr_in1[0:N])  </a:t>
            </a:r>
            <a:r>
              <a:rPr lang="en-US" sz="1050" dirty="0">
                <a:solidFill>
                  <a:srgbClr val="008000"/>
                </a:solidFill>
                <a:highlight>
                  <a:srgbClr val="F0F0F0"/>
                </a:highlight>
                <a:latin typeface="Courier New" panose="02070309020205020404" pitchFamily="49" charset="0"/>
              </a:rPr>
              <a:t>/*array copied CPU -&gt; GPU before offload*/</a:t>
            </a:r>
            <a:r>
              <a:rPr lang="en-US" sz="1050" dirty="0">
                <a:solidFill>
                  <a:srgbClr val="000000"/>
                </a:solidFill>
                <a:highlight>
                  <a:srgbClr val="F0F0F0"/>
                </a:highlight>
                <a:latin typeface="Courier New" panose="02070309020205020404" pitchFamily="49" charset="0"/>
              </a:rPr>
              <a:t> \</a:t>
            </a:r>
          </a:p>
          <a:p>
            <a:r>
              <a:rPr lang="en-US" sz="1050" dirty="0">
                <a:solidFill>
                  <a:srgbClr val="000000"/>
                </a:solidFill>
                <a:highlight>
                  <a:srgbClr val="F0F0F0"/>
                </a:highlight>
                <a:latin typeface="Courier New" panose="02070309020205020404" pitchFamily="49" charset="0"/>
              </a:rPr>
              <a:t>    </a:t>
            </a:r>
            <a:r>
              <a:rPr lang="en-US" sz="1050" b="1" dirty="0">
                <a:solidFill>
                  <a:srgbClr val="C00000"/>
                </a:solidFill>
                <a:highlight>
                  <a:srgbClr val="F0F0F0"/>
                </a:highlight>
                <a:latin typeface="Courier New" panose="02070309020205020404" pitchFamily="49" charset="0"/>
              </a:rPr>
              <a:t>map</a:t>
            </a:r>
            <a:r>
              <a:rPr lang="en-US" sz="1050" dirty="0">
                <a:solidFill>
                  <a:srgbClr val="000000"/>
                </a:solidFill>
                <a:highlight>
                  <a:srgbClr val="F0F0F0"/>
                </a:highlight>
                <a:latin typeface="Courier New" panose="02070309020205020404" pitchFamily="49" charset="0"/>
              </a:rPr>
              <a:t>(</a:t>
            </a:r>
            <a:r>
              <a:rPr lang="en-US" sz="1050" b="1" dirty="0" err="1">
                <a:solidFill>
                  <a:srgbClr val="C00000"/>
                </a:solidFill>
                <a:highlight>
                  <a:srgbClr val="F0F0F0"/>
                </a:highlight>
                <a:latin typeface="Courier New" panose="02070309020205020404" pitchFamily="49" charset="0"/>
              </a:rPr>
              <a:t>tofrom</a:t>
            </a:r>
            <a:r>
              <a:rPr lang="en-US" sz="1050" dirty="0">
                <a:solidFill>
                  <a:srgbClr val="000000"/>
                </a:solidFill>
                <a:highlight>
                  <a:srgbClr val="F0F0F0"/>
                </a:highlight>
                <a:latin typeface="Courier New" panose="02070309020205020404" pitchFamily="49" charset="0"/>
              </a:rPr>
              <a:t>: arr_in2[0:N], </a:t>
            </a:r>
            <a:r>
              <a:rPr lang="en-US" sz="1050" dirty="0">
                <a:solidFill>
                  <a:srgbClr val="008000"/>
                </a:solidFill>
                <a:highlight>
                  <a:srgbClr val="F0F0F0"/>
                </a:highlight>
                <a:latin typeface="Courier New" panose="02070309020205020404" pitchFamily="49" charset="0"/>
              </a:rPr>
              <a:t>/*</a:t>
            </a:r>
            <a:r>
              <a:rPr lang="en-US" sz="1050" dirty="0" err="1">
                <a:solidFill>
                  <a:srgbClr val="008000"/>
                </a:solidFill>
                <a:highlight>
                  <a:srgbClr val="F0F0F0"/>
                </a:highlight>
                <a:latin typeface="Courier New" panose="02070309020205020404" pitchFamily="49" charset="0"/>
              </a:rPr>
              <a:t>tofrom</a:t>
            </a:r>
            <a:r>
              <a:rPr lang="en-US" sz="1050" dirty="0">
                <a:solidFill>
                  <a:srgbClr val="008000"/>
                </a:solidFill>
                <a:highlight>
                  <a:srgbClr val="F0F0F0"/>
                </a:highlight>
                <a:latin typeface="Courier New" panose="02070309020205020404" pitchFamily="49" charset="0"/>
              </a:rPr>
              <a:t> is replaced with 'pin' by the compiler */</a:t>
            </a:r>
            <a:r>
              <a:rPr lang="en-US" sz="1050" dirty="0">
                <a:solidFill>
                  <a:srgbClr val="000000"/>
                </a:solidFill>
                <a:highlight>
                  <a:srgbClr val="F0F0F0"/>
                </a:highlight>
                <a:latin typeface="Courier New" panose="02070309020205020404" pitchFamily="49" charset="0"/>
              </a:rPr>
              <a:t> \</a:t>
            </a:r>
          </a:p>
          <a:p>
            <a:r>
              <a:rPr lang="en-US" sz="1050" dirty="0">
                <a:solidFill>
                  <a:srgbClr val="000000"/>
                </a:solidFill>
                <a:highlight>
                  <a:srgbClr val="F0F0F0"/>
                </a:highlight>
                <a:latin typeface="Courier New" panose="02070309020205020404" pitchFamily="49" charset="0"/>
              </a:rPr>
              <a:t>                arr_in3[0:N])                                                    \</a:t>
            </a:r>
          </a:p>
          <a:p>
            <a:r>
              <a:rPr lang="en-US" sz="1050" dirty="0">
                <a:solidFill>
                  <a:srgbClr val="000000"/>
                </a:solidFill>
                <a:highlight>
                  <a:srgbClr val="F0F0F0"/>
                </a:highlight>
                <a:latin typeface="Courier New" panose="02070309020205020404" pitchFamily="49" charset="0"/>
              </a:rPr>
              <a:t>    </a:t>
            </a:r>
            <a:r>
              <a:rPr lang="en-US" sz="1050" b="1" dirty="0">
                <a:solidFill>
                  <a:srgbClr val="C00000"/>
                </a:solidFill>
                <a:highlight>
                  <a:srgbClr val="F0F0F0"/>
                </a:highlight>
                <a:latin typeface="Courier New" panose="02070309020205020404" pitchFamily="49" charset="0"/>
              </a:rPr>
              <a:t>if</a:t>
            </a:r>
            <a:r>
              <a:rPr lang="en-US" sz="1050" dirty="0">
                <a:solidFill>
                  <a:srgbClr val="000000"/>
                </a:solidFill>
                <a:highlight>
                  <a:srgbClr val="F0F0F0"/>
                </a:highlight>
                <a:latin typeface="Courier New" panose="02070309020205020404" pitchFamily="49" charset="0"/>
              </a:rPr>
              <a:t>(</a:t>
            </a:r>
            <a:r>
              <a:rPr lang="en-US" sz="1050" dirty="0" err="1">
                <a:solidFill>
                  <a:srgbClr val="000000"/>
                </a:solidFill>
                <a:highlight>
                  <a:srgbClr val="F0F0F0"/>
                </a:highlight>
                <a:latin typeface="Courier New" panose="02070309020205020404" pitchFamily="49" charset="0"/>
              </a:rPr>
              <a:t>do_offload</a:t>
            </a:r>
            <a:r>
              <a:rPr lang="en-US" sz="1050" dirty="0">
                <a:solidFill>
                  <a:srgbClr val="000000"/>
                </a:solidFill>
                <a:highlight>
                  <a:srgbClr val="F0F0F0"/>
                </a:highlight>
                <a:latin typeface="Courier New" panose="02070309020205020404" pitchFamily="49" charset="0"/>
              </a:rPr>
              <a:t>)            </a:t>
            </a:r>
            <a:r>
              <a:rPr lang="en-US" sz="1050" dirty="0">
                <a:solidFill>
                  <a:srgbClr val="008000"/>
                </a:solidFill>
                <a:highlight>
                  <a:srgbClr val="F0F0F0"/>
                </a:highlight>
                <a:latin typeface="Courier New" panose="02070309020205020404" pitchFamily="49" charset="0"/>
              </a:rPr>
              <a:t>/*offload happens only if c </a:t>
            </a:r>
            <a:r>
              <a:rPr lang="en-US" sz="1050" dirty="0" err="1">
                <a:solidFill>
                  <a:srgbClr val="008000"/>
                </a:solidFill>
                <a:highlight>
                  <a:srgbClr val="F0F0F0"/>
                </a:highlight>
                <a:latin typeface="Courier New" panose="02070309020205020404" pitchFamily="49" charset="0"/>
              </a:rPr>
              <a:t>do_offload</a:t>
            </a:r>
            <a:r>
              <a:rPr lang="en-US" sz="1050" dirty="0">
                <a:solidFill>
                  <a:srgbClr val="008000"/>
                </a:solidFill>
                <a:highlight>
                  <a:srgbClr val="F0F0F0"/>
                </a:highlight>
                <a:latin typeface="Courier New" panose="02070309020205020404" pitchFamily="49" charset="0"/>
              </a:rPr>
              <a:t> to true*/</a:t>
            </a:r>
            <a:endParaRPr lang="en-US" sz="1050" dirty="0">
              <a:solidFill>
                <a:srgbClr val="000000"/>
              </a:solidFill>
              <a:highlight>
                <a:srgbClr val="F0F0F0"/>
              </a:highlight>
              <a:latin typeface="Courier New" panose="02070309020205020404" pitchFamily="49" charset="0"/>
            </a:endParaRPr>
          </a:p>
          <a:p>
            <a:r>
              <a:rPr lang="en-US" sz="1050" dirty="0">
                <a:solidFill>
                  <a:srgbClr val="0000FF"/>
                </a:solidFill>
                <a:highlight>
                  <a:srgbClr val="F0F0F0"/>
                </a:highlight>
                <a:latin typeface="Courier New" panose="02070309020205020404" pitchFamily="49" charset="0"/>
              </a:rPr>
              <a:t>#pragma</a:t>
            </a:r>
            <a:r>
              <a:rPr lang="en-US" sz="1050" dirty="0">
                <a:solidFill>
                  <a:srgbClr val="000000"/>
                </a:solidFill>
                <a:highlight>
                  <a:srgbClr val="F0F0F0"/>
                </a:highlight>
                <a:latin typeface="Courier New" panose="02070309020205020404" pitchFamily="49" charset="0"/>
              </a:rPr>
              <a:t> omp </a:t>
            </a:r>
            <a:r>
              <a:rPr lang="en-US" sz="1050" b="1" dirty="0">
                <a:solidFill>
                  <a:srgbClr val="C00000"/>
                </a:solidFill>
                <a:highlight>
                  <a:srgbClr val="F0F0F0"/>
                </a:highlight>
                <a:latin typeface="Courier New" panose="02070309020205020404" pitchFamily="49" charset="0"/>
              </a:rPr>
              <a:t>parallel for</a:t>
            </a:r>
          </a:p>
          <a:p>
            <a:r>
              <a:rPr lang="nn-NO" sz="1050" dirty="0">
                <a:solidFill>
                  <a:srgbClr val="000000"/>
                </a:solidFill>
                <a:highlight>
                  <a:srgbClr val="F0F0F0"/>
                </a:highlight>
                <a:latin typeface="Courier New" panose="02070309020205020404" pitchFamily="49" charset="0"/>
              </a:rPr>
              <a:t>    </a:t>
            </a:r>
            <a:r>
              <a:rPr lang="nn-NO" sz="1050" dirty="0">
                <a:solidFill>
                  <a:srgbClr val="0000FF"/>
                </a:solidFill>
                <a:highlight>
                  <a:srgbClr val="F0F0F0"/>
                </a:highlight>
                <a:latin typeface="Courier New" panose="02070309020205020404" pitchFamily="49" charset="0"/>
              </a:rPr>
              <a:t>for</a:t>
            </a:r>
            <a:r>
              <a:rPr lang="nn-NO" sz="1050" dirty="0">
                <a:solidFill>
                  <a:srgbClr val="000000"/>
                </a:solidFill>
                <a:highlight>
                  <a:srgbClr val="F0F0F0"/>
                </a:highlight>
                <a:latin typeface="Courier New" panose="02070309020205020404" pitchFamily="49" charset="0"/>
              </a:rPr>
              <a:t> (</a:t>
            </a:r>
            <a:r>
              <a:rPr lang="nn-NO" sz="1050" dirty="0">
                <a:solidFill>
                  <a:srgbClr val="0000FF"/>
                </a:solidFill>
                <a:highlight>
                  <a:srgbClr val="F0F0F0"/>
                </a:highlight>
                <a:latin typeface="Courier New" panose="02070309020205020404" pitchFamily="49" charset="0"/>
              </a:rPr>
              <a:t>int</a:t>
            </a:r>
            <a:r>
              <a:rPr lang="nn-NO" sz="1050" dirty="0">
                <a:solidFill>
                  <a:srgbClr val="000000"/>
                </a:solidFill>
                <a:highlight>
                  <a:srgbClr val="F0F0F0"/>
                </a:highlight>
                <a:latin typeface="Courier New" panose="02070309020205020404" pitchFamily="49" charset="0"/>
              </a:rPr>
              <a:t> i = 0; i &lt; </a:t>
            </a:r>
            <a:r>
              <a:rPr lang="nn-NO" sz="1050" dirty="0">
                <a:solidFill>
                  <a:srgbClr val="808080"/>
                </a:solidFill>
                <a:highlight>
                  <a:srgbClr val="F0F0F0"/>
                </a:highlight>
                <a:latin typeface="Courier New" panose="02070309020205020404" pitchFamily="49" charset="0"/>
              </a:rPr>
              <a:t>N</a:t>
            </a:r>
            <a:r>
              <a:rPr lang="nn-NO" sz="1050" dirty="0">
                <a:solidFill>
                  <a:srgbClr val="000000"/>
                </a:solidFill>
                <a:highlight>
                  <a:srgbClr val="F0F0F0"/>
                </a:highlight>
                <a:latin typeface="Courier New" panose="02070309020205020404" pitchFamily="49" charset="0"/>
              </a:rPr>
              <a:t>; i++) </a:t>
            </a:r>
            <a:r>
              <a:rPr lang="nn-NO" sz="1050" dirty="0" smtClean="0">
                <a:solidFill>
                  <a:srgbClr val="000000"/>
                </a:solidFill>
                <a:highlight>
                  <a:srgbClr val="F0F0F0"/>
                </a:highlight>
                <a:latin typeface="Courier New" panose="02070309020205020404" pitchFamily="49" charset="0"/>
              </a:rPr>
              <a:t>{ </a:t>
            </a:r>
            <a:r>
              <a:rPr lang="nn-NO" sz="1050" dirty="0" smtClean="0">
                <a:solidFill>
                  <a:srgbClr val="008000"/>
                </a:solidFill>
                <a:highlight>
                  <a:srgbClr val="F0F0F0"/>
                </a:highlight>
                <a:latin typeface="Courier New" panose="02070309020205020404" pitchFamily="49" charset="0"/>
              </a:rPr>
              <a:t>// a parallel loop</a:t>
            </a:r>
            <a:endParaRPr lang="nn-NO" sz="1050" dirty="0" smtClean="0">
              <a:solidFill>
                <a:srgbClr val="000000"/>
              </a:solidFill>
              <a:highlight>
                <a:srgbClr val="F0F0F0"/>
              </a:highlight>
              <a:latin typeface="Courier New" panose="02070309020205020404" pitchFamily="49" charset="0"/>
            </a:endParaRPr>
          </a:p>
          <a:p>
            <a:r>
              <a:rPr lang="en-US" sz="1050" dirty="0" smtClean="0">
                <a:solidFill>
                  <a:srgbClr val="000000"/>
                </a:solidFill>
                <a:highlight>
                  <a:srgbClr val="F0F0F0"/>
                </a:highlight>
                <a:latin typeface="Courier New" panose="02070309020205020404" pitchFamily="49" charset="0"/>
              </a:rPr>
              <a:t>        </a:t>
            </a:r>
            <a:r>
              <a:rPr lang="en-US" sz="1050" dirty="0" err="1" smtClean="0">
                <a:solidFill>
                  <a:srgbClr val="808080"/>
                </a:solidFill>
                <a:highlight>
                  <a:srgbClr val="F0F0F0"/>
                </a:highlight>
                <a:latin typeface="Courier New" panose="02070309020205020404" pitchFamily="49" charset="0"/>
              </a:rPr>
              <a:t>arr_out</a:t>
            </a:r>
            <a:r>
              <a:rPr lang="en-US" sz="1050" dirty="0" smtClean="0">
                <a:solidFill>
                  <a:srgbClr val="000000"/>
                </a:solidFill>
                <a:highlight>
                  <a:srgbClr val="F0F0F0"/>
                </a:highlight>
                <a:latin typeface="Courier New" panose="02070309020205020404" pitchFamily="49" charset="0"/>
              </a:rPr>
              <a:t>[i] = </a:t>
            </a:r>
            <a:r>
              <a:rPr lang="en-US" sz="1050" dirty="0" err="1" smtClean="0">
                <a:solidFill>
                  <a:srgbClr val="000000"/>
                </a:solidFill>
                <a:highlight>
                  <a:srgbClr val="F0F0F0"/>
                </a:highlight>
                <a:latin typeface="Courier New" panose="02070309020205020404" pitchFamily="49" charset="0"/>
              </a:rPr>
              <a:t>vec_func</a:t>
            </a:r>
            <a:r>
              <a:rPr lang="en-US" sz="1050" dirty="0" smtClean="0">
                <a:solidFill>
                  <a:srgbClr val="000000"/>
                </a:solidFill>
                <a:highlight>
                  <a:srgbClr val="F0F0F0"/>
                </a:highlight>
                <a:latin typeface="Courier New" panose="02070309020205020404" pitchFamily="49" charset="0"/>
              </a:rPr>
              <a:t>(</a:t>
            </a:r>
            <a:r>
              <a:rPr lang="en-US" sz="1050" dirty="0" smtClean="0">
                <a:solidFill>
                  <a:srgbClr val="808080"/>
                </a:solidFill>
                <a:highlight>
                  <a:srgbClr val="F0F0F0"/>
                </a:highlight>
                <a:latin typeface="Courier New" panose="02070309020205020404" pitchFamily="49" charset="0"/>
              </a:rPr>
              <a:t>arr_in1</a:t>
            </a:r>
            <a:r>
              <a:rPr lang="en-US" sz="1050" dirty="0" smtClean="0">
                <a:solidFill>
                  <a:srgbClr val="000000"/>
                </a:solidFill>
                <a:highlight>
                  <a:srgbClr val="F0F0F0"/>
                </a:highlight>
                <a:latin typeface="Courier New" panose="02070309020205020404" pitchFamily="49" charset="0"/>
              </a:rPr>
              <a:t>, </a:t>
            </a:r>
            <a:r>
              <a:rPr lang="en-US" sz="1050" dirty="0" smtClean="0">
                <a:solidFill>
                  <a:srgbClr val="808080"/>
                </a:solidFill>
                <a:highlight>
                  <a:srgbClr val="F0F0F0"/>
                </a:highlight>
                <a:latin typeface="Courier New" panose="02070309020205020404" pitchFamily="49" charset="0"/>
              </a:rPr>
              <a:t>arr_in2</a:t>
            </a:r>
            <a:r>
              <a:rPr lang="en-US" sz="1050" dirty="0" smtClean="0">
                <a:solidFill>
                  <a:srgbClr val="000000"/>
                </a:solidFill>
                <a:highlight>
                  <a:srgbClr val="F0F0F0"/>
                </a:highlight>
                <a:latin typeface="Courier New" panose="02070309020205020404" pitchFamily="49" charset="0"/>
              </a:rPr>
              <a:t>, </a:t>
            </a:r>
            <a:r>
              <a:rPr lang="en-US" sz="1050" dirty="0" smtClean="0">
                <a:solidFill>
                  <a:srgbClr val="808080"/>
                </a:solidFill>
                <a:highlight>
                  <a:srgbClr val="F0F0F0"/>
                </a:highlight>
                <a:latin typeface="Courier New" panose="02070309020205020404" pitchFamily="49" charset="0"/>
              </a:rPr>
              <a:t>arr_in3</a:t>
            </a:r>
            <a:r>
              <a:rPr lang="en-US" sz="1050" dirty="0" smtClean="0">
                <a:solidFill>
                  <a:srgbClr val="000000"/>
                </a:solidFill>
                <a:highlight>
                  <a:srgbClr val="F0F0F0"/>
                </a:highlight>
                <a:latin typeface="Courier New" panose="02070309020205020404" pitchFamily="49" charset="0"/>
              </a:rPr>
              <a:t>, i); </a:t>
            </a:r>
            <a:r>
              <a:rPr lang="en-US" sz="1050" dirty="0" smtClean="0">
                <a:solidFill>
                  <a:srgbClr val="008000"/>
                </a:solidFill>
                <a:highlight>
                  <a:srgbClr val="F0F0F0"/>
                </a:highlight>
                <a:latin typeface="Courier New" panose="02070309020205020404" pitchFamily="49" charset="0"/>
              </a:rPr>
              <a:t>// a vector function call</a:t>
            </a:r>
            <a:endParaRPr lang="en-US" sz="1050" dirty="0" smtClean="0">
              <a:solidFill>
                <a:srgbClr val="000000"/>
              </a:solidFill>
              <a:highlight>
                <a:srgbClr val="F0F0F0"/>
              </a:highlight>
              <a:latin typeface="Courier New" panose="02070309020205020404" pitchFamily="49" charset="0"/>
            </a:endParaRPr>
          </a:p>
          <a:p>
            <a:r>
              <a:rPr lang="en-US" sz="1050" dirty="0" smtClean="0">
                <a:solidFill>
                  <a:srgbClr val="000000"/>
                </a:solidFill>
                <a:highlight>
                  <a:srgbClr val="F0F0F0"/>
                </a:highlight>
                <a:latin typeface="Courier New" panose="02070309020205020404" pitchFamily="49" charset="0"/>
              </a:rPr>
              <a:t>    </a:t>
            </a:r>
            <a:r>
              <a:rPr lang="en-US" sz="1050" dirty="0">
                <a:solidFill>
                  <a:srgbClr val="000000"/>
                </a:solidFill>
                <a:highlight>
                  <a:srgbClr val="F0F0F0"/>
                </a:highlight>
                <a:latin typeface="Courier New" panose="02070309020205020404" pitchFamily="49" charset="0"/>
              </a:rPr>
              <a:t>}</a:t>
            </a:r>
          </a:p>
          <a:p>
            <a:r>
              <a:rPr lang="en-US" sz="1050" dirty="0">
                <a:solidFill>
                  <a:srgbClr val="000000"/>
                </a:solidFill>
                <a:highlight>
                  <a:srgbClr val="F0F0F0"/>
                </a:highlight>
                <a:latin typeface="Courier New" panose="02070309020205020404" pitchFamily="49" charset="0"/>
              </a:rPr>
              <a:t>}</a:t>
            </a:r>
            <a:endParaRPr lang="en-US" sz="1050" dirty="0"/>
          </a:p>
        </p:txBody>
      </p:sp>
    </p:spTree>
    <p:extLst>
      <p:ext uri="{BB962C8B-B14F-4D97-AF65-F5344CB8AC3E}">
        <p14:creationId xmlns:p14="http://schemas.microsoft.com/office/powerpoint/2010/main" val="39974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35</a:t>
            </a:fld>
            <a:endParaRPr lang="en-US" dirty="0"/>
          </a:p>
        </p:txBody>
      </p:sp>
      <p:sp>
        <p:nvSpPr>
          <p:cNvPr id="3" name="Title 2"/>
          <p:cNvSpPr>
            <a:spLocks noGrp="1"/>
          </p:cNvSpPr>
          <p:nvPr>
            <p:ph type="title"/>
          </p:nvPr>
        </p:nvSpPr>
        <p:spPr/>
        <p:txBody>
          <a:bodyPr/>
          <a:lstStyle/>
          <a:p>
            <a:r>
              <a:rPr lang="en-US" dirty="0" smtClean="0"/>
              <a:t>Example1d: basic </a:t>
            </a:r>
            <a:r>
              <a:rPr lang="en-US" dirty="0" err="1" smtClean="0"/>
              <a:t>async</a:t>
            </a:r>
            <a:r>
              <a:rPr lang="en-US" dirty="0" smtClean="0"/>
              <a:t> offload</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6" name="Rectangle 5"/>
          <p:cNvSpPr/>
          <p:nvPr/>
        </p:nvSpPr>
        <p:spPr>
          <a:xfrm>
            <a:off x="181535" y="1460020"/>
            <a:ext cx="5815854" cy="2970044"/>
          </a:xfrm>
          <a:prstGeom prst="rect">
            <a:avLst/>
          </a:prstGeom>
        </p:spPr>
        <p:txBody>
          <a:bodyPr wrap="square">
            <a:spAutoFit/>
          </a:bodyPr>
          <a:lstStyle/>
          <a:p>
            <a:r>
              <a:rPr lang="en-US" sz="1100" dirty="0">
                <a:solidFill>
                  <a:srgbClr val="008000"/>
                </a:solidFill>
                <a:highlight>
                  <a:srgbClr val="F0F0F0"/>
                </a:highlight>
                <a:latin typeface="Courier New" panose="02070309020205020404" pitchFamily="49" charset="0"/>
              </a:rPr>
              <a:t>// a vector function</a:t>
            </a:r>
            <a:endParaRPr lang="en-US" sz="1100" dirty="0">
              <a:solidFill>
                <a:srgbClr val="000000"/>
              </a:solidFill>
              <a:highlight>
                <a:srgbClr val="F0F0F0"/>
              </a:highlight>
              <a:latin typeface="Courier New" panose="02070309020205020404" pitchFamily="49" charset="0"/>
            </a:endParaRPr>
          </a:p>
          <a:p>
            <a:r>
              <a:rPr lang="en-US" sz="1100" dirty="0">
                <a:solidFill>
                  <a:srgbClr val="0000FF"/>
                </a:solidFill>
                <a:highlight>
                  <a:srgbClr val="F0F0F0"/>
                </a:highlight>
                <a:latin typeface="Courier New" panose="02070309020205020404" pitchFamily="49" charset="0"/>
              </a:rPr>
              <a:t>__</a:t>
            </a:r>
            <a:r>
              <a:rPr lang="en-US" sz="1100" dirty="0" err="1">
                <a:solidFill>
                  <a:srgbClr val="0000FF"/>
                </a:solidFill>
                <a:highlight>
                  <a:srgbClr val="F0F0F0"/>
                </a:highlight>
                <a:latin typeface="Courier New" panose="02070309020205020404" pitchFamily="49" charset="0"/>
              </a:rPr>
              <a:t>declspec</a:t>
            </a:r>
            <a:r>
              <a:rPr lang="en-US" sz="1100" dirty="0">
                <a:solidFill>
                  <a:srgbClr val="000000"/>
                </a:solidFill>
                <a:highlight>
                  <a:srgbClr val="F0F0F0"/>
                </a:highlight>
                <a:latin typeface="Courier New" panose="02070309020205020404" pitchFamily="49" charset="0"/>
              </a:rPr>
              <a:t>(target(</a:t>
            </a:r>
            <a:r>
              <a:rPr lang="en-US" sz="1100" dirty="0" err="1">
                <a:solidFill>
                  <a:srgbClr val="000000"/>
                </a:solidFill>
                <a:highlight>
                  <a:srgbClr val="F0F0F0"/>
                </a:highlight>
                <a:latin typeface="Courier New" panose="02070309020205020404" pitchFamily="49" charset="0"/>
              </a:rPr>
              <a:t>gfx</a:t>
            </a:r>
            <a:r>
              <a:rPr lang="en-US" sz="1100" dirty="0">
                <a:solidFill>
                  <a:srgbClr val="000000"/>
                </a:solidFill>
                <a:highlight>
                  <a:srgbClr val="F0F0F0"/>
                </a:highlight>
                <a:latin typeface="Courier New" panose="02070309020205020404" pitchFamily="49" charset="0"/>
              </a:rPr>
              <a:t>)) </a:t>
            </a:r>
            <a:r>
              <a:rPr lang="en-US" sz="1100" dirty="0">
                <a:solidFill>
                  <a:srgbClr val="008000"/>
                </a:solidFill>
                <a:highlight>
                  <a:srgbClr val="F0F0F0"/>
                </a:highlight>
                <a:latin typeface="Courier New" panose="02070309020205020404" pitchFamily="49" charset="0"/>
              </a:rPr>
              <a:t>/*executes on GPU*/</a:t>
            </a:r>
            <a:r>
              <a:rPr lang="en-US" sz="1100" dirty="0">
                <a:solidFill>
                  <a:srgbClr val="000000"/>
                </a:solidFill>
                <a:highlight>
                  <a:srgbClr val="F0F0F0"/>
                </a:highlight>
                <a:latin typeface="Courier New" panose="02070309020205020404" pitchFamily="49" charset="0"/>
              </a:rPr>
              <a:t> \</a:t>
            </a:r>
          </a:p>
          <a:p>
            <a:r>
              <a:rPr lang="en-US" sz="1100" dirty="0">
                <a:solidFill>
                  <a:srgbClr val="0000FF"/>
                </a:solidFill>
                <a:highlight>
                  <a:srgbClr val="F0F0F0"/>
                </a:highlight>
                <a:latin typeface="Courier New" panose="02070309020205020404" pitchFamily="49" charset="0"/>
              </a:rPr>
              <a:t>__</a:t>
            </a:r>
            <a:r>
              <a:rPr lang="en-US" sz="1100" dirty="0" err="1">
                <a:solidFill>
                  <a:srgbClr val="0000FF"/>
                </a:solidFill>
                <a:highlight>
                  <a:srgbClr val="F0F0F0"/>
                </a:highlight>
                <a:latin typeface="Courier New" panose="02070309020205020404" pitchFamily="49" charset="0"/>
              </a:rPr>
              <a:t>declspec</a:t>
            </a:r>
            <a:r>
              <a:rPr lang="en-US" sz="1100" dirty="0">
                <a:solidFill>
                  <a:srgbClr val="000000"/>
                </a:solidFill>
                <a:highlight>
                  <a:srgbClr val="F0F0F0"/>
                </a:highlight>
                <a:latin typeface="Courier New" panose="02070309020205020404" pitchFamily="49" charset="0"/>
              </a:rPr>
              <a:t>(vector(uniform(arr_in1,arr_in2,arr_in3), linear(i:1)))</a:t>
            </a:r>
          </a:p>
          <a:p>
            <a:r>
              <a:rPr lang="sv-SE" sz="1100" dirty="0">
                <a:solidFill>
                  <a:srgbClr val="0000FF"/>
                </a:solidFill>
                <a:highlight>
                  <a:srgbClr val="F0F0F0"/>
                </a:highlight>
                <a:latin typeface="Courier New" panose="02070309020205020404" pitchFamily="49" charset="0"/>
              </a:rPr>
              <a:t>int</a:t>
            </a:r>
            <a:r>
              <a:rPr lang="sv-SE" sz="1100" dirty="0">
                <a:solidFill>
                  <a:srgbClr val="000000"/>
                </a:solidFill>
                <a:highlight>
                  <a:srgbClr val="F0F0F0"/>
                </a:highlight>
                <a:latin typeface="Courier New" panose="02070309020205020404" pitchFamily="49" charset="0"/>
              </a:rPr>
              <a:t> vec_func(</a:t>
            </a:r>
            <a:r>
              <a:rPr lang="sv-SE" sz="1100" dirty="0">
                <a:solidFill>
                  <a:srgbClr val="0000FF"/>
                </a:solidFill>
                <a:highlight>
                  <a:srgbClr val="F0F0F0"/>
                </a:highlight>
                <a:latin typeface="Courier New" panose="02070309020205020404" pitchFamily="49" charset="0"/>
              </a:rPr>
              <a:t>int</a:t>
            </a:r>
            <a:r>
              <a:rPr lang="sv-SE" sz="1100" dirty="0">
                <a:solidFill>
                  <a:srgbClr val="000000"/>
                </a:solidFill>
                <a:highlight>
                  <a:srgbClr val="F0F0F0"/>
                </a:highlight>
                <a:latin typeface="Courier New" panose="02070309020205020404" pitchFamily="49" charset="0"/>
              </a:rPr>
              <a:t> *</a:t>
            </a:r>
            <a:r>
              <a:rPr lang="sv-SE" sz="1100" dirty="0">
                <a:solidFill>
                  <a:srgbClr val="808080"/>
                </a:solidFill>
                <a:highlight>
                  <a:srgbClr val="F0F0F0"/>
                </a:highlight>
                <a:latin typeface="Courier New" panose="02070309020205020404" pitchFamily="49" charset="0"/>
              </a:rPr>
              <a:t>arr_in1</a:t>
            </a:r>
            <a:r>
              <a:rPr lang="sv-SE" sz="1100" dirty="0">
                <a:solidFill>
                  <a:srgbClr val="000000"/>
                </a:solidFill>
                <a:highlight>
                  <a:srgbClr val="F0F0F0"/>
                </a:highlight>
                <a:latin typeface="Courier New" panose="02070309020205020404" pitchFamily="49" charset="0"/>
              </a:rPr>
              <a:t>, </a:t>
            </a:r>
            <a:r>
              <a:rPr lang="sv-SE" sz="1100" dirty="0">
                <a:solidFill>
                  <a:srgbClr val="0000FF"/>
                </a:solidFill>
                <a:highlight>
                  <a:srgbClr val="F0F0F0"/>
                </a:highlight>
                <a:latin typeface="Courier New" panose="02070309020205020404" pitchFamily="49" charset="0"/>
              </a:rPr>
              <a:t>int</a:t>
            </a:r>
            <a:r>
              <a:rPr lang="sv-SE" sz="1100" dirty="0">
                <a:solidFill>
                  <a:srgbClr val="000000"/>
                </a:solidFill>
                <a:highlight>
                  <a:srgbClr val="F0F0F0"/>
                </a:highlight>
                <a:latin typeface="Courier New" panose="02070309020205020404" pitchFamily="49" charset="0"/>
              </a:rPr>
              <a:t> *</a:t>
            </a:r>
            <a:r>
              <a:rPr lang="sv-SE" sz="1100" dirty="0">
                <a:solidFill>
                  <a:srgbClr val="808080"/>
                </a:solidFill>
                <a:highlight>
                  <a:srgbClr val="F0F0F0"/>
                </a:highlight>
                <a:latin typeface="Courier New" panose="02070309020205020404" pitchFamily="49" charset="0"/>
              </a:rPr>
              <a:t>arr_in2</a:t>
            </a:r>
            <a:r>
              <a:rPr lang="sv-SE" sz="1100" dirty="0">
                <a:solidFill>
                  <a:srgbClr val="000000"/>
                </a:solidFill>
                <a:highlight>
                  <a:srgbClr val="F0F0F0"/>
                </a:highlight>
                <a:latin typeface="Courier New" panose="02070309020205020404" pitchFamily="49" charset="0"/>
              </a:rPr>
              <a:t>, </a:t>
            </a:r>
            <a:r>
              <a:rPr lang="sv-SE" sz="1100" dirty="0">
                <a:solidFill>
                  <a:srgbClr val="0000FF"/>
                </a:solidFill>
                <a:highlight>
                  <a:srgbClr val="F0F0F0"/>
                </a:highlight>
                <a:latin typeface="Courier New" panose="02070309020205020404" pitchFamily="49" charset="0"/>
              </a:rPr>
              <a:t>int</a:t>
            </a:r>
            <a:r>
              <a:rPr lang="sv-SE" sz="1100" dirty="0">
                <a:solidFill>
                  <a:srgbClr val="000000"/>
                </a:solidFill>
                <a:highlight>
                  <a:srgbClr val="F0F0F0"/>
                </a:highlight>
                <a:latin typeface="Courier New" panose="02070309020205020404" pitchFamily="49" charset="0"/>
              </a:rPr>
              <a:t> *</a:t>
            </a:r>
            <a:r>
              <a:rPr lang="sv-SE" sz="1100" dirty="0">
                <a:solidFill>
                  <a:srgbClr val="808080"/>
                </a:solidFill>
                <a:highlight>
                  <a:srgbClr val="F0F0F0"/>
                </a:highlight>
                <a:latin typeface="Courier New" panose="02070309020205020404" pitchFamily="49" charset="0"/>
              </a:rPr>
              <a:t>arr_in3</a:t>
            </a:r>
            <a:r>
              <a:rPr lang="sv-SE" sz="1100" dirty="0">
                <a:solidFill>
                  <a:srgbClr val="000000"/>
                </a:solidFill>
                <a:highlight>
                  <a:srgbClr val="F0F0F0"/>
                </a:highlight>
                <a:latin typeface="Courier New" panose="02070309020205020404" pitchFamily="49" charset="0"/>
              </a:rPr>
              <a:t>, </a:t>
            </a:r>
            <a:r>
              <a:rPr lang="sv-SE" sz="1100" dirty="0">
                <a:solidFill>
                  <a:srgbClr val="0000FF"/>
                </a:solidFill>
                <a:highlight>
                  <a:srgbClr val="F0F0F0"/>
                </a:highlight>
                <a:latin typeface="Courier New" panose="02070309020205020404" pitchFamily="49" charset="0"/>
              </a:rPr>
              <a:t>int</a:t>
            </a:r>
            <a:r>
              <a:rPr lang="sv-SE" sz="1100" dirty="0">
                <a:solidFill>
                  <a:srgbClr val="000000"/>
                </a:solidFill>
                <a:highlight>
                  <a:srgbClr val="F0F0F0"/>
                </a:highlight>
                <a:latin typeface="Courier New" panose="02070309020205020404" pitchFamily="49" charset="0"/>
              </a:rPr>
              <a:t> </a:t>
            </a:r>
            <a:r>
              <a:rPr lang="sv-SE" sz="1100" dirty="0">
                <a:solidFill>
                  <a:srgbClr val="808080"/>
                </a:solidFill>
                <a:highlight>
                  <a:srgbClr val="F0F0F0"/>
                </a:highlight>
                <a:latin typeface="Courier New" panose="02070309020205020404" pitchFamily="49" charset="0"/>
              </a:rPr>
              <a:t>i</a:t>
            </a:r>
            <a:r>
              <a:rPr lang="sv-SE"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    </a:t>
            </a:r>
            <a:r>
              <a:rPr lang="en-US" sz="1100" dirty="0">
                <a:solidFill>
                  <a:srgbClr val="0000FF"/>
                </a:solidFill>
                <a:highlight>
                  <a:srgbClr val="F0F0F0"/>
                </a:highlight>
                <a:latin typeface="Courier New" panose="02070309020205020404" pitchFamily="49" charset="0"/>
              </a:rPr>
              <a:t>return</a:t>
            </a:r>
            <a:r>
              <a:rPr lang="en-US" sz="1100" dirty="0">
                <a:solidFill>
                  <a:srgbClr val="000000"/>
                </a:solidFill>
                <a:highlight>
                  <a:srgbClr val="F0F0F0"/>
                </a:highlight>
                <a:latin typeface="Courier New" panose="02070309020205020404" pitchFamily="49" charset="0"/>
              </a:rPr>
              <a:t> </a:t>
            </a:r>
            <a:r>
              <a:rPr lang="en-US" sz="1100" dirty="0">
                <a:solidFill>
                  <a:srgbClr val="808080"/>
                </a:solidFill>
                <a:highlight>
                  <a:srgbClr val="F0F0F0"/>
                </a:highlight>
                <a:latin typeface="Courier New" panose="02070309020205020404" pitchFamily="49" charset="0"/>
              </a:rPr>
              <a:t>arr_in1</a:t>
            </a:r>
            <a:r>
              <a:rPr lang="en-US" sz="1100" dirty="0">
                <a:solidFill>
                  <a:srgbClr val="000000"/>
                </a:solidFill>
                <a:highlight>
                  <a:srgbClr val="F0F0F0"/>
                </a:highlight>
                <a:latin typeface="Courier New" panose="02070309020205020404" pitchFamily="49" charset="0"/>
              </a:rPr>
              <a:t>[</a:t>
            </a:r>
            <a:r>
              <a:rPr lang="en-US" sz="1100" dirty="0">
                <a:solidFill>
                  <a:srgbClr val="808080"/>
                </a:solidFill>
                <a:highlight>
                  <a:srgbClr val="F0F0F0"/>
                </a:highlight>
                <a:latin typeface="Courier New" panose="02070309020205020404" pitchFamily="49" charset="0"/>
              </a:rPr>
              <a:t>i</a:t>
            </a:r>
            <a:r>
              <a:rPr lang="en-US" sz="1100" dirty="0">
                <a:solidFill>
                  <a:srgbClr val="000000"/>
                </a:solidFill>
                <a:highlight>
                  <a:srgbClr val="F0F0F0"/>
                </a:highlight>
                <a:latin typeface="Courier New" panose="02070309020205020404" pitchFamily="49" charset="0"/>
              </a:rPr>
              <a:t>]*</a:t>
            </a:r>
            <a:r>
              <a:rPr lang="en-US" sz="1100" dirty="0">
                <a:solidFill>
                  <a:srgbClr val="808080"/>
                </a:solidFill>
                <a:highlight>
                  <a:srgbClr val="F0F0F0"/>
                </a:highlight>
                <a:latin typeface="Courier New" panose="02070309020205020404" pitchFamily="49" charset="0"/>
              </a:rPr>
              <a:t>arr_in2</a:t>
            </a:r>
            <a:r>
              <a:rPr lang="en-US" sz="1100" dirty="0">
                <a:solidFill>
                  <a:srgbClr val="000000"/>
                </a:solidFill>
                <a:highlight>
                  <a:srgbClr val="F0F0F0"/>
                </a:highlight>
                <a:latin typeface="Courier New" panose="02070309020205020404" pitchFamily="49" charset="0"/>
              </a:rPr>
              <a:t>[</a:t>
            </a:r>
            <a:r>
              <a:rPr lang="en-US" sz="1100" dirty="0">
                <a:solidFill>
                  <a:srgbClr val="808080"/>
                </a:solidFill>
                <a:highlight>
                  <a:srgbClr val="F0F0F0"/>
                </a:highlight>
                <a:latin typeface="Courier New" panose="02070309020205020404" pitchFamily="49" charset="0"/>
              </a:rPr>
              <a:t>i</a:t>
            </a:r>
            <a:r>
              <a:rPr lang="en-US" sz="1100" dirty="0">
                <a:solidFill>
                  <a:srgbClr val="000000"/>
                </a:solidFill>
                <a:highlight>
                  <a:srgbClr val="F0F0F0"/>
                </a:highlight>
                <a:latin typeface="Courier New" panose="02070309020205020404" pitchFamily="49" charset="0"/>
              </a:rPr>
              <a:t>] + </a:t>
            </a:r>
            <a:r>
              <a:rPr lang="en-US" sz="1100" dirty="0">
                <a:solidFill>
                  <a:srgbClr val="808080"/>
                </a:solidFill>
                <a:highlight>
                  <a:srgbClr val="F0F0F0"/>
                </a:highlight>
                <a:latin typeface="Courier New" panose="02070309020205020404" pitchFamily="49" charset="0"/>
              </a:rPr>
              <a:t>arr_in3</a:t>
            </a:r>
            <a:r>
              <a:rPr lang="en-US" sz="1100" dirty="0">
                <a:solidFill>
                  <a:srgbClr val="000000"/>
                </a:solidFill>
                <a:highlight>
                  <a:srgbClr val="F0F0F0"/>
                </a:highlight>
                <a:latin typeface="Courier New" panose="02070309020205020404" pitchFamily="49" charset="0"/>
              </a:rPr>
              <a:t>[</a:t>
            </a:r>
            <a:r>
              <a:rPr lang="en-US" sz="1100" dirty="0">
                <a:solidFill>
                  <a:srgbClr val="808080"/>
                </a:solidFill>
                <a:highlight>
                  <a:srgbClr val="F0F0F0"/>
                </a:highlight>
                <a:latin typeface="Courier New" panose="02070309020205020404" pitchFamily="49" charset="0"/>
              </a:rPr>
              <a:t>i</a:t>
            </a:r>
            <a:r>
              <a:rPr lang="en-US"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a:t>
            </a:r>
          </a:p>
          <a:p>
            <a:endParaRPr lang="en-US" sz="1100" dirty="0">
              <a:solidFill>
                <a:srgbClr val="000000"/>
              </a:solidFill>
              <a:highlight>
                <a:srgbClr val="F0F0F0"/>
              </a:highlight>
              <a:latin typeface="Courier New" panose="02070309020205020404" pitchFamily="49" charset="0"/>
            </a:endParaRPr>
          </a:p>
          <a:p>
            <a:r>
              <a:rPr lang="en-US" sz="1100" b="1" dirty="0">
                <a:solidFill>
                  <a:srgbClr val="C00000"/>
                </a:solidFill>
                <a:highlight>
                  <a:srgbClr val="F0F0F0"/>
                </a:highlight>
                <a:latin typeface="Courier New" panose="02070309020205020404" pitchFamily="49" charset="0"/>
              </a:rPr>
              <a:t>__</a:t>
            </a:r>
            <a:r>
              <a:rPr lang="en-US" sz="1100" b="1" dirty="0" err="1">
                <a:solidFill>
                  <a:srgbClr val="C00000"/>
                </a:solidFill>
                <a:highlight>
                  <a:srgbClr val="F0F0F0"/>
                </a:highlight>
                <a:latin typeface="Courier New" panose="02070309020205020404" pitchFamily="49" charset="0"/>
              </a:rPr>
              <a:t>declspec</a:t>
            </a:r>
            <a:r>
              <a:rPr lang="en-US" sz="1100" b="1" dirty="0">
                <a:solidFill>
                  <a:srgbClr val="C00000"/>
                </a:solidFill>
                <a:highlight>
                  <a:srgbClr val="F0F0F0"/>
                </a:highlight>
                <a:latin typeface="Courier New" panose="02070309020205020404" pitchFamily="49" charset="0"/>
              </a:rPr>
              <a:t>(target(</a:t>
            </a:r>
            <a:r>
              <a:rPr lang="en-US" sz="1100" b="1" dirty="0" err="1">
                <a:solidFill>
                  <a:srgbClr val="C00000"/>
                </a:solidFill>
                <a:highlight>
                  <a:srgbClr val="F0F0F0"/>
                </a:highlight>
                <a:latin typeface="Courier New" panose="02070309020205020404" pitchFamily="49" charset="0"/>
              </a:rPr>
              <a:t>gfx_kernel</a:t>
            </a:r>
            <a:r>
              <a:rPr lang="en-US" sz="1100" b="1" dirty="0" smtClean="0">
                <a:solidFill>
                  <a:srgbClr val="C00000"/>
                </a:solidFill>
                <a:highlight>
                  <a:srgbClr val="F0F0F0"/>
                </a:highlight>
                <a:latin typeface="Courier New" panose="02070309020205020404" pitchFamily="49" charset="0"/>
              </a:rPr>
              <a:t>))</a:t>
            </a:r>
            <a:r>
              <a:rPr lang="en-US" sz="1100" dirty="0" smtClean="0">
                <a:solidFill>
                  <a:srgbClr val="000000"/>
                </a:solidFill>
                <a:highlight>
                  <a:srgbClr val="F0F0F0"/>
                </a:highlight>
                <a:latin typeface="Courier New" panose="02070309020205020404" pitchFamily="49" charset="0"/>
              </a:rPr>
              <a:t> </a:t>
            </a:r>
            <a:r>
              <a:rPr lang="en-US" sz="1100" dirty="0" smtClean="0">
                <a:solidFill>
                  <a:srgbClr val="008000"/>
                </a:solidFill>
                <a:highlight>
                  <a:srgbClr val="F0F0F0"/>
                </a:highlight>
                <a:latin typeface="Courier New" panose="02070309020205020404" pitchFamily="49" charset="0"/>
              </a:rPr>
              <a:t>// </a:t>
            </a:r>
            <a:r>
              <a:rPr lang="en-US" sz="1100" dirty="0" err="1" smtClean="0">
                <a:solidFill>
                  <a:srgbClr val="008000"/>
                </a:solidFill>
                <a:highlight>
                  <a:srgbClr val="F0F0F0"/>
                </a:highlight>
                <a:latin typeface="Courier New" panose="02070309020205020404" pitchFamily="49" charset="0"/>
              </a:rPr>
              <a:t>gfx</a:t>
            </a:r>
            <a:r>
              <a:rPr lang="en-US" sz="1100" dirty="0" smtClean="0">
                <a:solidFill>
                  <a:srgbClr val="008000"/>
                </a:solidFill>
                <a:highlight>
                  <a:srgbClr val="F0F0F0"/>
                </a:highlight>
                <a:latin typeface="Courier New" panose="02070309020205020404" pitchFamily="49" charset="0"/>
              </a:rPr>
              <a:t> function callable from CPU</a:t>
            </a:r>
            <a:endParaRPr lang="en-US" sz="1100" dirty="0">
              <a:solidFill>
                <a:srgbClr val="000000"/>
              </a:solidFill>
              <a:highlight>
                <a:srgbClr val="F0F0F0"/>
              </a:highlight>
              <a:latin typeface="Courier New" panose="02070309020205020404" pitchFamily="49" charset="0"/>
            </a:endParaRPr>
          </a:p>
          <a:p>
            <a:r>
              <a:rPr lang="en-US" sz="1100" dirty="0">
                <a:solidFill>
                  <a:srgbClr val="0000FF"/>
                </a:solidFill>
                <a:highlight>
                  <a:srgbClr val="F0F0F0"/>
                </a:highlight>
                <a:latin typeface="Courier New" panose="02070309020205020404" pitchFamily="49" charset="0"/>
              </a:rPr>
              <a:t>void</a:t>
            </a:r>
            <a:r>
              <a:rPr lang="en-US" sz="1100" dirty="0">
                <a:solidFill>
                  <a:srgbClr val="000000"/>
                </a:solidFill>
                <a:highlight>
                  <a:srgbClr val="F0F0F0"/>
                </a:highlight>
                <a:latin typeface="Courier New" panose="02070309020205020404" pitchFamily="49" charset="0"/>
              </a:rPr>
              <a:t> </a:t>
            </a:r>
            <a:r>
              <a:rPr lang="en-US" sz="1100" b="1" dirty="0" err="1">
                <a:solidFill>
                  <a:srgbClr val="FF0000"/>
                </a:solidFill>
                <a:highlight>
                  <a:srgbClr val="F0F0F0"/>
                </a:highlight>
                <a:latin typeface="Courier New" panose="02070309020205020404" pitchFamily="49" charset="0"/>
              </a:rPr>
              <a:t>do_test</a:t>
            </a:r>
            <a:r>
              <a:rPr lang="en-US"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err="1">
                <a:solidFill>
                  <a:srgbClr val="808080"/>
                </a:solidFill>
                <a:highlight>
                  <a:srgbClr val="F0F0F0"/>
                </a:highlight>
                <a:latin typeface="Courier New" panose="02070309020205020404" pitchFamily="49" charset="0"/>
              </a:rPr>
              <a:t>arr_out</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a:solidFill>
                  <a:srgbClr val="808080"/>
                </a:solidFill>
                <a:highlight>
                  <a:srgbClr val="F0F0F0"/>
                </a:highlight>
                <a:latin typeface="Courier New" panose="02070309020205020404" pitchFamily="49" charset="0"/>
              </a:rPr>
              <a:t>arr_in1</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a:solidFill>
                  <a:srgbClr val="808080"/>
                </a:solidFill>
                <a:highlight>
                  <a:srgbClr val="F0F0F0"/>
                </a:highlight>
                <a:latin typeface="Courier New" panose="02070309020205020404" pitchFamily="49" charset="0"/>
              </a:rPr>
              <a:t>arr_in2</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a:solidFill>
                  <a:srgbClr val="808080"/>
                </a:solidFill>
                <a:highlight>
                  <a:srgbClr val="F0F0F0"/>
                </a:highlight>
                <a:latin typeface="Courier New" panose="02070309020205020404" pitchFamily="49" charset="0"/>
              </a:rPr>
              <a:t>arr_in3</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a:solidFill>
                  <a:srgbClr val="808080"/>
                </a:solidFill>
                <a:highlight>
                  <a:srgbClr val="F0F0F0"/>
                </a:highlight>
                <a:latin typeface="Courier New" panose="02070309020205020404" pitchFamily="49" charset="0"/>
              </a:rPr>
              <a:t>N</a:t>
            </a:r>
            <a:r>
              <a:rPr lang="en-US" sz="1100" dirty="0">
                <a:solidFill>
                  <a:srgbClr val="000000"/>
                </a:solidFill>
                <a:highlight>
                  <a:srgbClr val="F0F0F0"/>
                </a:highlight>
                <a:latin typeface="Courier New" panose="02070309020205020404" pitchFamily="49" charset="0"/>
              </a:rPr>
              <a:t>)</a:t>
            </a:r>
          </a:p>
          <a:p>
            <a:r>
              <a:rPr lang="en-US" sz="1100" dirty="0">
                <a:solidFill>
                  <a:srgbClr val="000000"/>
                </a:solidFill>
                <a:highlight>
                  <a:srgbClr val="F0F0F0"/>
                </a:highlight>
                <a:latin typeface="Courier New" panose="02070309020205020404" pitchFamily="49" charset="0"/>
              </a:rPr>
              <a:t>{</a:t>
            </a:r>
          </a:p>
          <a:p>
            <a:r>
              <a:rPr lang="nn-NO" sz="1100" dirty="0">
                <a:solidFill>
                  <a:srgbClr val="000000"/>
                </a:solidFill>
                <a:highlight>
                  <a:srgbClr val="F0F0F0"/>
                </a:highlight>
                <a:latin typeface="Courier New" panose="02070309020205020404" pitchFamily="49" charset="0"/>
              </a:rPr>
              <a:t>    </a:t>
            </a:r>
            <a:r>
              <a:rPr lang="nn-NO" sz="1100" dirty="0">
                <a:solidFill>
                  <a:srgbClr val="0000FF"/>
                </a:solidFill>
                <a:highlight>
                  <a:srgbClr val="F0F0F0"/>
                </a:highlight>
                <a:latin typeface="Courier New" panose="02070309020205020404" pitchFamily="49" charset="0"/>
              </a:rPr>
              <a:t>_Cilk_for</a:t>
            </a:r>
            <a:r>
              <a:rPr lang="nn-NO" sz="1100" dirty="0">
                <a:solidFill>
                  <a:srgbClr val="000000"/>
                </a:solidFill>
                <a:highlight>
                  <a:srgbClr val="F0F0F0"/>
                </a:highlight>
                <a:latin typeface="Courier New" panose="02070309020205020404" pitchFamily="49" charset="0"/>
              </a:rPr>
              <a:t> _Simd (</a:t>
            </a:r>
            <a:r>
              <a:rPr lang="nn-NO" sz="1100" dirty="0">
                <a:solidFill>
                  <a:srgbClr val="0000FF"/>
                </a:solidFill>
                <a:highlight>
                  <a:srgbClr val="F0F0F0"/>
                </a:highlight>
                <a:latin typeface="Courier New" panose="02070309020205020404" pitchFamily="49" charset="0"/>
              </a:rPr>
              <a:t>int</a:t>
            </a:r>
            <a:r>
              <a:rPr lang="nn-NO" sz="1100" dirty="0">
                <a:solidFill>
                  <a:srgbClr val="000000"/>
                </a:solidFill>
                <a:highlight>
                  <a:srgbClr val="F0F0F0"/>
                </a:highlight>
                <a:latin typeface="Courier New" panose="02070309020205020404" pitchFamily="49" charset="0"/>
              </a:rPr>
              <a:t> i = 0; i &lt; </a:t>
            </a:r>
            <a:r>
              <a:rPr lang="nn-NO" sz="1100" dirty="0">
                <a:solidFill>
                  <a:srgbClr val="808080"/>
                </a:solidFill>
                <a:highlight>
                  <a:srgbClr val="F0F0F0"/>
                </a:highlight>
                <a:latin typeface="Courier New" panose="02070309020205020404" pitchFamily="49" charset="0"/>
              </a:rPr>
              <a:t>N</a:t>
            </a:r>
            <a:r>
              <a:rPr lang="nn-NO" sz="1100" dirty="0">
                <a:solidFill>
                  <a:srgbClr val="000000"/>
                </a:solidFill>
                <a:highlight>
                  <a:srgbClr val="F0F0F0"/>
                </a:highlight>
                <a:latin typeface="Courier New" panose="02070309020205020404" pitchFamily="49" charset="0"/>
              </a:rPr>
              <a:t>; i++) { </a:t>
            </a:r>
            <a:r>
              <a:rPr lang="nn-NO" sz="1100" dirty="0">
                <a:solidFill>
                  <a:srgbClr val="008000"/>
                </a:solidFill>
                <a:highlight>
                  <a:srgbClr val="F0F0F0"/>
                </a:highlight>
                <a:latin typeface="Courier New" panose="02070309020205020404" pitchFamily="49" charset="0"/>
              </a:rPr>
              <a:t>// a parallel loop</a:t>
            </a:r>
            <a:endParaRPr lang="nn-NO" sz="1100" dirty="0">
              <a:solidFill>
                <a:srgbClr val="000000"/>
              </a:solidFill>
              <a:highlight>
                <a:srgbClr val="F0F0F0"/>
              </a:highlight>
              <a:latin typeface="Courier New" panose="02070309020205020404" pitchFamily="49" charset="0"/>
            </a:endParaRPr>
          </a:p>
          <a:p>
            <a:r>
              <a:rPr lang="en-US" sz="1100" dirty="0">
                <a:solidFill>
                  <a:srgbClr val="000000"/>
                </a:solidFill>
                <a:highlight>
                  <a:srgbClr val="F0F0F0"/>
                </a:highlight>
                <a:latin typeface="Courier New" panose="02070309020205020404" pitchFamily="49" charset="0"/>
              </a:rPr>
              <a:t>        </a:t>
            </a:r>
            <a:r>
              <a:rPr lang="en-US" sz="1100" dirty="0">
                <a:solidFill>
                  <a:srgbClr val="008000"/>
                </a:solidFill>
                <a:highlight>
                  <a:srgbClr val="F0F0F0"/>
                </a:highlight>
                <a:latin typeface="Courier New" panose="02070309020205020404" pitchFamily="49" charset="0"/>
              </a:rPr>
              <a:t>// a vector function call:</a:t>
            </a:r>
            <a:endParaRPr lang="en-US" sz="1100" dirty="0">
              <a:solidFill>
                <a:srgbClr val="000000"/>
              </a:solidFill>
              <a:highlight>
                <a:srgbClr val="F0F0F0"/>
              </a:highlight>
              <a:latin typeface="Courier New" panose="02070309020205020404" pitchFamily="49" charset="0"/>
            </a:endParaRPr>
          </a:p>
          <a:p>
            <a:r>
              <a:rPr lang="en-US" sz="1100" dirty="0">
                <a:solidFill>
                  <a:srgbClr val="000000"/>
                </a:solidFill>
                <a:highlight>
                  <a:srgbClr val="F0F0F0"/>
                </a:highlight>
                <a:latin typeface="Courier New" panose="02070309020205020404" pitchFamily="49" charset="0"/>
              </a:rPr>
              <a:t>        </a:t>
            </a:r>
            <a:r>
              <a:rPr lang="en-US" sz="1100" dirty="0" err="1">
                <a:solidFill>
                  <a:srgbClr val="000000"/>
                </a:solidFill>
                <a:highlight>
                  <a:srgbClr val="F0F0F0"/>
                </a:highlight>
                <a:latin typeface="Courier New" panose="02070309020205020404" pitchFamily="49" charset="0"/>
              </a:rPr>
              <a:t>arr_out</a:t>
            </a:r>
            <a:r>
              <a:rPr lang="en-US" sz="1100" dirty="0">
                <a:solidFill>
                  <a:srgbClr val="000000"/>
                </a:solidFill>
                <a:highlight>
                  <a:srgbClr val="F0F0F0"/>
                </a:highlight>
                <a:latin typeface="Courier New" panose="02070309020205020404" pitchFamily="49" charset="0"/>
              </a:rPr>
              <a:t>[i] = </a:t>
            </a:r>
            <a:r>
              <a:rPr lang="en-US" sz="1100" dirty="0" err="1">
                <a:solidFill>
                  <a:srgbClr val="000000"/>
                </a:solidFill>
                <a:highlight>
                  <a:srgbClr val="F0F0F0"/>
                </a:highlight>
                <a:latin typeface="Courier New" panose="02070309020205020404" pitchFamily="49" charset="0"/>
              </a:rPr>
              <a:t>vec_func</a:t>
            </a:r>
            <a:r>
              <a:rPr lang="en-US" sz="1100" dirty="0">
                <a:solidFill>
                  <a:srgbClr val="000000"/>
                </a:solidFill>
                <a:highlight>
                  <a:srgbClr val="F0F0F0"/>
                </a:highlight>
                <a:latin typeface="Courier New" panose="02070309020205020404" pitchFamily="49" charset="0"/>
              </a:rPr>
              <a:t>(arr_in1, arr_in2, arr_in3, i);</a:t>
            </a:r>
          </a:p>
          <a:p>
            <a:r>
              <a:rPr lang="en-US" sz="1100" dirty="0">
                <a:solidFill>
                  <a:srgbClr val="000000"/>
                </a:solidFill>
                <a:highlight>
                  <a:srgbClr val="F0F0F0"/>
                </a:highlight>
                <a:latin typeface="Courier New" panose="02070309020205020404" pitchFamily="49" charset="0"/>
              </a:rPr>
              <a:t>    }</a:t>
            </a:r>
          </a:p>
          <a:p>
            <a:r>
              <a:rPr lang="en-US" sz="1100" dirty="0">
                <a:solidFill>
                  <a:srgbClr val="000000"/>
                </a:solidFill>
                <a:highlight>
                  <a:srgbClr val="F0F0F0"/>
                </a:highlight>
                <a:latin typeface="Courier New" panose="02070309020205020404" pitchFamily="49" charset="0"/>
              </a:rPr>
              <a:t>}</a:t>
            </a:r>
          </a:p>
        </p:txBody>
      </p:sp>
      <p:sp>
        <p:nvSpPr>
          <p:cNvPr id="8" name="Rectangle 7"/>
          <p:cNvSpPr/>
          <p:nvPr/>
        </p:nvSpPr>
        <p:spPr>
          <a:xfrm>
            <a:off x="6494929" y="1460020"/>
            <a:ext cx="2413747" cy="2708434"/>
          </a:xfrm>
          <a:prstGeom prst="rect">
            <a:avLst/>
          </a:prstGeom>
        </p:spPr>
        <p:txBody>
          <a:bodyPr wrap="square">
            <a:spAutoFit/>
          </a:bodyPr>
          <a:lstStyle/>
          <a:p>
            <a:r>
              <a:rPr lang="en-US" sz="1000" dirty="0" err="1" smtClean="0">
                <a:solidFill>
                  <a:srgbClr val="0000FF"/>
                </a:solidFill>
                <a:highlight>
                  <a:srgbClr val="F0F0F0"/>
                </a:highlight>
                <a:latin typeface="Courier New" panose="02070309020205020404" pitchFamily="49" charset="0"/>
              </a:rPr>
              <a:t>int</a:t>
            </a:r>
            <a:r>
              <a:rPr lang="en-US" sz="1000" dirty="0" smtClean="0">
                <a:solidFill>
                  <a:srgbClr val="000000"/>
                </a:solidFill>
                <a:highlight>
                  <a:srgbClr val="F0F0F0"/>
                </a:highlight>
                <a:latin typeface="Courier New" panose="02070309020205020404" pitchFamily="49" charset="0"/>
              </a:rPr>
              <a:t> </a:t>
            </a:r>
            <a:r>
              <a:rPr lang="en-US" sz="1000" dirty="0">
                <a:solidFill>
                  <a:srgbClr val="000000"/>
                </a:solidFill>
                <a:highlight>
                  <a:srgbClr val="F0F0F0"/>
                </a:highlight>
                <a:latin typeface="Courier New" panose="02070309020205020404" pitchFamily="49" charset="0"/>
              </a:rPr>
              <a:t>n = N*</a:t>
            </a:r>
            <a:r>
              <a:rPr lang="en-US" sz="1000" dirty="0" err="1">
                <a:solidFill>
                  <a:srgbClr val="0000FF"/>
                </a:solidFill>
                <a:highlight>
                  <a:srgbClr val="F0F0F0"/>
                </a:highlight>
                <a:latin typeface="Courier New" panose="02070309020205020404" pitchFamily="49" charset="0"/>
              </a:rPr>
              <a:t>sizeof</a:t>
            </a:r>
            <a:r>
              <a:rPr lang="en-US" sz="1000" dirty="0">
                <a:solidFill>
                  <a:srgbClr val="000000"/>
                </a:solidFill>
                <a:highlight>
                  <a:srgbClr val="F0F0F0"/>
                </a:highlight>
                <a:latin typeface="Courier New" panose="02070309020205020404" pitchFamily="49" charset="0"/>
              </a:rPr>
              <a:t>(</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a:t>
            </a:r>
          </a:p>
          <a:p>
            <a:r>
              <a:rPr lang="en-US" sz="1000" b="1" dirty="0" smtClean="0">
                <a:solidFill>
                  <a:srgbClr val="C00000"/>
                </a:solidFill>
                <a:highlight>
                  <a:srgbClr val="F0F0F0"/>
                </a:highlight>
                <a:latin typeface="Courier New" panose="02070309020205020404" pitchFamily="49" charset="0"/>
              </a:rPr>
              <a:t>_</a:t>
            </a:r>
            <a:r>
              <a:rPr lang="en-US" sz="1000" b="1" dirty="0" err="1">
                <a:solidFill>
                  <a:srgbClr val="C00000"/>
                </a:solidFill>
                <a:highlight>
                  <a:srgbClr val="F0F0F0"/>
                </a:highlight>
                <a:latin typeface="Courier New" panose="02070309020205020404" pitchFamily="49" charset="0"/>
              </a:rPr>
              <a:t>GFX_share</a:t>
            </a:r>
            <a:r>
              <a:rPr lang="en-US" sz="1000" dirty="0">
                <a:solidFill>
                  <a:srgbClr val="000000"/>
                </a:solidFill>
                <a:highlight>
                  <a:srgbClr val="F0F0F0"/>
                </a:highlight>
                <a:latin typeface="Courier New" panose="02070309020205020404" pitchFamily="49" charset="0"/>
              </a:rPr>
              <a:t>(</a:t>
            </a:r>
            <a:r>
              <a:rPr lang="en-US" sz="1000" dirty="0" err="1">
                <a:solidFill>
                  <a:srgbClr val="000000"/>
                </a:solidFill>
                <a:highlight>
                  <a:srgbClr val="F0F0F0"/>
                </a:highlight>
                <a:latin typeface="Courier New" panose="02070309020205020404" pitchFamily="49" charset="0"/>
              </a:rPr>
              <a:t>arr_gpu</a:t>
            </a:r>
            <a:r>
              <a:rPr lang="en-US" sz="1000" dirty="0">
                <a:solidFill>
                  <a:srgbClr val="000000"/>
                </a:solidFill>
                <a:highlight>
                  <a:srgbClr val="F0F0F0"/>
                </a:highlight>
                <a:latin typeface="Courier New" panose="02070309020205020404" pitchFamily="49" charset="0"/>
              </a:rPr>
              <a:t>, n);</a:t>
            </a:r>
          </a:p>
          <a:p>
            <a:r>
              <a:rPr lang="en-US" sz="1000" dirty="0" smtClean="0">
                <a:solidFill>
                  <a:srgbClr val="000000"/>
                </a:solidFill>
                <a:highlight>
                  <a:srgbClr val="F0F0F0"/>
                </a:highlight>
                <a:latin typeface="Courier New" panose="02070309020205020404" pitchFamily="49" charset="0"/>
              </a:rPr>
              <a:t>_</a:t>
            </a:r>
            <a:r>
              <a:rPr lang="en-US" sz="1000" dirty="0" err="1">
                <a:solidFill>
                  <a:srgbClr val="000000"/>
                </a:solidFill>
                <a:highlight>
                  <a:srgbClr val="F0F0F0"/>
                </a:highlight>
                <a:latin typeface="Courier New" panose="02070309020205020404" pitchFamily="49" charset="0"/>
              </a:rPr>
              <a:t>GFX_share</a:t>
            </a:r>
            <a:r>
              <a:rPr lang="en-US" sz="1000" dirty="0">
                <a:solidFill>
                  <a:srgbClr val="000000"/>
                </a:solidFill>
                <a:highlight>
                  <a:srgbClr val="F0F0F0"/>
                </a:highlight>
                <a:latin typeface="Courier New" panose="02070309020205020404" pitchFamily="49" charset="0"/>
              </a:rPr>
              <a:t>(arr_in1, n);</a:t>
            </a:r>
          </a:p>
          <a:p>
            <a:r>
              <a:rPr lang="en-US" sz="1000" dirty="0" smtClean="0">
                <a:solidFill>
                  <a:srgbClr val="000000"/>
                </a:solidFill>
                <a:highlight>
                  <a:srgbClr val="F0F0F0"/>
                </a:highlight>
                <a:latin typeface="Courier New" panose="02070309020205020404" pitchFamily="49" charset="0"/>
              </a:rPr>
              <a:t>_</a:t>
            </a:r>
            <a:r>
              <a:rPr lang="en-US" sz="1000" dirty="0" err="1">
                <a:solidFill>
                  <a:srgbClr val="000000"/>
                </a:solidFill>
                <a:highlight>
                  <a:srgbClr val="F0F0F0"/>
                </a:highlight>
                <a:latin typeface="Courier New" panose="02070309020205020404" pitchFamily="49" charset="0"/>
              </a:rPr>
              <a:t>GFX_share</a:t>
            </a:r>
            <a:r>
              <a:rPr lang="en-US" sz="1000" dirty="0">
                <a:solidFill>
                  <a:srgbClr val="000000"/>
                </a:solidFill>
                <a:highlight>
                  <a:srgbClr val="F0F0F0"/>
                </a:highlight>
                <a:latin typeface="Courier New" panose="02070309020205020404" pitchFamily="49" charset="0"/>
              </a:rPr>
              <a:t>(arr_in2, n);</a:t>
            </a:r>
          </a:p>
          <a:p>
            <a:r>
              <a:rPr lang="en-US" sz="1000" dirty="0" smtClean="0">
                <a:solidFill>
                  <a:srgbClr val="000000"/>
                </a:solidFill>
                <a:highlight>
                  <a:srgbClr val="F0F0F0"/>
                </a:highlight>
                <a:latin typeface="Courier New" panose="02070309020205020404" pitchFamily="49" charset="0"/>
              </a:rPr>
              <a:t>_</a:t>
            </a:r>
            <a:r>
              <a:rPr lang="en-US" sz="1000" dirty="0" err="1">
                <a:solidFill>
                  <a:srgbClr val="000000"/>
                </a:solidFill>
                <a:highlight>
                  <a:srgbClr val="F0F0F0"/>
                </a:highlight>
                <a:latin typeface="Courier New" panose="02070309020205020404" pitchFamily="49" charset="0"/>
              </a:rPr>
              <a:t>GFX_share</a:t>
            </a:r>
            <a:r>
              <a:rPr lang="en-US" sz="1000" dirty="0">
                <a:solidFill>
                  <a:srgbClr val="000000"/>
                </a:solidFill>
                <a:highlight>
                  <a:srgbClr val="F0F0F0"/>
                </a:highlight>
                <a:latin typeface="Courier New" panose="02070309020205020404" pitchFamily="49" charset="0"/>
              </a:rPr>
              <a:t>(arr_in3, n);</a:t>
            </a:r>
          </a:p>
          <a:p>
            <a:r>
              <a:rPr lang="en-US" sz="1000" b="1" dirty="0" err="1" smtClean="0">
                <a:solidFill>
                  <a:srgbClr val="C00000"/>
                </a:solidFill>
                <a:highlight>
                  <a:srgbClr val="F0F0F0"/>
                </a:highlight>
                <a:latin typeface="Courier New" panose="02070309020205020404" pitchFamily="49" charset="0"/>
              </a:rPr>
              <a:t>GfxTaskId</a:t>
            </a:r>
            <a:r>
              <a:rPr lang="en-US" sz="1000" b="1" dirty="0" smtClean="0">
                <a:solidFill>
                  <a:srgbClr val="C00000"/>
                </a:solidFill>
                <a:highlight>
                  <a:srgbClr val="F0F0F0"/>
                </a:highlight>
                <a:latin typeface="Courier New" panose="02070309020205020404" pitchFamily="49" charset="0"/>
              </a:rPr>
              <a:t> </a:t>
            </a:r>
            <a:r>
              <a:rPr lang="en-US" sz="1000" dirty="0">
                <a:solidFill>
                  <a:srgbClr val="000000"/>
                </a:solidFill>
                <a:highlight>
                  <a:srgbClr val="F0F0F0"/>
                </a:highlight>
                <a:latin typeface="Courier New" panose="02070309020205020404" pitchFamily="49" charset="0"/>
              </a:rPr>
              <a:t>id = </a:t>
            </a:r>
            <a:r>
              <a:rPr lang="en-US" sz="1000" b="1" dirty="0" smtClean="0">
                <a:solidFill>
                  <a:srgbClr val="C00000"/>
                </a:solidFill>
                <a:highlight>
                  <a:srgbClr val="F0F0F0"/>
                </a:highlight>
                <a:latin typeface="Courier New" panose="02070309020205020404" pitchFamily="49" charset="0"/>
              </a:rPr>
              <a:t>_</a:t>
            </a:r>
            <a:r>
              <a:rPr lang="en-US" sz="1000" b="1" dirty="0" err="1" smtClean="0">
                <a:solidFill>
                  <a:srgbClr val="C00000"/>
                </a:solidFill>
                <a:highlight>
                  <a:srgbClr val="F0F0F0"/>
                </a:highlight>
                <a:latin typeface="Courier New" panose="02070309020205020404" pitchFamily="49" charset="0"/>
              </a:rPr>
              <a:t>GFX_offload</a:t>
            </a:r>
            <a:r>
              <a:rPr lang="en-US" sz="1000" dirty="0" smtClean="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    </a:t>
            </a:r>
            <a:r>
              <a:rPr lang="en-US" sz="1000" b="1" dirty="0" err="1" smtClean="0">
                <a:solidFill>
                  <a:srgbClr val="FF0000"/>
                </a:solidFill>
                <a:highlight>
                  <a:srgbClr val="F0F0F0"/>
                </a:highlight>
                <a:latin typeface="Courier New" panose="02070309020205020404" pitchFamily="49" charset="0"/>
              </a:rPr>
              <a:t>do_test</a:t>
            </a:r>
            <a:r>
              <a:rPr lang="en-US" sz="1000" dirty="0" smtClean="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      </a:t>
            </a:r>
            <a:r>
              <a:rPr lang="en-US" sz="1000" dirty="0" err="1" smtClean="0">
                <a:solidFill>
                  <a:srgbClr val="000000"/>
                </a:solidFill>
                <a:highlight>
                  <a:srgbClr val="F0F0F0"/>
                </a:highlight>
                <a:latin typeface="Courier New" panose="02070309020205020404" pitchFamily="49" charset="0"/>
              </a:rPr>
              <a:t>arr_gpu</a:t>
            </a:r>
            <a:r>
              <a:rPr lang="en-US" sz="1000" dirty="0" smtClean="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      </a:t>
            </a:r>
            <a:r>
              <a:rPr lang="en-US" sz="1000" dirty="0">
                <a:solidFill>
                  <a:srgbClr val="000000"/>
                </a:solidFill>
                <a:highlight>
                  <a:srgbClr val="F0F0F0"/>
                </a:highlight>
                <a:latin typeface="Courier New" panose="02070309020205020404" pitchFamily="49" charset="0"/>
              </a:rPr>
              <a:t>arr_in1</a:t>
            </a:r>
            <a:r>
              <a:rPr lang="en-US" sz="1000" dirty="0" smtClean="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      </a:t>
            </a:r>
            <a:r>
              <a:rPr lang="en-US" sz="1000" dirty="0">
                <a:solidFill>
                  <a:srgbClr val="000000"/>
                </a:solidFill>
                <a:highlight>
                  <a:srgbClr val="F0F0F0"/>
                </a:highlight>
                <a:latin typeface="Courier New" panose="02070309020205020404" pitchFamily="49" charset="0"/>
              </a:rPr>
              <a:t>arr_in2</a:t>
            </a:r>
            <a:r>
              <a:rPr lang="en-US" sz="1000" dirty="0" smtClean="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      </a:t>
            </a:r>
            <a:r>
              <a:rPr lang="en-US" sz="1000" dirty="0">
                <a:solidFill>
                  <a:srgbClr val="000000"/>
                </a:solidFill>
                <a:highlight>
                  <a:srgbClr val="F0F0F0"/>
                </a:highlight>
                <a:latin typeface="Courier New" panose="02070309020205020404" pitchFamily="49" charset="0"/>
              </a:rPr>
              <a:t>arr_in3</a:t>
            </a:r>
            <a:r>
              <a:rPr lang="en-US" sz="1000" dirty="0" smtClean="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      </a:t>
            </a:r>
            <a:r>
              <a:rPr lang="en-US" sz="1000" dirty="0">
                <a:solidFill>
                  <a:srgbClr val="000000"/>
                </a:solidFill>
                <a:highlight>
                  <a:srgbClr val="F0F0F0"/>
                </a:highlight>
                <a:latin typeface="Courier New" panose="02070309020205020404" pitchFamily="49" charset="0"/>
              </a:rPr>
              <a:t>N);</a:t>
            </a:r>
          </a:p>
          <a:p>
            <a:r>
              <a:rPr lang="en-US" sz="1000" b="1" dirty="0" smtClean="0">
                <a:solidFill>
                  <a:srgbClr val="C00000"/>
                </a:solidFill>
                <a:highlight>
                  <a:srgbClr val="F0F0F0"/>
                </a:highlight>
                <a:latin typeface="Courier New" panose="02070309020205020404" pitchFamily="49" charset="0"/>
              </a:rPr>
              <a:t>_</a:t>
            </a:r>
            <a:r>
              <a:rPr lang="en-US" sz="1000" b="1" dirty="0" err="1" smtClean="0">
                <a:solidFill>
                  <a:srgbClr val="C00000"/>
                </a:solidFill>
                <a:highlight>
                  <a:srgbClr val="F0F0F0"/>
                </a:highlight>
                <a:latin typeface="Courier New" panose="02070309020205020404" pitchFamily="49" charset="0"/>
              </a:rPr>
              <a:t>GFX_wait</a:t>
            </a:r>
            <a:r>
              <a:rPr lang="en-US" sz="1000" dirty="0" smtClean="0">
                <a:solidFill>
                  <a:srgbClr val="000000"/>
                </a:solidFill>
                <a:highlight>
                  <a:srgbClr val="F0F0F0"/>
                </a:highlight>
                <a:latin typeface="Courier New" panose="02070309020205020404" pitchFamily="49" charset="0"/>
              </a:rPr>
              <a:t>(id);</a:t>
            </a:r>
            <a:endParaRPr lang="en-US" sz="1000" dirty="0">
              <a:solidFill>
                <a:srgbClr val="000000"/>
              </a:solidFill>
              <a:highlight>
                <a:srgbClr val="F0F0F0"/>
              </a:highlight>
              <a:latin typeface="Courier New" panose="02070309020205020404" pitchFamily="49" charset="0"/>
            </a:endParaRPr>
          </a:p>
          <a:p>
            <a:r>
              <a:rPr lang="en-US" sz="1000" b="1" dirty="0" smtClean="0">
                <a:solidFill>
                  <a:srgbClr val="C00000"/>
                </a:solidFill>
                <a:highlight>
                  <a:srgbClr val="F0F0F0"/>
                </a:highlight>
                <a:latin typeface="Courier New" panose="02070309020205020404" pitchFamily="49" charset="0"/>
              </a:rPr>
              <a:t>_</a:t>
            </a:r>
            <a:r>
              <a:rPr lang="en-US" sz="1000" b="1" dirty="0" err="1">
                <a:solidFill>
                  <a:srgbClr val="C00000"/>
                </a:solidFill>
                <a:highlight>
                  <a:srgbClr val="F0F0F0"/>
                </a:highlight>
                <a:latin typeface="Courier New" panose="02070309020205020404" pitchFamily="49" charset="0"/>
              </a:rPr>
              <a:t>GFX_unshare</a:t>
            </a:r>
            <a:r>
              <a:rPr lang="en-US" sz="1000" dirty="0">
                <a:solidFill>
                  <a:srgbClr val="000000"/>
                </a:solidFill>
                <a:highlight>
                  <a:srgbClr val="F0F0F0"/>
                </a:highlight>
                <a:latin typeface="Courier New" panose="02070309020205020404" pitchFamily="49" charset="0"/>
              </a:rPr>
              <a:t>(</a:t>
            </a:r>
            <a:r>
              <a:rPr lang="en-US" sz="1000" dirty="0" err="1">
                <a:solidFill>
                  <a:srgbClr val="000000"/>
                </a:solidFill>
                <a:highlight>
                  <a:srgbClr val="F0F0F0"/>
                </a:highlight>
                <a:latin typeface="Courier New" panose="02070309020205020404" pitchFamily="49" charset="0"/>
              </a:rPr>
              <a:t>arr_gpu</a:t>
            </a:r>
            <a:r>
              <a:rPr lang="en-US" sz="1000" dirty="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_</a:t>
            </a:r>
            <a:r>
              <a:rPr lang="en-US" sz="1000" dirty="0" err="1">
                <a:solidFill>
                  <a:srgbClr val="000000"/>
                </a:solidFill>
                <a:highlight>
                  <a:srgbClr val="F0F0F0"/>
                </a:highlight>
                <a:latin typeface="Courier New" panose="02070309020205020404" pitchFamily="49" charset="0"/>
              </a:rPr>
              <a:t>GFX_unshare</a:t>
            </a:r>
            <a:r>
              <a:rPr lang="en-US" sz="1000" dirty="0">
                <a:solidFill>
                  <a:srgbClr val="000000"/>
                </a:solidFill>
                <a:highlight>
                  <a:srgbClr val="F0F0F0"/>
                </a:highlight>
                <a:latin typeface="Courier New" panose="02070309020205020404" pitchFamily="49" charset="0"/>
              </a:rPr>
              <a:t>(arr_in1);</a:t>
            </a:r>
          </a:p>
          <a:p>
            <a:r>
              <a:rPr lang="en-US" sz="1000" dirty="0" smtClean="0">
                <a:solidFill>
                  <a:srgbClr val="000000"/>
                </a:solidFill>
                <a:highlight>
                  <a:srgbClr val="F0F0F0"/>
                </a:highlight>
                <a:latin typeface="Courier New" panose="02070309020205020404" pitchFamily="49" charset="0"/>
              </a:rPr>
              <a:t>_</a:t>
            </a:r>
            <a:r>
              <a:rPr lang="en-US" sz="1000" dirty="0" err="1">
                <a:solidFill>
                  <a:srgbClr val="000000"/>
                </a:solidFill>
                <a:highlight>
                  <a:srgbClr val="F0F0F0"/>
                </a:highlight>
                <a:latin typeface="Courier New" panose="02070309020205020404" pitchFamily="49" charset="0"/>
              </a:rPr>
              <a:t>GFX_unshare</a:t>
            </a:r>
            <a:r>
              <a:rPr lang="en-US" sz="1000" dirty="0">
                <a:solidFill>
                  <a:srgbClr val="000000"/>
                </a:solidFill>
                <a:highlight>
                  <a:srgbClr val="F0F0F0"/>
                </a:highlight>
                <a:latin typeface="Courier New" panose="02070309020205020404" pitchFamily="49" charset="0"/>
              </a:rPr>
              <a:t>(arr_in2);</a:t>
            </a:r>
          </a:p>
          <a:p>
            <a:r>
              <a:rPr lang="en-US" sz="1000" dirty="0" smtClean="0">
                <a:solidFill>
                  <a:srgbClr val="000000"/>
                </a:solidFill>
                <a:highlight>
                  <a:srgbClr val="F0F0F0"/>
                </a:highlight>
                <a:latin typeface="Courier New" panose="02070309020205020404" pitchFamily="49" charset="0"/>
              </a:rPr>
              <a:t>_</a:t>
            </a:r>
            <a:r>
              <a:rPr lang="en-US" sz="1000" dirty="0" err="1">
                <a:solidFill>
                  <a:srgbClr val="000000"/>
                </a:solidFill>
                <a:highlight>
                  <a:srgbClr val="F0F0F0"/>
                </a:highlight>
                <a:latin typeface="Courier New" panose="02070309020205020404" pitchFamily="49" charset="0"/>
              </a:rPr>
              <a:t>GFX_unshare</a:t>
            </a:r>
            <a:r>
              <a:rPr lang="en-US" sz="1000" dirty="0">
                <a:solidFill>
                  <a:srgbClr val="000000"/>
                </a:solidFill>
                <a:highlight>
                  <a:srgbClr val="F0F0F0"/>
                </a:highlight>
                <a:latin typeface="Courier New" panose="02070309020205020404" pitchFamily="49" charset="0"/>
              </a:rPr>
              <a:t>(arr_in3);</a:t>
            </a:r>
            <a:endParaRPr lang="en-US" dirty="0"/>
          </a:p>
        </p:txBody>
      </p:sp>
      <p:sp>
        <p:nvSpPr>
          <p:cNvPr id="9" name="TextBox 8"/>
          <p:cNvSpPr txBox="1"/>
          <p:nvPr/>
        </p:nvSpPr>
        <p:spPr>
          <a:xfrm>
            <a:off x="255493" y="1092889"/>
            <a:ext cx="894230" cy="169277"/>
          </a:xfrm>
          <a:prstGeom prst="rect">
            <a:avLst/>
          </a:prstGeom>
          <a:noFill/>
        </p:spPr>
        <p:txBody>
          <a:bodyPr vert="horz" wrap="square" lIns="0" tIns="0" rIns="0" bIns="0" rtlCol="0">
            <a:spAutoFit/>
          </a:bodyPr>
          <a:lstStyle/>
          <a:p>
            <a:r>
              <a:rPr lang="en-US" sz="1100" i="1" dirty="0" smtClean="0">
                <a:solidFill>
                  <a:srgbClr val="003C71"/>
                </a:solidFill>
              </a:rPr>
              <a:t>Target code:</a:t>
            </a:r>
          </a:p>
        </p:txBody>
      </p:sp>
      <p:sp>
        <p:nvSpPr>
          <p:cNvPr id="10" name="TextBox 9"/>
          <p:cNvSpPr txBox="1"/>
          <p:nvPr/>
        </p:nvSpPr>
        <p:spPr>
          <a:xfrm>
            <a:off x="6575609" y="1092889"/>
            <a:ext cx="1781737" cy="169277"/>
          </a:xfrm>
          <a:prstGeom prst="rect">
            <a:avLst/>
          </a:prstGeom>
          <a:noFill/>
        </p:spPr>
        <p:txBody>
          <a:bodyPr vert="horz" wrap="square" lIns="0" tIns="0" rIns="0" bIns="0" rtlCol="0">
            <a:spAutoFit/>
          </a:bodyPr>
          <a:lstStyle/>
          <a:p>
            <a:r>
              <a:rPr lang="en-US" sz="1100" i="1" dirty="0" smtClean="0">
                <a:solidFill>
                  <a:srgbClr val="003C71"/>
                </a:solidFill>
              </a:rPr>
              <a:t>Host calling sequence:</a:t>
            </a:r>
          </a:p>
        </p:txBody>
      </p:sp>
    </p:spTree>
    <p:extLst>
      <p:ext uri="{BB962C8B-B14F-4D97-AF65-F5344CB8AC3E}">
        <p14:creationId xmlns:p14="http://schemas.microsoft.com/office/powerpoint/2010/main" val="264964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36</a:t>
            </a:fld>
            <a:endParaRPr lang="en-US" dirty="0"/>
          </a:p>
        </p:txBody>
      </p:sp>
      <p:sp>
        <p:nvSpPr>
          <p:cNvPr id="3" name="Title 2"/>
          <p:cNvSpPr>
            <a:spLocks noGrp="1"/>
          </p:cNvSpPr>
          <p:nvPr>
            <p:ph type="title"/>
          </p:nvPr>
        </p:nvSpPr>
        <p:spPr/>
        <p:txBody>
          <a:bodyPr/>
          <a:lstStyle/>
          <a:p>
            <a:r>
              <a:rPr lang="en-US" dirty="0" smtClean="0"/>
              <a:t>Key language and semantic restrictions</a:t>
            </a:r>
            <a:endParaRPr lang="en-US" dirty="0"/>
          </a:p>
        </p:txBody>
      </p:sp>
      <p:sp>
        <p:nvSpPr>
          <p:cNvPr id="4" name="Content Placeholder 3"/>
          <p:cNvSpPr>
            <a:spLocks noGrp="1"/>
          </p:cNvSpPr>
          <p:nvPr>
            <p:ph sz="quarter" idx="13"/>
          </p:nvPr>
        </p:nvSpPr>
        <p:spPr>
          <a:xfrm>
            <a:off x="455613" y="1100448"/>
            <a:ext cx="8228012" cy="3723459"/>
          </a:xfrm>
        </p:spPr>
        <p:txBody>
          <a:bodyPr/>
          <a:lstStyle/>
          <a:p>
            <a:r>
              <a:rPr lang="en-US" dirty="0" smtClean="0"/>
              <a:t>Only parallel loops can be offloaded</a:t>
            </a:r>
          </a:p>
          <a:p>
            <a:pPr lvl="1"/>
            <a:r>
              <a:rPr lang="en-US" dirty="0" smtClean="0"/>
              <a:t>#pragma offload target(</a:t>
            </a:r>
            <a:r>
              <a:rPr lang="en-US" dirty="0" err="1" smtClean="0"/>
              <a:t>gfx</a:t>
            </a:r>
            <a:r>
              <a:rPr lang="en-US" dirty="0" smtClean="0"/>
              <a:t>), #pragma omp target can be put only before a parallel loop, a direct kernel body must be a parallel loop</a:t>
            </a:r>
          </a:p>
          <a:p>
            <a:r>
              <a:rPr lang="en-US" dirty="0" smtClean="0"/>
              <a:t>Some of the advanced C/C++ features not supported:</a:t>
            </a:r>
          </a:p>
          <a:p>
            <a:pPr lvl="1"/>
            <a:r>
              <a:rPr lang="en-US" dirty="0" smtClean="0"/>
              <a:t>Variable length arrays, indirect control flow (like virtual calls, function pointers), exceptions, RTTI, </a:t>
            </a:r>
            <a:r>
              <a:rPr lang="en-US" dirty="0" err="1" smtClean="0"/>
              <a:t>varargs</a:t>
            </a:r>
            <a:r>
              <a:rPr lang="en-US" dirty="0"/>
              <a:t>, long double, </a:t>
            </a:r>
            <a:r>
              <a:rPr lang="en-US" dirty="0" err="1" smtClean="0"/>
              <a:t>longjump</a:t>
            </a:r>
            <a:r>
              <a:rPr lang="en-US" dirty="0" smtClean="0"/>
              <a:t>/</a:t>
            </a:r>
            <a:r>
              <a:rPr lang="en-US" dirty="0" err="1" smtClean="0"/>
              <a:t>setjump</a:t>
            </a:r>
            <a:endParaRPr lang="en-US" dirty="0" smtClean="0"/>
          </a:p>
          <a:p>
            <a:r>
              <a:rPr lang="en-US" dirty="0" smtClean="0"/>
              <a:t>Pointer use restrictions (not applicable in Shared Virtual Memory mode)</a:t>
            </a:r>
          </a:p>
          <a:p>
            <a:pPr lvl="1"/>
            <a:r>
              <a:rPr lang="en-US" dirty="0" smtClean="0"/>
              <a:t>Not allowed: pointer sharing between CPU and GPU, double+ indirection pointers, dereferencing pointer-typed fields of classes and </a:t>
            </a:r>
            <a:r>
              <a:rPr lang="en-US" dirty="0" err="1" smtClean="0"/>
              <a:t>structs</a:t>
            </a:r>
            <a:r>
              <a:rPr lang="en-US" dirty="0" smtClean="0"/>
              <a:t>, &amp;ptr</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354421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37</a:t>
            </a:fld>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sz="quarter" idx="13"/>
          </p:nvPr>
        </p:nvSpPr>
        <p:spPr/>
        <p:txBody>
          <a:bodyPr/>
          <a:lstStyle/>
          <a:p>
            <a:r>
              <a:rPr lang="en-US" dirty="0" smtClean="0"/>
              <a:t>Intel C/C++ compiler for Integrated Graphics supports a number of programming models.</a:t>
            </a:r>
          </a:p>
          <a:p>
            <a:pPr lvl="1"/>
            <a:r>
              <a:rPr lang="en-US" dirty="0" smtClean="0"/>
              <a:t>#pragma offload – based </a:t>
            </a:r>
            <a:r>
              <a:rPr lang="en-US" dirty="0"/>
              <a:t>is most </a:t>
            </a:r>
            <a:r>
              <a:rPr lang="en-US" dirty="0" smtClean="0"/>
              <a:t>convenient</a:t>
            </a:r>
          </a:p>
          <a:p>
            <a:pPr lvl="1"/>
            <a:r>
              <a:rPr lang="en-US" dirty="0" smtClean="0"/>
              <a:t>#pragma omp – based is (will be) most portable</a:t>
            </a:r>
          </a:p>
          <a:p>
            <a:pPr lvl="2"/>
            <a:r>
              <a:rPr lang="en-US" dirty="0" smtClean="0"/>
              <a:t>more support is expected</a:t>
            </a:r>
          </a:p>
          <a:p>
            <a:pPr lvl="1"/>
            <a:r>
              <a:rPr lang="en-US" dirty="0" smtClean="0"/>
              <a:t>Asynchronous model based on API – most flexible currently, decouples data sharing from offload execution, also allows to wait for offload completion at the desired place using _</a:t>
            </a:r>
            <a:r>
              <a:rPr lang="en-US" dirty="0" err="1" smtClean="0"/>
              <a:t>GFX_wait</a:t>
            </a:r>
            <a:endParaRPr lang="en-US" dirty="0" smtClean="0"/>
          </a:p>
          <a:p>
            <a:pPr lvl="2"/>
            <a:r>
              <a:rPr lang="en-US" dirty="0" smtClean="0"/>
              <a:t>#pragma offload and #pragma omp are expected to catch up</a:t>
            </a:r>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298012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Examples: advanced features</a:t>
            </a:r>
            <a:endParaRPr lang="en-US" dirty="0"/>
          </a:p>
        </p:txBody>
      </p:sp>
      <p:sp>
        <p:nvSpPr>
          <p:cNvPr id="7" name="Text Placeholder 6"/>
          <p:cNvSpPr>
            <a:spLocks noGrp="1"/>
          </p:cNvSpPr>
          <p:nvPr>
            <p:ph type="body" idx="1"/>
          </p:nvPr>
        </p:nvSpPr>
        <p:spPr/>
        <p:txBody>
          <a:bodyPr/>
          <a:lstStyle/>
          <a:p>
            <a:r>
              <a:rPr lang="en-US" dirty="0" smtClean="0"/>
              <a:t>This section provides usage examples for more advanced compiler features: Shared Virtual Memory and Shared Local Memory support, static variables, recursive calls.</a:t>
            </a:r>
            <a:endParaRPr lang="en-US" dirty="0"/>
          </a:p>
        </p:txBody>
      </p:sp>
    </p:spTree>
    <p:extLst>
      <p:ext uri="{BB962C8B-B14F-4D97-AF65-F5344CB8AC3E}">
        <p14:creationId xmlns:p14="http://schemas.microsoft.com/office/powerpoint/2010/main" val="217779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39</a:t>
            </a:fld>
            <a:endParaRPr lang="en-US" dirty="0"/>
          </a:p>
        </p:txBody>
      </p:sp>
      <p:sp>
        <p:nvSpPr>
          <p:cNvPr id="3" name="Title 2"/>
          <p:cNvSpPr>
            <a:spLocks noGrp="1"/>
          </p:cNvSpPr>
          <p:nvPr>
            <p:ph type="title"/>
          </p:nvPr>
        </p:nvSpPr>
        <p:spPr/>
        <p:txBody>
          <a:bodyPr/>
          <a:lstStyle/>
          <a:p>
            <a:r>
              <a:rPr lang="en-US" dirty="0" smtClean="0"/>
              <a:t>Advanced features: static data</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7" name="Rectangle 6"/>
          <p:cNvSpPr/>
          <p:nvPr/>
        </p:nvSpPr>
        <p:spPr>
          <a:xfrm>
            <a:off x="227014" y="1630196"/>
            <a:ext cx="5987303" cy="2962349"/>
          </a:xfrm>
          <a:prstGeom prst="rect">
            <a:avLst/>
          </a:prstGeom>
        </p:spPr>
        <p:txBody>
          <a:bodyPr wrap="square">
            <a:spAutoFit/>
          </a:bodyPr>
          <a:lstStyle/>
          <a:p>
            <a:pPr>
              <a:spcBef>
                <a:spcPts val="300"/>
              </a:spcBef>
            </a:pPr>
            <a:r>
              <a:rPr lang="en-US" sz="1100" dirty="0">
                <a:solidFill>
                  <a:srgbClr val="000000"/>
                </a:solidFill>
                <a:highlight>
                  <a:srgbClr val="F0F0F0"/>
                </a:highlight>
                <a:latin typeface="Courier New" panose="02070309020205020404" pitchFamily="49" charset="0"/>
              </a:rPr>
              <a:t>...</a:t>
            </a:r>
          </a:p>
          <a:p>
            <a:pPr>
              <a:spcBef>
                <a:spcPts val="300"/>
              </a:spcBef>
            </a:pPr>
            <a:r>
              <a:rPr lang="en-US" sz="1100" dirty="0" smtClean="0">
                <a:solidFill>
                  <a:srgbClr val="0000FF"/>
                </a:solidFill>
                <a:highlight>
                  <a:srgbClr val="F0F0F0"/>
                </a:highlight>
                <a:latin typeface="Courier New" panose="02070309020205020404" pitchFamily="49" charset="0"/>
              </a:rPr>
              <a:t>__</a:t>
            </a:r>
            <a:r>
              <a:rPr lang="en-US" sz="1100" dirty="0" err="1">
                <a:solidFill>
                  <a:srgbClr val="0000FF"/>
                </a:solidFill>
                <a:highlight>
                  <a:srgbClr val="F0F0F0"/>
                </a:highlight>
                <a:latin typeface="Courier New" panose="02070309020205020404" pitchFamily="49" charset="0"/>
              </a:rPr>
              <a:t>declspec</a:t>
            </a:r>
            <a:r>
              <a:rPr lang="en-US" sz="1100" dirty="0">
                <a:solidFill>
                  <a:srgbClr val="000000"/>
                </a:solidFill>
                <a:highlight>
                  <a:srgbClr val="F0F0F0"/>
                </a:highlight>
                <a:latin typeface="Courier New" panose="02070309020205020404" pitchFamily="49" charset="0"/>
              </a:rPr>
              <a:t>(target(</a:t>
            </a:r>
            <a:r>
              <a:rPr lang="en-US" sz="1100" dirty="0" err="1">
                <a:solidFill>
                  <a:srgbClr val="000000"/>
                </a:solidFill>
                <a:highlight>
                  <a:srgbClr val="F0F0F0"/>
                </a:highlight>
                <a:latin typeface="Courier New" panose="02070309020205020404" pitchFamily="49" charset="0"/>
              </a:rPr>
              <a:t>gfx</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err="1">
                <a:solidFill>
                  <a:srgbClr val="000000"/>
                </a:solidFill>
                <a:highlight>
                  <a:srgbClr val="F0F0F0"/>
                </a:highlight>
                <a:latin typeface="Courier New" panose="02070309020205020404" pitchFamily="49" charset="0"/>
              </a:rPr>
              <a:t>arr</a:t>
            </a:r>
            <a:r>
              <a:rPr lang="en-US" sz="1100" dirty="0">
                <a:solidFill>
                  <a:srgbClr val="000000"/>
                </a:solidFill>
                <a:highlight>
                  <a:srgbClr val="F0F0F0"/>
                </a:highlight>
                <a:latin typeface="Courier New" panose="02070309020205020404" pitchFamily="49" charset="0"/>
              </a:rPr>
              <a:t>[N];</a:t>
            </a:r>
          </a:p>
          <a:p>
            <a:pPr>
              <a:spcBef>
                <a:spcPts val="300"/>
              </a:spcBef>
            </a:pPr>
            <a:r>
              <a:rPr lang="en-US" sz="1100" dirty="0">
                <a:solidFill>
                  <a:srgbClr val="0000FF"/>
                </a:solidFill>
                <a:highlight>
                  <a:srgbClr val="F0F0F0"/>
                </a:highlight>
                <a:latin typeface="Courier New" panose="02070309020205020404" pitchFamily="49" charset="0"/>
              </a:rPr>
              <a:t>__</a:t>
            </a:r>
            <a:r>
              <a:rPr lang="en-US" sz="1100" dirty="0" err="1">
                <a:solidFill>
                  <a:srgbClr val="0000FF"/>
                </a:solidFill>
                <a:highlight>
                  <a:srgbClr val="F0F0F0"/>
                </a:highlight>
                <a:latin typeface="Courier New" panose="02070309020205020404" pitchFamily="49" charset="0"/>
              </a:rPr>
              <a:t>declspec</a:t>
            </a:r>
            <a:r>
              <a:rPr lang="en-US" sz="1100" dirty="0">
                <a:solidFill>
                  <a:srgbClr val="000000"/>
                </a:solidFill>
                <a:highlight>
                  <a:srgbClr val="F0F0F0"/>
                </a:highlight>
                <a:latin typeface="Courier New" panose="02070309020205020404" pitchFamily="49" charset="0"/>
              </a:rPr>
              <a:t>(target(</a:t>
            </a:r>
            <a:r>
              <a:rPr lang="en-US" sz="1100" dirty="0" err="1">
                <a:solidFill>
                  <a:srgbClr val="000000"/>
                </a:solidFill>
                <a:highlight>
                  <a:srgbClr val="F0F0F0"/>
                </a:highlight>
                <a:latin typeface="Courier New" panose="02070309020205020404" pitchFamily="49" charset="0"/>
              </a:rPr>
              <a:t>gfx</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const</a:t>
            </a:r>
            <a:r>
              <a:rPr lang="en-US" sz="1100" dirty="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int</a:t>
            </a:r>
            <a:r>
              <a:rPr lang="en-US" sz="1100" dirty="0">
                <a:solidFill>
                  <a:srgbClr val="000000"/>
                </a:solidFill>
                <a:highlight>
                  <a:srgbClr val="F0F0F0"/>
                </a:highlight>
                <a:latin typeface="Courier New" panose="02070309020205020404" pitchFamily="49" charset="0"/>
              </a:rPr>
              <a:t> </a:t>
            </a:r>
            <a:r>
              <a:rPr lang="en-US" sz="1100" dirty="0" err="1">
                <a:solidFill>
                  <a:srgbClr val="000000"/>
                </a:solidFill>
                <a:highlight>
                  <a:srgbClr val="F0F0F0"/>
                </a:highlight>
                <a:latin typeface="Courier New" panose="02070309020205020404" pitchFamily="49" charset="0"/>
              </a:rPr>
              <a:t>const_arr</a:t>
            </a:r>
            <a:r>
              <a:rPr lang="en-US" sz="1100" dirty="0">
                <a:solidFill>
                  <a:srgbClr val="000000"/>
                </a:solidFill>
                <a:highlight>
                  <a:srgbClr val="F0F0F0"/>
                </a:highlight>
                <a:latin typeface="Courier New" panose="02070309020205020404" pitchFamily="49" charset="0"/>
              </a:rPr>
              <a:t>[N] </a:t>
            </a:r>
            <a:r>
              <a:rPr lang="en-US" sz="1100" dirty="0" smtClean="0">
                <a:solidFill>
                  <a:srgbClr val="000000"/>
                </a:solidFill>
                <a:highlight>
                  <a:srgbClr val="F0F0F0"/>
                </a:highlight>
                <a:latin typeface="Courier New" panose="02070309020205020404" pitchFamily="49" charset="0"/>
              </a:rPr>
              <a:t>=</a:t>
            </a:r>
          </a:p>
          <a:p>
            <a:pPr>
              <a:spcBef>
                <a:spcPts val="300"/>
              </a:spcBef>
            </a:pPr>
            <a:r>
              <a:rPr lang="en-US" sz="1100" dirty="0" smtClean="0">
                <a:solidFill>
                  <a:srgbClr val="000000"/>
                </a:solidFill>
                <a:highlight>
                  <a:srgbClr val="F0F0F0"/>
                </a:highlight>
                <a:latin typeface="Courier New" panose="02070309020205020404" pitchFamily="49" charset="0"/>
              </a:rPr>
              <a:t>    {</a:t>
            </a:r>
            <a:r>
              <a:rPr lang="en-US" sz="1100" dirty="0">
                <a:solidFill>
                  <a:srgbClr val="000000"/>
                </a:solidFill>
                <a:highlight>
                  <a:srgbClr val="F0F0F0"/>
                </a:highlight>
                <a:latin typeface="Courier New" panose="02070309020205020404" pitchFamily="49" charset="0"/>
              </a:rPr>
              <a:t>1,2,3,4,5,6,7,8,9,1,2,3,4,5,6,7};</a:t>
            </a:r>
          </a:p>
          <a:p>
            <a:pPr>
              <a:spcBef>
                <a:spcPts val="300"/>
              </a:spcBef>
            </a:pPr>
            <a:endParaRPr lang="en-US" sz="1100" dirty="0" smtClean="0">
              <a:solidFill>
                <a:srgbClr val="000000"/>
              </a:solidFill>
              <a:highlight>
                <a:srgbClr val="F0F0F0"/>
              </a:highlight>
              <a:latin typeface="Courier New" panose="02070309020205020404" pitchFamily="49" charset="0"/>
            </a:endParaRPr>
          </a:p>
          <a:p>
            <a:pPr>
              <a:spcBef>
                <a:spcPts val="300"/>
              </a:spcBef>
            </a:pPr>
            <a:endParaRPr lang="en-US" sz="1100" dirty="0">
              <a:solidFill>
                <a:srgbClr val="000000"/>
              </a:solidFill>
              <a:highlight>
                <a:srgbClr val="F0F0F0"/>
              </a:highlight>
              <a:latin typeface="Courier New" panose="02070309020205020404" pitchFamily="49" charset="0"/>
            </a:endParaRPr>
          </a:p>
          <a:p>
            <a:pPr>
              <a:spcBef>
                <a:spcPts val="300"/>
              </a:spcBef>
            </a:pPr>
            <a:r>
              <a:rPr lang="en-US" sz="1100" dirty="0" smtClean="0">
                <a:solidFill>
                  <a:srgbClr val="0000FF"/>
                </a:solidFill>
                <a:highlight>
                  <a:srgbClr val="F0F0F0"/>
                </a:highlight>
                <a:latin typeface="Courier New" panose="02070309020205020404" pitchFamily="49" charset="0"/>
              </a:rPr>
              <a:t>static</a:t>
            </a:r>
            <a:r>
              <a:rPr lang="en-US" sz="1100" dirty="0" smtClean="0">
                <a:solidFill>
                  <a:srgbClr val="000000"/>
                </a:solidFill>
                <a:highlight>
                  <a:srgbClr val="F0F0F0"/>
                </a:highlight>
                <a:latin typeface="Courier New" panose="02070309020205020404" pitchFamily="49" charset="0"/>
              </a:rPr>
              <a:t> </a:t>
            </a:r>
            <a:r>
              <a:rPr lang="en-US" sz="1100" dirty="0">
                <a:solidFill>
                  <a:srgbClr val="0000FF"/>
                </a:solidFill>
                <a:highlight>
                  <a:srgbClr val="F0F0F0"/>
                </a:highlight>
                <a:latin typeface="Courier New" panose="02070309020205020404" pitchFamily="49" charset="0"/>
              </a:rPr>
              <a:t>void</a:t>
            </a:r>
            <a:r>
              <a:rPr lang="en-US" sz="1100" dirty="0">
                <a:solidFill>
                  <a:srgbClr val="000000"/>
                </a:solidFill>
                <a:highlight>
                  <a:srgbClr val="F0F0F0"/>
                </a:highlight>
                <a:latin typeface="Courier New" panose="02070309020205020404" pitchFamily="49" charset="0"/>
              </a:rPr>
              <a:t> </a:t>
            </a:r>
            <a:r>
              <a:rPr lang="en-US" sz="1100" dirty="0" err="1">
                <a:solidFill>
                  <a:srgbClr val="000000"/>
                </a:solidFill>
                <a:highlight>
                  <a:srgbClr val="F0F0F0"/>
                </a:highlight>
                <a:latin typeface="Courier New" panose="02070309020205020404" pitchFamily="49" charset="0"/>
              </a:rPr>
              <a:t>do_test</a:t>
            </a:r>
            <a:r>
              <a:rPr lang="en-US" sz="1100" dirty="0">
                <a:solidFill>
                  <a:srgbClr val="000000"/>
                </a:solidFill>
                <a:highlight>
                  <a:srgbClr val="F0F0F0"/>
                </a:highlight>
                <a:latin typeface="Courier New" panose="02070309020205020404" pitchFamily="49" charset="0"/>
              </a:rPr>
              <a:t>()</a:t>
            </a:r>
          </a:p>
          <a:p>
            <a:pPr>
              <a:spcBef>
                <a:spcPts val="300"/>
              </a:spcBef>
            </a:pPr>
            <a:r>
              <a:rPr lang="en-US" sz="1100" dirty="0">
                <a:solidFill>
                  <a:srgbClr val="000000"/>
                </a:solidFill>
                <a:highlight>
                  <a:srgbClr val="F0F0F0"/>
                </a:highlight>
                <a:latin typeface="Courier New" panose="02070309020205020404" pitchFamily="49" charset="0"/>
              </a:rPr>
              <a:t>{</a:t>
            </a:r>
          </a:p>
          <a:p>
            <a:pPr>
              <a:spcBef>
                <a:spcPts val="300"/>
              </a:spcBef>
            </a:pPr>
            <a:r>
              <a:rPr lang="en-US" sz="1100" dirty="0" smtClean="0">
                <a:solidFill>
                  <a:srgbClr val="0000FF"/>
                </a:solidFill>
                <a:highlight>
                  <a:srgbClr val="F0F0F0"/>
                </a:highlight>
                <a:latin typeface="Courier New" panose="02070309020205020404" pitchFamily="49" charset="0"/>
              </a:rPr>
              <a:t>#</a:t>
            </a:r>
            <a:r>
              <a:rPr lang="en-US" sz="1100" dirty="0">
                <a:solidFill>
                  <a:srgbClr val="0000FF"/>
                </a:solidFill>
                <a:highlight>
                  <a:srgbClr val="F0F0F0"/>
                </a:highlight>
                <a:latin typeface="Courier New" panose="02070309020205020404" pitchFamily="49" charset="0"/>
              </a:rPr>
              <a:t>pragma</a:t>
            </a:r>
            <a:r>
              <a:rPr lang="en-US" sz="1100" dirty="0">
                <a:solidFill>
                  <a:srgbClr val="000000"/>
                </a:solidFill>
                <a:highlight>
                  <a:srgbClr val="F0F0F0"/>
                </a:highlight>
                <a:latin typeface="Courier New" panose="02070309020205020404" pitchFamily="49" charset="0"/>
              </a:rPr>
              <a:t> offload target(</a:t>
            </a:r>
            <a:r>
              <a:rPr lang="en-US" sz="1100" dirty="0" err="1">
                <a:solidFill>
                  <a:srgbClr val="000000"/>
                </a:solidFill>
                <a:highlight>
                  <a:srgbClr val="F0F0F0"/>
                </a:highlight>
                <a:latin typeface="Courier New" panose="02070309020205020404" pitchFamily="49" charset="0"/>
              </a:rPr>
              <a:t>gfx</a:t>
            </a:r>
            <a:r>
              <a:rPr lang="en-US" sz="1100" dirty="0">
                <a:solidFill>
                  <a:srgbClr val="000000"/>
                </a:solidFill>
                <a:highlight>
                  <a:srgbClr val="F0F0F0"/>
                </a:highlight>
                <a:latin typeface="Courier New" panose="02070309020205020404" pitchFamily="49" charset="0"/>
              </a:rPr>
              <a:t>) inout(</a:t>
            </a:r>
            <a:r>
              <a:rPr lang="en-US" sz="1100" dirty="0" err="1">
                <a:solidFill>
                  <a:srgbClr val="000000"/>
                </a:solidFill>
                <a:highlight>
                  <a:srgbClr val="F0F0F0"/>
                </a:highlight>
                <a:latin typeface="Courier New" panose="02070309020205020404" pitchFamily="49" charset="0"/>
              </a:rPr>
              <a:t>arr</a:t>
            </a:r>
            <a:r>
              <a:rPr lang="en-US" sz="1100" dirty="0">
                <a:solidFill>
                  <a:srgbClr val="000000"/>
                </a:solidFill>
                <a:highlight>
                  <a:srgbClr val="F0F0F0"/>
                </a:highlight>
                <a:latin typeface="Courier New" panose="02070309020205020404" pitchFamily="49" charset="0"/>
              </a:rPr>
              <a:t>)</a:t>
            </a:r>
          </a:p>
          <a:p>
            <a:pPr>
              <a:spcBef>
                <a:spcPts val="300"/>
              </a:spcBef>
            </a:pPr>
            <a:r>
              <a:rPr lang="nn-NO" sz="1100" dirty="0" smtClean="0">
                <a:solidFill>
                  <a:srgbClr val="0000FF"/>
                </a:solidFill>
                <a:highlight>
                  <a:srgbClr val="F0F0F0"/>
                </a:highlight>
                <a:latin typeface="Courier New" panose="02070309020205020404" pitchFamily="49" charset="0"/>
              </a:rPr>
              <a:t>    _</a:t>
            </a:r>
            <a:r>
              <a:rPr lang="nn-NO" sz="1100" dirty="0">
                <a:solidFill>
                  <a:srgbClr val="0000FF"/>
                </a:solidFill>
                <a:highlight>
                  <a:srgbClr val="F0F0F0"/>
                </a:highlight>
                <a:latin typeface="Courier New" panose="02070309020205020404" pitchFamily="49" charset="0"/>
              </a:rPr>
              <a:t>Cilk_for</a:t>
            </a:r>
            <a:r>
              <a:rPr lang="nn-NO" sz="1100" dirty="0">
                <a:solidFill>
                  <a:srgbClr val="000000"/>
                </a:solidFill>
                <a:highlight>
                  <a:srgbClr val="F0F0F0"/>
                </a:highlight>
                <a:latin typeface="Courier New" panose="02070309020205020404" pitchFamily="49" charset="0"/>
              </a:rPr>
              <a:t> (</a:t>
            </a:r>
            <a:r>
              <a:rPr lang="nn-NO" sz="1100" dirty="0">
                <a:solidFill>
                  <a:srgbClr val="0000FF"/>
                </a:solidFill>
                <a:highlight>
                  <a:srgbClr val="F0F0F0"/>
                </a:highlight>
                <a:latin typeface="Courier New" panose="02070309020205020404" pitchFamily="49" charset="0"/>
              </a:rPr>
              <a:t>int</a:t>
            </a:r>
            <a:r>
              <a:rPr lang="nn-NO" sz="1100" dirty="0">
                <a:solidFill>
                  <a:srgbClr val="000000"/>
                </a:solidFill>
                <a:highlight>
                  <a:srgbClr val="F0F0F0"/>
                </a:highlight>
                <a:latin typeface="Courier New" panose="02070309020205020404" pitchFamily="49" charset="0"/>
              </a:rPr>
              <a:t> i = 0; i &lt; N; i++) {</a:t>
            </a:r>
          </a:p>
          <a:p>
            <a:pPr>
              <a:spcBef>
                <a:spcPts val="300"/>
              </a:spcBef>
            </a:pPr>
            <a:r>
              <a:rPr lang="en-US" sz="1100" dirty="0">
                <a:solidFill>
                  <a:srgbClr val="000000"/>
                </a:solidFill>
                <a:highlight>
                  <a:srgbClr val="F0F0F0"/>
                </a:highlight>
                <a:latin typeface="Courier New" panose="02070309020205020404" pitchFamily="49" charset="0"/>
              </a:rPr>
              <a:t>        </a:t>
            </a:r>
            <a:r>
              <a:rPr lang="en-US" sz="1100" dirty="0" err="1">
                <a:solidFill>
                  <a:srgbClr val="000000"/>
                </a:solidFill>
                <a:highlight>
                  <a:srgbClr val="F0F0F0"/>
                </a:highlight>
                <a:latin typeface="Courier New" panose="02070309020205020404" pitchFamily="49" charset="0"/>
              </a:rPr>
              <a:t>arr</a:t>
            </a:r>
            <a:r>
              <a:rPr lang="en-US" sz="1100" dirty="0">
                <a:solidFill>
                  <a:srgbClr val="000000"/>
                </a:solidFill>
                <a:highlight>
                  <a:srgbClr val="F0F0F0"/>
                </a:highlight>
                <a:latin typeface="Courier New" panose="02070309020205020404" pitchFamily="49" charset="0"/>
              </a:rPr>
              <a:t>[i] = </a:t>
            </a:r>
            <a:r>
              <a:rPr lang="en-US" sz="1100" dirty="0" err="1">
                <a:solidFill>
                  <a:srgbClr val="000000"/>
                </a:solidFill>
                <a:highlight>
                  <a:srgbClr val="F0F0F0"/>
                </a:highlight>
                <a:latin typeface="Courier New" panose="02070309020205020404" pitchFamily="49" charset="0"/>
              </a:rPr>
              <a:t>const_arr</a:t>
            </a:r>
            <a:r>
              <a:rPr lang="en-US" sz="1100" dirty="0">
                <a:solidFill>
                  <a:srgbClr val="000000"/>
                </a:solidFill>
                <a:highlight>
                  <a:srgbClr val="F0F0F0"/>
                </a:highlight>
                <a:latin typeface="Courier New" panose="02070309020205020404" pitchFamily="49" charset="0"/>
              </a:rPr>
              <a:t>[i];</a:t>
            </a:r>
          </a:p>
          <a:p>
            <a:pPr>
              <a:spcBef>
                <a:spcPts val="300"/>
              </a:spcBef>
            </a:pPr>
            <a:r>
              <a:rPr lang="en-US" sz="1100" dirty="0" smtClean="0">
                <a:solidFill>
                  <a:srgbClr val="000000"/>
                </a:solidFill>
                <a:highlight>
                  <a:srgbClr val="F0F0F0"/>
                </a:highlight>
                <a:latin typeface="Courier New" panose="02070309020205020404" pitchFamily="49" charset="0"/>
              </a:rPr>
              <a:t>    }</a:t>
            </a:r>
            <a:endParaRPr lang="en-US" sz="1100" dirty="0">
              <a:solidFill>
                <a:srgbClr val="000000"/>
              </a:solidFill>
              <a:highlight>
                <a:srgbClr val="F0F0F0"/>
              </a:highlight>
              <a:latin typeface="Courier New" panose="02070309020205020404" pitchFamily="49" charset="0"/>
            </a:endParaRPr>
          </a:p>
          <a:p>
            <a:pPr>
              <a:spcBef>
                <a:spcPts val="300"/>
              </a:spcBef>
            </a:pPr>
            <a:r>
              <a:rPr lang="en-US" sz="1100" dirty="0" smtClean="0">
                <a:solidFill>
                  <a:srgbClr val="000000"/>
                </a:solidFill>
                <a:highlight>
                  <a:srgbClr val="F0F0F0"/>
                </a:highlight>
                <a:latin typeface="Courier New" panose="02070309020205020404" pitchFamily="49" charset="0"/>
              </a:rPr>
              <a:t>}</a:t>
            </a:r>
          </a:p>
          <a:p>
            <a:pPr>
              <a:spcBef>
                <a:spcPts val="300"/>
              </a:spcBef>
            </a:pPr>
            <a:r>
              <a:rPr lang="en-US" sz="1100" dirty="0" smtClean="0">
                <a:solidFill>
                  <a:srgbClr val="000000"/>
                </a:solidFill>
                <a:highlight>
                  <a:srgbClr val="F0F0F0"/>
                </a:highlight>
                <a:latin typeface="Courier New" panose="02070309020205020404" pitchFamily="49" charset="0"/>
              </a:rPr>
              <a:t>...</a:t>
            </a:r>
            <a:endParaRPr lang="en-US" sz="1100" dirty="0">
              <a:solidFill>
                <a:srgbClr val="000000"/>
              </a:solidFill>
              <a:highlight>
                <a:srgbClr val="F0F0F0"/>
              </a:highlight>
              <a:latin typeface="Courier New" panose="02070309020205020404" pitchFamily="49" charset="0"/>
            </a:endParaRPr>
          </a:p>
        </p:txBody>
      </p:sp>
      <p:sp>
        <p:nvSpPr>
          <p:cNvPr id="9" name="Content Placeholder 8"/>
          <p:cNvSpPr>
            <a:spLocks noGrp="1"/>
          </p:cNvSpPr>
          <p:nvPr>
            <p:ph sz="quarter" idx="13"/>
          </p:nvPr>
        </p:nvSpPr>
        <p:spPr>
          <a:xfrm>
            <a:off x="5943600" y="1203325"/>
            <a:ext cx="3135086" cy="3425825"/>
          </a:xfrm>
        </p:spPr>
        <p:txBody>
          <a:bodyPr/>
          <a:lstStyle/>
          <a:p>
            <a:pPr lvl="1"/>
            <a:r>
              <a:rPr lang="en-US" dirty="0" smtClean="0"/>
              <a:t>Static data is always allocated in memory</a:t>
            </a:r>
          </a:p>
          <a:p>
            <a:pPr lvl="2"/>
            <a:r>
              <a:rPr lang="en-US" dirty="0" smtClean="0"/>
              <a:t>Better avoid where performance is critical</a:t>
            </a:r>
          </a:p>
          <a:p>
            <a:pPr lvl="1"/>
            <a:r>
              <a:rPr lang="en-US" dirty="0" smtClean="0"/>
              <a:t>17.0 will no longer require enumerating used static data in data sharing clauses</a:t>
            </a:r>
            <a:endParaRPr lang="en-US" dirty="0"/>
          </a:p>
        </p:txBody>
      </p:sp>
      <p:sp>
        <p:nvSpPr>
          <p:cNvPr id="10" name="Line Callout 1 (Accent Bar) 9"/>
          <p:cNvSpPr/>
          <p:nvPr/>
        </p:nvSpPr>
        <p:spPr>
          <a:xfrm>
            <a:off x="3319017" y="1332873"/>
            <a:ext cx="2107591" cy="390198"/>
          </a:xfrm>
          <a:prstGeom prst="accentCallout1">
            <a:avLst>
              <a:gd name="adj1" fmla="val 18750"/>
              <a:gd name="adj2" fmla="val -1617"/>
              <a:gd name="adj3" fmla="val 139979"/>
              <a:gd name="adj4" fmla="val -27624"/>
            </a:avLst>
          </a:prstGeom>
          <a:solidFill>
            <a:srgbClr val="1F497D"/>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92500" lnSpcReduction="20000"/>
          </a:bodyPr>
          <a:lstStyle/>
          <a:p>
            <a:pPr eaLnBrk="0" fontAlgn="base" hangingPunct="0">
              <a:spcBef>
                <a:spcPct val="0"/>
              </a:spcBef>
              <a:spcAft>
                <a:spcPct val="0"/>
              </a:spcAft>
            </a:pPr>
            <a:r>
              <a:rPr lang="en-US" sz="1400" i="1" dirty="0" smtClean="0">
                <a:solidFill>
                  <a:schemeClr val="bg1"/>
                </a:solidFill>
                <a:cs typeface="Arial" pitchFamily="34" charset="0"/>
              </a:rPr>
              <a:t>Static data; must be declared as target(</a:t>
            </a:r>
            <a:r>
              <a:rPr lang="en-US" sz="1400" i="1" dirty="0" err="1" smtClean="0">
                <a:solidFill>
                  <a:schemeClr val="bg1"/>
                </a:solidFill>
                <a:cs typeface="Arial" pitchFamily="34" charset="0"/>
              </a:rPr>
              <a:t>gfx</a:t>
            </a:r>
            <a:r>
              <a:rPr lang="en-US" sz="1400" i="1" dirty="0" smtClean="0">
                <a:solidFill>
                  <a:schemeClr val="bg1"/>
                </a:solidFill>
                <a:cs typeface="Arial" pitchFamily="34" charset="0"/>
              </a:rPr>
              <a:t>)</a:t>
            </a:r>
            <a:endParaRPr lang="en-US" sz="1400" i="1" dirty="0">
              <a:solidFill>
                <a:schemeClr val="bg1"/>
              </a:solidFill>
              <a:cs typeface="Arial" pitchFamily="34" charset="0"/>
            </a:endParaRPr>
          </a:p>
        </p:txBody>
      </p:sp>
      <p:sp>
        <p:nvSpPr>
          <p:cNvPr id="11" name="Line Callout 1 (Accent Bar) 10"/>
          <p:cNvSpPr/>
          <p:nvPr/>
        </p:nvSpPr>
        <p:spPr>
          <a:xfrm>
            <a:off x="3660933" y="2360739"/>
            <a:ext cx="1557701" cy="311427"/>
          </a:xfrm>
          <a:prstGeom prst="accentCallout1">
            <a:avLst>
              <a:gd name="adj1" fmla="val 18750"/>
              <a:gd name="adj2" fmla="val -1617"/>
              <a:gd name="adj3" fmla="val -42055"/>
              <a:gd name="adj4" fmla="val -9805"/>
            </a:avLst>
          </a:prstGeom>
          <a:solidFill>
            <a:srgbClr val="1F497D"/>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a:bodyPr>
          <a:lstStyle/>
          <a:p>
            <a:pPr eaLnBrk="0" fontAlgn="base" hangingPunct="0">
              <a:spcBef>
                <a:spcPct val="0"/>
              </a:spcBef>
              <a:spcAft>
                <a:spcPct val="0"/>
              </a:spcAft>
            </a:pPr>
            <a:r>
              <a:rPr lang="en-US" sz="1200" i="1" dirty="0" smtClean="0">
                <a:solidFill>
                  <a:schemeClr val="bg1"/>
                </a:solidFill>
                <a:cs typeface="Arial" pitchFamily="34" charset="0"/>
              </a:rPr>
              <a:t>Constant static data</a:t>
            </a:r>
            <a:endParaRPr lang="en-US" sz="1200" i="1" dirty="0">
              <a:solidFill>
                <a:schemeClr val="bg1"/>
              </a:solidFill>
              <a:cs typeface="Arial" pitchFamily="34" charset="0"/>
            </a:endParaRPr>
          </a:p>
        </p:txBody>
      </p:sp>
      <p:sp>
        <p:nvSpPr>
          <p:cNvPr id="12" name="Line Callout 1 (Accent Bar) 11"/>
          <p:cNvSpPr/>
          <p:nvPr/>
        </p:nvSpPr>
        <p:spPr>
          <a:xfrm>
            <a:off x="3939504" y="3698611"/>
            <a:ext cx="2791805" cy="608158"/>
          </a:xfrm>
          <a:prstGeom prst="accentCallout1">
            <a:avLst>
              <a:gd name="adj1" fmla="val 18750"/>
              <a:gd name="adj2" fmla="val -1617"/>
              <a:gd name="adj3" fmla="val -38960"/>
              <a:gd name="adj4" fmla="val -32831"/>
            </a:avLst>
          </a:prstGeom>
          <a:solidFill>
            <a:srgbClr val="1F497D"/>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92500" lnSpcReduction="10000"/>
          </a:bodyPr>
          <a:lstStyle/>
          <a:p>
            <a:pPr eaLnBrk="0" fontAlgn="base" hangingPunct="0">
              <a:spcBef>
                <a:spcPct val="0"/>
              </a:spcBef>
              <a:spcAft>
                <a:spcPct val="0"/>
              </a:spcAft>
            </a:pPr>
            <a:r>
              <a:rPr lang="en-US" sz="1400" i="1" dirty="0" smtClean="0">
                <a:solidFill>
                  <a:schemeClr val="bg1"/>
                </a:solidFill>
                <a:cs typeface="Arial" pitchFamily="34" charset="0"/>
              </a:rPr>
              <a:t>Non-constant static data must be enumerated in data sharing clauses; constant – does not need to</a:t>
            </a:r>
            <a:endParaRPr lang="en-US" sz="1400" i="1" dirty="0">
              <a:solidFill>
                <a:schemeClr val="bg1"/>
              </a:solidFill>
              <a:cs typeface="Arial" pitchFamily="34" charset="0"/>
            </a:endParaRPr>
          </a:p>
        </p:txBody>
      </p:sp>
    </p:spTree>
    <p:extLst>
      <p:ext uri="{BB962C8B-B14F-4D97-AF65-F5344CB8AC3E}">
        <p14:creationId xmlns:p14="http://schemas.microsoft.com/office/powerpoint/2010/main" val="108891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4</a:t>
            </a:fld>
            <a:endParaRPr lang="en-US" dirty="0"/>
          </a:p>
        </p:txBody>
      </p:sp>
      <p:sp>
        <p:nvSpPr>
          <p:cNvPr id="7" name="Title 6"/>
          <p:cNvSpPr>
            <a:spLocks noGrp="1"/>
          </p:cNvSpPr>
          <p:nvPr>
            <p:ph type="title"/>
          </p:nvPr>
        </p:nvSpPr>
        <p:spPr/>
        <p:txBody>
          <a:bodyPr/>
          <a:lstStyle/>
          <a:p>
            <a:r>
              <a:rPr lang="en-US" dirty="0" smtClean="0"/>
              <a:t>Agenda</a:t>
            </a:r>
            <a:endParaRPr lang="en-US" dirty="0"/>
          </a:p>
        </p:txBody>
      </p:sp>
      <p:sp>
        <p:nvSpPr>
          <p:cNvPr id="8" name="Content Placeholder 7"/>
          <p:cNvSpPr>
            <a:spLocks noGrp="1"/>
          </p:cNvSpPr>
          <p:nvPr>
            <p:ph sz="quarter" idx="13"/>
          </p:nvPr>
        </p:nvSpPr>
        <p:spPr/>
        <p:txBody>
          <a:bodyPr/>
          <a:lstStyle/>
          <a:p>
            <a:pPr lvl="1"/>
            <a:r>
              <a:rPr lang="en-US" dirty="0" smtClean="0"/>
              <a:t>Introduction</a:t>
            </a:r>
          </a:p>
          <a:p>
            <a:pPr lvl="2"/>
            <a:r>
              <a:rPr lang="en-US" dirty="0" smtClean="0"/>
              <a:t>What is Intel Integrated Graphics (aka Gen)</a:t>
            </a:r>
          </a:p>
          <a:p>
            <a:pPr lvl="2"/>
            <a:r>
              <a:rPr lang="en-US" dirty="0" smtClean="0"/>
              <a:t>How people program it w/o Intel compiler?</a:t>
            </a:r>
          </a:p>
          <a:p>
            <a:pPr lvl="2"/>
            <a:r>
              <a:rPr lang="en-US" dirty="0" smtClean="0"/>
              <a:t>Why use Intel compiler?</a:t>
            </a:r>
          </a:p>
          <a:p>
            <a:pPr lvl="1"/>
            <a:r>
              <a:rPr lang="en-US" smtClean="0"/>
              <a:t>Tutorial exercises</a:t>
            </a:r>
            <a:endParaRPr lang="en-US" dirty="0" smtClean="0"/>
          </a:p>
          <a:p>
            <a:pPr lvl="1"/>
            <a:r>
              <a:rPr lang="en-US" dirty="0" smtClean="0"/>
              <a:t>Key Results </a:t>
            </a:r>
          </a:p>
          <a:p>
            <a:pPr lvl="1"/>
            <a:r>
              <a:rPr lang="en-US" dirty="0" smtClean="0"/>
              <a:t>Q&amp;A</a:t>
            </a:r>
            <a:endParaRPr lang="en-US" dirty="0"/>
          </a:p>
          <a:p>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172255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40</a:t>
            </a:fld>
            <a:endParaRPr lang="en-US" dirty="0"/>
          </a:p>
        </p:txBody>
      </p:sp>
      <p:sp>
        <p:nvSpPr>
          <p:cNvPr id="3" name="Title 2"/>
          <p:cNvSpPr>
            <a:spLocks noGrp="1"/>
          </p:cNvSpPr>
          <p:nvPr>
            <p:ph type="title"/>
          </p:nvPr>
        </p:nvSpPr>
        <p:spPr/>
        <p:txBody>
          <a:bodyPr/>
          <a:lstStyle/>
          <a:p>
            <a:r>
              <a:rPr lang="en-US" dirty="0" smtClean="0"/>
              <a:t>Advanced features: recursive calls &amp; separate compilation</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8" name="Rectangle 7"/>
          <p:cNvSpPr/>
          <p:nvPr/>
        </p:nvSpPr>
        <p:spPr>
          <a:xfrm>
            <a:off x="138795" y="1615118"/>
            <a:ext cx="4253593" cy="3131627"/>
          </a:xfrm>
          <a:prstGeom prst="rect">
            <a:avLst/>
          </a:prstGeom>
        </p:spPr>
        <p:txBody>
          <a:bodyPr wrap="square">
            <a:spAutoFit/>
          </a:bodyPr>
          <a:lstStyle/>
          <a:p>
            <a:pPr>
              <a:spcBef>
                <a:spcPts val="300"/>
              </a:spcBef>
            </a:pPr>
            <a:r>
              <a:rPr lang="en-US" sz="1000" dirty="0">
                <a:solidFill>
                  <a:srgbClr val="000000"/>
                </a:solidFill>
                <a:highlight>
                  <a:srgbClr val="F0F0F0"/>
                </a:highlight>
                <a:latin typeface="Courier New" panose="02070309020205020404" pitchFamily="49" charset="0"/>
              </a:rPr>
              <a:t>...</a:t>
            </a:r>
          </a:p>
          <a:p>
            <a:pPr>
              <a:spcBef>
                <a:spcPts val="300"/>
              </a:spcBef>
            </a:pPr>
            <a:r>
              <a:rPr lang="en-US" sz="1000" dirty="0" smtClean="0">
                <a:solidFill>
                  <a:srgbClr val="008000"/>
                </a:solidFill>
                <a:highlight>
                  <a:srgbClr val="F0F0F0"/>
                </a:highlight>
                <a:latin typeface="Courier New" panose="02070309020205020404" pitchFamily="49" charset="0"/>
              </a:rPr>
              <a:t>// </a:t>
            </a:r>
            <a:r>
              <a:rPr lang="en-US" sz="1000" dirty="0">
                <a:solidFill>
                  <a:srgbClr val="008000"/>
                </a:solidFill>
                <a:highlight>
                  <a:srgbClr val="F0F0F0"/>
                </a:highlight>
                <a:latin typeface="Courier New" panose="02070309020205020404" pitchFamily="49" charset="0"/>
              </a:rPr>
              <a:t>Recursively calculates the factorial of </a:t>
            </a:r>
            <a:r>
              <a:rPr lang="en-US" sz="1000" dirty="0" smtClean="0">
                <a:solidFill>
                  <a:srgbClr val="008000"/>
                </a:solidFill>
                <a:highlight>
                  <a:srgbClr val="F0F0F0"/>
                </a:highlight>
                <a:latin typeface="Courier New" panose="02070309020205020404" pitchFamily="49" charset="0"/>
              </a:rPr>
              <a:t>the</a:t>
            </a:r>
          </a:p>
          <a:p>
            <a:pPr>
              <a:spcBef>
                <a:spcPts val="300"/>
              </a:spcBef>
            </a:pPr>
            <a:r>
              <a:rPr lang="en-US" sz="1000" dirty="0" smtClean="0">
                <a:solidFill>
                  <a:srgbClr val="008000"/>
                </a:solidFill>
                <a:highlight>
                  <a:srgbClr val="F0F0F0"/>
                </a:highlight>
                <a:latin typeface="Courier New" panose="02070309020205020404" pitchFamily="49" charset="0"/>
              </a:rPr>
              <a:t>// </a:t>
            </a:r>
            <a:r>
              <a:rPr lang="en-US" sz="1000" dirty="0">
                <a:solidFill>
                  <a:srgbClr val="008000"/>
                </a:solidFill>
                <a:highlight>
                  <a:srgbClr val="F0F0F0"/>
                </a:highlight>
                <a:latin typeface="Courier New" panose="02070309020205020404" pitchFamily="49" charset="0"/>
              </a:rPr>
              <a:t>argument</a:t>
            </a:r>
            <a:r>
              <a:rPr lang="en-US" sz="1000" dirty="0" smtClean="0">
                <a:solidFill>
                  <a:srgbClr val="008000"/>
                </a:solidFill>
                <a:highlight>
                  <a:srgbClr val="F0F0F0"/>
                </a:highlight>
                <a:latin typeface="Courier New" panose="02070309020205020404" pitchFamily="49" charset="0"/>
              </a:rPr>
              <a:t>. </a:t>
            </a:r>
            <a:r>
              <a:rPr lang="en-US" sz="1000" dirty="0">
                <a:solidFill>
                  <a:srgbClr val="008000"/>
                </a:solidFill>
                <a:highlight>
                  <a:srgbClr val="F0F0F0"/>
                </a:highlight>
                <a:latin typeface="Courier New" panose="02070309020205020404" pitchFamily="49" charset="0"/>
              </a:rPr>
              <a:t>Defined in a separate source file</a:t>
            </a:r>
            <a:endParaRPr lang="en-US" sz="1000" dirty="0">
              <a:solidFill>
                <a:srgbClr val="000000"/>
              </a:solidFill>
              <a:highlight>
                <a:srgbClr val="F0F0F0"/>
              </a:highlight>
              <a:latin typeface="Courier New" panose="02070309020205020404" pitchFamily="49" charset="0"/>
            </a:endParaRPr>
          </a:p>
          <a:p>
            <a:pPr>
              <a:spcBef>
                <a:spcPts val="300"/>
              </a:spcBef>
            </a:pPr>
            <a:r>
              <a:rPr lang="en-US" sz="1000" dirty="0">
                <a:solidFill>
                  <a:srgbClr val="0000FF"/>
                </a:solidFill>
                <a:highlight>
                  <a:srgbClr val="F0F0F0"/>
                </a:highlight>
                <a:latin typeface="Courier New" panose="02070309020205020404" pitchFamily="49" charset="0"/>
              </a:rPr>
              <a:t>__</a:t>
            </a:r>
            <a:r>
              <a:rPr lang="en-US" sz="1000" dirty="0" err="1">
                <a:solidFill>
                  <a:srgbClr val="0000FF"/>
                </a:solidFill>
                <a:highlight>
                  <a:srgbClr val="F0F0F0"/>
                </a:highlight>
                <a:latin typeface="Courier New" panose="02070309020205020404" pitchFamily="49" charset="0"/>
              </a:rPr>
              <a:t>declspec</a:t>
            </a:r>
            <a:r>
              <a:rPr lang="en-US" sz="1000" dirty="0">
                <a:solidFill>
                  <a:srgbClr val="000000"/>
                </a:solidFill>
                <a:highlight>
                  <a:srgbClr val="F0F0F0"/>
                </a:highlight>
                <a:latin typeface="Courier New" panose="02070309020205020404" pitchFamily="49" charset="0"/>
              </a:rPr>
              <a:t>(target(</a:t>
            </a:r>
            <a:r>
              <a:rPr lang="en-US" sz="1000" dirty="0" err="1">
                <a:solidFill>
                  <a:srgbClr val="000000"/>
                </a:solidFill>
                <a:highlight>
                  <a:srgbClr val="F0F0F0"/>
                </a:highlight>
                <a:latin typeface="Courier New" panose="02070309020205020404" pitchFamily="49" charset="0"/>
              </a:rPr>
              <a:t>gfx</a:t>
            </a:r>
            <a:r>
              <a:rPr lang="en-US" sz="1000" dirty="0">
                <a:solidFill>
                  <a:srgbClr val="000000"/>
                </a:solidFill>
                <a:highlight>
                  <a:srgbClr val="F0F0F0"/>
                </a:highlight>
                <a:latin typeface="Courier New" panose="02070309020205020404" pitchFamily="49" charset="0"/>
              </a:rPr>
              <a:t>)) </a:t>
            </a:r>
            <a:r>
              <a:rPr lang="en-US" sz="1000" dirty="0">
                <a:solidFill>
                  <a:srgbClr val="0000FF"/>
                </a:solidFill>
                <a:highlight>
                  <a:srgbClr val="F0F0F0"/>
                </a:highlight>
                <a:latin typeface="Courier New" panose="02070309020205020404" pitchFamily="49" charset="0"/>
              </a:rPr>
              <a:t>extern</a:t>
            </a:r>
            <a:r>
              <a:rPr lang="en-US" sz="1000" dirty="0">
                <a:solidFill>
                  <a:srgbClr val="000000"/>
                </a:solidFill>
                <a:highlight>
                  <a:srgbClr val="F0F0F0"/>
                </a:highlight>
                <a:latin typeface="Courier New" panose="02070309020205020404" pitchFamily="49" charset="0"/>
              </a:rPr>
              <a:t> </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a:t>
            </a:r>
            <a:r>
              <a:rPr lang="en-US" sz="1000" b="1" dirty="0">
                <a:solidFill>
                  <a:srgbClr val="C00000"/>
                </a:solidFill>
                <a:highlight>
                  <a:srgbClr val="F0F0F0"/>
                </a:highlight>
                <a:latin typeface="Courier New" panose="02070309020205020404" pitchFamily="49" charset="0"/>
              </a:rPr>
              <a:t>fact</a:t>
            </a:r>
            <a:r>
              <a:rPr lang="en-US" sz="1000" dirty="0">
                <a:solidFill>
                  <a:srgbClr val="000000"/>
                </a:solidFill>
                <a:highlight>
                  <a:srgbClr val="F0F0F0"/>
                </a:highlight>
                <a:latin typeface="Courier New" panose="02070309020205020404" pitchFamily="49" charset="0"/>
              </a:rPr>
              <a:t>(</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i);</a:t>
            </a:r>
          </a:p>
          <a:p>
            <a:pPr>
              <a:spcBef>
                <a:spcPts val="300"/>
              </a:spcBef>
            </a:pPr>
            <a:endParaRPr lang="en-US" sz="1000" dirty="0">
              <a:solidFill>
                <a:srgbClr val="000000"/>
              </a:solidFill>
              <a:highlight>
                <a:srgbClr val="F0F0F0"/>
              </a:highlight>
              <a:latin typeface="Courier New" panose="02070309020205020404" pitchFamily="49" charset="0"/>
            </a:endParaRPr>
          </a:p>
          <a:p>
            <a:pPr>
              <a:spcBef>
                <a:spcPts val="300"/>
              </a:spcBef>
            </a:pPr>
            <a:r>
              <a:rPr lang="en-US" sz="1000" dirty="0">
                <a:solidFill>
                  <a:srgbClr val="008000"/>
                </a:solidFill>
                <a:highlight>
                  <a:srgbClr val="F0F0F0"/>
                </a:highlight>
                <a:latin typeface="Courier New" panose="02070309020205020404" pitchFamily="49" charset="0"/>
              </a:rPr>
              <a:t>// replaces elements of given array with </a:t>
            </a:r>
            <a:r>
              <a:rPr lang="en-US" sz="1000" dirty="0" smtClean="0">
                <a:solidFill>
                  <a:srgbClr val="008000"/>
                </a:solidFill>
                <a:highlight>
                  <a:srgbClr val="F0F0F0"/>
                </a:highlight>
                <a:latin typeface="Courier New" panose="02070309020205020404" pitchFamily="49" charset="0"/>
              </a:rPr>
              <a:t>their</a:t>
            </a:r>
          </a:p>
          <a:p>
            <a:pPr>
              <a:spcBef>
                <a:spcPts val="300"/>
              </a:spcBef>
            </a:pPr>
            <a:r>
              <a:rPr lang="en-US" sz="1000" dirty="0" smtClean="0">
                <a:solidFill>
                  <a:srgbClr val="008000"/>
                </a:solidFill>
                <a:highlight>
                  <a:srgbClr val="F0F0F0"/>
                </a:highlight>
                <a:latin typeface="Courier New" panose="02070309020205020404" pitchFamily="49" charset="0"/>
              </a:rPr>
              <a:t>// </a:t>
            </a:r>
            <a:r>
              <a:rPr lang="en-US" sz="1000" dirty="0">
                <a:solidFill>
                  <a:srgbClr val="008000"/>
                </a:solidFill>
                <a:highlight>
                  <a:srgbClr val="F0F0F0"/>
                </a:highlight>
                <a:latin typeface="Courier New" panose="02070309020205020404" pitchFamily="49" charset="0"/>
              </a:rPr>
              <a:t>factorials</a:t>
            </a:r>
            <a:endParaRPr lang="en-US" sz="1000" dirty="0">
              <a:solidFill>
                <a:srgbClr val="000000"/>
              </a:solidFill>
              <a:highlight>
                <a:srgbClr val="F0F0F0"/>
              </a:highlight>
              <a:latin typeface="Courier New" panose="02070309020205020404" pitchFamily="49" charset="0"/>
            </a:endParaRPr>
          </a:p>
          <a:p>
            <a:pPr>
              <a:spcBef>
                <a:spcPts val="300"/>
              </a:spcBef>
            </a:pPr>
            <a:r>
              <a:rPr lang="en-US" sz="1000" dirty="0">
                <a:solidFill>
                  <a:srgbClr val="0000FF"/>
                </a:solidFill>
                <a:highlight>
                  <a:srgbClr val="F0F0F0"/>
                </a:highlight>
                <a:latin typeface="Courier New" panose="02070309020205020404" pitchFamily="49" charset="0"/>
              </a:rPr>
              <a:t>static</a:t>
            </a:r>
            <a:r>
              <a:rPr lang="en-US" sz="1000" dirty="0">
                <a:solidFill>
                  <a:srgbClr val="000000"/>
                </a:solidFill>
                <a:highlight>
                  <a:srgbClr val="F0F0F0"/>
                </a:highlight>
                <a:latin typeface="Courier New" panose="02070309020205020404" pitchFamily="49" charset="0"/>
              </a:rPr>
              <a:t> </a:t>
            </a:r>
            <a:r>
              <a:rPr lang="en-US" sz="1000" dirty="0">
                <a:solidFill>
                  <a:srgbClr val="0000FF"/>
                </a:solidFill>
                <a:highlight>
                  <a:srgbClr val="F0F0F0"/>
                </a:highlight>
                <a:latin typeface="Courier New" panose="02070309020205020404" pitchFamily="49" charset="0"/>
              </a:rPr>
              <a:t>void</a:t>
            </a:r>
            <a:r>
              <a:rPr lang="en-US" sz="1000" dirty="0">
                <a:solidFill>
                  <a:srgbClr val="000000"/>
                </a:solidFill>
                <a:highlight>
                  <a:srgbClr val="F0F0F0"/>
                </a:highlight>
                <a:latin typeface="Courier New" panose="02070309020205020404" pitchFamily="49" charset="0"/>
              </a:rPr>
              <a:t> </a:t>
            </a:r>
            <a:r>
              <a:rPr lang="en-US" sz="1000" dirty="0" err="1">
                <a:solidFill>
                  <a:srgbClr val="000000"/>
                </a:solidFill>
                <a:highlight>
                  <a:srgbClr val="F0F0F0"/>
                </a:highlight>
                <a:latin typeface="Courier New" panose="02070309020205020404" pitchFamily="49" charset="0"/>
              </a:rPr>
              <a:t>do_test</a:t>
            </a:r>
            <a:r>
              <a:rPr lang="en-US" sz="1000" dirty="0">
                <a:solidFill>
                  <a:srgbClr val="000000"/>
                </a:solidFill>
                <a:highlight>
                  <a:srgbClr val="F0F0F0"/>
                </a:highlight>
                <a:latin typeface="Courier New" panose="02070309020205020404" pitchFamily="49" charset="0"/>
              </a:rPr>
              <a:t>(</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a:t>
            </a:r>
            <a:r>
              <a:rPr lang="en-US" sz="1000" dirty="0" err="1">
                <a:solidFill>
                  <a:srgbClr val="808080"/>
                </a:solidFill>
                <a:highlight>
                  <a:srgbClr val="F0F0F0"/>
                </a:highlight>
                <a:latin typeface="Courier New" panose="02070309020205020404" pitchFamily="49" charset="0"/>
              </a:rPr>
              <a:t>arr</a:t>
            </a:r>
            <a:r>
              <a:rPr lang="en-US" sz="1000" dirty="0">
                <a:solidFill>
                  <a:srgbClr val="000000"/>
                </a:solidFill>
                <a:highlight>
                  <a:srgbClr val="F0F0F0"/>
                </a:highlight>
                <a:latin typeface="Courier New" panose="02070309020205020404" pitchFamily="49" charset="0"/>
              </a:rPr>
              <a:t>, </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a:t>
            </a:r>
            <a:r>
              <a:rPr lang="en-US" sz="1000" dirty="0">
                <a:solidFill>
                  <a:srgbClr val="808080"/>
                </a:solidFill>
                <a:highlight>
                  <a:srgbClr val="F0F0F0"/>
                </a:highlight>
                <a:latin typeface="Courier New" panose="02070309020205020404" pitchFamily="49" charset="0"/>
              </a:rPr>
              <a:t>N</a:t>
            </a:r>
            <a:r>
              <a:rPr lang="en-US" sz="1000" dirty="0">
                <a:solidFill>
                  <a:srgbClr val="000000"/>
                </a:solidFill>
                <a:highlight>
                  <a:srgbClr val="F0F0F0"/>
                </a:highlight>
                <a:latin typeface="Courier New" panose="02070309020205020404" pitchFamily="49" charset="0"/>
              </a:rPr>
              <a:t>, </a:t>
            </a:r>
            <a:r>
              <a:rPr lang="en-US" sz="1000" dirty="0">
                <a:solidFill>
                  <a:srgbClr val="0000FF"/>
                </a:solidFill>
                <a:highlight>
                  <a:srgbClr val="F0F0F0"/>
                </a:highlight>
                <a:latin typeface="Courier New" panose="02070309020205020404" pitchFamily="49" charset="0"/>
              </a:rPr>
              <a:t>bool</a:t>
            </a:r>
            <a:r>
              <a:rPr lang="en-US" sz="1000" dirty="0">
                <a:solidFill>
                  <a:srgbClr val="000000"/>
                </a:solidFill>
                <a:highlight>
                  <a:srgbClr val="F0F0F0"/>
                </a:highlight>
                <a:latin typeface="Courier New" panose="02070309020205020404" pitchFamily="49" charset="0"/>
              </a:rPr>
              <a:t> </a:t>
            </a:r>
            <a:r>
              <a:rPr lang="en-US" sz="1000" dirty="0" err="1">
                <a:solidFill>
                  <a:srgbClr val="808080"/>
                </a:solidFill>
                <a:highlight>
                  <a:srgbClr val="F0F0F0"/>
                </a:highlight>
                <a:latin typeface="Courier New" panose="02070309020205020404" pitchFamily="49" charset="0"/>
              </a:rPr>
              <a:t>do_offload</a:t>
            </a:r>
            <a:r>
              <a:rPr lang="en-US" sz="1000" dirty="0">
                <a:solidFill>
                  <a:srgbClr val="000000"/>
                </a:solidFill>
                <a:highlight>
                  <a:srgbClr val="F0F0F0"/>
                </a:highlight>
                <a:latin typeface="Courier New" panose="02070309020205020404" pitchFamily="49" charset="0"/>
              </a:rPr>
              <a:t>)</a:t>
            </a:r>
          </a:p>
          <a:p>
            <a:pPr>
              <a:spcBef>
                <a:spcPts val="300"/>
              </a:spcBef>
            </a:pPr>
            <a:r>
              <a:rPr lang="en-US" sz="1000" dirty="0">
                <a:solidFill>
                  <a:srgbClr val="000000"/>
                </a:solidFill>
                <a:highlight>
                  <a:srgbClr val="F0F0F0"/>
                </a:highlight>
                <a:latin typeface="Courier New" panose="02070309020205020404" pitchFamily="49" charset="0"/>
              </a:rPr>
              <a:t>{</a:t>
            </a:r>
          </a:p>
          <a:p>
            <a:pPr>
              <a:spcBef>
                <a:spcPts val="300"/>
              </a:spcBef>
            </a:pPr>
            <a:r>
              <a:rPr lang="en-US" sz="1000" dirty="0" smtClean="0">
                <a:solidFill>
                  <a:srgbClr val="0000FF"/>
                </a:solidFill>
                <a:highlight>
                  <a:srgbClr val="F0F0F0"/>
                </a:highlight>
                <a:latin typeface="Courier New" panose="02070309020205020404" pitchFamily="49" charset="0"/>
              </a:rPr>
              <a:t>    #</a:t>
            </a:r>
            <a:r>
              <a:rPr lang="en-US" sz="1000" dirty="0">
                <a:solidFill>
                  <a:srgbClr val="0000FF"/>
                </a:solidFill>
                <a:highlight>
                  <a:srgbClr val="F0F0F0"/>
                </a:highlight>
                <a:latin typeface="Courier New" panose="02070309020205020404" pitchFamily="49" charset="0"/>
              </a:rPr>
              <a:t>pragma</a:t>
            </a:r>
            <a:r>
              <a:rPr lang="en-US" sz="1000" dirty="0">
                <a:solidFill>
                  <a:srgbClr val="000000"/>
                </a:solidFill>
                <a:highlight>
                  <a:srgbClr val="F0F0F0"/>
                </a:highlight>
                <a:latin typeface="Courier New" panose="02070309020205020404" pitchFamily="49" charset="0"/>
              </a:rPr>
              <a:t> offload target(</a:t>
            </a:r>
            <a:r>
              <a:rPr lang="en-US" sz="1000" dirty="0" err="1">
                <a:solidFill>
                  <a:srgbClr val="000000"/>
                </a:solidFill>
                <a:highlight>
                  <a:srgbClr val="F0F0F0"/>
                </a:highlight>
                <a:latin typeface="Courier New" panose="02070309020205020404" pitchFamily="49" charset="0"/>
              </a:rPr>
              <a:t>gfx</a:t>
            </a:r>
            <a:r>
              <a:rPr lang="en-US" sz="1000" dirty="0">
                <a:solidFill>
                  <a:srgbClr val="000000"/>
                </a:solidFill>
                <a:highlight>
                  <a:srgbClr val="F0F0F0"/>
                </a:highlight>
                <a:latin typeface="Courier New" panose="02070309020205020404" pitchFamily="49" charset="0"/>
              </a:rPr>
              <a:t>) </a:t>
            </a:r>
            <a:r>
              <a:rPr lang="en-US" sz="1000" dirty="0" smtClean="0">
                <a:solidFill>
                  <a:srgbClr val="000000"/>
                </a:solidFill>
                <a:highlight>
                  <a:srgbClr val="F0F0F0"/>
                </a:highlight>
                <a:latin typeface="Courier New" panose="02070309020205020404" pitchFamily="49" charset="0"/>
              </a:rPr>
              <a:t>\</a:t>
            </a:r>
          </a:p>
          <a:p>
            <a:pPr>
              <a:spcBef>
                <a:spcPts val="300"/>
              </a:spcBef>
            </a:pPr>
            <a:r>
              <a:rPr lang="en-US" sz="1000" dirty="0">
                <a:solidFill>
                  <a:srgbClr val="000000"/>
                </a:solidFill>
                <a:highlight>
                  <a:srgbClr val="F0F0F0"/>
                </a:highlight>
                <a:latin typeface="Courier New" panose="02070309020205020404" pitchFamily="49" charset="0"/>
              </a:rPr>
              <a:t> </a:t>
            </a:r>
            <a:r>
              <a:rPr lang="en-US" sz="1000" dirty="0" smtClean="0">
                <a:solidFill>
                  <a:srgbClr val="000000"/>
                </a:solidFill>
                <a:highlight>
                  <a:srgbClr val="F0F0F0"/>
                </a:highlight>
                <a:latin typeface="Courier New" panose="02070309020205020404" pitchFamily="49" charset="0"/>
              </a:rPr>
              <a:t>       pin(</a:t>
            </a:r>
            <a:r>
              <a:rPr lang="en-US" sz="1000" dirty="0" err="1" smtClean="0">
                <a:solidFill>
                  <a:srgbClr val="000000"/>
                </a:solidFill>
                <a:highlight>
                  <a:srgbClr val="F0F0F0"/>
                </a:highlight>
                <a:latin typeface="Courier New" panose="02070309020205020404" pitchFamily="49" charset="0"/>
              </a:rPr>
              <a:t>arr:</a:t>
            </a:r>
            <a:r>
              <a:rPr lang="en-US" sz="1000" dirty="0" err="1" smtClean="0">
                <a:solidFill>
                  <a:srgbClr val="0000FF"/>
                </a:solidFill>
                <a:highlight>
                  <a:srgbClr val="F0F0F0"/>
                </a:highlight>
                <a:latin typeface="Courier New" panose="02070309020205020404" pitchFamily="49" charset="0"/>
              </a:rPr>
              <a:t>length</a:t>
            </a:r>
            <a:r>
              <a:rPr lang="en-US" sz="1000" dirty="0" smtClean="0">
                <a:solidFill>
                  <a:srgbClr val="000000"/>
                </a:solidFill>
                <a:highlight>
                  <a:srgbClr val="F0F0F0"/>
                </a:highlight>
                <a:latin typeface="Courier New" panose="02070309020205020404" pitchFamily="49" charset="0"/>
              </a:rPr>
              <a:t>(N</a:t>
            </a:r>
            <a:r>
              <a:rPr lang="en-US" sz="1000" dirty="0">
                <a:solidFill>
                  <a:srgbClr val="000000"/>
                </a:solidFill>
                <a:highlight>
                  <a:srgbClr val="F0F0F0"/>
                </a:highlight>
                <a:latin typeface="Courier New" panose="02070309020205020404" pitchFamily="49" charset="0"/>
              </a:rPr>
              <a:t>)) </a:t>
            </a:r>
            <a:r>
              <a:rPr lang="en-US" sz="1000" dirty="0">
                <a:solidFill>
                  <a:srgbClr val="0000FF"/>
                </a:solidFill>
                <a:highlight>
                  <a:srgbClr val="F0F0F0"/>
                </a:highlight>
                <a:latin typeface="Courier New" panose="02070309020205020404" pitchFamily="49" charset="0"/>
              </a:rPr>
              <a:t>if</a:t>
            </a:r>
            <a:r>
              <a:rPr lang="en-US" sz="1000" dirty="0">
                <a:solidFill>
                  <a:srgbClr val="000000"/>
                </a:solidFill>
                <a:highlight>
                  <a:srgbClr val="F0F0F0"/>
                </a:highlight>
                <a:latin typeface="Courier New" panose="02070309020205020404" pitchFamily="49" charset="0"/>
              </a:rPr>
              <a:t>(</a:t>
            </a:r>
            <a:r>
              <a:rPr lang="en-US" sz="1000" dirty="0" err="1">
                <a:solidFill>
                  <a:srgbClr val="000000"/>
                </a:solidFill>
                <a:highlight>
                  <a:srgbClr val="F0F0F0"/>
                </a:highlight>
                <a:latin typeface="Courier New" panose="02070309020205020404" pitchFamily="49" charset="0"/>
              </a:rPr>
              <a:t>do_offload</a:t>
            </a:r>
            <a:r>
              <a:rPr lang="en-US" sz="1000" dirty="0">
                <a:solidFill>
                  <a:srgbClr val="000000"/>
                </a:solidFill>
                <a:highlight>
                  <a:srgbClr val="F0F0F0"/>
                </a:highlight>
                <a:latin typeface="Courier New" panose="02070309020205020404" pitchFamily="49" charset="0"/>
              </a:rPr>
              <a:t>)</a:t>
            </a:r>
          </a:p>
          <a:p>
            <a:pPr>
              <a:spcBef>
                <a:spcPts val="300"/>
              </a:spcBef>
            </a:pPr>
            <a:r>
              <a:rPr lang="nn-NO" sz="1000" dirty="0" smtClean="0">
                <a:solidFill>
                  <a:srgbClr val="0000FF"/>
                </a:solidFill>
                <a:highlight>
                  <a:srgbClr val="F0F0F0"/>
                </a:highlight>
                <a:latin typeface="Courier New" panose="02070309020205020404" pitchFamily="49" charset="0"/>
              </a:rPr>
              <a:t>    _</a:t>
            </a:r>
            <a:r>
              <a:rPr lang="nn-NO" sz="1000" dirty="0">
                <a:solidFill>
                  <a:srgbClr val="0000FF"/>
                </a:solidFill>
                <a:highlight>
                  <a:srgbClr val="F0F0F0"/>
                </a:highlight>
                <a:latin typeface="Courier New" panose="02070309020205020404" pitchFamily="49" charset="0"/>
              </a:rPr>
              <a:t>Cilk_for</a:t>
            </a:r>
            <a:r>
              <a:rPr lang="nn-NO" sz="1000" dirty="0">
                <a:solidFill>
                  <a:srgbClr val="000000"/>
                </a:solidFill>
                <a:highlight>
                  <a:srgbClr val="F0F0F0"/>
                </a:highlight>
                <a:latin typeface="Courier New" panose="02070309020205020404" pitchFamily="49" charset="0"/>
              </a:rPr>
              <a:t> (</a:t>
            </a:r>
            <a:r>
              <a:rPr lang="nn-NO" sz="1000" dirty="0">
                <a:solidFill>
                  <a:srgbClr val="0000FF"/>
                </a:solidFill>
                <a:highlight>
                  <a:srgbClr val="F0F0F0"/>
                </a:highlight>
                <a:latin typeface="Courier New" panose="02070309020205020404" pitchFamily="49" charset="0"/>
              </a:rPr>
              <a:t>int</a:t>
            </a:r>
            <a:r>
              <a:rPr lang="nn-NO" sz="1000" dirty="0">
                <a:solidFill>
                  <a:srgbClr val="000000"/>
                </a:solidFill>
                <a:highlight>
                  <a:srgbClr val="F0F0F0"/>
                </a:highlight>
                <a:latin typeface="Courier New" panose="02070309020205020404" pitchFamily="49" charset="0"/>
              </a:rPr>
              <a:t> i = 0; i &lt; </a:t>
            </a:r>
            <a:r>
              <a:rPr lang="nn-NO" sz="1000" dirty="0">
                <a:solidFill>
                  <a:srgbClr val="808080"/>
                </a:solidFill>
                <a:highlight>
                  <a:srgbClr val="F0F0F0"/>
                </a:highlight>
                <a:latin typeface="Courier New" panose="02070309020205020404" pitchFamily="49" charset="0"/>
              </a:rPr>
              <a:t>N</a:t>
            </a:r>
            <a:r>
              <a:rPr lang="nn-NO" sz="1000" dirty="0">
                <a:solidFill>
                  <a:srgbClr val="000000"/>
                </a:solidFill>
                <a:highlight>
                  <a:srgbClr val="F0F0F0"/>
                </a:highlight>
                <a:latin typeface="Courier New" panose="02070309020205020404" pitchFamily="49" charset="0"/>
              </a:rPr>
              <a:t>; i++) {</a:t>
            </a:r>
          </a:p>
          <a:p>
            <a:pPr>
              <a:spcBef>
                <a:spcPts val="300"/>
              </a:spcBef>
            </a:pPr>
            <a:r>
              <a:rPr lang="en-US" sz="1000" dirty="0" smtClean="0">
                <a:solidFill>
                  <a:srgbClr val="000000"/>
                </a:solidFill>
                <a:highlight>
                  <a:srgbClr val="F0F0F0"/>
                </a:highlight>
                <a:latin typeface="Courier New" panose="02070309020205020404" pitchFamily="49" charset="0"/>
              </a:rPr>
              <a:t>        </a:t>
            </a:r>
            <a:r>
              <a:rPr lang="en-US" sz="1000" dirty="0" err="1" smtClean="0">
                <a:solidFill>
                  <a:srgbClr val="000000"/>
                </a:solidFill>
                <a:highlight>
                  <a:srgbClr val="F0F0F0"/>
                </a:highlight>
                <a:latin typeface="Courier New" panose="02070309020205020404" pitchFamily="49" charset="0"/>
              </a:rPr>
              <a:t>arr</a:t>
            </a:r>
            <a:r>
              <a:rPr lang="en-US" sz="1000" dirty="0" smtClean="0">
                <a:solidFill>
                  <a:srgbClr val="000000"/>
                </a:solidFill>
                <a:highlight>
                  <a:srgbClr val="F0F0F0"/>
                </a:highlight>
                <a:latin typeface="Courier New" panose="02070309020205020404" pitchFamily="49" charset="0"/>
              </a:rPr>
              <a:t>[i</a:t>
            </a:r>
            <a:r>
              <a:rPr lang="en-US" sz="1000" dirty="0">
                <a:solidFill>
                  <a:srgbClr val="000000"/>
                </a:solidFill>
                <a:highlight>
                  <a:srgbClr val="F0F0F0"/>
                </a:highlight>
                <a:latin typeface="Courier New" panose="02070309020205020404" pitchFamily="49" charset="0"/>
              </a:rPr>
              <a:t>] = </a:t>
            </a:r>
            <a:r>
              <a:rPr lang="en-US" sz="1000" b="1" dirty="0">
                <a:solidFill>
                  <a:srgbClr val="C00000"/>
                </a:solidFill>
                <a:highlight>
                  <a:srgbClr val="F0F0F0"/>
                </a:highlight>
                <a:latin typeface="Courier New" panose="02070309020205020404" pitchFamily="49" charset="0"/>
              </a:rPr>
              <a:t>fact</a:t>
            </a:r>
            <a:r>
              <a:rPr lang="en-US" sz="1000" dirty="0">
                <a:solidFill>
                  <a:srgbClr val="000000"/>
                </a:solidFill>
                <a:highlight>
                  <a:srgbClr val="F0F0F0"/>
                </a:highlight>
                <a:latin typeface="Courier New" panose="02070309020205020404" pitchFamily="49" charset="0"/>
              </a:rPr>
              <a:t>(</a:t>
            </a:r>
            <a:r>
              <a:rPr lang="en-US" sz="1000" dirty="0" err="1">
                <a:solidFill>
                  <a:srgbClr val="000000"/>
                </a:solidFill>
                <a:highlight>
                  <a:srgbClr val="F0F0F0"/>
                </a:highlight>
                <a:latin typeface="Courier New" panose="02070309020205020404" pitchFamily="49" charset="0"/>
              </a:rPr>
              <a:t>arr</a:t>
            </a:r>
            <a:r>
              <a:rPr lang="en-US" sz="1000" dirty="0">
                <a:solidFill>
                  <a:srgbClr val="000000"/>
                </a:solidFill>
                <a:highlight>
                  <a:srgbClr val="F0F0F0"/>
                </a:highlight>
                <a:latin typeface="Courier New" panose="02070309020205020404" pitchFamily="49" charset="0"/>
              </a:rPr>
              <a:t>[i]);</a:t>
            </a:r>
          </a:p>
          <a:p>
            <a:pPr>
              <a:spcBef>
                <a:spcPts val="300"/>
              </a:spcBef>
            </a:pPr>
            <a:r>
              <a:rPr lang="en-US" sz="1000" dirty="0" smtClean="0">
                <a:solidFill>
                  <a:srgbClr val="000000"/>
                </a:solidFill>
                <a:highlight>
                  <a:srgbClr val="F0F0F0"/>
                </a:highlight>
                <a:latin typeface="Courier New" panose="02070309020205020404" pitchFamily="49" charset="0"/>
              </a:rPr>
              <a:t>    }</a:t>
            </a:r>
            <a:endParaRPr lang="en-US" sz="1000" dirty="0">
              <a:solidFill>
                <a:srgbClr val="000000"/>
              </a:solidFill>
              <a:highlight>
                <a:srgbClr val="F0F0F0"/>
              </a:highlight>
              <a:latin typeface="Courier New" panose="02070309020205020404" pitchFamily="49" charset="0"/>
            </a:endParaRPr>
          </a:p>
          <a:p>
            <a:pPr>
              <a:spcBef>
                <a:spcPts val="300"/>
              </a:spcBef>
            </a:pPr>
            <a:r>
              <a:rPr lang="en-US" sz="1000" dirty="0" smtClean="0">
                <a:solidFill>
                  <a:srgbClr val="000000"/>
                </a:solidFill>
                <a:highlight>
                  <a:srgbClr val="F0F0F0"/>
                </a:highlight>
                <a:latin typeface="Courier New" panose="02070309020205020404" pitchFamily="49" charset="0"/>
              </a:rPr>
              <a:t>}</a:t>
            </a:r>
          </a:p>
          <a:p>
            <a:pPr>
              <a:spcBef>
                <a:spcPts val="300"/>
              </a:spcBef>
            </a:pPr>
            <a:r>
              <a:rPr lang="en-US" sz="1000" dirty="0" smtClean="0">
                <a:solidFill>
                  <a:srgbClr val="000000"/>
                </a:solidFill>
                <a:highlight>
                  <a:srgbClr val="F0F0F0"/>
                </a:highlight>
                <a:latin typeface="Courier New" panose="02070309020205020404" pitchFamily="49" charset="0"/>
              </a:rPr>
              <a:t>...</a:t>
            </a:r>
            <a:endParaRPr lang="en-US" sz="1000" dirty="0">
              <a:solidFill>
                <a:srgbClr val="000000"/>
              </a:solidFill>
              <a:highlight>
                <a:srgbClr val="F0F0F0"/>
              </a:highlight>
              <a:latin typeface="Courier New" panose="02070309020205020404" pitchFamily="49" charset="0"/>
            </a:endParaRPr>
          </a:p>
        </p:txBody>
      </p:sp>
      <p:sp>
        <p:nvSpPr>
          <p:cNvPr id="9" name="TextBox 8"/>
          <p:cNvSpPr txBox="1"/>
          <p:nvPr/>
        </p:nvSpPr>
        <p:spPr>
          <a:xfrm>
            <a:off x="228602" y="1387929"/>
            <a:ext cx="881743" cy="169277"/>
          </a:xfrm>
          <a:prstGeom prst="rect">
            <a:avLst/>
          </a:prstGeom>
          <a:noFill/>
        </p:spPr>
        <p:txBody>
          <a:bodyPr vert="horz" wrap="square" lIns="0" tIns="0" rIns="0" bIns="0" rtlCol="0">
            <a:spAutoFit/>
          </a:bodyPr>
          <a:lstStyle/>
          <a:p>
            <a:r>
              <a:rPr lang="en-US" sz="1100" i="1" dirty="0" smtClean="0">
                <a:solidFill>
                  <a:srgbClr val="003C71"/>
                </a:solidFill>
              </a:rPr>
              <a:t>recurse.cpp:</a:t>
            </a:r>
          </a:p>
        </p:txBody>
      </p:sp>
      <p:sp>
        <p:nvSpPr>
          <p:cNvPr id="11" name="Rectangle 10"/>
          <p:cNvSpPr/>
          <p:nvPr/>
        </p:nvSpPr>
        <p:spPr>
          <a:xfrm>
            <a:off x="5886449" y="1831433"/>
            <a:ext cx="3184072" cy="1785104"/>
          </a:xfrm>
          <a:prstGeom prst="rect">
            <a:avLst/>
          </a:prstGeom>
        </p:spPr>
        <p:txBody>
          <a:bodyPr wrap="square">
            <a:spAutoFit/>
          </a:bodyPr>
          <a:lstStyle/>
          <a:p>
            <a:pPr>
              <a:spcBef>
                <a:spcPts val="300"/>
              </a:spcBef>
            </a:pPr>
            <a:r>
              <a:rPr lang="en-US" sz="1000" dirty="0">
                <a:solidFill>
                  <a:srgbClr val="008000"/>
                </a:solidFill>
                <a:highlight>
                  <a:srgbClr val="F0F0F0"/>
                </a:highlight>
                <a:latin typeface="Courier New" panose="02070309020205020404" pitchFamily="49" charset="0"/>
              </a:rPr>
              <a:t>// recursively calculates the </a:t>
            </a:r>
            <a:r>
              <a:rPr lang="en-US" sz="1000" dirty="0" smtClean="0">
                <a:solidFill>
                  <a:srgbClr val="008000"/>
                </a:solidFill>
                <a:highlight>
                  <a:srgbClr val="F0F0F0"/>
                </a:highlight>
                <a:latin typeface="Courier New" panose="02070309020205020404" pitchFamily="49" charset="0"/>
              </a:rPr>
              <a:t>factorial</a:t>
            </a:r>
          </a:p>
          <a:p>
            <a:pPr>
              <a:spcBef>
                <a:spcPts val="300"/>
              </a:spcBef>
            </a:pPr>
            <a:r>
              <a:rPr lang="en-US" sz="1000" dirty="0" smtClean="0">
                <a:solidFill>
                  <a:srgbClr val="008000"/>
                </a:solidFill>
                <a:highlight>
                  <a:srgbClr val="F0F0F0"/>
                </a:highlight>
                <a:latin typeface="Courier New" panose="02070309020205020404" pitchFamily="49" charset="0"/>
              </a:rPr>
              <a:t>// function of </a:t>
            </a:r>
            <a:r>
              <a:rPr lang="en-US" sz="1000" dirty="0">
                <a:solidFill>
                  <a:srgbClr val="008000"/>
                </a:solidFill>
                <a:highlight>
                  <a:srgbClr val="F0F0F0"/>
                </a:highlight>
                <a:latin typeface="Courier New" panose="02070309020205020404" pitchFamily="49" charset="0"/>
              </a:rPr>
              <a:t>the argument</a:t>
            </a:r>
            <a:endParaRPr lang="en-US" sz="1000" dirty="0">
              <a:solidFill>
                <a:srgbClr val="000000"/>
              </a:solidFill>
              <a:highlight>
                <a:srgbClr val="F0F0F0"/>
              </a:highlight>
              <a:latin typeface="Courier New" panose="02070309020205020404" pitchFamily="49" charset="0"/>
            </a:endParaRPr>
          </a:p>
          <a:p>
            <a:pPr>
              <a:spcBef>
                <a:spcPts val="300"/>
              </a:spcBef>
            </a:pPr>
            <a:r>
              <a:rPr lang="en-US" sz="1000" dirty="0">
                <a:solidFill>
                  <a:srgbClr val="0000FF"/>
                </a:solidFill>
                <a:highlight>
                  <a:srgbClr val="F0F0F0"/>
                </a:highlight>
                <a:latin typeface="Courier New" panose="02070309020205020404" pitchFamily="49" charset="0"/>
              </a:rPr>
              <a:t>__</a:t>
            </a:r>
            <a:r>
              <a:rPr lang="en-US" sz="1000" dirty="0" err="1">
                <a:solidFill>
                  <a:srgbClr val="0000FF"/>
                </a:solidFill>
                <a:highlight>
                  <a:srgbClr val="F0F0F0"/>
                </a:highlight>
                <a:latin typeface="Courier New" panose="02070309020205020404" pitchFamily="49" charset="0"/>
              </a:rPr>
              <a:t>declspec</a:t>
            </a:r>
            <a:r>
              <a:rPr lang="en-US" sz="1000" dirty="0">
                <a:solidFill>
                  <a:srgbClr val="000000"/>
                </a:solidFill>
                <a:highlight>
                  <a:srgbClr val="F0F0F0"/>
                </a:highlight>
                <a:latin typeface="Courier New" panose="02070309020205020404" pitchFamily="49" charset="0"/>
              </a:rPr>
              <a:t>(target(</a:t>
            </a:r>
            <a:r>
              <a:rPr lang="en-US" sz="1000" dirty="0" err="1">
                <a:solidFill>
                  <a:srgbClr val="000000"/>
                </a:solidFill>
                <a:highlight>
                  <a:srgbClr val="F0F0F0"/>
                </a:highlight>
                <a:latin typeface="Courier New" panose="02070309020205020404" pitchFamily="49" charset="0"/>
              </a:rPr>
              <a:t>gfx</a:t>
            </a:r>
            <a:r>
              <a:rPr lang="en-US" sz="1000" dirty="0">
                <a:solidFill>
                  <a:srgbClr val="000000"/>
                </a:solidFill>
                <a:highlight>
                  <a:srgbClr val="F0F0F0"/>
                </a:highlight>
                <a:latin typeface="Courier New" panose="02070309020205020404" pitchFamily="49" charset="0"/>
              </a:rPr>
              <a:t>)) </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a:t>
            </a:r>
            <a:r>
              <a:rPr lang="en-US" sz="1000" b="1" dirty="0">
                <a:solidFill>
                  <a:srgbClr val="C00000"/>
                </a:solidFill>
                <a:highlight>
                  <a:srgbClr val="F0F0F0"/>
                </a:highlight>
                <a:latin typeface="Courier New" panose="02070309020205020404" pitchFamily="49" charset="0"/>
              </a:rPr>
              <a:t>fact</a:t>
            </a:r>
            <a:r>
              <a:rPr lang="en-US" sz="1000" dirty="0">
                <a:solidFill>
                  <a:srgbClr val="000000"/>
                </a:solidFill>
                <a:highlight>
                  <a:srgbClr val="F0F0F0"/>
                </a:highlight>
                <a:latin typeface="Courier New" panose="02070309020205020404" pitchFamily="49" charset="0"/>
              </a:rPr>
              <a:t>(</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a:t>
            </a:r>
            <a:r>
              <a:rPr lang="en-US" sz="1000" dirty="0">
                <a:solidFill>
                  <a:srgbClr val="808080"/>
                </a:solidFill>
                <a:highlight>
                  <a:srgbClr val="F0F0F0"/>
                </a:highlight>
                <a:latin typeface="Courier New" panose="02070309020205020404" pitchFamily="49" charset="0"/>
              </a:rPr>
              <a:t>i</a:t>
            </a:r>
            <a:r>
              <a:rPr lang="en-US" sz="1000" dirty="0">
                <a:solidFill>
                  <a:srgbClr val="000000"/>
                </a:solidFill>
                <a:highlight>
                  <a:srgbClr val="F0F0F0"/>
                </a:highlight>
                <a:latin typeface="Courier New" panose="02070309020205020404" pitchFamily="49" charset="0"/>
              </a:rPr>
              <a:t>)</a:t>
            </a:r>
          </a:p>
          <a:p>
            <a:pPr>
              <a:spcBef>
                <a:spcPts val="300"/>
              </a:spcBef>
            </a:pPr>
            <a:r>
              <a:rPr lang="en-US" sz="1000" dirty="0">
                <a:solidFill>
                  <a:srgbClr val="000000"/>
                </a:solidFill>
                <a:highlight>
                  <a:srgbClr val="F0F0F0"/>
                </a:highlight>
                <a:latin typeface="Courier New" panose="02070309020205020404" pitchFamily="49" charset="0"/>
              </a:rPr>
              <a:t>{</a:t>
            </a:r>
          </a:p>
          <a:p>
            <a:pPr>
              <a:spcBef>
                <a:spcPts val="300"/>
              </a:spcBef>
            </a:pPr>
            <a:r>
              <a:rPr lang="en-US" sz="1000" dirty="0">
                <a:solidFill>
                  <a:srgbClr val="000000"/>
                </a:solidFill>
                <a:highlight>
                  <a:srgbClr val="F0F0F0"/>
                </a:highlight>
                <a:latin typeface="Courier New" panose="02070309020205020404" pitchFamily="49" charset="0"/>
              </a:rPr>
              <a:t>    </a:t>
            </a:r>
            <a:r>
              <a:rPr lang="en-US" sz="1000" dirty="0">
                <a:solidFill>
                  <a:srgbClr val="0000FF"/>
                </a:solidFill>
                <a:highlight>
                  <a:srgbClr val="F0F0F0"/>
                </a:highlight>
                <a:latin typeface="Courier New" panose="02070309020205020404" pitchFamily="49" charset="0"/>
              </a:rPr>
              <a:t>if</a:t>
            </a:r>
            <a:r>
              <a:rPr lang="en-US" sz="1000" dirty="0">
                <a:solidFill>
                  <a:srgbClr val="000000"/>
                </a:solidFill>
                <a:highlight>
                  <a:srgbClr val="F0F0F0"/>
                </a:highlight>
                <a:latin typeface="Courier New" panose="02070309020205020404" pitchFamily="49" charset="0"/>
              </a:rPr>
              <a:t> (</a:t>
            </a:r>
            <a:r>
              <a:rPr lang="en-US" sz="1000" dirty="0">
                <a:solidFill>
                  <a:srgbClr val="808080"/>
                </a:solidFill>
                <a:highlight>
                  <a:srgbClr val="F0F0F0"/>
                </a:highlight>
                <a:latin typeface="Courier New" panose="02070309020205020404" pitchFamily="49" charset="0"/>
              </a:rPr>
              <a:t>i</a:t>
            </a:r>
            <a:r>
              <a:rPr lang="en-US" sz="1000" dirty="0">
                <a:solidFill>
                  <a:srgbClr val="000000"/>
                </a:solidFill>
                <a:highlight>
                  <a:srgbClr val="F0F0F0"/>
                </a:highlight>
                <a:latin typeface="Courier New" panose="02070309020205020404" pitchFamily="49" charset="0"/>
              </a:rPr>
              <a:t> &lt;= 1) {</a:t>
            </a:r>
          </a:p>
          <a:p>
            <a:pPr>
              <a:spcBef>
                <a:spcPts val="300"/>
              </a:spcBef>
            </a:pPr>
            <a:r>
              <a:rPr lang="en-US" sz="1000" dirty="0">
                <a:solidFill>
                  <a:srgbClr val="000000"/>
                </a:solidFill>
                <a:highlight>
                  <a:srgbClr val="F0F0F0"/>
                </a:highlight>
                <a:latin typeface="Courier New" panose="02070309020205020404" pitchFamily="49" charset="0"/>
              </a:rPr>
              <a:t>        </a:t>
            </a:r>
            <a:r>
              <a:rPr lang="en-US" sz="1000" dirty="0">
                <a:solidFill>
                  <a:srgbClr val="0000FF"/>
                </a:solidFill>
                <a:highlight>
                  <a:srgbClr val="F0F0F0"/>
                </a:highlight>
                <a:latin typeface="Courier New" panose="02070309020205020404" pitchFamily="49" charset="0"/>
              </a:rPr>
              <a:t>return</a:t>
            </a:r>
            <a:r>
              <a:rPr lang="en-US" sz="1000" dirty="0">
                <a:solidFill>
                  <a:srgbClr val="000000"/>
                </a:solidFill>
                <a:highlight>
                  <a:srgbClr val="F0F0F0"/>
                </a:highlight>
                <a:latin typeface="Courier New" panose="02070309020205020404" pitchFamily="49" charset="0"/>
              </a:rPr>
              <a:t> 1;</a:t>
            </a:r>
          </a:p>
          <a:p>
            <a:pPr>
              <a:spcBef>
                <a:spcPts val="300"/>
              </a:spcBef>
            </a:pPr>
            <a:r>
              <a:rPr lang="en-US" sz="1000" dirty="0">
                <a:solidFill>
                  <a:srgbClr val="000000"/>
                </a:solidFill>
                <a:highlight>
                  <a:srgbClr val="F0F0F0"/>
                </a:highlight>
                <a:latin typeface="Courier New" panose="02070309020205020404" pitchFamily="49" charset="0"/>
              </a:rPr>
              <a:t>    }</a:t>
            </a:r>
          </a:p>
          <a:p>
            <a:pPr>
              <a:spcBef>
                <a:spcPts val="300"/>
              </a:spcBef>
            </a:pPr>
            <a:r>
              <a:rPr lang="en-US" sz="1000" dirty="0">
                <a:solidFill>
                  <a:srgbClr val="000000"/>
                </a:solidFill>
                <a:highlight>
                  <a:srgbClr val="F0F0F0"/>
                </a:highlight>
                <a:latin typeface="Courier New" panose="02070309020205020404" pitchFamily="49" charset="0"/>
              </a:rPr>
              <a:t>    </a:t>
            </a:r>
            <a:r>
              <a:rPr lang="en-US" sz="1000" dirty="0">
                <a:solidFill>
                  <a:srgbClr val="0000FF"/>
                </a:solidFill>
                <a:highlight>
                  <a:srgbClr val="F0F0F0"/>
                </a:highlight>
                <a:latin typeface="Courier New" panose="02070309020205020404" pitchFamily="49" charset="0"/>
              </a:rPr>
              <a:t>return</a:t>
            </a:r>
            <a:r>
              <a:rPr lang="en-US" sz="1000" dirty="0">
                <a:solidFill>
                  <a:srgbClr val="000000"/>
                </a:solidFill>
                <a:highlight>
                  <a:srgbClr val="F0F0F0"/>
                </a:highlight>
                <a:latin typeface="Courier New" panose="02070309020205020404" pitchFamily="49" charset="0"/>
              </a:rPr>
              <a:t> </a:t>
            </a:r>
            <a:r>
              <a:rPr lang="en-US" sz="1000" dirty="0">
                <a:solidFill>
                  <a:srgbClr val="808080"/>
                </a:solidFill>
                <a:highlight>
                  <a:srgbClr val="F0F0F0"/>
                </a:highlight>
                <a:latin typeface="Courier New" panose="02070309020205020404" pitchFamily="49" charset="0"/>
              </a:rPr>
              <a:t>i</a:t>
            </a:r>
            <a:r>
              <a:rPr lang="en-US" sz="1000" dirty="0">
                <a:solidFill>
                  <a:srgbClr val="000000"/>
                </a:solidFill>
                <a:highlight>
                  <a:srgbClr val="F0F0F0"/>
                </a:highlight>
                <a:latin typeface="Courier New" panose="02070309020205020404" pitchFamily="49" charset="0"/>
              </a:rPr>
              <a:t>*</a:t>
            </a:r>
            <a:r>
              <a:rPr lang="en-US" sz="1000" b="1" dirty="0">
                <a:solidFill>
                  <a:srgbClr val="C00000"/>
                </a:solidFill>
                <a:highlight>
                  <a:srgbClr val="F0F0F0"/>
                </a:highlight>
                <a:latin typeface="Courier New" panose="02070309020205020404" pitchFamily="49" charset="0"/>
              </a:rPr>
              <a:t>fact</a:t>
            </a:r>
            <a:r>
              <a:rPr lang="en-US" sz="1000" dirty="0">
                <a:solidFill>
                  <a:srgbClr val="000000"/>
                </a:solidFill>
                <a:highlight>
                  <a:srgbClr val="F0F0F0"/>
                </a:highlight>
                <a:latin typeface="Courier New" panose="02070309020205020404" pitchFamily="49" charset="0"/>
              </a:rPr>
              <a:t>(</a:t>
            </a:r>
            <a:r>
              <a:rPr lang="en-US" sz="1000" dirty="0">
                <a:solidFill>
                  <a:srgbClr val="808080"/>
                </a:solidFill>
                <a:highlight>
                  <a:srgbClr val="F0F0F0"/>
                </a:highlight>
                <a:latin typeface="Courier New" panose="02070309020205020404" pitchFamily="49" charset="0"/>
              </a:rPr>
              <a:t>i</a:t>
            </a:r>
            <a:r>
              <a:rPr lang="en-US" sz="1000" dirty="0">
                <a:solidFill>
                  <a:srgbClr val="000000"/>
                </a:solidFill>
                <a:highlight>
                  <a:srgbClr val="F0F0F0"/>
                </a:highlight>
                <a:latin typeface="Courier New" panose="02070309020205020404" pitchFamily="49" charset="0"/>
              </a:rPr>
              <a:t> - 1);</a:t>
            </a:r>
          </a:p>
          <a:p>
            <a:pPr>
              <a:spcBef>
                <a:spcPts val="300"/>
              </a:spcBef>
            </a:pPr>
            <a:r>
              <a:rPr lang="en-US" sz="1000" dirty="0">
                <a:solidFill>
                  <a:srgbClr val="000000"/>
                </a:solidFill>
                <a:highlight>
                  <a:srgbClr val="F0F0F0"/>
                </a:highlight>
                <a:latin typeface="Courier New" panose="02070309020205020404" pitchFamily="49" charset="0"/>
              </a:rPr>
              <a:t>}</a:t>
            </a:r>
          </a:p>
        </p:txBody>
      </p:sp>
      <p:sp>
        <p:nvSpPr>
          <p:cNvPr id="12" name="TextBox 11"/>
          <p:cNvSpPr txBox="1"/>
          <p:nvPr/>
        </p:nvSpPr>
        <p:spPr>
          <a:xfrm>
            <a:off x="5976256" y="1445841"/>
            <a:ext cx="1412421" cy="169277"/>
          </a:xfrm>
          <a:prstGeom prst="rect">
            <a:avLst/>
          </a:prstGeom>
          <a:noFill/>
        </p:spPr>
        <p:txBody>
          <a:bodyPr vert="horz" wrap="square" lIns="0" tIns="0" rIns="0" bIns="0" rtlCol="0">
            <a:spAutoFit/>
          </a:bodyPr>
          <a:lstStyle/>
          <a:p>
            <a:r>
              <a:rPr lang="en-US" sz="1100" i="1" dirty="0" smtClean="0">
                <a:solidFill>
                  <a:srgbClr val="003C71"/>
                </a:solidFill>
              </a:rPr>
              <a:t>recurse_func_def.cpp:</a:t>
            </a:r>
          </a:p>
        </p:txBody>
      </p:sp>
      <p:sp>
        <p:nvSpPr>
          <p:cNvPr id="13" name="Line Callout 1 (Accent Bar) 12"/>
          <p:cNvSpPr/>
          <p:nvPr/>
        </p:nvSpPr>
        <p:spPr>
          <a:xfrm>
            <a:off x="4248305" y="2456049"/>
            <a:ext cx="1439326" cy="236002"/>
          </a:xfrm>
          <a:prstGeom prst="accentCallout1">
            <a:avLst>
              <a:gd name="adj1" fmla="val 18750"/>
              <a:gd name="adj2" fmla="val 102186"/>
              <a:gd name="adj3" fmla="val -51615"/>
              <a:gd name="adj4" fmla="val 122430"/>
            </a:avLst>
          </a:prstGeom>
          <a:solidFill>
            <a:srgbClr val="1F497D"/>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77500" lnSpcReduction="20000"/>
          </a:bodyPr>
          <a:lstStyle/>
          <a:p>
            <a:pPr eaLnBrk="0" fontAlgn="base" hangingPunct="0">
              <a:spcBef>
                <a:spcPct val="0"/>
              </a:spcBef>
              <a:spcAft>
                <a:spcPct val="0"/>
              </a:spcAft>
            </a:pPr>
            <a:r>
              <a:rPr lang="en-US" sz="1400" i="1" dirty="0" smtClean="0">
                <a:solidFill>
                  <a:schemeClr val="bg1"/>
                </a:solidFill>
                <a:cs typeface="Arial" pitchFamily="34" charset="0"/>
              </a:rPr>
              <a:t>Function is recursive</a:t>
            </a:r>
            <a:endParaRPr lang="en-US" sz="1400" i="1" dirty="0">
              <a:solidFill>
                <a:schemeClr val="bg1"/>
              </a:solidFill>
              <a:cs typeface="Arial" pitchFamily="34" charset="0"/>
            </a:endParaRPr>
          </a:p>
        </p:txBody>
      </p:sp>
      <p:sp>
        <p:nvSpPr>
          <p:cNvPr id="14" name="Line Callout 1 (Accent Bar) 13"/>
          <p:cNvSpPr/>
          <p:nvPr/>
        </p:nvSpPr>
        <p:spPr>
          <a:xfrm>
            <a:off x="4248305" y="1780293"/>
            <a:ext cx="1439326" cy="555591"/>
          </a:xfrm>
          <a:prstGeom prst="accentCallout1">
            <a:avLst>
              <a:gd name="adj1" fmla="val 18750"/>
              <a:gd name="adj2" fmla="val 102186"/>
              <a:gd name="adj3" fmla="val -35451"/>
              <a:gd name="adj4" fmla="val 121863"/>
            </a:avLst>
          </a:prstGeom>
          <a:solidFill>
            <a:srgbClr val="1F497D"/>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77500" lnSpcReduction="20000"/>
          </a:bodyPr>
          <a:lstStyle/>
          <a:p>
            <a:pPr eaLnBrk="0" fontAlgn="base" hangingPunct="0">
              <a:spcBef>
                <a:spcPct val="0"/>
              </a:spcBef>
              <a:spcAft>
                <a:spcPct val="0"/>
              </a:spcAft>
            </a:pPr>
            <a:r>
              <a:rPr lang="en-US" sz="1400" i="1" dirty="0" smtClean="0">
                <a:solidFill>
                  <a:schemeClr val="bg1"/>
                </a:solidFill>
                <a:cs typeface="Arial" pitchFamily="34" charset="0"/>
              </a:rPr>
              <a:t>Function is defined and called in separate source files</a:t>
            </a:r>
            <a:endParaRPr lang="en-US" sz="1400" i="1" dirty="0">
              <a:solidFill>
                <a:schemeClr val="bg1"/>
              </a:solidFill>
              <a:cs typeface="Arial" pitchFamily="34" charset="0"/>
            </a:endParaRPr>
          </a:p>
        </p:txBody>
      </p:sp>
      <p:cxnSp>
        <p:nvCxnSpPr>
          <p:cNvPr id="16" name="Straight Connector 15"/>
          <p:cNvCxnSpPr>
            <a:endCxn id="9" idx="2"/>
          </p:cNvCxnSpPr>
          <p:nvPr/>
        </p:nvCxnSpPr>
        <p:spPr>
          <a:xfrm flipH="1" flipV="1">
            <a:off x="669474" y="1557206"/>
            <a:ext cx="3578831" cy="341089"/>
          </a:xfrm>
          <a:prstGeom prst="line">
            <a:avLst/>
          </a:prstGeom>
          <a:solidFill>
            <a:srgbClr val="1F497D"/>
          </a:solidFill>
          <a:ln w="3175" cap="flat"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312087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41</a:t>
            </a:fld>
            <a:endParaRPr lang="en-US" dirty="0"/>
          </a:p>
        </p:txBody>
      </p:sp>
      <p:sp>
        <p:nvSpPr>
          <p:cNvPr id="3" name="Title 2"/>
          <p:cNvSpPr>
            <a:spLocks noGrp="1"/>
          </p:cNvSpPr>
          <p:nvPr>
            <p:ph type="title"/>
          </p:nvPr>
        </p:nvSpPr>
        <p:spPr/>
        <p:txBody>
          <a:bodyPr/>
          <a:lstStyle/>
          <a:p>
            <a:r>
              <a:rPr lang="en-US" dirty="0" smtClean="0"/>
              <a:t>Advanced features: Shared Virtual Memory</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6" name="Content Placeholder 5"/>
          <p:cNvSpPr>
            <a:spLocks noGrp="1"/>
          </p:cNvSpPr>
          <p:nvPr>
            <p:ph sz="quarter" idx="13"/>
          </p:nvPr>
        </p:nvSpPr>
        <p:spPr>
          <a:xfrm>
            <a:off x="457201" y="857137"/>
            <a:ext cx="5829299" cy="3869391"/>
          </a:xfrm>
        </p:spPr>
        <p:txBody>
          <a:bodyPr/>
          <a:lstStyle/>
          <a:p>
            <a:pPr>
              <a:spcBef>
                <a:spcPts val="300"/>
              </a:spcBef>
            </a:pPr>
            <a:r>
              <a:rPr lang="nl-NL" sz="1100" dirty="0">
                <a:solidFill>
                  <a:srgbClr val="000000"/>
                </a:solidFill>
                <a:highlight>
                  <a:srgbClr val="F0F0F0"/>
                </a:highlight>
                <a:latin typeface="Courier New" panose="02070309020205020404" pitchFamily="49" charset="0"/>
              </a:rPr>
              <a:t>...</a:t>
            </a:r>
          </a:p>
          <a:p>
            <a:pPr>
              <a:spcBef>
                <a:spcPts val="300"/>
              </a:spcBef>
            </a:pPr>
            <a:r>
              <a:rPr lang="nl-NL" sz="1100" dirty="0" smtClean="0">
                <a:solidFill>
                  <a:srgbClr val="2B91AF"/>
                </a:solidFill>
                <a:highlight>
                  <a:srgbClr val="F0F0F0"/>
                </a:highlight>
                <a:latin typeface="Courier New" panose="02070309020205020404" pitchFamily="49" charset="0"/>
              </a:rPr>
              <a:t>Node</a:t>
            </a:r>
            <a:r>
              <a:rPr lang="nl-NL" sz="1100" dirty="0">
                <a:solidFill>
                  <a:srgbClr val="000000"/>
                </a:solidFill>
                <a:highlight>
                  <a:srgbClr val="F0F0F0"/>
                </a:highlight>
                <a:latin typeface="Courier New" panose="02070309020205020404" pitchFamily="49" charset="0"/>
              </a:rPr>
              <a:t>** nodes = (</a:t>
            </a:r>
            <a:r>
              <a:rPr lang="nl-NL" sz="1100" dirty="0">
                <a:solidFill>
                  <a:srgbClr val="2B91AF"/>
                </a:solidFill>
                <a:highlight>
                  <a:srgbClr val="F0F0F0"/>
                </a:highlight>
                <a:latin typeface="Courier New" panose="02070309020205020404" pitchFamily="49" charset="0"/>
              </a:rPr>
              <a:t>Node</a:t>
            </a:r>
            <a:r>
              <a:rPr lang="nl-NL" sz="1100" dirty="0">
                <a:solidFill>
                  <a:srgbClr val="000000"/>
                </a:solidFill>
                <a:highlight>
                  <a:srgbClr val="F0F0F0"/>
                </a:highlight>
                <a:latin typeface="Courier New" panose="02070309020205020404" pitchFamily="49" charset="0"/>
              </a:rPr>
              <a:t>**)svm_mmgr.allocate(</a:t>
            </a:r>
            <a:r>
              <a:rPr lang="nl-NL" sz="1100" dirty="0">
                <a:solidFill>
                  <a:srgbClr val="6F008A"/>
                </a:solidFill>
                <a:highlight>
                  <a:srgbClr val="F0F0F0"/>
                </a:highlight>
                <a:latin typeface="Courier New" panose="02070309020205020404" pitchFamily="49" charset="0"/>
              </a:rPr>
              <a:t>N</a:t>
            </a:r>
            <a:r>
              <a:rPr lang="nl-NL" sz="1100" dirty="0">
                <a:solidFill>
                  <a:srgbClr val="000000"/>
                </a:solidFill>
                <a:highlight>
                  <a:srgbClr val="F0F0F0"/>
                </a:highlight>
                <a:latin typeface="Courier New" panose="02070309020205020404" pitchFamily="49" charset="0"/>
              </a:rPr>
              <a:t> * </a:t>
            </a:r>
            <a:r>
              <a:rPr lang="nl-NL" sz="1100" dirty="0">
                <a:solidFill>
                  <a:srgbClr val="0000FF"/>
                </a:solidFill>
                <a:highlight>
                  <a:srgbClr val="F0F0F0"/>
                </a:highlight>
                <a:latin typeface="Courier New" panose="02070309020205020404" pitchFamily="49" charset="0"/>
              </a:rPr>
              <a:t>sizeof</a:t>
            </a:r>
            <a:r>
              <a:rPr lang="nl-NL" sz="1100" dirty="0">
                <a:solidFill>
                  <a:srgbClr val="000000"/>
                </a:solidFill>
                <a:highlight>
                  <a:srgbClr val="F0F0F0"/>
                </a:highlight>
                <a:latin typeface="Courier New" panose="02070309020205020404" pitchFamily="49" charset="0"/>
              </a:rPr>
              <a:t>(</a:t>
            </a:r>
            <a:r>
              <a:rPr lang="nl-NL" sz="1100" dirty="0">
                <a:solidFill>
                  <a:srgbClr val="2B91AF"/>
                </a:solidFill>
                <a:highlight>
                  <a:srgbClr val="F0F0F0"/>
                </a:highlight>
                <a:latin typeface="Courier New" panose="02070309020205020404" pitchFamily="49" charset="0"/>
              </a:rPr>
              <a:t>Node</a:t>
            </a:r>
            <a:r>
              <a:rPr lang="nl-NL" sz="1100" dirty="0">
                <a:solidFill>
                  <a:srgbClr val="000000"/>
                </a:solidFill>
                <a:highlight>
                  <a:srgbClr val="F0F0F0"/>
                </a:highlight>
                <a:latin typeface="Courier New" panose="02070309020205020404" pitchFamily="49" charset="0"/>
              </a:rPr>
              <a:t>*));</a:t>
            </a:r>
          </a:p>
          <a:p>
            <a:pPr>
              <a:spcBef>
                <a:spcPts val="300"/>
              </a:spcBef>
            </a:pPr>
            <a:endParaRPr lang="nn-NO" sz="1100" dirty="0" smtClean="0">
              <a:solidFill>
                <a:srgbClr val="0000FF"/>
              </a:solidFill>
              <a:highlight>
                <a:srgbClr val="F0F0F0"/>
              </a:highlight>
              <a:latin typeface="Courier New" panose="02070309020205020404" pitchFamily="49" charset="0"/>
            </a:endParaRPr>
          </a:p>
          <a:p>
            <a:pPr>
              <a:spcBef>
                <a:spcPts val="300"/>
              </a:spcBef>
            </a:pPr>
            <a:r>
              <a:rPr lang="nn-NO" sz="1100" dirty="0" smtClean="0">
                <a:solidFill>
                  <a:srgbClr val="0000FF"/>
                </a:solidFill>
                <a:highlight>
                  <a:srgbClr val="F0F0F0"/>
                </a:highlight>
                <a:latin typeface="Courier New" panose="02070309020205020404" pitchFamily="49" charset="0"/>
              </a:rPr>
              <a:t>for</a:t>
            </a:r>
            <a:r>
              <a:rPr lang="nn-NO" sz="1100" dirty="0" smtClean="0">
                <a:solidFill>
                  <a:srgbClr val="000000"/>
                </a:solidFill>
                <a:highlight>
                  <a:srgbClr val="F0F0F0"/>
                </a:highlight>
                <a:latin typeface="Courier New" panose="02070309020205020404" pitchFamily="49" charset="0"/>
              </a:rPr>
              <a:t> </a:t>
            </a:r>
            <a:r>
              <a:rPr lang="nn-NO" sz="1100" dirty="0">
                <a:solidFill>
                  <a:srgbClr val="000000"/>
                </a:solidFill>
                <a:highlight>
                  <a:srgbClr val="F0F0F0"/>
                </a:highlight>
                <a:latin typeface="Courier New" panose="02070309020205020404" pitchFamily="49" charset="0"/>
              </a:rPr>
              <a:t>(</a:t>
            </a:r>
            <a:r>
              <a:rPr lang="nn-NO" sz="1100" dirty="0">
                <a:solidFill>
                  <a:srgbClr val="0000FF"/>
                </a:solidFill>
                <a:highlight>
                  <a:srgbClr val="F0F0F0"/>
                </a:highlight>
                <a:latin typeface="Courier New" panose="02070309020205020404" pitchFamily="49" charset="0"/>
              </a:rPr>
              <a:t>int</a:t>
            </a:r>
            <a:r>
              <a:rPr lang="nn-NO" sz="1100" dirty="0">
                <a:solidFill>
                  <a:srgbClr val="000000"/>
                </a:solidFill>
                <a:highlight>
                  <a:srgbClr val="F0F0F0"/>
                </a:highlight>
                <a:latin typeface="Courier New" panose="02070309020205020404" pitchFamily="49" charset="0"/>
              </a:rPr>
              <a:t> i = 0; i &lt; </a:t>
            </a:r>
            <a:r>
              <a:rPr lang="nn-NO" sz="1100" dirty="0">
                <a:solidFill>
                  <a:srgbClr val="6F008A"/>
                </a:solidFill>
                <a:highlight>
                  <a:srgbClr val="F0F0F0"/>
                </a:highlight>
                <a:latin typeface="Courier New" panose="02070309020205020404" pitchFamily="49" charset="0"/>
              </a:rPr>
              <a:t>N</a:t>
            </a:r>
            <a:r>
              <a:rPr lang="nn-NO" sz="1100" dirty="0">
                <a:solidFill>
                  <a:srgbClr val="000000"/>
                </a:solidFill>
                <a:highlight>
                  <a:srgbClr val="F0F0F0"/>
                </a:highlight>
                <a:latin typeface="Courier New" panose="02070309020205020404" pitchFamily="49" charset="0"/>
              </a:rPr>
              <a:t>; i++) {</a:t>
            </a:r>
          </a:p>
          <a:p>
            <a:pPr>
              <a:spcBef>
                <a:spcPts val="300"/>
              </a:spcBef>
            </a:pPr>
            <a:r>
              <a:rPr lang="en-US" sz="1100" dirty="0" smtClean="0">
                <a:solidFill>
                  <a:srgbClr val="000000"/>
                </a:solidFill>
                <a:highlight>
                  <a:srgbClr val="F0F0F0"/>
                </a:highlight>
                <a:latin typeface="Courier New" panose="02070309020205020404" pitchFamily="49" charset="0"/>
              </a:rPr>
              <a:t>    </a:t>
            </a:r>
            <a:r>
              <a:rPr lang="en-US" sz="1100" dirty="0" err="1">
                <a:solidFill>
                  <a:srgbClr val="0000FF"/>
                </a:solidFill>
                <a:highlight>
                  <a:srgbClr val="F0F0F0"/>
                </a:highlight>
                <a:latin typeface="Courier New" panose="02070309020205020404" pitchFamily="49" charset="0"/>
              </a:rPr>
              <a:t>const</a:t>
            </a:r>
            <a:r>
              <a:rPr lang="en-US" sz="1100" dirty="0">
                <a:solidFill>
                  <a:srgbClr val="000000"/>
                </a:solidFill>
                <a:highlight>
                  <a:srgbClr val="F0F0F0"/>
                </a:highlight>
                <a:latin typeface="Courier New" panose="02070309020205020404" pitchFamily="49" charset="0"/>
              </a:rPr>
              <a:t> </a:t>
            </a:r>
            <a:r>
              <a:rPr lang="en-US" sz="1100" dirty="0">
                <a:solidFill>
                  <a:srgbClr val="0000FF"/>
                </a:solidFill>
                <a:highlight>
                  <a:srgbClr val="F0F0F0"/>
                </a:highlight>
                <a:latin typeface="Courier New" panose="02070309020205020404" pitchFamily="49" charset="0"/>
              </a:rPr>
              <a:t>char</a:t>
            </a:r>
            <a:r>
              <a:rPr lang="en-US" sz="1100" dirty="0">
                <a:solidFill>
                  <a:srgbClr val="000000"/>
                </a:solidFill>
                <a:highlight>
                  <a:srgbClr val="F0F0F0"/>
                </a:highlight>
                <a:latin typeface="Courier New" panose="02070309020205020404" pitchFamily="49" charset="0"/>
              </a:rPr>
              <a:t>* key = </a:t>
            </a:r>
            <a:r>
              <a:rPr lang="en-US" sz="1100" dirty="0" err="1">
                <a:solidFill>
                  <a:srgbClr val="000000"/>
                </a:solidFill>
                <a:highlight>
                  <a:srgbClr val="F0F0F0"/>
                </a:highlight>
                <a:latin typeface="Courier New" panose="02070309020205020404" pitchFamily="49" charset="0"/>
              </a:rPr>
              <a:t>svm_strdup</a:t>
            </a:r>
            <a:r>
              <a:rPr lang="en-US" sz="1100" dirty="0">
                <a:solidFill>
                  <a:srgbClr val="000000"/>
                </a:solidFill>
                <a:highlight>
                  <a:srgbClr val="F0F0F0"/>
                </a:highlight>
                <a:latin typeface="Courier New" panose="02070309020205020404" pitchFamily="49" charset="0"/>
              </a:rPr>
              <a:t>(</a:t>
            </a:r>
            <a:r>
              <a:rPr lang="en-US" sz="1100" dirty="0" err="1">
                <a:solidFill>
                  <a:srgbClr val="000000"/>
                </a:solidFill>
                <a:highlight>
                  <a:srgbClr val="F0F0F0"/>
                </a:highlight>
                <a:latin typeface="Courier New" panose="02070309020205020404" pitchFamily="49" charset="0"/>
              </a:rPr>
              <a:t>svm_mmgr</a:t>
            </a:r>
            <a:r>
              <a:rPr lang="en-US" sz="1100" dirty="0">
                <a:solidFill>
                  <a:srgbClr val="000000"/>
                </a:solidFill>
                <a:highlight>
                  <a:srgbClr val="F0F0F0"/>
                </a:highlight>
                <a:latin typeface="Courier New" panose="02070309020205020404" pitchFamily="49" charset="0"/>
              </a:rPr>
              <a:t>, (i % 2) ? </a:t>
            </a:r>
            <a:r>
              <a:rPr lang="en-US" sz="1100" dirty="0">
                <a:solidFill>
                  <a:srgbClr val="A31515"/>
                </a:solidFill>
                <a:highlight>
                  <a:srgbClr val="F0F0F0"/>
                </a:highlight>
                <a:latin typeface="Courier New" panose="02070309020205020404" pitchFamily="49" charset="0"/>
              </a:rPr>
              <a:t>"one"</a:t>
            </a:r>
            <a:r>
              <a:rPr lang="en-US" sz="1100" dirty="0">
                <a:solidFill>
                  <a:srgbClr val="000000"/>
                </a:solidFill>
                <a:highlight>
                  <a:srgbClr val="F0F0F0"/>
                </a:highlight>
                <a:latin typeface="Courier New" panose="02070309020205020404" pitchFamily="49" charset="0"/>
              </a:rPr>
              <a:t> : </a:t>
            </a:r>
            <a:r>
              <a:rPr lang="en-US" sz="1100" dirty="0">
                <a:solidFill>
                  <a:srgbClr val="A31515"/>
                </a:solidFill>
                <a:highlight>
                  <a:srgbClr val="F0F0F0"/>
                </a:highlight>
                <a:latin typeface="Courier New" panose="02070309020205020404" pitchFamily="49" charset="0"/>
              </a:rPr>
              <a:t>"zero"</a:t>
            </a:r>
            <a:r>
              <a:rPr lang="en-US" sz="1100" dirty="0">
                <a:solidFill>
                  <a:srgbClr val="000000"/>
                </a:solidFill>
                <a:highlight>
                  <a:srgbClr val="F0F0F0"/>
                </a:highlight>
                <a:latin typeface="Courier New" panose="02070309020205020404" pitchFamily="49" charset="0"/>
              </a:rPr>
              <a:t>);</a:t>
            </a:r>
          </a:p>
          <a:p>
            <a:pPr>
              <a:spcBef>
                <a:spcPts val="300"/>
              </a:spcBef>
            </a:pPr>
            <a:r>
              <a:rPr lang="en-US" sz="1100" dirty="0" smtClean="0">
                <a:solidFill>
                  <a:srgbClr val="000000"/>
                </a:solidFill>
                <a:highlight>
                  <a:srgbClr val="F0F0F0"/>
                </a:highlight>
                <a:latin typeface="Courier New" panose="02070309020205020404" pitchFamily="49" charset="0"/>
              </a:rPr>
              <a:t>    </a:t>
            </a:r>
            <a:r>
              <a:rPr lang="en-US" sz="1100" dirty="0" smtClean="0">
                <a:solidFill>
                  <a:srgbClr val="0000FF"/>
                </a:solidFill>
                <a:highlight>
                  <a:srgbClr val="F0F0F0"/>
                </a:highlight>
                <a:latin typeface="Courier New" panose="02070309020205020404" pitchFamily="49" charset="0"/>
              </a:rPr>
              <a:t>void</a:t>
            </a:r>
            <a:r>
              <a:rPr lang="en-US" sz="1100" dirty="0">
                <a:solidFill>
                  <a:srgbClr val="000000"/>
                </a:solidFill>
                <a:highlight>
                  <a:srgbClr val="F0F0F0"/>
                </a:highlight>
                <a:latin typeface="Courier New" panose="02070309020205020404" pitchFamily="49" charset="0"/>
              </a:rPr>
              <a:t>* arena = </a:t>
            </a:r>
            <a:r>
              <a:rPr lang="en-US" sz="1100" dirty="0" err="1">
                <a:solidFill>
                  <a:srgbClr val="000000"/>
                </a:solidFill>
                <a:highlight>
                  <a:srgbClr val="F0F0F0"/>
                </a:highlight>
                <a:latin typeface="Courier New" panose="02070309020205020404" pitchFamily="49" charset="0"/>
              </a:rPr>
              <a:t>svm_mmgr.allocate</a:t>
            </a:r>
            <a:r>
              <a:rPr lang="en-US" sz="1100" dirty="0">
                <a:solidFill>
                  <a:srgbClr val="000000"/>
                </a:solidFill>
                <a:highlight>
                  <a:srgbClr val="F0F0F0"/>
                </a:highlight>
                <a:latin typeface="Courier New" panose="02070309020205020404" pitchFamily="49" charset="0"/>
              </a:rPr>
              <a:t>(</a:t>
            </a:r>
            <a:r>
              <a:rPr lang="en-US" sz="1100" dirty="0" err="1">
                <a:solidFill>
                  <a:srgbClr val="0000FF"/>
                </a:solidFill>
                <a:highlight>
                  <a:srgbClr val="F0F0F0"/>
                </a:highlight>
                <a:latin typeface="Courier New" panose="02070309020205020404" pitchFamily="49" charset="0"/>
              </a:rPr>
              <a:t>sizeof</a:t>
            </a:r>
            <a:r>
              <a:rPr lang="en-US" sz="1100" dirty="0">
                <a:solidFill>
                  <a:srgbClr val="000000"/>
                </a:solidFill>
                <a:highlight>
                  <a:srgbClr val="F0F0F0"/>
                </a:highlight>
                <a:latin typeface="Courier New" panose="02070309020205020404" pitchFamily="49" charset="0"/>
              </a:rPr>
              <a:t>(</a:t>
            </a:r>
            <a:r>
              <a:rPr lang="en-US" sz="1100" dirty="0">
                <a:solidFill>
                  <a:srgbClr val="2B91AF"/>
                </a:solidFill>
                <a:highlight>
                  <a:srgbClr val="F0F0F0"/>
                </a:highlight>
                <a:latin typeface="Courier New" panose="02070309020205020404" pitchFamily="49" charset="0"/>
              </a:rPr>
              <a:t>Node</a:t>
            </a:r>
            <a:r>
              <a:rPr lang="en-US" sz="1100" dirty="0">
                <a:solidFill>
                  <a:srgbClr val="000000"/>
                </a:solidFill>
                <a:highlight>
                  <a:srgbClr val="F0F0F0"/>
                </a:highlight>
                <a:latin typeface="Courier New" panose="02070309020205020404" pitchFamily="49" charset="0"/>
              </a:rPr>
              <a:t>));</a:t>
            </a:r>
          </a:p>
          <a:p>
            <a:pPr>
              <a:spcBef>
                <a:spcPts val="300"/>
              </a:spcBef>
            </a:pPr>
            <a:r>
              <a:rPr lang="en-US" sz="1100" dirty="0" smtClean="0">
                <a:solidFill>
                  <a:srgbClr val="000000"/>
                </a:solidFill>
                <a:highlight>
                  <a:srgbClr val="F0F0F0"/>
                </a:highlight>
                <a:latin typeface="Courier New" panose="02070309020205020404" pitchFamily="49" charset="0"/>
              </a:rPr>
              <a:t>    nodes[i</a:t>
            </a:r>
            <a:r>
              <a:rPr lang="en-US" sz="1100" dirty="0">
                <a:solidFill>
                  <a:srgbClr val="000000"/>
                </a:solidFill>
                <a:highlight>
                  <a:srgbClr val="F0F0F0"/>
                </a:highlight>
                <a:latin typeface="Courier New" panose="02070309020205020404" pitchFamily="49" charset="0"/>
              </a:rPr>
              <a:t>] = </a:t>
            </a:r>
            <a:r>
              <a:rPr lang="en-US" sz="1100" dirty="0">
                <a:solidFill>
                  <a:srgbClr val="0000FF"/>
                </a:solidFill>
                <a:highlight>
                  <a:srgbClr val="F0F0F0"/>
                </a:highlight>
                <a:latin typeface="Courier New" panose="02070309020205020404" pitchFamily="49" charset="0"/>
              </a:rPr>
              <a:t>new</a:t>
            </a:r>
            <a:r>
              <a:rPr lang="en-US" sz="1100" dirty="0">
                <a:solidFill>
                  <a:srgbClr val="000000"/>
                </a:solidFill>
                <a:highlight>
                  <a:srgbClr val="F0F0F0"/>
                </a:highlight>
                <a:latin typeface="Courier New" panose="02070309020205020404" pitchFamily="49" charset="0"/>
              </a:rPr>
              <a:t>(arena) </a:t>
            </a:r>
            <a:r>
              <a:rPr lang="en-US" sz="1100" dirty="0">
                <a:solidFill>
                  <a:srgbClr val="2B91AF"/>
                </a:solidFill>
                <a:highlight>
                  <a:srgbClr val="F0F0F0"/>
                </a:highlight>
                <a:latin typeface="Courier New" panose="02070309020205020404" pitchFamily="49" charset="0"/>
              </a:rPr>
              <a:t>Node</a:t>
            </a:r>
            <a:r>
              <a:rPr lang="en-US" sz="1100" dirty="0">
                <a:solidFill>
                  <a:srgbClr val="000000"/>
                </a:solidFill>
                <a:highlight>
                  <a:srgbClr val="F0F0F0"/>
                </a:highlight>
                <a:latin typeface="Courier New" panose="02070309020205020404" pitchFamily="49" charset="0"/>
              </a:rPr>
              <a:t>(key);</a:t>
            </a:r>
          </a:p>
          <a:p>
            <a:pPr>
              <a:spcBef>
                <a:spcPts val="300"/>
              </a:spcBef>
            </a:pPr>
            <a:r>
              <a:rPr lang="en-US" sz="1100" dirty="0" smtClean="0">
                <a:solidFill>
                  <a:srgbClr val="000000"/>
                </a:solidFill>
                <a:highlight>
                  <a:srgbClr val="F0F0F0"/>
                </a:highlight>
                <a:latin typeface="Courier New" panose="02070309020205020404" pitchFamily="49" charset="0"/>
              </a:rPr>
              <a:t>}</a:t>
            </a:r>
            <a:endParaRPr lang="en-US" sz="1100" dirty="0">
              <a:solidFill>
                <a:srgbClr val="000000"/>
              </a:solidFill>
              <a:highlight>
                <a:srgbClr val="F0F0F0"/>
              </a:highlight>
              <a:latin typeface="Courier New" panose="02070309020205020404" pitchFamily="49" charset="0"/>
            </a:endParaRPr>
          </a:p>
          <a:p>
            <a:pPr>
              <a:spcBef>
                <a:spcPts val="300"/>
              </a:spcBef>
            </a:pPr>
            <a:endParaRPr lang="en-US" sz="1100" dirty="0">
              <a:solidFill>
                <a:srgbClr val="000000"/>
              </a:solidFill>
              <a:highlight>
                <a:srgbClr val="F0F0F0"/>
              </a:highlight>
              <a:latin typeface="Courier New" panose="02070309020205020404" pitchFamily="49" charset="0"/>
            </a:endParaRPr>
          </a:p>
          <a:p>
            <a:pPr>
              <a:spcBef>
                <a:spcPts val="300"/>
              </a:spcBef>
            </a:pPr>
            <a:r>
              <a:rPr lang="en-US" sz="1100" dirty="0" smtClean="0">
                <a:solidFill>
                  <a:srgbClr val="0000FF"/>
                </a:solidFill>
                <a:highlight>
                  <a:srgbClr val="F0F0F0"/>
                </a:highlight>
                <a:latin typeface="Courier New" panose="02070309020205020404" pitchFamily="49" charset="0"/>
              </a:rPr>
              <a:t>char</a:t>
            </a:r>
            <a:r>
              <a:rPr lang="en-US" sz="1100" dirty="0">
                <a:solidFill>
                  <a:srgbClr val="000000"/>
                </a:solidFill>
                <a:highlight>
                  <a:srgbClr val="F0F0F0"/>
                </a:highlight>
                <a:latin typeface="Courier New" panose="02070309020205020404" pitchFamily="49" charset="0"/>
              </a:rPr>
              <a:t>* </a:t>
            </a:r>
            <a:r>
              <a:rPr lang="en-US" sz="1100" dirty="0" err="1">
                <a:solidFill>
                  <a:srgbClr val="000000"/>
                </a:solidFill>
                <a:highlight>
                  <a:srgbClr val="F0F0F0"/>
                </a:highlight>
                <a:latin typeface="Courier New" panose="02070309020205020404" pitchFamily="49" charset="0"/>
              </a:rPr>
              <a:t>key_one</a:t>
            </a:r>
            <a:r>
              <a:rPr lang="en-US" sz="1100" dirty="0">
                <a:solidFill>
                  <a:srgbClr val="000000"/>
                </a:solidFill>
                <a:highlight>
                  <a:srgbClr val="F0F0F0"/>
                </a:highlight>
                <a:latin typeface="Courier New" panose="02070309020205020404" pitchFamily="49" charset="0"/>
              </a:rPr>
              <a:t> = </a:t>
            </a:r>
            <a:r>
              <a:rPr lang="en-US" sz="1100" dirty="0" err="1">
                <a:solidFill>
                  <a:srgbClr val="000000"/>
                </a:solidFill>
                <a:highlight>
                  <a:srgbClr val="F0F0F0"/>
                </a:highlight>
                <a:latin typeface="Courier New" panose="02070309020205020404" pitchFamily="49" charset="0"/>
              </a:rPr>
              <a:t>svm_strdup</a:t>
            </a:r>
            <a:r>
              <a:rPr lang="en-US" sz="1100" dirty="0">
                <a:solidFill>
                  <a:srgbClr val="000000"/>
                </a:solidFill>
                <a:highlight>
                  <a:srgbClr val="F0F0F0"/>
                </a:highlight>
                <a:latin typeface="Courier New" panose="02070309020205020404" pitchFamily="49" charset="0"/>
              </a:rPr>
              <a:t>(</a:t>
            </a:r>
            <a:r>
              <a:rPr lang="en-US" sz="1100" dirty="0" err="1">
                <a:solidFill>
                  <a:srgbClr val="000000"/>
                </a:solidFill>
                <a:highlight>
                  <a:srgbClr val="F0F0F0"/>
                </a:highlight>
                <a:latin typeface="Courier New" panose="02070309020205020404" pitchFamily="49" charset="0"/>
              </a:rPr>
              <a:t>svm_mmgr</a:t>
            </a:r>
            <a:r>
              <a:rPr lang="en-US" sz="1100" dirty="0">
                <a:solidFill>
                  <a:srgbClr val="000000"/>
                </a:solidFill>
                <a:highlight>
                  <a:srgbClr val="F0F0F0"/>
                </a:highlight>
                <a:latin typeface="Courier New" panose="02070309020205020404" pitchFamily="49" charset="0"/>
              </a:rPr>
              <a:t>, </a:t>
            </a:r>
            <a:r>
              <a:rPr lang="en-US" sz="1100" dirty="0">
                <a:solidFill>
                  <a:srgbClr val="A31515"/>
                </a:solidFill>
                <a:highlight>
                  <a:srgbClr val="F0F0F0"/>
                </a:highlight>
                <a:latin typeface="Courier New" panose="02070309020205020404" pitchFamily="49" charset="0"/>
              </a:rPr>
              <a:t>"one"</a:t>
            </a:r>
            <a:r>
              <a:rPr lang="en-US" sz="1100" dirty="0">
                <a:solidFill>
                  <a:srgbClr val="000000"/>
                </a:solidFill>
                <a:highlight>
                  <a:srgbClr val="F0F0F0"/>
                </a:highlight>
                <a:latin typeface="Courier New" panose="02070309020205020404" pitchFamily="49" charset="0"/>
              </a:rPr>
              <a:t>);</a:t>
            </a:r>
          </a:p>
          <a:p>
            <a:pPr>
              <a:spcBef>
                <a:spcPts val="300"/>
              </a:spcBef>
            </a:pPr>
            <a:endParaRPr lang="en-US" sz="1100" dirty="0" smtClean="0">
              <a:solidFill>
                <a:srgbClr val="0000FF"/>
              </a:solidFill>
              <a:highlight>
                <a:srgbClr val="F0F0F0"/>
              </a:highlight>
              <a:latin typeface="Courier New" panose="02070309020205020404" pitchFamily="49" charset="0"/>
            </a:endParaRPr>
          </a:p>
          <a:p>
            <a:pPr>
              <a:spcBef>
                <a:spcPts val="300"/>
              </a:spcBef>
            </a:pPr>
            <a:r>
              <a:rPr lang="en-US" sz="1100" dirty="0" smtClean="0">
                <a:solidFill>
                  <a:srgbClr val="0000FF"/>
                </a:solidFill>
                <a:highlight>
                  <a:srgbClr val="F0F0F0"/>
                </a:highlight>
                <a:latin typeface="Courier New" panose="02070309020205020404" pitchFamily="49" charset="0"/>
              </a:rPr>
              <a:t>__</a:t>
            </a:r>
            <a:r>
              <a:rPr lang="en-US" sz="1100" dirty="0">
                <a:solidFill>
                  <a:srgbClr val="0000FF"/>
                </a:solidFill>
                <a:highlight>
                  <a:srgbClr val="F0F0F0"/>
                </a:highlight>
                <a:latin typeface="Courier New" panose="02070309020205020404" pitchFamily="49" charset="0"/>
              </a:rPr>
              <a:t>pragma</a:t>
            </a:r>
            <a:r>
              <a:rPr lang="en-US" sz="1100" dirty="0">
                <a:solidFill>
                  <a:srgbClr val="000000"/>
                </a:solidFill>
                <a:highlight>
                  <a:srgbClr val="F0F0F0"/>
                </a:highlight>
                <a:latin typeface="Courier New" panose="02070309020205020404" pitchFamily="49" charset="0"/>
              </a:rPr>
              <a:t>(offload target(</a:t>
            </a:r>
            <a:r>
              <a:rPr lang="en-US" sz="1100" dirty="0" err="1">
                <a:solidFill>
                  <a:srgbClr val="000000"/>
                </a:solidFill>
                <a:highlight>
                  <a:srgbClr val="F0F0F0"/>
                </a:highlight>
                <a:latin typeface="Courier New" panose="02070309020205020404" pitchFamily="49" charset="0"/>
              </a:rPr>
              <a:t>gfx</a:t>
            </a:r>
            <a:r>
              <a:rPr lang="en-US" sz="1100" dirty="0">
                <a:solidFill>
                  <a:srgbClr val="000000"/>
                </a:solidFill>
                <a:highlight>
                  <a:srgbClr val="F0F0F0"/>
                </a:highlight>
                <a:latin typeface="Courier New" panose="02070309020205020404" pitchFamily="49" charset="0"/>
              </a:rPr>
              <a:t>))</a:t>
            </a:r>
          </a:p>
          <a:p>
            <a:pPr>
              <a:spcBef>
                <a:spcPts val="300"/>
              </a:spcBef>
            </a:pPr>
            <a:r>
              <a:rPr lang="nn-NO" sz="1100" dirty="0" smtClean="0">
                <a:solidFill>
                  <a:srgbClr val="0000FF"/>
                </a:solidFill>
                <a:highlight>
                  <a:srgbClr val="F0F0F0"/>
                </a:highlight>
                <a:latin typeface="Courier New" panose="02070309020205020404" pitchFamily="49" charset="0"/>
              </a:rPr>
              <a:t>_</a:t>
            </a:r>
            <a:r>
              <a:rPr lang="nn-NO" sz="1100" dirty="0">
                <a:solidFill>
                  <a:srgbClr val="0000FF"/>
                </a:solidFill>
                <a:highlight>
                  <a:srgbClr val="F0F0F0"/>
                </a:highlight>
                <a:latin typeface="Courier New" panose="02070309020205020404" pitchFamily="49" charset="0"/>
              </a:rPr>
              <a:t>Cilk_for</a:t>
            </a:r>
            <a:r>
              <a:rPr lang="nn-NO" sz="1100" dirty="0">
                <a:solidFill>
                  <a:srgbClr val="000000"/>
                </a:solidFill>
                <a:highlight>
                  <a:srgbClr val="F0F0F0"/>
                </a:highlight>
                <a:latin typeface="Courier New" panose="02070309020205020404" pitchFamily="49" charset="0"/>
              </a:rPr>
              <a:t>(</a:t>
            </a:r>
            <a:r>
              <a:rPr lang="nn-NO" sz="1100" dirty="0">
                <a:solidFill>
                  <a:srgbClr val="0000FF"/>
                </a:solidFill>
                <a:highlight>
                  <a:srgbClr val="F0F0F0"/>
                </a:highlight>
                <a:latin typeface="Courier New" panose="02070309020205020404" pitchFamily="49" charset="0"/>
              </a:rPr>
              <a:t>int</a:t>
            </a:r>
            <a:r>
              <a:rPr lang="nn-NO" sz="1100" dirty="0">
                <a:solidFill>
                  <a:srgbClr val="000000"/>
                </a:solidFill>
                <a:highlight>
                  <a:srgbClr val="F0F0F0"/>
                </a:highlight>
                <a:latin typeface="Courier New" panose="02070309020205020404" pitchFamily="49" charset="0"/>
              </a:rPr>
              <a:t> i = 0; i &lt; </a:t>
            </a:r>
            <a:r>
              <a:rPr lang="nn-NO" sz="1100" dirty="0">
                <a:solidFill>
                  <a:srgbClr val="6F008A"/>
                </a:solidFill>
                <a:highlight>
                  <a:srgbClr val="F0F0F0"/>
                </a:highlight>
                <a:latin typeface="Courier New" panose="02070309020205020404" pitchFamily="49" charset="0"/>
              </a:rPr>
              <a:t>N</a:t>
            </a:r>
            <a:r>
              <a:rPr lang="nn-NO" sz="1100" dirty="0">
                <a:solidFill>
                  <a:srgbClr val="000000"/>
                </a:solidFill>
                <a:highlight>
                  <a:srgbClr val="F0F0F0"/>
                </a:highlight>
                <a:latin typeface="Courier New" panose="02070309020205020404" pitchFamily="49" charset="0"/>
              </a:rPr>
              <a:t>; i++) {</a:t>
            </a:r>
          </a:p>
          <a:p>
            <a:pPr>
              <a:spcBef>
                <a:spcPts val="300"/>
              </a:spcBef>
            </a:pPr>
            <a:r>
              <a:rPr lang="en-US" sz="1100" dirty="0" smtClean="0">
                <a:solidFill>
                  <a:srgbClr val="000000"/>
                </a:solidFill>
                <a:highlight>
                  <a:srgbClr val="F0F0F0"/>
                </a:highlight>
                <a:latin typeface="Courier New" panose="02070309020205020404" pitchFamily="49" charset="0"/>
              </a:rPr>
              <a:t>    </a:t>
            </a:r>
            <a:r>
              <a:rPr lang="en-US" sz="1100" dirty="0">
                <a:solidFill>
                  <a:srgbClr val="0000FF"/>
                </a:solidFill>
                <a:highlight>
                  <a:srgbClr val="F0F0F0"/>
                </a:highlight>
                <a:latin typeface="Courier New" panose="02070309020205020404" pitchFamily="49" charset="0"/>
              </a:rPr>
              <a:t>if</a:t>
            </a:r>
            <a:r>
              <a:rPr lang="en-US" sz="1100" dirty="0">
                <a:solidFill>
                  <a:srgbClr val="000000"/>
                </a:solidFill>
                <a:highlight>
                  <a:srgbClr val="F0F0F0"/>
                </a:highlight>
                <a:latin typeface="Courier New" panose="02070309020205020404" pitchFamily="49" charset="0"/>
              </a:rPr>
              <a:t> (</a:t>
            </a:r>
            <a:r>
              <a:rPr lang="en-US" sz="1100" dirty="0" err="1">
                <a:solidFill>
                  <a:srgbClr val="000000"/>
                </a:solidFill>
                <a:highlight>
                  <a:srgbClr val="F0F0F0"/>
                </a:highlight>
                <a:latin typeface="Courier New" panose="02070309020205020404" pitchFamily="49" charset="0"/>
              </a:rPr>
              <a:t>gfx_strcmp</a:t>
            </a:r>
            <a:r>
              <a:rPr lang="en-US" sz="1100" dirty="0">
                <a:solidFill>
                  <a:srgbClr val="000000"/>
                </a:solidFill>
                <a:highlight>
                  <a:srgbClr val="F0F0F0"/>
                </a:highlight>
                <a:latin typeface="Courier New" panose="02070309020205020404" pitchFamily="49" charset="0"/>
              </a:rPr>
              <a:t>(</a:t>
            </a:r>
            <a:r>
              <a:rPr lang="en-US" sz="1100" dirty="0" err="1">
                <a:solidFill>
                  <a:srgbClr val="000000"/>
                </a:solidFill>
                <a:highlight>
                  <a:srgbClr val="F0F0F0"/>
                </a:highlight>
                <a:latin typeface="Courier New" panose="02070309020205020404" pitchFamily="49" charset="0"/>
              </a:rPr>
              <a:t>key_one</a:t>
            </a:r>
            <a:r>
              <a:rPr lang="en-US" sz="1100" dirty="0">
                <a:solidFill>
                  <a:srgbClr val="000000"/>
                </a:solidFill>
                <a:highlight>
                  <a:srgbClr val="F0F0F0"/>
                </a:highlight>
                <a:latin typeface="Courier New" panose="02070309020205020404" pitchFamily="49" charset="0"/>
              </a:rPr>
              <a:t>, nodes[i]-&gt;</a:t>
            </a:r>
            <a:r>
              <a:rPr lang="en-US" sz="1100" dirty="0" err="1">
                <a:solidFill>
                  <a:srgbClr val="000000"/>
                </a:solidFill>
                <a:highlight>
                  <a:srgbClr val="F0F0F0"/>
                </a:highlight>
                <a:latin typeface="Courier New" panose="02070309020205020404" pitchFamily="49" charset="0"/>
              </a:rPr>
              <a:t>get_key</a:t>
            </a:r>
            <a:r>
              <a:rPr lang="en-US" sz="1100" dirty="0">
                <a:solidFill>
                  <a:srgbClr val="000000"/>
                </a:solidFill>
                <a:highlight>
                  <a:srgbClr val="F0F0F0"/>
                </a:highlight>
                <a:latin typeface="Courier New" panose="02070309020205020404" pitchFamily="49" charset="0"/>
              </a:rPr>
              <a:t>()) == 0) {</a:t>
            </a:r>
          </a:p>
          <a:p>
            <a:pPr>
              <a:spcBef>
                <a:spcPts val="300"/>
              </a:spcBef>
            </a:pPr>
            <a:r>
              <a:rPr lang="en-US" sz="1100" dirty="0" smtClean="0">
                <a:solidFill>
                  <a:srgbClr val="000000"/>
                </a:solidFill>
                <a:highlight>
                  <a:srgbClr val="F0F0F0"/>
                </a:highlight>
                <a:latin typeface="Courier New" panose="02070309020205020404" pitchFamily="49" charset="0"/>
              </a:rPr>
              <a:t>        nodes[i</a:t>
            </a:r>
            <a:r>
              <a:rPr lang="en-US" sz="1100" dirty="0">
                <a:solidFill>
                  <a:srgbClr val="000000"/>
                </a:solidFill>
                <a:highlight>
                  <a:srgbClr val="F0F0F0"/>
                </a:highlight>
                <a:latin typeface="Courier New" panose="02070309020205020404" pitchFamily="49" charset="0"/>
              </a:rPr>
              <a:t>]-&gt;</a:t>
            </a:r>
            <a:r>
              <a:rPr lang="en-US" sz="1100" dirty="0" err="1">
                <a:solidFill>
                  <a:srgbClr val="000000"/>
                </a:solidFill>
                <a:highlight>
                  <a:srgbClr val="F0F0F0"/>
                </a:highlight>
                <a:latin typeface="Courier New" panose="02070309020205020404" pitchFamily="49" charset="0"/>
              </a:rPr>
              <a:t>set_value</a:t>
            </a:r>
            <a:r>
              <a:rPr lang="en-US" sz="1100" dirty="0">
                <a:solidFill>
                  <a:srgbClr val="000000"/>
                </a:solidFill>
                <a:highlight>
                  <a:srgbClr val="F0F0F0"/>
                </a:highlight>
                <a:latin typeface="Courier New" panose="02070309020205020404" pitchFamily="49" charset="0"/>
              </a:rPr>
              <a:t>(1);</a:t>
            </a:r>
          </a:p>
          <a:p>
            <a:pPr>
              <a:spcBef>
                <a:spcPts val="300"/>
              </a:spcBef>
            </a:pPr>
            <a:r>
              <a:rPr lang="en-US" sz="1100" dirty="0" smtClean="0">
                <a:solidFill>
                  <a:srgbClr val="000000"/>
                </a:solidFill>
                <a:highlight>
                  <a:srgbClr val="F0F0F0"/>
                </a:highlight>
                <a:latin typeface="Courier New" panose="02070309020205020404" pitchFamily="49" charset="0"/>
              </a:rPr>
              <a:t>    </a:t>
            </a:r>
            <a:r>
              <a:rPr lang="en-US" sz="1100" dirty="0">
                <a:solidFill>
                  <a:srgbClr val="000000"/>
                </a:solidFill>
                <a:highlight>
                  <a:srgbClr val="F0F0F0"/>
                </a:highlight>
                <a:latin typeface="Courier New" panose="02070309020205020404" pitchFamily="49" charset="0"/>
              </a:rPr>
              <a:t>}</a:t>
            </a:r>
          </a:p>
          <a:p>
            <a:pPr>
              <a:spcBef>
                <a:spcPts val="300"/>
              </a:spcBef>
            </a:pPr>
            <a:r>
              <a:rPr lang="en-US" sz="1100" dirty="0" smtClean="0">
                <a:solidFill>
                  <a:srgbClr val="000000"/>
                </a:solidFill>
                <a:highlight>
                  <a:srgbClr val="F0F0F0"/>
                </a:highlight>
                <a:latin typeface="Courier New" panose="02070309020205020404" pitchFamily="49" charset="0"/>
              </a:rPr>
              <a:t>}</a:t>
            </a:r>
          </a:p>
          <a:p>
            <a:pPr>
              <a:spcBef>
                <a:spcPts val="300"/>
              </a:spcBef>
            </a:pPr>
            <a:r>
              <a:rPr lang="en-US" sz="1100" dirty="0" smtClean="0">
                <a:solidFill>
                  <a:srgbClr val="000000"/>
                </a:solidFill>
                <a:highlight>
                  <a:srgbClr val="F0F0F0"/>
                </a:highlight>
                <a:latin typeface="Courier New" panose="02070309020205020404" pitchFamily="49" charset="0"/>
              </a:rPr>
              <a:t>...</a:t>
            </a:r>
            <a:endParaRPr lang="en-US" sz="1100" dirty="0"/>
          </a:p>
        </p:txBody>
      </p:sp>
      <p:sp>
        <p:nvSpPr>
          <p:cNvPr id="7" name="Line Callout 1 (Accent Bar) 6"/>
          <p:cNvSpPr/>
          <p:nvPr/>
        </p:nvSpPr>
        <p:spPr>
          <a:xfrm>
            <a:off x="3479662" y="1234566"/>
            <a:ext cx="2107591" cy="390198"/>
          </a:xfrm>
          <a:prstGeom prst="accentCallout1">
            <a:avLst>
              <a:gd name="adj1" fmla="val 18750"/>
              <a:gd name="adj2" fmla="val -1617"/>
              <a:gd name="adj3" fmla="val -8577"/>
              <a:gd name="adj4" fmla="val -10580"/>
            </a:avLst>
          </a:prstGeom>
          <a:solidFill>
            <a:srgbClr val="1F497D"/>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62500" lnSpcReduction="20000"/>
          </a:bodyPr>
          <a:lstStyle/>
          <a:p>
            <a:pPr eaLnBrk="0" fontAlgn="base" hangingPunct="0">
              <a:spcBef>
                <a:spcPct val="0"/>
              </a:spcBef>
              <a:spcAft>
                <a:spcPct val="0"/>
              </a:spcAft>
            </a:pPr>
            <a:r>
              <a:rPr lang="en-US" sz="1400" i="1" dirty="0" smtClean="0">
                <a:solidFill>
                  <a:schemeClr val="bg1"/>
                </a:solidFill>
                <a:cs typeface="Arial" pitchFamily="34" charset="0"/>
              </a:rPr>
              <a:t>Shared SVM memory must be specially allocated – this boils down to _</a:t>
            </a:r>
            <a:r>
              <a:rPr lang="en-US" sz="1400" i="1" dirty="0" err="1" smtClean="0">
                <a:solidFill>
                  <a:schemeClr val="bg1"/>
                </a:solidFill>
                <a:cs typeface="Arial" pitchFamily="34" charset="0"/>
              </a:rPr>
              <a:t>GFX_svm_alloc</a:t>
            </a:r>
            <a:r>
              <a:rPr lang="en-US" sz="1400" i="1" dirty="0" smtClean="0">
                <a:solidFill>
                  <a:schemeClr val="bg1"/>
                </a:solidFill>
                <a:cs typeface="Arial" pitchFamily="34" charset="0"/>
              </a:rPr>
              <a:t> API call</a:t>
            </a:r>
            <a:endParaRPr lang="en-US" sz="1400" i="1" dirty="0">
              <a:solidFill>
                <a:schemeClr val="bg1"/>
              </a:solidFill>
              <a:cs typeface="Arial" pitchFamily="34" charset="0"/>
            </a:endParaRPr>
          </a:p>
        </p:txBody>
      </p:sp>
      <p:sp>
        <p:nvSpPr>
          <p:cNvPr id="8" name="Line Callout 1 (Accent Bar) 7"/>
          <p:cNvSpPr/>
          <p:nvPr/>
        </p:nvSpPr>
        <p:spPr>
          <a:xfrm>
            <a:off x="2528517" y="4078316"/>
            <a:ext cx="1794712" cy="464601"/>
          </a:xfrm>
          <a:prstGeom prst="accentCallout1">
            <a:avLst>
              <a:gd name="adj1" fmla="val 18750"/>
              <a:gd name="adj2" fmla="val -1617"/>
              <a:gd name="adj3" fmla="val -48156"/>
              <a:gd name="adj4" fmla="val -35259"/>
            </a:avLst>
          </a:prstGeom>
          <a:solidFill>
            <a:srgbClr val="1F497D"/>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77500" lnSpcReduction="20000"/>
          </a:bodyPr>
          <a:lstStyle/>
          <a:p>
            <a:pPr eaLnBrk="0" fontAlgn="base" hangingPunct="0">
              <a:spcBef>
                <a:spcPct val="0"/>
              </a:spcBef>
              <a:spcAft>
                <a:spcPct val="0"/>
              </a:spcAft>
            </a:pPr>
            <a:r>
              <a:rPr lang="en-US" sz="1400" i="1" dirty="0" smtClean="0">
                <a:solidFill>
                  <a:schemeClr val="bg1"/>
                </a:solidFill>
                <a:cs typeface="Arial" pitchFamily="34" charset="0"/>
              </a:rPr>
              <a:t>in </a:t>
            </a:r>
            <a:r>
              <a:rPr lang="en-US" sz="1400" i="1" dirty="0">
                <a:solidFill>
                  <a:schemeClr val="bg1"/>
                </a:solidFill>
                <a:cs typeface="Arial" pitchFamily="34" charset="0"/>
              </a:rPr>
              <a:t>SVM mode a pointer read from memory can be dereferenced:</a:t>
            </a:r>
          </a:p>
        </p:txBody>
      </p:sp>
      <p:sp>
        <p:nvSpPr>
          <p:cNvPr id="9" name="Line Callout 1 (Accent Bar) 8"/>
          <p:cNvSpPr/>
          <p:nvPr/>
        </p:nvSpPr>
        <p:spPr>
          <a:xfrm>
            <a:off x="3783576" y="2916003"/>
            <a:ext cx="1884359" cy="519286"/>
          </a:xfrm>
          <a:prstGeom prst="accentCallout1">
            <a:avLst>
              <a:gd name="adj1" fmla="val 18750"/>
              <a:gd name="adj2" fmla="val -1617"/>
              <a:gd name="adj3" fmla="val 50008"/>
              <a:gd name="adj4" fmla="val -46606"/>
            </a:avLst>
          </a:prstGeom>
          <a:solidFill>
            <a:srgbClr val="1F497D"/>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77500" lnSpcReduction="20000"/>
          </a:bodyPr>
          <a:lstStyle/>
          <a:p>
            <a:pPr eaLnBrk="0" fontAlgn="base" hangingPunct="0">
              <a:spcBef>
                <a:spcPct val="0"/>
              </a:spcBef>
              <a:spcAft>
                <a:spcPct val="0"/>
              </a:spcAft>
            </a:pPr>
            <a:r>
              <a:rPr lang="en-US" sz="1400" i="1" dirty="0">
                <a:solidFill>
                  <a:schemeClr val="bg1"/>
                </a:solidFill>
                <a:cs typeface="Arial" pitchFamily="34" charset="0"/>
              </a:rPr>
              <a:t>note that there is no a 'pin' or other data sharing clause </a:t>
            </a:r>
            <a:r>
              <a:rPr lang="en-US" sz="1400" i="1" dirty="0" smtClean="0">
                <a:solidFill>
                  <a:schemeClr val="bg1"/>
                </a:solidFill>
                <a:cs typeface="Arial" pitchFamily="34" charset="0"/>
              </a:rPr>
              <a:t>- it </a:t>
            </a:r>
            <a:r>
              <a:rPr lang="en-US" sz="1400" i="1" dirty="0">
                <a:solidFill>
                  <a:schemeClr val="bg1"/>
                </a:solidFill>
                <a:cs typeface="Arial" pitchFamily="34" charset="0"/>
              </a:rPr>
              <a:t>is not needed with SVM!</a:t>
            </a:r>
          </a:p>
        </p:txBody>
      </p:sp>
      <p:sp>
        <p:nvSpPr>
          <p:cNvPr id="10" name="Content Placeholder 5"/>
          <p:cNvSpPr txBox="1">
            <a:spLocks/>
          </p:cNvSpPr>
          <p:nvPr/>
        </p:nvSpPr>
        <p:spPr>
          <a:xfrm>
            <a:off x="5889926" y="2066665"/>
            <a:ext cx="3197667" cy="2659863"/>
          </a:xfrm>
          <a:prstGeom prst="rect">
            <a:avLst/>
          </a:prstGeom>
        </p:spPr>
        <p:txBody>
          <a:bodyPr vert="horz" lIns="0" tIns="0" rIns="0" bIns="0" rtlCol="0">
            <a:normAutofit fontScale="85000" lnSpcReduction="10000"/>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Limitations:</a:t>
            </a:r>
          </a:p>
          <a:p>
            <a:pPr lvl="1"/>
            <a:r>
              <a:rPr lang="en-US" dirty="0" smtClean="0"/>
              <a:t>SVM works only on BDW+ Windows 10+</a:t>
            </a:r>
          </a:p>
          <a:p>
            <a:pPr lvl="2"/>
            <a:r>
              <a:rPr lang="en-US" dirty="0" smtClean="0"/>
              <a:t>no Linux support currently</a:t>
            </a:r>
          </a:p>
          <a:p>
            <a:r>
              <a:rPr lang="en-US" dirty="0" smtClean="0"/>
              <a:t>Usage:</a:t>
            </a:r>
          </a:p>
          <a:p>
            <a:pPr lvl="1"/>
            <a:r>
              <a:rPr lang="en-US" dirty="0" smtClean="0"/>
              <a:t>Compile with </a:t>
            </a:r>
            <a:r>
              <a:rPr lang="en-US" sz="1400" dirty="0" smtClean="0">
                <a:latin typeface="Courier New" panose="02070309020205020404" pitchFamily="49" charset="0"/>
                <a:cs typeface="Courier New" panose="02070309020205020404" pitchFamily="49" charset="0"/>
              </a:rPr>
              <a:t>-Qoffload-</a:t>
            </a:r>
            <a:r>
              <a:rPr lang="en-US" sz="1400" dirty="0" err="1" smtClean="0">
                <a:latin typeface="Courier New" panose="02070309020205020404" pitchFamily="49" charset="0"/>
                <a:cs typeface="Courier New" panose="02070309020205020404" pitchFamily="49" charset="0"/>
              </a:rPr>
              <a:t>svm</a:t>
            </a:r>
            <a:endParaRPr lang="en-US" sz="1400" dirty="0" smtClean="0">
              <a:latin typeface="Courier New" panose="02070309020205020404" pitchFamily="49" charset="0"/>
              <a:cs typeface="Courier New" panose="02070309020205020404" pitchFamily="49" charset="0"/>
            </a:endParaRPr>
          </a:p>
          <a:p>
            <a:pPr lvl="1"/>
            <a:r>
              <a:rPr lang="en-US" dirty="0"/>
              <a:t>In future it will be possible to share usual </a:t>
            </a:r>
            <a:r>
              <a:rPr lang="en-US" dirty="0" err="1"/>
              <a:t>malloc-ed</a:t>
            </a:r>
            <a:r>
              <a:rPr lang="en-US" dirty="0"/>
              <a:t> memory w/o the need in </a:t>
            </a:r>
            <a:r>
              <a:rPr lang="en-US" sz="1400" dirty="0">
                <a:latin typeface="Courier New" panose="02070309020205020404" pitchFamily="49" charset="0"/>
                <a:cs typeface="Courier New" panose="02070309020205020404" pitchFamily="49" charset="0"/>
              </a:rPr>
              <a:t>_</a:t>
            </a:r>
            <a:r>
              <a:rPr lang="en-US" sz="1400" dirty="0" err="1" smtClean="0">
                <a:latin typeface="Courier New" panose="02070309020205020404" pitchFamily="49" charset="0"/>
                <a:cs typeface="Courier New" panose="02070309020205020404" pitchFamily="49" charset="0"/>
              </a:rPr>
              <a:t>GFX_svm_alloc</a:t>
            </a:r>
            <a:endParaRPr lang="en-US" sz="1400" dirty="0">
              <a:latin typeface="Courier New" panose="02070309020205020404" pitchFamily="49" charset="0"/>
              <a:cs typeface="Courier New" panose="02070309020205020404" pitchFamily="49" charset="0"/>
            </a:endParaRPr>
          </a:p>
          <a:p>
            <a:pPr marL="0" lvl="1" indent="0">
              <a:buNone/>
            </a:pPr>
            <a:endParaRPr lang="en-US" dirty="0"/>
          </a:p>
        </p:txBody>
      </p:sp>
    </p:spTree>
    <p:extLst>
      <p:ext uri="{BB962C8B-B14F-4D97-AF65-F5344CB8AC3E}">
        <p14:creationId xmlns:p14="http://schemas.microsoft.com/office/powerpoint/2010/main" val="28683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42</a:t>
            </a:fld>
            <a:endParaRPr lang="en-US" dirty="0"/>
          </a:p>
        </p:txBody>
      </p:sp>
      <p:sp>
        <p:nvSpPr>
          <p:cNvPr id="3" name="Title 2"/>
          <p:cNvSpPr>
            <a:spLocks noGrp="1"/>
          </p:cNvSpPr>
          <p:nvPr>
            <p:ph type="title"/>
          </p:nvPr>
        </p:nvSpPr>
        <p:spPr/>
        <p:txBody>
          <a:bodyPr/>
          <a:lstStyle/>
          <a:p>
            <a:r>
              <a:rPr lang="en-US" dirty="0" smtClean="0"/>
              <a:t>Advanced features: Shared Local Memory</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6" name="Content Placeholder 5"/>
          <p:cNvSpPr>
            <a:spLocks noGrp="1"/>
          </p:cNvSpPr>
          <p:nvPr>
            <p:ph sz="quarter" idx="13"/>
          </p:nvPr>
        </p:nvSpPr>
        <p:spPr>
          <a:xfrm>
            <a:off x="5806833" y="884367"/>
            <a:ext cx="3263688" cy="3939540"/>
          </a:xfrm>
        </p:spPr>
        <p:txBody>
          <a:bodyPr>
            <a:normAutofit fontScale="77500" lnSpcReduction="20000"/>
          </a:bodyPr>
          <a:lstStyle/>
          <a:p>
            <a:r>
              <a:rPr lang="en-US" dirty="0" smtClean="0"/>
              <a:t>Key concepts:</a:t>
            </a:r>
          </a:p>
          <a:p>
            <a:pPr lvl="1"/>
            <a:r>
              <a:rPr lang="en-US" dirty="0" smtClean="0"/>
              <a:t>Two-level nested parallelism</a:t>
            </a:r>
          </a:p>
          <a:p>
            <a:pPr lvl="2"/>
            <a:r>
              <a:rPr lang="en-US" sz="1400" dirty="0" smtClean="0">
                <a:latin typeface="Courier New" panose="02070309020205020404" pitchFamily="49" charset="0"/>
                <a:cs typeface="Courier New" panose="02070309020205020404" pitchFamily="49" charset="0"/>
              </a:rPr>
              <a:t>_</a:t>
            </a:r>
            <a:r>
              <a:rPr lang="en-US" sz="1400" dirty="0" err="1" smtClean="0">
                <a:latin typeface="Courier New" panose="02070309020205020404" pitchFamily="49" charset="0"/>
                <a:cs typeface="Courier New" panose="02070309020205020404" pitchFamily="49" charset="0"/>
              </a:rPr>
              <a:t>Cilk_for</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Thread_group</a:t>
            </a:r>
            <a:r>
              <a:rPr lang="en-US" dirty="0" smtClean="0"/>
              <a:t> is a 1</a:t>
            </a:r>
            <a:r>
              <a:rPr lang="en-US" baseline="30000" dirty="0" smtClean="0"/>
              <a:t>st</a:t>
            </a:r>
            <a:r>
              <a:rPr lang="en-US" dirty="0" smtClean="0"/>
              <a:t>- level parallel loop. Iterations are distributed among </a:t>
            </a:r>
            <a:r>
              <a:rPr lang="en-US" i="1" dirty="0" smtClean="0"/>
              <a:t>thread groups</a:t>
            </a:r>
            <a:r>
              <a:rPr lang="en-US" dirty="0" smtClean="0"/>
              <a:t> (or </a:t>
            </a:r>
            <a:r>
              <a:rPr lang="en-US" i="1" dirty="0" smtClean="0"/>
              <a:t>teams</a:t>
            </a:r>
            <a:r>
              <a:rPr lang="en-US" dirty="0" smtClean="0"/>
              <a:t> in OpenMP terms)</a:t>
            </a:r>
          </a:p>
          <a:p>
            <a:pPr lvl="2"/>
            <a:r>
              <a:rPr lang="en-US" dirty="0" smtClean="0"/>
              <a:t>Nested </a:t>
            </a:r>
            <a:r>
              <a:rPr lang="en-US" sz="1400" dirty="0">
                <a:latin typeface="Courier New" panose="02070309020205020404" pitchFamily="49" charset="0"/>
                <a:cs typeface="Courier New" panose="02070309020205020404" pitchFamily="49" charset="0"/>
              </a:rPr>
              <a:t>_</a:t>
            </a:r>
            <a:r>
              <a:rPr lang="en-US" sz="1400" dirty="0" err="1">
                <a:latin typeface="Courier New" panose="02070309020205020404" pitchFamily="49" charset="0"/>
                <a:cs typeface="Courier New" panose="02070309020205020404" pitchFamily="49" charset="0"/>
              </a:rPr>
              <a:t>Cilk_for</a:t>
            </a:r>
            <a:r>
              <a:rPr lang="en-US" dirty="0" err="1" smtClean="0"/>
              <a:t>s</a:t>
            </a:r>
            <a:r>
              <a:rPr lang="en-US" dirty="0" smtClean="0"/>
              <a:t> are 2</a:t>
            </a:r>
            <a:r>
              <a:rPr lang="en-US" baseline="30000" dirty="0" smtClean="0"/>
              <a:t>nd</a:t>
            </a:r>
            <a:r>
              <a:rPr lang="en-US" dirty="0" smtClean="0"/>
              <a:t>-level parallel loops. Iterations are distributed among threads in a </a:t>
            </a:r>
            <a:r>
              <a:rPr lang="en-US" i="1" dirty="0" smtClean="0"/>
              <a:t>group</a:t>
            </a:r>
            <a:r>
              <a:rPr lang="en-US" dirty="0" smtClean="0"/>
              <a:t>.</a:t>
            </a:r>
          </a:p>
          <a:p>
            <a:pPr lvl="1"/>
            <a:r>
              <a:rPr lang="en-US" sz="1400" dirty="0">
                <a:latin typeface="Courier New" panose="02070309020205020404" pitchFamily="49" charset="0"/>
                <a:cs typeface="Courier New" panose="02070309020205020404" pitchFamily="49" charset="0"/>
              </a:rPr>
              <a:t>__</a:t>
            </a:r>
            <a:r>
              <a:rPr lang="en-US" sz="1400" dirty="0" err="1">
                <a:latin typeface="Courier New" panose="02070309020205020404" pitchFamily="49" charset="0"/>
                <a:cs typeface="Courier New" panose="02070309020205020404" pitchFamily="49" charset="0"/>
              </a:rPr>
              <a:t>thread_group_local</a:t>
            </a:r>
            <a:r>
              <a:rPr lang="en-US" sz="1400" dirty="0">
                <a:latin typeface="Courier New" panose="02070309020205020404" pitchFamily="49" charset="0"/>
                <a:cs typeface="Courier New" panose="02070309020205020404" pitchFamily="49" charset="0"/>
              </a:rPr>
              <a:t> </a:t>
            </a:r>
            <a:r>
              <a:rPr lang="en-US" dirty="0" smtClean="0"/>
              <a:t>- data local to and shared by threads in a group – 1 copy per group.</a:t>
            </a:r>
          </a:p>
          <a:p>
            <a:pPr lvl="1"/>
            <a:r>
              <a:rPr lang="en-US" sz="1400" dirty="0">
                <a:latin typeface="Courier New" panose="02070309020205020404" pitchFamily="49" charset="0"/>
                <a:cs typeface="Courier New" panose="02070309020205020404" pitchFamily="49" charset="0"/>
              </a:rPr>
              <a:t>_</a:t>
            </a:r>
            <a:r>
              <a:rPr lang="en-US" sz="1400" dirty="0" err="1">
                <a:latin typeface="Courier New" panose="02070309020205020404" pitchFamily="49" charset="0"/>
                <a:cs typeface="Courier New" panose="02070309020205020404" pitchFamily="49" charset="0"/>
              </a:rPr>
              <a:t>gfx_gpgpu_thread_barrier</a:t>
            </a:r>
            <a:r>
              <a:rPr lang="en-US" sz="1400" dirty="0">
                <a:latin typeface="Courier New" panose="02070309020205020404" pitchFamily="49" charset="0"/>
                <a:cs typeface="Courier New" panose="02070309020205020404" pitchFamily="49" charset="0"/>
              </a:rPr>
              <a:t> </a:t>
            </a:r>
            <a:r>
              <a:rPr lang="en-US" dirty="0" smtClean="0"/>
              <a:t>- intra-group thread barrier</a:t>
            </a:r>
          </a:p>
          <a:p>
            <a:r>
              <a:rPr lang="en-US" dirty="0" smtClean="0"/>
              <a:t>SLM resembles OpenCL’s _local space</a:t>
            </a:r>
          </a:p>
          <a:p>
            <a:r>
              <a:rPr lang="en-US" dirty="0" smtClean="0"/>
              <a:t>Supported on HSW+</a:t>
            </a:r>
            <a:endParaRPr lang="en-US" dirty="0"/>
          </a:p>
        </p:txBody>
      </p:sp>
      <p:sp>
        <p:nvSpPr>
          <p:cNvPr id="4" name="Rectangle 3"/>
          <p:cNvSpPr/>
          <p:nvPr/>
        </p:nvSpPr>
        <p:spPr>
          <a:xfrm>
            <a:off x="17610" y="884367"/>
            <a:ext cx="5789223" cy="3939540"/>
          </a:xfrm>
          <a:prstGeom prst="rect">
            <a:avLst/>
          </a:prstGeom>
        </p:spPr>
        <p:txBody>
          <a:bodyPr wrap="square">
            <a:spAutoFit/>
          </a:bodyPr>
          <a:lstStyle/>
          <a:p>
            <a:r>
              <a:rPr lang="en-US" sz="1000" dirty="0">
                <a:solidFill>
                  <a:srgbClr val="008000"/>
                </a:solidFill>
                <a:highlight>
                  <a:srgbClr val="F0F0F0"/>
                </a:highlight>
                <a:latin typeface="Courier New" panose="02070309020205020404" pitchFamily="49" charset="0"/>
              </a:rPr>
              <a:t>// SLM-based algorithm - cache B's vertical stripes in SLM</a:t>
            </a:r>
            <a:endParaRPr lang="en-US" sz="1000" dirty="0">
              <a:solidFill>
                <a:srgbClr val="000000"/>
              </a:solidFill>
              <a:highlight>
                <a:srgbClr val="F0F0F0"/>
              </a:highlight>
              <a:latin typeface="Courier New" panose="02070309020205020404" pitchFamily="49" charset="0"/>
            </a:endParaRPr>
          </a:p>
          <a:p>
            <a:r>
              <a:rPr lang="en-US" sz="1000" dirty="0">
                <a:solidFill>
                  <a:srgbClr val="0000FF"/>
                </a:solidFill>
                <a:highlight>
                  <a:srgbClr val="F0F0F0"/>
                </a:highlight>
                <a:latin typeface="Courier New" panose="02070309020205020404" pitchFamily="49" charset="0"/>
              </a:rPr>
              <a:t>__</a:t>
            </a:r>
            <a:r>
              <a:rPr lang="en-US" sz="1000" dirty="0" err="1">
                <a:solidFill>
                  <a:srgbClr val="0000FF"/>
                </a:solidFill>
                <a:highlight>
                  <a:srgbClr val="F0F0F0"/>
                </a:highlight>
                <a:latin typeface="Courier New" panose="02070309020205020404" pitchFamily="49" charset="0"/>
              </a:rPr>
              <a:t>declspec</a:t>
            </a:r>
            <a:r>
              <a:rPr lang="en-US" sz="1000" dirty="0">
                <a:solidFill>
                  <a:srgbClr val="000000"/>
                </a:solidFill>
                <a:highlight>
                  <a:srgbClr val="F0F0F0"/>
                </a:highlight>
                <a:latin typeface="Courier New" panose="02070309020205020404" pitchFamily="49" charset="0"/>
              </a:rPr>
              <a:t>(target(</a:t>
            </a:r>
            <a:r>
              <a:rPr lang="en-US" sz="1000" dirty="0" err="1">
                <a:solidFill>
                  <a:srgbClr val="000000"/>
                </a:solidFill>
                <a:highlight>
                  <a:srgbClr val="F0F0F0"/>
                </a:highlight>
                <a:latin typeface="Courier New" panose="02070309020205020404" pitchFamily="49" charset="0"/>
              </a:rPr>
              <a:t>gfx_kernel</a:t>
            </a:r>
            <a:r>
              <a:rPr lang="en-US" sz="1000" dirty="0">
                <a:solidFill>
                  <a:srgbClr val="000000"/>
                </a:solidFill>
                <a:highlight>
                  <a:srgbClr val="F0F0F0"/>
                </a:highlight>
                <a:latin typeface="Courier New" panose="02070309020205020404" pitchFamily="49" charset="0"/>
              </a:rPr>
              <a:t>)) </a:t>
            </a:r>
            <a:r>
              <a:rPr lang="en-US" sz="1000" dirty="0">
                <a:solidFill>
                  <a:srgbClr val="0000FF"/>
                </a:solidFill>
                <a:highlight>
                  <a:srgbClr val="F0F0F0"/>
                </a:highlight>
                <a:latin typeface="Courier New" panose="02070309020205020404" pitchFamily="49" charset="0"/>
              </a:rPr>
              <a:t>void</a:t>
            </a:r>
            <a:r>
              <a:rPr lang="en-US" sz="1000" dirty="0">
                <a:solidFill>
                  <a:srgbClr val="000000"/>
                </a:solidFill>
                <a:highlight>
                  <a:srgbClr val="F0F0F0"/>
                </a:highlight>
                <a:latin typeface="Courier New" panose="02070309020205020404" pitchFamily="49" charset="0"/>
              </a:rPr>
              <a:t> matmult3(</a:t>
            </a:r>
          </a:p>
          <a:p>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SIZE_K, </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SIZE_X, </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SIZE_Y, DTYPE *AA, DTYPE *BB, DTYPE *CC</a:t>
            </a:r>
            <a:r>
              <a:rPr lang="en-US" sz="1000" dirty="0" smtClean="0">
                <a:solidFill>
                  <a:srgbClr val="000000"/>
                </a:solidFill>
                <a:highlight>
                  <a:srgbClr val="F0F0F0"/>
                </a:highlight>
                <a:latin typeface="Courier New" panose="02070309020205020404" pitchFamily="49" charset="0"/>
              </a:rPr>
              <a:t>) {</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00FF"/>
                </a:solidFill>
                <a:highlight>
                  <a:srgbClr val="F0F0F0"/>
                </a:highlight>
                <a:latin typeface="Courier New" panose="02070309020205020404" pitchFamily="49" charset="0"/>
              </a:rPr>
              <a:t>  </a:t>
            </a:r>
            <a:r>
              <a:rPr lang="en-US" sz="1000" b="1" dirty="0" smtClean="0">
                <a:solidFill>
                  <a:srgbClr val="FF0000"/>
                </a:solidFill>
                <a:highlight>
                  <a:srgbClr val="F0F0F0"/>
                </a:highlight>
                <a:latin typeface="Courier New" panose="02070309020205020404" pitchFamily="49" charset="0"/>
              </a:rPr>
              <a:t>_</a:t>
            </a:r>
            <a:r>
              <a:rPr lang="en-US" sz="1000" b="1" dirty="0" err="1">
                <a:solidFill>
                  <a:srgbClr val="FF0000"/>
                </a:solidFill>
                <a:highlight>
                  <a:srgbClr val="F0F0F0"/>
                </a:highlight>
                <a:latin typeface="Courier New" panose="02070309020205020404" pitchFamily="49" charset="0"/>
              </a:rPr>
              <a:t>Cilk_for</a:t>
            </a:r>
            <a:r>
              <a:rPr lang="en-US" sz="1000" b="1" dirty="0">
                <a:solidFill>
                  <a:srgbClr val="FF0000"/>
                </a:solidFill>
                <a:highlight>
                  <a:srgbClr val="F0F0F0"/>
                </a:highlight>
                <a:latin typeface="Courier New" panose="02070309020205020404" pitchFamily="49" charset="0"/>
              </a:rPr>
              <a:t> _</a:t>
            </a:r>
            <a:r>
              <a:rPr lang="en-US" sz="1000" b="1" dirty="0" err="1">
                <a:solidFill>
                  <a:srgbClr val="FF0000"/>
                </a:solidFill>
                <a:highlight>
                  <a:srgbClr val="F0F0F0"/>
                </a:highlight>
                <a:latin typeface="Courier New" panose="02070309020205020404" pitchFamily="49" charset="0"/>
              </a:rPr>
              <a:t>Thread_group</a:t>
            </a:r>
            <a:r>
              <a:rPr lang="en-US" sz="1000" dirty="0">
                <a:solidFill>
                  <a:srgbClr val="000000"/>
                </a:solidFill>
                <a:highlight>
                  <a:srgbClr val="F0F0F0"/>
                </a:highlight>
                <a:latin typeface="Courier New" panose="02070309020205020404" pitchFamily="49" charset="0"/>
              </a:rPr>
              <a:t> (</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a:t>
            </a:r>
            <a:r>
              <a:rPr lang="en-US" sz="1000" dirty="0" err="1">
                <a:solidFill>
                  <a:srgbClr val="000000"/>
                </a:solidFill>
                <a:highlight>
                  <a:srgbClr val="F0F0F0"/>
                </a:highlight>
                <a:latin typeface="Courier New" panose="02070309020205020404" pitchFamily="49" charset="0"/>
              </a:rPr>
              <a:t>tg_x</a:t>
            </a:r>
            <a:r>
              <a:rPr lang="en-US" sz="1000" dirty="0">
                <a:solidFill>
                  <a:srgbClr val="000000"/>
                </a:solidFill>
                <a:highlight>
                  <a:srgbClr val="F0F0F0"/>
                </a:highlight>
                <a:latin typeface="Courier New" panose="02070309020205020404" pitchFamily="49" charset="0"/>
              </a:rPr>
              <a:t> = 0; </a:t>
            </a:r>
            <a:r>
              <a:rPr lang="en-US" sz="1000" dirty="0" err="1">
                <a:solidFill>
                  <a:srgbClr val="000000"/>
                </a:solidFill>
                <a:highlight>
                  <a:srgbClr val="F0F0F0"/>
                </a:highlight>
                <a:latin typeface="Courier New" panose="02070309020205020404" pitchFamily="49" charset="0"/>
              </a:rPr>
              <a:t>tg_x</a:t>
            </a:r>
            <a:r>
              <a:rPr lang="en-US" sz="1000" dirty="0">
                <a:solidFill>
                  <a:srgbClr val="000000"/>
                </a:solidFill>
                <a:highlight>
                  <a:srgbClr val="F0F0F0"/>
                </a:highlight>
                <a:latin typeface="Courier New" panose="02070309020205020404" pitchFamily="49" charset="0"/>
              </a:rPr>
              <a:t> &lt; SIZE_X; </a:t>
            </a:r>
            <a:r>
              <a:rPr lang="en-US" sz="1000" dirty="0" err="1">
                <a:solidFill>
                  <a:srgbClr val="000000"/>
                </a:solidFill>
                <a:highlight>
                  <a:srgbClr val="F0F0F0"/>
                </a:highlight>
                <a:latin typeface="Courier New" panose="02070309020205020404" pitchFamily="49" charset="0"/>
              </a:rPr>
              <a:t>tg_x</a:t>
            </a:r>
            <a:r>
              <a:rPr lang="en-US" sz="1000" dirty="0">
                <a:solidFill>
                  <a:srgbClr val="000000"/>
                </a:solidFill>
                <a:highlight>
                  <a:srgbClr val="F0F0F0"/>
                </a:highlight>
                <a:latin typeface="Courier New" panose="02070309020205020404" pitchFamily="49" charset="0"/>
              </a:rPr>
              <a:t> += TILE_X) </a:t>
            </a:r>
            <a:r>
              <a:rPr lang="en-US" sz="1000" dirty="0" smtClean="0">
                <a:solidFill>
                  <a:srgbClr val="000000"/>
                </a:solidFill>
                <a:highlight>
                  <a:srgbClr val="F0F0F0"/>
                </a:highlight>
                <a:latin typeface="Courier New" panose="02070309020205020404" pitchFamily="49" charset="0"/>
              </a:rPr>
              <a:t>{</a:t>
            </a:r>
          </a:p>
          <a:p>
            <a:r>
              <a:rPr lang="en-US" sz="1000" dirty="0">
                <a:solidFill>
                  <a:srgbClr val="000000"/>
                </a:solidFill>
                <a:highlight>
                  <a:srgbClr val="F0F0F0"/>
                </a:highlight>
                <a:latin typeface="Courier New" panose="02070309020205020404" pitchFamily="49" charset="0"/>
              </a:rPr>
              <a:t> </a:t>
            </a:r>
            <a:r>
              <a:rPr lang="en-US" sz="1000" dirty="0" smtClean="0">
                <a:solidFill>
                  <a:srgbClr val="000000"/>
                </a:solidFill>
                <a:highlight>
                  <a:srgbClr val="F0F0F0"/>
                </a:highlight>
                <a:latin typeface="Courier New" panose="02070309020205020404" pitchFamily="49" charset="0"/>
              </a:rPr>
              <a:t>   ...</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declare "supertiles" of B matrix to be allocated in SLM</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0000"/>
                </a:solidFill>
                <a:highlight>
                  <a:srgbClr val="F0F0F0"/>
                </a:highlight>
                <a:latin typeface="Courier New" panose="02070309020205020404" pitchFamily="49" charset="0"/>
              </a:rPr>
              <a:t>    </a:t>
            </a:r>
            <a:r>
              <a:rPr lang="en-US" sz="1000" b="1" dirty="0" smtClean="0">
                <a:solidFill>
                  <a:srgbClr val="FF0000"/>
                </a:solidFill>
                <a:highlight>
                  <a:srgbClr val="F0F0F0"/>
                </a:highlight>
                <a:latin typeface="Courier New" panose="02070309020205020404" pitchFamily="49" charset="0"/>
              </a:rPr>
              <a:t>__</a:t>
            </a:r>
            <a:r>
              <a:rPr lang="en-US" sz="1000" b="1" dirty="0" err="1">
                <a:solidFill>
                  <a:srgbClr val="FF0000"/>
                </a:solidFill>
                <a:highlight>
                  <a:srgbClr val="F0F0F0"/>
                </a:highlight>
                <a:latin typeface="Courier New" panose="02070309020205020404" pitchFamily="49" charset="0"/>
              </a:rPr>
              <a:t>thread_group_local</a:t>
            </a:r>
            <a:r>
              <a:rPr lang="en-US" sz="1000" dirty="0">
                <a:solidFill>
                  <a:srgbClr val="000000"/>
                </a:solidFill>
                <a:highlight>
                  <a:srgbClr val="F0F0F0"/>
                </a:highlight>
                <a:latin typeface="Courier New" panose="02070309020205020404" pitchFamily="49" charset="0"/>
              </a:rPr>
              <a:t> DTYPE </a:t>
            </a:r>
            <a:r>
              <a:rPr lang="en-US" sz="1000" dirty="0" err="1">
                <a:solidFill>
                  <a:srgbClr val="000000"/>
                </a:solidFill>
                <a:highlight>
                  <a:srgbClr val="F0F0F0"/>
                </a:highlight>
                <a:latin typeface="Courier New" panose="02070309020205020404" pitchFamily="49" charset="0"/>
              </a:rPr>
              <a:t>slm_btile</a:t>
            </a:r>
            <a:r>
              <a:rPr lang="en-US" sz="1000" dirty="0">
                <a:solidFill>
                  <a:srgbClr val="000000"/>
                </a:solidFill>
                <a:highlight>
                  <a:srgbClr val="F0F0F0"/>
                </a:highlight>
                <a:latin typeface="Courier New" panose="02070309020205020404" pitchFamily="49" charset="0"/>
              </a:rPr>
              <a:t>[SIZE_K_C][TILE_X];</a:t>
            </a:r>
          </a:p>
          <a:p>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initialize the B's </a:t>
            </a:r>
            <a:r>
              <a:rPr lang="en-US" sz="1000" dirty="0" err="1">
                <a:solidFill>
                  <a:srgbClr val="008000"/>
                </a:solidFill>
                <a:highlight>
                  <a:srgbClr val="F0F0F0"/>
                </a:highlight>
                <a:latin typeface="Courier New" panose="02070309020205020404" pitchFamily="49" charset="0"/>
              </a:rPr>
              <a:t>supertile</a:t>
            </a:r>
            <a:r>
              <a:rPr lang="en-US" sz="1000" dirty="0">
                <a:solidFill>
                  <a:srgbClr val="008000"/>
                </a:solidFill>
                <a:highlight>
                  <a:srgbClr val="F0F0F0"/>
                </a:highlight>
                <a:latin typeface="Courier New" panose="02070309020205020404" pitchFamily="49" charset="0"/>
              </a:rPr>
              <a:t> (in parallel)</a:t>
            </a:r>
            <a:endParaRPr lang="en-US" sz="1000" dirty="0">
              <a:solidFill>
                <a:srgbClr val="000000"/>
              </a:solidFill>
              <a:highlight>
                <a:srgbClr val="F0F0F0"/>
              </a:highlight>
              <a:latin typeface="Courier New" panose="02070309020205020404" pitchFamily="49" charset="0"/>
            </a:endParaRPr>
          </a:p>
          <a:p>
            <a:r>
              <a:rPr lang="nn-NO" sz="1000" dirty="0" smtClean="0">
                <a:solidFill>
                  <a:srgbClr val="0000FF"/>
                </a:solidFill>
                <a:highlight>
                  <a:srgbClr val="F0F0F0"/>
                </a:highlight>
                <a:latin typeface="Courier New" panose="02070309020205020404" pitchFamily="49" charset="0"/>
              </a:rPr>
              <a:t>    </a:t>
            </a:r>
            <a:r>
              <a:rPr lang="nn-NO" sz="1000" b="1" dirty="0" smtClean="0">
                <a:solidFill>
                  <a:srgbClr val="FF0000"/>
                </a:solidFill>
                <a:highlight>
                  <a:srgbClr val="F0F0F0"/>
                </a:highlight>
                <a:latin typeface="Courier New" panose="02070309020205020404" pitchFamily="49" charset="0"/>
              </a:rPr>
              <a:t>_</a:t>
            </a:r>
            <a:r>
              <a:rPr lang="nn-NO" sz="1000" b="1" dirty="0">
                <a:solidFill>
                  <a:srgbClr val="FF0000"/>
                </a:solidFill>
                <a:highlight>
                  <a:srgbClr val="F0F0F0"/>
                </a:highlight>
                <a:latin typeface="Courier New" panose="02070309020205020404" pitchFamily="49" charset="0"/>
              </a:rPr>
              <a:t>Cilk_for</a:t>
            </a:r>
            <a:r>
              <a:rPr lang="nn-NO" sz="1000" dirty="0">
                <a:solidFill>
                  <a:srgbClr val="000000"/>
                </a:solidFill>
                <a:highlight>
                  <a:srgbClr val="F0F0F0"/>
                </a:highlight>
                <a:latin typeface="Courier New" panose="02070309020205020404" pitchFamily="49" charset="0"/>
              </a:rPr>
              <a:t> (</a:t>
            </a:r>
            <a:r>
              <a:rPr lang="nn-NO" sz="1000" dirty="0">
                <a:solidFill>
                  <a:srgbClr val="0000FF"/>
                </a:solidFill>
                <a:highlight>
                  <a:srgbClr val="F0F0F0"/>
                </a:highlight>
                <a:latin typeface="Courier New" panose="02070309020205020404" pitchFamily="49" charset="0"/>
              </a:rPr>
              <a:t>int</a:t>
            </a:r>
            <a:r>
              <a:rPr lang="nn-NO" sz="1000" dirty="0">
                <a:solidFill>
                  <a:srgbClr val="000000"/>
                </a:solidFill>
                <a:highlight>
                  <a:srgbClr val="F0F0F0"/>
                </a:highlight>
                <a:latin typeface="Courier New" panose="02070309020205020404" pitchFamily="49" charset="0"/>
              </a:rPr>
              <a:t> i0 = 0; i0 &lt; SIZE_K_C; i0++) {</a:t>
            </a:r>
          </a:p>
          <a:p>
            <a:r>
              <a:rPr lang="en-US" sz="1000" dirty="0" smtClean="0">
                <a:solidFill>
                  <a:srgbClr val="000000"/>
                </a:solidFill>
                <a:highlight>
                  <a:srgbClr val="F0F0F0"/>
                </a:highlight>
                <a:latin typeface="Courier New" panose="02070309020205020404" pitchFamily="49" charset="0"/>
              </a:rPr>
              <a:t>      </a:t>
            </a:r>
            <a:r>
              <a:rPr lang="en-US" sz="1000" dirty="0" err="1" smtClean="0">
                <a:solidFill>
                  <a:srgbClr val="000000"/>
                </a:solidFill>
                <a:highlight>
                  <a:srgbClr val="F0F0F0"/>
                </a:highlight>
                <a:latin typeface="Courier New" panose="02070309020205020404" pitchFamily="49" charset="0"/>
              </a:rPr>
              <a:t>slm_btile</a:t>
            </a:r>
            <a:r>
              <a:rPr lang="en-US" sz="1000" dirty="0" smtClean="0">
                <a:solidFill>
                  <a:srgbClr val="000000"/>
                </a:solidFill>
                <a:highlight>
                  <a:srgbClr val="F0F0F0"/>
                </a:highlight>
                <a:latin typeface="Courier New" panose="02070309020205020404" pitchFamily="49" charset="0"/>
              </a:rPr>
              <a:t>[i0</a:t>
            </a:r>
            <a:r>
              <a:rPr lang="en-US" sz="1000" dirty="0">
                <a:solidFill>
                  <a:srgbClr val="000000"/>
                </a:solidFill>
                <a:highlight>
                  <a:srgbClr val="F0F0F0"/>
                </a:highlight>
                <a:latin typeface="Courier New" panose="02070309020205020404" pitchFamily="49" charset="0"/>
              </a:rPr>
              <a:t>][:] = B[i0][</a:t>
            </a:r>
            <a:r>
              <a:rPr lang="en-US" sz="1000" dirty="0" err="1">
                <a:solidFill>
                  <a:srgbClr val="000000"/>
                </a:solidFill>
                <a:highlight>
                  <a:srgbClr val="F0F0F0"/>
                </a:highlight>
                <a:latin typeface="Courier New" panose="02070309020205020404" pitchFamily="49" charset="0"/>
              </a:rPr>
              <a:t>tg_x:TILE_X</a:t>
            </a:r>
            <a:r>
              <a:rPr lang="en-US" sz="1000" dirty="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    }</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0000"/>
                </a:solidFill>
                <a:highlight>
                  <a:srgbClr val="F0F0F0"/>
                </a:highlight>
                <a:latin typeface="Courier New" panose="02070309020205020404" pitchFamily="49" charset="0"/>
              </a:rPr>
              <a:t>    </a:t>
            </a:r>
            <a:r>
              <a:rPr lang="en-US" sz="1000" b="1" dirty="0">
                <a:solidFill>
                  <a:srgbClr val="FF0000"/>
                </a:solidFill>
                <a:highlight>
                  <a:srgbClr val="F0F0F0"/>
                </a:highlight>
                <a:latin typeface="Courier New" panose="02070309020205020404" pitchFamily="49" charset="0"/>
              </a:rPr>
              <a:t>_</a:t>
            </a:r>
            <a:r>
              <a:rPr lang="en-US" sz="1000" b="1" dirty="0" err="1">
                <a:solidFill>
                  <a:srgbClr val="FF0000"/>
                </a:solidFill>
                <a:highlight>
                  <a:srgbClr val="F0F0F0"/>
                </a:highlight>
                <a:latin typeface="Courier New" panose="02070309020205020404" pitchFamily="49" charset="0"/>
              </a:rPr>
              <a:t>gfx_gpgpu_thread_barrier</a:t>
            </a:r>
            <a:r>
              <a:rPr lang="en-US" sz="1000" dirty="0">
                <a:solidFill>
                  <a:srgbClr val="000000"/>
                </a:solidFill>
                <a:highlight>
                  <a:srgbClr val="F0F0F0"/>
                </a:highlight>
                <a:latin typeface="Courier New" panose="02070309020205020404" pitchFamily="49" charset="0"/>
              </a:rPr>
              <a:t>();</a:t>
            </a:r>
          </a:p>
          <a:p>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calculate the </a:t>
            </a:r>
            <a:r>
              <a:rPr lang="en-US" sz="1000" dirty="0" err="1">
                <a:solidFill>
                  <a:srgbClr val="008000"/>
                </a:solidFill>
                <a:highlight>
                  <a:srgbClr val="F0F0F0"/>
                </a:highlight>
                <a:latin typeface="Courier New" panose="02070309020205020404" pitchFamily="49" charset="0"/>
              </a:rPr>
              <a:t>tg_x's</a:t>
            </a:r>
            <a:r>
              <a:rPr lang="en-US" sz="1000" dirty="0">
                <a:solidFill>
                  <a:srgbClr val="008000"/>
                </a:solidFill>
                <a:highlight>
                  <a:srgbClr val="F0F0F0"/>
                </a:highlight>
                <a:latin typeface="Courier New" panose="02070309020205020404" pitchFamily="49" charset="0"/>
              </a:rPr>
              <a:t> column of tiles in the result matrix</a:t>
            </a:r>
            <a:endParaRPr lang="en-US" sz="1000" dirty="0">
              <a:solidFill>
                <a:srgbClr val="000000"/>
              </a:solidFill>
              <a:highlight>
                <a:srgbClr val="F0F0F0"/>
              </a:highlight>
              <a:latin typeface="Courier New" panose="02070309020205020404" pitchFamily="49" charset="0"/>
            </a:endParaRPr>
          </a:p>
          <a:p>
            <a:r>
              <a:rPr lang="es-ES" sz="1000" dirty="0" smtClean="0">
                <a:solidFill>
                  <a:srgbClr val="0000FF"/>
                </a:solidFill>
                <a:highlight>
                  <a:srgbClr val="F0F0F0"/>
                </a:highlight>
                <a:latin typeface="Courier New" panose="02070309020205020404" pitchFamily="49" charset="0"/>
              </a:rPr>
              <a:t>    </a:t>
            </a:r>
            <a:r>
              <a:rPr lang="es-ES" sz="1000" b="1" dirty="0">
                <a:solidFill>
                  <a:srgbClr val="FF0000"/>
                </a:solidFill>
                <a:highlight>
                  <a:srgbClr val="F0F0F0"/>
                </a:highlight>
                <a:latin typeface="Courier New" panose="02070309020205020404" pitchFamily="49" charset="0"/>
              </a:rPr>
              <a:t>_</a:t>
            </a:r>
            <a:r>
              <a:rPr lang="es-ES" sz="1000" b="1" dirty="0" err="1">
                <a:solidFill>
                  <a:srgbClr val="FF0000"/>
                </a:solidFill>
                <a:highlight>
                  <a:srgbClr val="F0F0F0"/>
                </a:highlight>
                <a:latin typeface="Courier New" panose="02070309020205020404" pitchFamily="49" charset="0"/>
              </a:rPr>
              <a:t>Cilk_for</a:t>
            </a:r>
            <a:r>
              <a:rPr lang="es-ES" sz="1000" dirty="0">
                <a:solidFill>
                  <a:srgbClr val="000000"/>
                </a:solidFill>
                <a:highlight>
                  <a:srgbClr val="F0F0F0"/>
                </a:highlight>
                <a:latin typeface="Courier New" panose="02070309020205020404" pitchFamily="49" charset="0"/>
              </a:rPr>
              <a:t> (</a:t>
            </a:r>
            <a:r>
              <a:rPr lang="es-ES" sz="1000" dirty="0" err="1">
                <a:solidFill>
                  <a:srgbClr val="0000FF"/>
                </a:solidFill>
                <a:highlight>
                  <a:srgbClr val="F0F0F0"/>
                </a:highlight>
                <a:latin typeface="Courier New" panose="02070309020205020404" pitchFamily="49" charset="0"/>
              </a:rPr>
              <a:t>int</a:t>
            </a:r>
            <a:r>
              <a:rPr lang="es-ES" sz="1000" dirty="0">
                <a:solidFill>
                  <a:srgbClr val="000000"/>
                </a:solidFill>
                <a:highlight>
                  <a:srgbClr val="F0F0F0"/>
                </a:highlight>
                <a:latin typeface="Courier New" panose="02070309020205020404" pitchFamily="49" charset="0"/>
              </a:rPr>
              <a:t> </a:t>
            </a:r>
            <a:r>
              <a:rPr lang="es-ES" sz="1000" dirty="0" err="1">
                <a:solidFill>
                  <a:srgbClr val="000000"/>
                </a:solidFill>
                <a:highlight>
                  <a:srgbClr val="F0F0F0"/>
                </a:highlight>
                <a:latin typeface="Courier New" panose="02070309020205020404" pitchFamily="49" charset="0"/>
              </a:rPr>
              <a:t>super_y</a:t>
            </a:r>
            <a:r>
              <a:rPr lang="es-ES" sz="1000" dirty="0">
                <a:solidFill>
                  <a:srgbClr val="000000"/>
                </a:solidFill>
                <a:highlight>
                  <a:srgbClr val="F0F0F0"/>
                </a:highlight>
                <a:latin typeface="Courier New" panose="02070309020205020404" pitchFamily="49" charset="0"/>
              </a:rPr>
              <a:t> = 0; </a:t>
            </a:r>
            <a:r>
              <a:rPr lang="es-ES" sz="1000" dirty="0" err="1">
                <a:solidFill>
                  <a:srgbClr val="000000"/>
                </a:solidFill>
                <a:highlight>
                  <a:srgbClr val="F0F0F0"/>
                </a:highlight>
                <a:latin typeface="Courier New" panose="02070309020205020404" pitchFamily="49" charset="0"/>
              </a:rPr>
              <a:t>super_y</a:t>
            </a:r>
            <a:r>
              <a:rPr lang="es-ES" sz="1000" dirty="0">
                <a:solidFill>
                  <a:srgbClr val="000000"/>
                </a:solidFill>
                <a:highlight>
                  <a:srgbClr val="F0F0F0"/>
                </a:highlight>
                <a:latin typeface="Courier New" panose="02070309020205020404" pitchFamily="49" charset="0"/>
              </a:rPr>
              <a:t> &lt; SIZE_Y; </a:t>
            </a:r>
            <a:r>
              <a:rPr lang="es-ES" sz="1000" dirty="0" err="1">
                <a:solidFill>
                  <a:srgbClr val="000000"/>
                </a:solidFill>
                <a:highlight>
                  <a:srgbClr val="F0F0F0"/>
                </a:highlight>
                <a:latin typeface="Courier New" panose="02070309020205020404" pitchFamily="49" charset="0"/>
              </a:rPr>
              <a:t>super_y</a:t>
            </a:r>
            <a:r>
              <a:rPr lang="es-ES" sz="1000" dirty="0">
                <a:solidFill>
                  <a:srgbClr val="000000"/>
                </a:solidFill>
                <a:highlight>
                  <a:srgbClr val="F0F0F0"/>
                </a:highlight>
                <a:latin typeface="Courier New" panose="02070309020205020404" pitchFamily="49" charset="0"/>
              </a:rPr>
              <a:t> += TILE_Y) {</a:t>
            </a: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each thread calculates its own tile in the column - which is</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a dot product of A's tile row and the </a:t>
            </a:r>
            <a:r>
              <a:rPr lang="en-US" sz="1000" dirty="0" smtClean="0">
                <a:solidFill>
                  <a:srgbClr val="008000"/>
                </a:solidFill>
                <a:highlight>
                  <a:srgbClr val="F0F0F0"/>
                </a:highlight>
                <a:latin typeface="Courier New" panose="02070309020205020404" pitchFamily="49" charset="0"/>
              </a:rPr>
              <a:t>cached column</a:t>
            </a:r>
            <a:endParaRPr lang="en-US" sz="1000" dirty="0">
              <a:solidFill>
                <a:srgbClr val="000000"/>
              </a:solidFill>
              <a:highlight>
                <a:srgbClr val="F0F0F0"/>
              </a:highlight>
              <a:latin typeface="Courier New" panose="02070309020205020404" pitchFamily="49" charset="0"/>
            </a:endParaRPr>
          </a:p>
          <a:p>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allocate tiles in registers</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0000"/>
                </a:solidFill>
                <a:highlight>
                  <a:srgbClr val="F0F0F0"/>
                </a:highlight>
                <a:latin typeface="Courier New" panose="02070309020205020404" pitchFamily="49" charset="0"/>
              </a:rPr>
              <a:t>      DTYPE </a:t>
            </a:r>
            <a:r>
              <a:rPr lang="en-US" sz="1000" dirty="0" err="1">
                <a:solidFill>
                  <a:srgbClr val="000000"/>
                </a:solidFill>
                <a:highlight>
                  <a:srgbClr val="F0F0F0"/>
                </a:highlight>
                <a:latin typeface="Courier New" panose="02070309020205020404" pitchFamily="49" charset="0"/>
              </a:rPr>
              <a:t>atile</a:t>
            </a:r>
            <a:r>
              <a:rPr lang="en-US" sz="1000" dirty="0">
                <a:solidFill>
                  <a:srgbClr val="000000"/>
                </a:solidFill>
                <a:highlight>
                  <a:srgbClr val="F0F0F0"/>
                </a:highlight>
                <a:latin typeface="Courier New" panose="02070309020205020404" pitchFamily="49" charset="0"/>
              </a:rPr>
              <a:t>[TILE_Y][TILE_K], </a:t>
            </a:r>
            <a:r>
              <a:rPr lang="en-US" sz="1000" dirty="0" err="1" smtClean="0">
                <a:solidFill>
                  <a:srgbClr val="000000"/>
                </a:solidFill>
                <a:highlight>
                  <a:srgbClr val="F0F0F0"/>
                </a:highlight>
                <a:latin typeface="Courier New" panose="02070309020205020404" pitchFamily="49" charset="0"/>
              </a:rPr>
              <a:t>btile</a:t>
            </a:r>
            <a:r>
              <a:rPr lang="en-US" sz="1000" dirty="0" smtClean="0">
                <a:solidFill>
                  <a:srgbClr val="000000"/>
                </a:solidFill>
                <a:highlight>
                  <a:srgbClr val="F0F0F0"/>
                </a:highlight>
                <a:latin typeface="Courier New" panose="02070309020205020404" pitchFamily="49" charset="0"/>
              </a:rPr>
              <a:t>[TILE_X], </a:t>
            </a:r>
            <a:r>
              <a:rPr lang="en-US" sz="1000" dirty="0" err="1" smtClean="0">
                <a:solidFill>
                  <a:srgbClr val="000000"/>
                </a:solidFill>
                <a:highlight>
                  <a:srgbClr val="F0F0F0"/>
                </a:highlight>
                <a:latin typeface="Courier New" panose="02070309020205020404" pitchFamily="49" charset="0"/>
              </a:rPr>
              <a:t>ctile</a:t>
            </a:r>
            <a:r>
              <a:rPr lang="en-US" sz="1000" dirty="0" smtClean="0">
                <a:solidFill>
                  <a:srgbClr val="000000"/>
                </a:solidFill>
                <a:highlight>
                  <a:srgbClr val="F0F0F0"/>
                </a:highlight>
                <a:latin typeface="Courier New" panose="02070309020205020404" pitchFamily="49" charset="0"/>
              </a:rPr>
              <a:t>[TILE_Y</a:t>
            </a:r>
            <a:r>
              <a:rPr lang="en-US" sz="1000" dirty="0">
                <a:solidFill>
                  <a:srgbClr val="000000"/>
                </a:solidFill>
                <a:highlight>
                  <a:srgbClr val="F0F0F0"/>
                </a:highlight>
                <a:latin typeface="Courier New" panose="02070309020205020404" pitchFamily="49" charset="0"/>
              </a:rPr>
              <a:t>][TILE_X];</a:t>
            </a:r>
          </a:p>
          <a:p>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 and initialize </a:t>
            </a:r>
            <a:r>
              <a:rPr lang="en-US" sz="1000" dirty="0" err="1">
                <a:solidFill>
                  <a:srgbClr val="008000"/>
                </a:solidFill>
                <a:highlight>
                  <a:srgbClr val="F0F0F0"/>
                </a:highlight>
                <a:latin typeface="Courier New" panose="02070309020205020404" pitchFamily="49" charset="0"/>
              </a:rPr>
              <a:t>ctile</a:t>
            </a:r>
            <a:r>
              <a:rPr lang="en-US" sz="1000" dirty="0">
                <a:solidFill>
                  <a:srgbClr val="008000"/>
                </a:solidFill>
                <a:highlight>
                  <a:srgbClr val="F0F0F0"/>
                </a:highlight>
                <a:latin typeface="Courier New" panose="02070309020205020404" pitchFamily="49" charset="0"/>
              </a:rPr>
              <a:t> to zero</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0000"/>
                </a:solidFill>
                <a:highlight>
                  <a:srgbClr val="F0F0F0"/>
                </a:highlight>
                <a:latin typeface="Courier New" panose="02070309020205020404" pitchFamily="49" charset="0"/>
              </a:rPr>
              <a:t>      </a:t>
            </a:r>
            <a:r>
              <a:rPr lang="en-US" sz="1000" dirty="0" err="1" smtClean="0">
                <a:solidFill>
                  <a:srgbClr val="000000"/>
                </a:solidFill>
                <a:highlight>
                  <a:srgbClr val="F0F0F0"/>
                </a:highlight>
                <a:latin typeface="Courier New" panose="02070309020205020404" pitchFamily="49" charset="0"/>
              </a:rPr>
              <a:t>ctile</a:t>
            </a:r>
            <a:r>
              <a:rPr lang="en-US" sz="1000" dirty="0">
                <a:solidFill>
                  <a:srgbClr val="000000"/>
                </a:solidFill>
                <a:highlight>
                  <a:srgbClr val="F0F0F0"/>
                </a:highlight>
                <a:latin typeface="Courier New" panose="02070309020205020404" pitchFamily="49" charset="0"/>
              </a:rPr>
              <a:t>[:][:] = (DTYPE)0</a:t>
            </a:r>
            <a:r>
              <a:rPr lang="en-US" sz="1000" dirty="0" smtClean="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a:t>
            </a:r>
          </a:p>
        </p:txBody>
      </p:sp>
    </p:spTree>
    <p:extLst>
      <p:ext uri="{BB962C8B-B14F-4D97-AF65-F5344CB8AC3E}">
        <p14:creationId xmlns:p14="http://schemas.microsoft.com/office/powerpoint/2010/main" val="267731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Examples: heterogeneous execution</a:t>
            </a:r>
            <a:endParaRPr lang="en-US" dirty="0"/>
          </a:p>
        </p:txBody>
      </p:sp>
      <p:sp>
        <p:nvSpPr>
          <p:cNvPr id="7" name="Text Placeholder 6"/>
          <p:cNvSpPr>
            <a:spLocks noGrp="1"/>
          </p:cNvSpPr>
          <p:nvPr>
            <p:ph type="body" idx="1"/>
          </p:nvPr>
        </p:nvSpPr>
        <p:spPr/>
        <p:txBody>
          <a:bodyPr/>
          <a:lstStyle/>
          <a:p>
            <a:r>
              <a:rPr lang="en-US" dirty="0" smtClean="0"/>
              <a:t>This section demonstrates dividing the work between CPU and GPU using </a:t>
            </a:r>
            <a:r>
              <a:rPr lang="en-US" dirty="0" err="1" smtClean="0"/>
              <a:t>Nbody</a:t>
            </a:r>
            <a:r>
              <a:rPr lang="en-US" dirty="0" smtClean="0"/>
              <a:t> gravity simulation as the example.</a:t>
            </a:r>
            <a:endParaRPr lang="en-US" dirty="0"/>
          </a:p>
        </p:txBody>
      </p:sp>
    </p:spTree>
    <p:extLst>
      <p:ext uri="{BB962C8B-B14F-4D97-AF65-F5344CB8AC3E}">
        <p14:creationId xmlns:p14="http://schemas.microsoft.com/office/powerpoint/2010/main" val="371606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N-Body simulation</a:t>
            </a:r>
            <a:endParaRPr lang="ru-RU" sz="2800" dirty="0">
              <a:latin typeface="Intel Clear"/>
            </a:endParaRPr>
          </a:p>
        </p:txBody>
      </p:sp>
      <p:sp>
        <p:nvSpPr>
          <p:cNvPr id="3" name="Content Placeholder 2"/>
          <p:cNvSpPr>
            <a:spLocks noGrp="1"/>
          </p:cNvSpPr>
          <p:nvPr>
            <p:ph idx="1"/>
          </p:nvPr>
        </p:nvSpPr>
        <p:spPr>
          <a:xfrm>
            <a:off x="455614" y="901304"/>
            <a:ext cx="8237537" cy="1850606"/>
          </a:xfrm>
        </p:spPr>
        <p:txBody>
          <a:bodyPr/>
          <a:lstStyle/>
          <a:p>
            <a:pPr marL="342900" indent="-342900">
              <a:buFontTx/>
              <a:buChar char="-"/>
            </a:pPr>
            <a:r>
              <a:rPr lang="en-US" sz="2000" dirty="0">
                <a:latin typeface="+mn-lt"/>
              </a:rPr>
              <a:t>N particles</a:t>
            </a:r>
          </a:p>
          <a:p>
            <a:pPr marL="342900" indent="-342900">
              <a:buFontTx/>
              <a:buChar char="-"/>
            </a:pPr>
            <a:r>
              <a:rPr lang="en-US" sz="2000" dirty="0">
                <a:latin typeface="+mn-lt"/>
              </a:rPr>
              <a:t>Each has its own mass, position and velocity in 3D space</a:t>
            </a:r>
          </a:p>
          <a:p>
            <a:pPr marL="342900" indent="-342900">
              <a:buFontTx/>
              <a:buChar char="-"/>
            </a:pPr>
            <a:r>
              <a:rPr lang="en-US" sz="2000" dirty="0">
                <a:latin typeface="+mn-lt"/>
              </a:rPr>
              <a:t>Particles are moving by influence of mutual gravitational forces</a:t>
            </a:r>
          </a:p>
          <a:p>
            <a:pPr marL="342900" indent="-342900">
              <a:buFontTx/>
              <a:buChar char="-"/>
            </a:pPr>
            <a:r>
              <a:rPr lang="en-US" sz="2000" dirty="0">
                <a:latin typeface="+mn-lt"/>
              </a:rPr>
              <a:t>Classic simulation has O(N</a:t>
            </a:r>
            <a:r>
              <a:rPr lang="en-US" sz="2000" baseline="30000" dirty="0">
                <a:latin typeface="+mn-lt"/>
              </a:rPr>
              <a:t>2</a:t>
            </a:r>
            <a:r>
              <a:rPr lang="en-US" sz="2000" dirty="0">
                <a:latin typeface="+mn-lt"/>
              </a:rPr>
              <a:t>) computational complexity</a:t>
            </a:r>
          </a:p>
          <a:p>
            <a:endParaRPr lang="ru-RU" sz="2800" dirty="0"/>
          </a:p>
        </p:txBody>
      </p:sp>
    </p:spTree>
    <p:extLst>
      <p:ext uri="{BB962C8B-B14F-4D97-AF65-F5344CB8AC3E}">
        <p14:creationId xmlns:p14="http://schemas.microsoft.com/office/powerpoint/2010/main" val="147428881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N-Body </a:t>
            </a:r>
            <a:r>
              <a:rPr lang="en-US" sz="2800" dirty="0" smtClean="0">
                <a:latin typeface="Intel Clear"/>
              </a:rPr>
              <a:t>simulation: main </a:t>
            </a:r>
            <a:r>
              <a:rPr lang="en-US" sz="2800" dirty="0">
                <a:latin typeface="Intel Clear"/>
              </a:rPr>
              <a:t>loop</a:t>
            </a:r>
            <a:endParaRPr lang="ru-RU" sz="2800" dirty="0">
              <a:latin typeface="Intel Clear"/>
            </a:endParaRPr>
          </a:p>
        </p:txBody>
      </p:sp>
      <p:sp>
        <p:nvSpPr>
          <p:cNvPr id="3" name="Content Placeholder 2"/>
          <p:cNvSpPr>
            <a:spLocks noGrp="1"/>
          </p:cNvSpPr>
          <p:nvPr>
            <p:ph idx="1"/>
          </p:nvPr>
        </p:nvSpPr>
        <p:spPr/>
        <p:txBody>
          <a:bodyPr>
            <a:noAutofit/>
          </a:bodyPr>
          <a:lstStyle/>
          <a:p>
            <a:pPr>
              <a:spcBef>
                <a:spcPts val="0"/>
              </a:spcBef>
            </a:pPr>
            <a:endParaRPr lang="en-US" sz="1400" dirty="0">
              <a:solidFill>
                <a:srgbClr val="000000"/>
              </a:solidFill>
              <a:highlight>
                <a:srgbClr val="FFFFFF"/>
              </a:highlight>
              <a:latin typeface="Consolas" panose="020B0609020204030204" pitchFamily="49" charset="0"/>
            </a:endParaRPr>
          </a:p>
          <a:p>
            <a:pPr>
              <a:spcBef>
                <a:spcPts val="0"/>
              </a:spcBef>
            </a:pPr>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Cilk_for</a:t>
            </a:r>
            <a:r>
              <a:rPr lang="en-US" sz="1400" dirty="0">
                <a:solidFill>
                  <a:srgbClr val="000000"/>
                </a:solidFill>
                <a:highlight>
                  <a:srgbClr val="FFFFFF"/>
                </a:highlight>
                <a:latin typeface="Consolas" panose="020B0609020204030204" pitchFamily="49" charset="0"/>
              </a:rPr>
              <a:t> (</a:t>
            </a:r>
            <a:r>
              <a:rPr lang="en-US" sz="1400" dirty="0" err="1">
                <a:solidFill>
                  <a:srgbClr val="3B3B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 = start; i &lt; </a:t>
            </a:r>
            <a:r>
              <a:rPr lang="en-US" sz="1400" dirty="0">
                <a:solidFill>
                  <a:srgbClr val="808080"/>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 ++i) {</a:t>
            </a:r>
          </a:p>
          <a:p>
            <a:pPr>
              <a:spcBef>
                <a:spcPts val="0"/>
              </a:spcBef>
            </a:pPr>
            <a:r>
              <a:rPr lang="en-US" sz="1400" dirty="0">
                <a:solidFill>
                  <a:srgbClr val="000000"/>
                </a:solidFill>
                <a:highlight>
                  <a:srgbClr val="FFFFFF"/>
                </a:highlight>
                <a:latin typeface="Consolas" panose="020B0609020204030204" pitchFamily="49" charset="0"/>
              </a:rPr>
              <a:t>        Vector3&lt;</a:t>
            </a:r>
            <a:r>
              <a:rPr lang="en-US" sz="1400" dirty="0">
                <a:solidFill>
                  <a:srgbClr val="3B3B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0.0f;</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j = 0; j &lt; </a:t>
            </a:r>
            <a:r>
              <a:rPr lang="en-US" sz="1400" dirty="0" err="1">
                <a:solidFill>
                  <a:srgbClr val="000000"/>
                </a:solidFill>
                <a:highlight>
                  <a:srgbClr val="FFFFFF"/>
                </a:highlight>
                <a:latin typeface="Consolas" panose="020B0609020204030204" pitchFamily="49" charset="0"/>
              </a:rPr>
              <a:t>body_count</a:t>
            </a:r>
            <a:r>
              <a:rPr lang="en-US" sz="1400" dirty="0">
                <a:solidFill>
                  <a:srgbClr val="000000"/>
                </a:solidFill>
                <a:highlight>
                  <a:srgbClr val="FFFFFF"/>
                </a:highlight>
                <a:latin typeface="Consolas" panose="020B0609020204030204" pitchFamily="49" charset="0"/>
              </a:rPr>
              <a:t>; ++j) {</a:t>
            </a:r>
          </a:p>
          <a:p>
            <a:pPr>
              <a:spcBef>
                <a:spcPts val="0"/>
              </a:spcBef>
            </a:pPr>
            <a:r>
              <a:rPr lang="en-US" sz="1400" dirty="0">
                <a:solidFill>
                  <a:srgbClr val="000000"/>
                </a:solidFill>
                <a:highlight>
                  <a:srgbClr val="FFFFFF"/>
                </a:highlight>
                <a:latin typeface="Consolas" panose="020B0609020204030204" pitchFamily="49" charset="0"/>
              </a:rPr>
              <a:t>            Vector3&lt;</a:t>
            </a:r>
            <a:r>
              <a:rPr lang="en-US" sz="1400" dirty="0">
                <a:solidFill>
                  <a:srgbClr val="3B3B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[j] -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[i];</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a:solidFill>
                  <a:srgbClr val="3B3BFF"/>
                </a:solidFill>
                <a:highlight>
                  <a:srgbClr val="FFFFFF"/>
                </a:highlight>
                <a:latin typeface="Consolas" panose="020B0609020204030204" pitchFamily="49" charset="0"/>
              </a:rPr>
              <a:t>float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sqrtf</a:t>
            </a:r>
            <a:r>
              <a:rPr lang="en-US" sz="1400" dirty="0">
                <a:solidFill>
                  <a:srgbClr val="000000"/>
                </a:solidFill>
                <a:highlight>
                  <a:srgbClr val="FFFFFF"/>
                </a:highlight>
                <a:latin typeface="Consolas" panose="020B0609020204030204" pitchFamily="49" charset="0"/>
              </a:rPr>
              <a:t>(dot(</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 epsilon);</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 masses[j] /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a:t>
            </a:r>
          </a:p>
          <a:p>
            <a:pPr>
              <a:spcBef>
                <a:spcPts val="0"/>
              </a:spcBef>
            </a:pPr>
            <a:r>
              <a:rPr lang="ru-RU" sz="1400" dirty="0">
                <a:solidFill>
                  <a:srgbClr val="000000"/>
                </a:solidFill>
                <a:highlight>
                  <a:srgbClr val="FFFFFF"/>
                </a:highlight>
                <a:latin typeface="Consolas" panose="020B0609020204030204" pitchFamily="49" charset="0"/>
              </a:rPr>
              <a:t>        }</a:t>
            </a:r>
          </a:p>
          <a:p>
            <a:pPr>
              <a:spcBef>
                <a:spcPts val="0"/>
              </a:spcBef>
            </a:pPr>
            <a:endParaRPr lang="en-US" sz="1400" dirty="0">
              <a:solidFill>
                <a:srgbClr val="000000"/>
              </a:solidFill>
              <a:highlight>
                <a:srgbClr val="FFFFFF"/>
              </a:highlight>
              <a:latin typeface="Consolas" panose="020B0609020204030204" pitchFamily="49" charset="0"/>
            </a:endParaRPr>
          </a:p>
          <a:p>
            <a:pPr>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new_vel</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old_vel</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time;</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new_pos</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old_vel</a:t>
            </a:r>
            <a:r>
              <a:rPr lang="en-US" sz="1400" dirty="0">
                <a:solidFill>
                  <a:srgbClr val="000000"/>
                </a:solidFill>
                <a:highlight>
                  <a:srgbClr val="FFFFFF"/>
                </a:highlight>
                <a:latin typeface="Consolas" panose="020B0609020204030204" pitchFamily="49" charset="0"/>
              </a:rPr>
              <a:t>[i] * time +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time * time / 2;</a:t>
            </a:r>
          </a:p>
          <a:p>
            <a:pPr>
              <a:spcBef>
                <a:spcPts val="0"/>
              </a:spcBef>
            </a:pPr>
            <a:r>
              <a:rPr lang="ru-RU" sz="1400" dirty="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a:spcBef>
                <a:spcPts val="0"/>
              </a:spcBef>
            </a:pPr>
            <a:endParaRPr lang="en-US" sz="1400" dirty="0">
              <a:solidFill>
                <a:srgbClr val="000000"/>
              </a:solidFill>
              <a:highlight>
                <a:srgbClr val="FFFFFF"/>
              </a:highlight>
              <a:latin typeface="Consolas" panose="020B0609020204030204" pitchFamily="49" charset="0"/>
            </a:endParaRPr>
          </a:p>
          <a:p>
            <a:pPr>
              <a:spcBef>
                <a:spcPts val="0"/>
              </a:spcBef>
            </a:pPr>
            <a:r>
              <a:rPr lang="en-US" sz="1300" dirty="0">
                <a:highlight>
                  <a:srgbClr val="FFFFFF"/>
                </a:highlight>
              </a:rPr>
              <a:t>Straightforward approach is to add #pragma offload to the main loop</a:t>
            </a:r>
          </a:p>
          <a:p>
            <a:pPr>
              <a:spcBef>
                <a:spcPts val="0"/>
              </a:spcBef>
            </a:pPr>
            <a:endParaRPr lang="en-US" sz="1400" dirty="0">
              <a:solidFill>
                <a:srgbClr val="000000"/>
              </a:solidFill>
              <a:highlight>
                <a:srgbClr val="FFFFFF"/>
              </a:highlight>
              <a:latin typeface="Consolas" panose="020B0609020204030204" pitchFamily="49" charset="0"/>
            </a:endParaRPr>
          </a:p>
          <a:p>
            <a:pPr>
              <a:spcBef>
                <a:spcPts val="0"/>
              </a:spcBef>
            </a:pPr>
            <a:r>
              <a:rPr lang="en-US" sz="1400" dirty="0">
                <a:solidFill>
                  <a:srgbClr val="000000"/>
                </a:solidFill>
                <a:highlight>
                  <a:srgbClr val="FFFFFF"/>
                </a:highlight>
                <a:latin typeface="Consolas" panose="020B0609020204030204" pitchFamily="49" charset="0"/>
              </a:rPr>
              <a:t> </a:t>
            </a:r>
            <a:endParaRPr lang="en-US" sz="1400" dirty="0"/>
          </a:p>
        </p:txBody>
      </p:sp>
    </p:spTree>
    <p:extLst>
      <p:ext uri="{BB962C8B-B14F-4D97-AF65-F5344CB8AC3E}">
        <p14:creationId xmlns:p14="http://schemas.microsoft.com/office/powerpoint/2010/main" val="270497850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N-Body </a:t>
            </a:r>
            <a:r>
              <a:rPr lang="en-US" sz="2800" dirty="0" smtClean="0">
                <a:latin typeface="Intel Clear"/>
              </a:rPr>
              <a:t>simulation: #</a:t>
            </a:r>
            <a:r>
              <a:rPr lang="en-US" sz="2800" dirty="0">
                <a:latin typeface="Intel Clear"/>
              </a:rPr>
              <a:t>pragma offload</a:t>
            </a:r>
            <a:endParaRPr lang="ru-RU" sz="2800" dirty="0">
              <a:latin typeface="Intel Clear"/>
            </a:endParaRPr>
          </a:p>
        </p:txBody>
      </p:sp>
      <p:sp>
        <p:nvSpPr>
          <p:cNvPr id="3" name="Content Placeholder 2"/>
          <p:cNvSpPr>
            <a:spLocks noGrp="1"/>
          </p:cNvSpPr>
          <p:nvPr>
            <p:ph idx="1"/>
          </p:nvPr>
        </p:nvSpPr>
        <p:spPr>
          <a:xfrm>
            <a:off x="252548" y="1101601"/>
            <a:ext cx="8891452" cy="3575447"/>
          </a:xfrm>
        </p:spPr>
        <p:txBody>
          <a:bodyPr>
            <a:noAutofit/>
          </a:bodyPr>
          <a:lstStyle/>
          <a:p>
            <a:pPr>
              <a:lnSpc>
                <a:spcPct val="120000"/>
              </a:lnSpc>
              <a:spcBef>
                <a:spcPts val="0"/>
              </a:spcBef>
            </a:pPr>
            <a:r>
              <a:rPr lang="en-US" sz="1400" dirty="0">
                <a:solidFill>
                  <a:srgbClr val="0000FF"/>
                </a:solidFill>
                <a:highlight>
                  <a:srgbClr val="FFFFFF"/>
                </a:highlight>
                <a:latin typeface="Consolas" panose="020B0609020204030204" pitchFamily="49" charset="0"/>
              </a:rPr>
              <a:t>#pragma</a:t>
            </a:r>
            <a:r>
              <a:rPr lang="en-US" sz="1400" dirty="0">
                <a:solidFill>
                  <a:srgbClr val="000000"/>
                </a:solidFill>
                <a:highlight>
                  <a:srgbClr val="FFFFFF"/>
                </a:highlight>
                <a:latin typeface="Consolas" panose="020B0609020204030204" pitchFamily="49" charset="0"/>
              </a:rPr>
              <a:t> offload target(</a:t>
            </a:r>
            <a:r>
              <a:rPr lang="en-US" sz="1400" dirty="0" err="1">
                <a:solidFill>
                  <a:srgbClr val="000000"/>
                </a:solidFill>
                <a:highlight>
                  <a:srgbClr val="FFFFFF"/>
                </a:highlight>
                <a:latin typeface="Consolas" panose="020B0609020204030204" pitchFamily="49" charset="0"/>
              </a:rPr>
              <a:t>gfx</a:t>
            </a:r>
            <a:r>
              <a:rPr lang="en-US" sz="1400" dirty="0">
                <a:solidFill>
                  <a:srgbClr val="000000"/>
                </a:solidFill>
                <a:highlight>
                  <a:srgbClr val="FFFFFF"/>
                </a:highlight>
                <a:latin typeface="Consolas" panose="020B0609020204030204" pitchFamily="49" charset="0"/>
              </a:rPr>
              <a:t>)  pin(</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old_vel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new_pos</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new_vel</a:t>
            </a:r>
            <a:r>
              <a:rPr lang="en-US" sz="1400" dirty="0" smtClean="0">
                <a:solidFill>
                  <a:srgbClr val="000000"/>
                </a:solidFill>
                <a:highlight>
                  <a:srgbClr val="FFFFFF"/>
                </a:highlight>
                <a:latin typeface="Consolas" panose="020B0609020204030204" pitchFamily="49" charset="0"/>
              </a:rPr>
              <a:t>: length(</a:t>
            </a:r>
            <a:r>
              <a:rPr lang="en-US" sz="1400" dirty="0" err="1" smtClean="0">
                <a:solidFill>
                  <a:srgbClr val="000000"/>
                </a:solidFill>
                <a:highlight>
                  <a:srgbClr val="FFFFFF"/>
                </a:highlight>
                <a:latin typeface="Consolas" panose="020B0609020204030204" pitchFamily="49" charset="0"/>
              </a:rPr>
              <a:t>body_count</a:t>
            </a:r>
            <a:r>
              <a:rPr lang="en-US" sz="1400" dirty="0">
                <a:solidFill>
                  <a:srgbClr val="000000"/>
                </a:solidFill>
                <a:highlight>
                  <a:srgbClr val="FFFFFF"/>
                </a:highlight>
                <a:latin typeface="Consolas" panose="020B0609020204030204" pitchFamily="49" charset="0"/>
              </a:rPr>
              <a:t>)) </a:t>
            </a:r>
          </a:p>
          <a:p>
            <a:pPr>
              <a:lnSpc>
                <a:spcPct val="120000"/>
              </a:lnSpc>
              <a:spcBef>
                <a:spcPts val="0"/>
              </a:spcBef>
            </a:pPr>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Cilk_for</a:t>
            </a:r>
            <a:r>
              <a:rPr lang="en-US" sz="1400" dirty="0">
                <a:solidFill>
                  <a:srgbClr val="000000"/>
                </a:solidFill>
                <a:highlight>
                  <a:srgbClr val="FFFFFF"/>
                </a:highlight>
                <a:latin typeface="Consolas" panose="020B0609020204030204" pitchFamily="49" charset="0"/>
              </a:rPr>
              <a:t> (</a:t>
            </a:r>
            <a:r>
              <a:rPr lang="en-US" sz="1400" dirty="0" err="1">
                <a:solidFill>
                  <a:srgbClr val="3B3B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 = start; i &lt; </a:t>
            </a:r>
            <a:r>
              <a:rPr lang="en-US" sz="1400" dirty="0">
                <a:solidFill>
                  <a:srgbClr val="808080"/>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 ++i) {</a:t>
            </a:r>
          </a:p>
          <a:p>
            <a:pPr>
              <a:lnSpc>
                <a:spcPct val="120000"/>
              </a:lnSpc>
              <a:spcBef>
                <a:spcPts val="0"/>
              </a:spcBef>
            </a:pPr>
            <a:r>
              <a:rPr lang="en-US" sz="1400" dirty="0">
                <a:solidFill>
                  <a:srgbClr val="000000"/>
                </a:solidFill>
                <a:highlight>
                  <a:srgbClr val="FFFFFF"/>
                </a:highlight>
                <a:latin typeface="Consolas" panose="020B0609020204030204" pitchFamily="49" charset="0"/>
              </a:rPr>
              <a:t>        Vector3&lt;</a:t>
            </a:r>
            <a:r>
              <a:rPr lang="en-US" sz="1400" dirty="0">
                <a:solidFill>
                  <a:srgbClr val="3B3B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0.0f;</a:t>
            </a:r>
          </a:p>
          <a:p>
            <a:pPr>
              <a:lnSpc>
                <a:spcPct val="120000"/>
              </a:lnSpc>
              <a:spcBef>
                <a:spcPts val="0"/>
              </a:spcBef>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j = 0; j &lt; </a:t>
            </a:r>
            <a:r>
              <a:rPr lang="en-US" sz="1400" dirty="0" err="1">
                <a:solidFill>
                  <a:srgbClr val="000000"/>
                </a:solidFill>
                <a:highlight>
                  <a:srgbClr val="FFFFFF"/>
                </a:highlight>
                <a:latin typeface="Consolas" panose="020B0609020204030204" pitchFamily="49" charset="0"/>
              </a:rPr>
              <a:t>body_count</a:t>
            </a:r>
            <a:r>
              <a:rPr lang="en-US" sz="1400" dirty="0">
                <a:solidFill>
                  <a:srgbClr val="000000"/>
                </a:solidFill>
                <a:highlight>
                  <a:srgbClr val="FFFFFF"/>
                </a:highlight>
                <a:latin typeface="Consolas" panose="020B0609020204030204" pitchFamily="49" charset="0"/>
              </a:rPr>
              <a:t>; ++j) {</a:t>
            </a:r>
          </a:p>
          <a:p>
            <a:pPr>
              <a:lnSpc>
                <a:spcPct val="120000"/>
              </a:lnSpc>
              <a:spcBef>
                <a:spcPts val="0"/>
              </a:spcBef>
            </a:pPr>
            <a:r>
              <a:rPr lang="en-US" sz="1400" dirty="0">
                <a:solidFill>
                  <a:srgbClr val="000000"/>
                </a:solidFill>
                <a:highlight>
                  <a:srgbClr val="FFFFFF"/>
                </a:highlight>
                <a:latin typeface="Consolas" panose="020B0609020204030204" pitchFamily="49" charset="0"/>
              </a:rPr>
              <a:t>            Vector3&lt;</a:t>
            </a:r>
            <a:r>
              <a:rPr lang="en-US" sz="1400" dirty="0">
                <a:solidFill>
                  <a:srgbClr val="3B3B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[j] -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[i];</a:t>
            </a:r>
          </a:p>
          <a:p>
            <a:pPr>
              <a:lnSpc>
                <a:spcPct val="120000"/>
              </a:lnSpc>
              <a:spcBef>
                <a:spcPts val="0"/>
              </a:spcBef>
            </a:pPr>
            <a:r>
              <a:rPr lang="en-US" sz="1400" dirty="0">
                <a:solidFill>
                  <a:srgbClr val="000000"/>
                </a:solidFill>
                <a:highlight>
                  <a:srgbClr val="FFFFFF"/>
                </a:highlight>
                <a:latin typeface="Consolas" panose="020B0609020204030204" pitchFamily="49" charset="0"/>
              </a:rPr>
              <a:t>            </a:t>
            </a:r>
            <a:r>
              <a:rPr lang="en-US" sz="1400" dirty="0">
                <a:solidFill>
                  <a:srgbClr val="3B3BFF"/>
                </a:solidFill>
                <a:highlight>
                  <a:srgbClr val="FFFFFF"/>
                </a:highlight>
                <a:latin typeface="Consolas" panose="020B0609020204030204" pitchFamily="49" charset="0"/>
              </a:rPr>
              <a:t>float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sqrtf</a:t>
            </a:r>
            <a:r>
              <a:rPr lang="en-US" sz="1400" dirty="0">
                <a:solidFill>
                  <a:srgbClr val="000000"/>
                </a:solidFill>
                <a:highlight>
                  <a:srgbClr val="FFFFFF"/>
                </a:highlight>
                <a:latin typeface="Consolas" panose="020B0609020204030204" pitchFamily="49" charset="0"/>
              </a:rPr>
              <a:t>(dot(</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 epsilon);</a:t>
            </a:r>
          </a:p>
          <a:p>
            <a:pPr>
              <a:lnSpc>
                <a:spcPct val="120000"/>
              </a:lnSpc>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 masses[j] /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a:t>
            </a:r>
          </a:p>
          <a:p>
            <a:pPr>
              <a:lnSpc>
                <a:spcPct val="120000"/>
              </a:lnSpc>
              <a:spcBef>
                <a:spcPts val="0"/>
              </a:spcBef>
            </a:pPr>
            <a:r>
              <a:rPr lang="ru-RU" sz="1400" dirty="0">
                <a:solidFill>
                  <a:srgbClr val="000000"/>
                </a:solidFill>
                <a:highlight>
                  <a:srgbClr val="FFFFFF"/>
                </a:highlight>
                <a:latin typeface="Consolas" panose="020B0609020204030204" pitchFamily="49" charset="0"/>
              </a:rPr>
              <a:t>        }</a:t>
            </a:r>
          </a:p>
          <a:p>
            <a:pPr>
              <a:lnSpc>
                <a:spcPct val="120000"/>
              </a:lnSpc>
              <a:spcBef>
                <a:spcPts val="0"/>
              </a:spcBef>
            </a:pPr>
            <a:endParaRPr lang="en-US" sz="1400" dirty="0">
              <a:solidFill>
                <a:srgbClr val="000000"/>
              </a:solidFill>
              <a:highlight>
                <a:srgbClr val="FFFFFF"/>
              </a:highlight>
              <a:latin typeface="Consolas" panose="020B0609020204030204" pitchFamily="49" charset="0"/>
            </a:endParaRPr>
          </a:p>
          <a:p>
            <a:pPr>
              <a:lnSpc>
                <a:spcPct val="120000"/>
              </a:lnSpc>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new_vel</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old_vel</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time;</a:t>
            </a:r>
          </a:p>
          <a:p>
            <a:pPr>
              <a:lnSpc>
                <a:spcPct val="120000"/>
              </a:lnSpc>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new_pos</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old_vel</a:t>
            </a:r>
            <a:r>
              <a:rPr lang="en-US" sz="1400" dirty="0">
                <a:solidFill>
                  <a:srgbClr val="000000"/>
                </a:solidFill>
                <a:highlight>
                  <a:srgbClr val="FFFFFF"/>
                </a:highlight>
                <a:latin typeface="Consolas" panose="020B0609020204030204" pitchFamily="49" charset="0"/>
              </a:rPr>
              <a:t>[i] * time +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time * time / 2.0f;</a:t>
            </a:r>
          </a:p>
          <a:p>
            <a:pPr>
              <a:lnSpc>
                <a:spcPct val="120000"/>
              </a:lnSpc>
              <a:spcBef>
                <a:spcPts val="0"/>
              </a:spcBef>
            </a:pPr>
            <a:r>
              <a:rPr lang="ru-RU" sz="1400" dirty="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a:spcBef>
                <a:spcPts val="0"/>
              </a:spcBef>
            </a:pPr>
            <a:r>
              <a:rPr lang="en-US" sz="1400" dirty="0" smtClean="0">
                <a:highlight>
                  <a:srgbClr val="FFFFFF"/>
                </a:highlight>
              </a:rPr>
              <a:t>May </a:t>
            </a:r>
            <a:r>
              <a:rPr lang="en-US" sz="1400" dirty="0">
                <a:highlight>
                  <a:srgbClr val="FFFFFF"/>
                </a:highlight>
              </a:rPr>
              <a:t>eliminate pining/</a:t>
            </a:r>
            <a:r>
              <a:rPr lang="en-US" sz="1400" dirty="0" err="1">
                <a:highlight>
                  <a:srgbClr val="FFFFFF"/>
                </a:highlight>
              </a:rPr>
              <a:t>unpining</a:t>
            </a:r>
            <a:r>
              <a:rPr lang="en-US" sz="1400" dirty="0">
                <a:highlight>
                  <a:srgbClr val="FFFFFF"/>
                </a:highlight>
              </a:rPr>
              <a:t> overhead by moving loop body to an asynchronous kernel</a:t>
            </a:r>
          </a:p>
          <a:p>
            <a:pPr>
              <a:lnSpc>
                <a:spcPct val="120000"/>
              </a:lnSpc>
              <a:spcBef>
                <a:spcPts val="0"/>
              </a:spcBef>
            </a:pPr>
            <a:r>
              <a:rPr lang="en-US" sz="1400" dirty="0">
                <a:highlight>
                  <a:srgbClr val="FFFFFF"/>
                </a:highlight>
              </a:rPr>
              <a:t>Pinning/unpinning should be done in initialization and cleanup code</a:t>
            </a:r>
          </a:p>
          <a:p>
            <a:pPr>
              <a:lnSpc>
                <a:spcPct val="120000"/>
              </a:lnSpc>
              <a:spcBef>
                <a:spcPts val="0"/>
              </a:spcBef>
            </a:pPr>
            <a:r>
              <a:rPr lang="en-US" sz="1400" dirty="0">
                <a:highlight>
                  <a:srgbClr val="FFFFFF"/>
                </a:highlight>
              </a:rPr>
              <a:t> </a:t>
            </a:r>
          </a:p>
        </p:txBody>
      </p:sp>
    </p:spTree>
    <p:extLst>
      <p:ext uri="{BB962C8B-B14F-4D97-AF65-F5344CB8AC3E}">
        <p14:creationId xmlns:p14="http://schemas.microsoft.com/office/powerpoint/2010/main" val="31756983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N-Body </a:t>
            </a:r>
            <a:r>
              <a:rPr lang="en-US" sz="2800" dirty="0" smtClean="0">
                <a:latin typeface="Intel Clear"/>
              </a:rPr>
              <a:t>simulation: asynchronous </a:t>
            </a:r>
            <a:r>
              <a:rPr lang="en-US" sz="2800" dirty="0">
                <a:latin typeface="Intel Clear"/>
              </a:rPr>
              <a:t>kernel</a:t>
            </a:r>
            <a:endParaRPr lang="ru-RU" sz="2800" dirty="0">
              <a:latin typeface="Intel Clear"/>
            </a:endParaRPr>
          </a:p>
        </p:txBody>
      </p:sp>
      <p:sp>
        <p:nvSpPr>
          <p:cNvPr id="3" name="Content Placeholder 2"/>
          <p:cNvSpPr>
            <a:spLocks noGrp="1"/>
          </p:cNvSpPr>
          <p:nvPr>
            <p:ph idx="1"/>
          </p:nvPr>
        </p:nvSpPr>
        <p:spPr>
          <a:xfrm>
            <a:off x="455613" y="1075475"/>
            <a:ext cx="8237537" cy="3575447"/>
          </a:xfrm>
        </p:spPr>
        <p:txBody>
          <a:bodyPr>
            <a:noAutofit/>
          </a:bodyPr>
          <a:lstStyle/>
          <a:p>
            <a:pPr>
              <a:spcBef>
                <a:spcPts val="0"/>
              </a:spcBef>
            </a:pPr>
            <a:r>
              <a:rPr lang="en-US" sz="1400" dirty="0">
                <a:solidFill>
                  <a:srgbClr val="3B3BFF"/>
                </a:solidFill>
                <a:highlight>
                  <a:srgbClr val="FFFFFF"/>
                </a:highlight>
                <a:latin typeface="Consolas" panose="020B0609020204030204" pitchFamily="49" charset="0"/>
              </a:rPr>
              <a:t>__</a:t>
            </a:r>
            <a:r>
              <a:rPr lang="en-US" sz="1400" dirty="0" err="1">
                <a:solidFill>
                  <a:srgbClr val="3B3BFF"/>
                </a:solidFill>
                <a:highlight>
                  <a:srgbClr val="FFFFFF"/>
                </a:highlight>
                <a:latin typeface="Consolas" panose="020B0609020204030204" pitchFamily="49" charset="0"/>
              </a:rPr>
              <a:t>declspec</a:t>
            </a:r>
            <a:r>
              <a:rPr lang="en-US" sz="1400" dirty="0">
                <a:solidFill>
                  <a:srgbClr val="000000"/>
                </a:solidFill>
                <a:highlight>
                  <a:srgbClr val="FFFFFF"/>
                </a:highlight>
                <a:latin typeface="Consolas" panose="020B0609020204030204" pitchFamily="49" charset="0"/>
              </a:rPr>
              <a:t>(target(</a:t>
            </a:r>
            <a:r>
              <a:rPr lang="en-US" sz="1400" dirty="0" err="1">
                <a:solidFill>
                  <a:srgbClr val="000000"/>
                </a:solidFill>
                <a:highlight>
                  <a:srgbClr val="FFFFFF"/>
                </a:highlight>
                <a:latin typeface="Consolas" panose="020B0609020204030204" pitchFamily="49" charset="0"/>
              </a:rPr>
              <a:t>gfx_kernel</a:t>
            </a:r>
            <a:r>
              <a:rPr lang="en-US" sz="1400" dirty="0">
                <a:solidFill>
                  <a:srgbClr val="000000"/>
                </a:solidFill>
                <a:highlight>
                  <a:srgbClr val="FFFFFF"/>
                </a:highlight>
                <a:latin typeface="Consolas" panose="020B0609020204030204" pitchFamily="49" charset="0"/>
              </a:rPr>
              <a:t>))</a:t>
            </a:r>
          </a:p>
          <a:p>
            <a:pPr>
              <a:spcBef>
                <a:spcPts val="0"/>
              </a:spcBef>
            </a:pPr>
            <a:r>
              <a:rPr lang="en-US" sz="1400" dirty="0">
                <a:solidFill>
                  <a:srgbClr val="3B3B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nbody_kernel</a:t>
            </a:r>
            <a:r>
              <a:rPr lang="en-US" sz="1400" dirty="0">
                <a:solidFill>
                  <a:srgbClr val="000000"/>
                </a:solidFill>
                <a:highlight>
                  <a:srgbClr val="FFFFFF"/>
                </a:highlight>
                <a:latin typeface="Consolas" panose="020B0609020204030204" pitchFamily="49" charset="0"/>
              </a:rPr>
              <a:t>(</a:t>
            </a:r>
            <a:r>
              <a:rPr lang="en-US" sz="1400" dirty="0" err="1">
                <a:solidFill>
                  <a:srgbClr val="3B3BFF"/>
                </a:solidFill>
                <a:highlight>
                  <a:srgbClr val="FFFFFF"/>
                </a:highlight>
                <a:latin typeface="Consolas" panose="020B0609020204030204" pitchFamily="49" charset="0"/>
              </a:rPr>
              <a:t>int</a:t>
            </a:r>
            <a:r>
              <a:rPr lang="en-US" sz="1400" dirty="0">
                <a:solidFill>
                  <a:srgbClr val="3B3B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start, </a:t>
            </a:r>
            <a:r>
              <a:rPr lang="en-US" sz="1400" dirty="0" err="1">
                <a:solidFill>
                  <a:srgbClr val="3B3BFF"/>
                </a:solidFill>
                <a:highlight>
                  <a:srgbClr val="FFFFFF"/>
                </a:highlight>
                <a:latin typeface="Consolas" panose="020B0609020204030204" pitchFamily="49" charset="0"/>
              </a:rPr>
              <a:t>int</a:t>
            </a:r>
            <a:r>
              <a:rPr lang="en-US" sz="1400" dirty="0">
                <a:solidFill>
                  <a:srgbClr val="3B3B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end, </a:t>
            </a:r>
            <a:r>
              <a:rPr lang="en-US" sz="1400" dirty="0" err="1">
                <a:solidFill>
                  <a:srgbClr val="3B3BFF"/>
                </a:solidFill>
                <a:highlight>
                  <a:srgbClr val="FFFFFF"/>
                </a:highlight>
                <a:latin typeface="Consolas" panose="020B0609020204030204" pitchFamily="49" charset="0"/>
              </a:rPr>
              <a:t>int</a:t>
            </a:r>
            <a:r>
              <a:rPr lang="en-US" sz="1400" dirty="0">
                <a:solidFill>
                  <a:srgbClr val="3B3BFF"/>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body_count</a:t>
            </a:r>
            <a:r>
              <a:rPr lang="en-US" sz="1400" dirty="0">
                <a:solidFill>
                  <a:srgbClr val="000000"/>
                </a:solidFill>
                <a:highlight>
                  <a:srgbClr val="FFFFFF"/>
                </a:highlight>
                <a:latin typeface="Consolas" panose="020B0609020204030204" pitchFamily="49" charset="0"/>
              </a:rPr>
              <a:t>, </a:t>
            </a:r>
            <a:r>
              <a:rPr lang="en-US" sz="1400" dirty="0">
                <a:solidFill>
                  <a:srgbClr val="3B3B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*masses, ...) {</a:t>
            </a:r>
          </a:p>
          <a:p>
            <a:pPr>
              <a:spcBef>
                <a:spcPts val="0"/>
              </a:spcBef>
            </a:pPr>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Cilk_for</a:t>
            </a:r>
            <a:r>
              <a:rPr lang="en-US" sz="1400" dirty="0">
                <a:solidFill>
                  <a:srgbClr val="000000"/>
                </a:solidFill>
                <a:highlight>
                  <a:srgbClr val="FFFFFF"/>
                </a:highlight>
                <a:latin typeface="Consolas" panose="020B0609020204030204" pitchFamily="49" charset="0"/>
              </a:rPr>
              <a:t> (</a:t>
            </a:r>
            <a:r>
              <a:rPr lang="en-US" sz="1400" dirty="0" err="1">
                <a:solidFill>
                  <a:srgbClr val="3B3B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 = start; i &lt; end; ++i) {</a:t>
            </a:r>
          </a:p>
          <a:p>
            <a:pPr>
              <a:spcBef>
                <a:spcPts val="0"/>
              </a:spcBef>
            </a:pPr>
            <a:r>
              <a:rPr lang="en-US" sz="1400" dirty="0">
                <a:solidFill>
                  <a:srgbClr val="000000"/>
                </a:solidFill>
                <a:highlight>
                  <a:srgbClr val="FFFFFF"/>
                </a:highlight>
                <a:latin typeface="Consolas" panose="020B0609020204030204" pitchFamily="49" charset="0"/>
              </a:rPr>
              <a:t>        Vector3&lt;</a:t>
            </a:r>
            <a:r>
              <a:rPr lang="en-US" sz="1400" dirty="0">
                <a:solidFill>
                  <a:srgbClr val="3B3B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0.0f;</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j = 0; j &lt; </a:t>
            </a:r>
            <a:r>
              <a:rPr lang="en-US" sz="1400" dirty="0" err="1">
                <a:solidFill>
                  <a:srgbClr val="000000"/>
                </a:solidFill>
                <a:highlight>
                  <a:srgbClr val="FFFFFF"/>
                </a:highlight>
                <a:latin typeface="Consolas" panose="020B0609020204030204" pitchFamily="49" charset="0"/>
              </a:rPr>
              <a:t>body_count</a:t>
            </a:r>
            <a:r>
              <a:rPr lang="en-US" sz="1400" dirty="0">
                <a:solidFill>
                  <a:srgbClr val="000000"/>
                </a:solidFill>
                <a:highlight>
                  <a:srgbClr val="FFFFFF"/>
                </a:highlight>
                <a:latin typeface="Consolas" panose="020B0609020204030204" pitchFamily="49" charset="0"/>
              </a:rPr>
              <a:t>; ++j) {</a:t>
            </a:r>
          </a:p>
          <a:p>
            <a:pPr>
              <a:spcBef>
                <a:spcPts val="0"/>
              </a:spcBef>
            </a:pPr>
            <a:r>
              <a:rPr lang="en-US" sz="1400" dirty="0">
                <a:solidFill>
                  <a:srgbClr val="000000"/>
                </a:solidFill>
                <a:highlight>
                  <a:srgbClr val="FFFFFF"/>
                </a:highlight>
                <a:latin typeface="Consolas" panose="020B0609020204030204" pitchFamily="49" charset="0"/>
              </a:rPr>
              <a:t>            Vector3&lt;</a:t>
            </a:r>
            <a:r>
              <a:rPr lang="en-US" sz="1400" dirty="0">
                <a:solidFill>
                  <a:srgbClr val="3B3B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[j] -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[i];</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a:solidFill>
                  <a:srgbClr val="3B3BFF"/>
                </a:solidFill>
                <a:highlight>
                  <a:srgbClr val="FFFFFF"/>
                </a:highlight>
                <a:latin typeface="Consolas" panose="020B0609020204030204" pitchFamily="49" charset="0"/>
              </a:rPr>
              <a:t>float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sqrtf</a:t>
            </a:r>
            <a:r>
              <a:rPr lang="en-US" sz="1400" dirty="0">
                <a:solidFill>
                  <a:srgbClr val="000000"/>
                </a:solidFill>
                <a:highlight>
                  <a:srgbClr val="FFFFFF"/>
                </a:highlight>
                <a:latin typeface="Consolas" panose="020B0609020204030204" pitchFamily="49" charset="0"/>
              </a:rPr>
              <a:t>(dot(</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 epsilon);</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dist</a:t>
            </a:r>
            <a:r>
              <a:rPr lang="en-US" sz="1400" dirty="0">
                <a:solidFill>
                  <a:srgbClr val="000000"/>
                </a:solidFill>
                <a:highlight>
                  <a:srgbClr val="FFFFFF"/>
                </a:highlight>
                <a:latin typeface="Consolas" panose="020B0609020204030204" pitchFamily="49" charset="0"/>
              </a:rPr>
              <a:t> * masses[j] /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len</a:t>
            </a:r>
            <a:r>
              <a:rPr lang="en-US" sz="1400" dirty="0">
                <a:solidFill>
                  <a:srgbClr val="000000"/>
                </a:solidFill>
                <a:highlight>
                  <a:srgbClr val="FFFFFF"/>
                </a:highlight>
                <a:latin typeface="Consolas" panose="020B0609020204030204" pitchFamily="49" charset="0"/>
              </a:rPr>
              <a:t>);</a:t>
            </a:r>
          </a:p>
          <a:p>
            <a:pPr>
              <a:spcBef>
                <a:spcPts val="0"/>
              </a:spcBef>
            </a:pPr>
            <a:r>
              <a:rPr lang="ru-RU" sz="1400" dirty="0">
                <a:solidFill>
                  <a:srgbClr val="000000"/>
                </a:solidFill>
                <a:highlight>
                  <a:srgbClr val="FFFFFF"/>
                </a:highlight>
                <a:latin typeface="Consolas" panose="020B0609020204030204" pitchFamily="49" charset="0"/>
              </a:rPr>
              <a:t>        }</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new_vel</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old_vel</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time;</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new_pos</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[i] + </a:t>
            </a:r>
            <a:r>
              <a:rPr lang="en-US" sz="1400" dirty="0" err="1">
                <a:solidFill>
                  <a:srgbClr val="000000"/>
                </a:solidFill>
                <a:highlight>
                  <a:srgbClr val="FFFFFF"/>
                </a:highlight>
                <a:latin typeface="Consolas" panose="020B0609020204030204" pitchFamily="49" charset="0"/>
              </a:rPr>
              <a:t>old_vel</a:t>
            </a:r>
            <a:r>
              <a:rPr lang="en-US" sz="1400" dirty="0">
                <a:solidFill>
                  <a:srgbClr val="000000"/>
                </a:solidFill>
                <a:highlight>
                  <a:srgbClr val="FFFFFF"/>
                </a:highlight>
                <a:latin typeface="Consolas" panose="020B0609020204030204" pitchFamily="49" charset="0"/>
              </a:rPr>
              <a:t>[i] * time + </a:t>
            </a:r>
            <a:r>
              <a:rPr lang="en-US" sz="1400" dirty="0" err="1">
                <a:solidFill>
                  <a:srgbClr val="000000"/>
                </a:solidFill>
                <a:highlight>
                  <a:srgbClr val="FFFFFF"/>
                </a:highlight>
                <a:latin typeface="Consolas" panose="020B0609020204030204" pitchFamily="49" charset="0"/>
              </a:rPr>
              <a:t>acc</a:t>
            </a:r>
            <a:r>
              <a:rPr lang="en-US" sz="1400" dirty="0">
                <a:solidFill>
                  <a:srgbClr val="000000"/>
                </a:solidFill>
                <a:highlight>
                  <a:srgbClr val="FFFFFF"/>
                </a:highlight>
                <a:latin typeface="Consolas" panose="020B0609020204030204" pitchFamily="49" charset="0"/>
              </a:rPr>
              <a:t> * time * time / 2.0f</a:t>
            </a:r>
            <a:r>
              <a:rPr lang="en-US" sz="1400" dirty="0" smtClean="0">
                <a:solidFill>
                  <a:srgbClr val="000000"/>
                </a:solidFill>
                <a:highlight>
                  <a:srgbClr val="FFFFFF"/>
                </a:highlight>
                <a:latin typeface="Consolas" panose="020B0609020204030204" pitchFamily="49" charset="0"/>
              </a:rPr>
              <a:t>;</a:t>
            </a:r>
          </a:p>
          <a:p>
            <a:pPr>
              <a:spcBef>
                <a:spcPts val="0"/>
              </a:spcBef>
            </a:pPr>
            <a:r>
              <a:rPr lang="en-US" sz="1400" dirty="0" smtClean="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a:spcBef>
                <a:spcPts val="0"/>
              </a:spcBef>
            </a:pPr>
            <a:r>
              <a:rPr lang="en-US" sz="1400" dirty="0">
                <a:solidFill>
                  <a:srgbClr val="000000"/>
                </a:solidFill>
                <a:highlight>
                  <a:srgbClr val="FFFFFF"/>
                </a:highlight>
                <a:latin typeface="Consolas" panose="020B0609020204030204" pitchFamily="49" charset="0"/>
              </a:rPr>
              <a:t>}</a:t>
            </a:r>
          </a:p>
          <a:p>
            <a:pPr>
              <a:spcBef>
                <a:spcPts val="0"/>
              </a:spcBef>
            </a:pPr>
            <a:r>
              <a:rPr lang="en-US" sz="1400" dirty="0">
                <a:solidFill>
                  <a:srgbClr val="008000"/>
                </a:solidFill>
                <a:highlight>
                  <a:srgbClr val="FFFFFF"/>
                </a:highlight>
                <a:latin typeface="Consolas" panose="020B0609020204030204" pitchFamily="49" charset="0"/>
              </a:rPr>
              <a:t>    // Run kernel asynchronously followed by the wait</a:t>
            </a:r>
            <a:endParaRPr lang="en-US" sz="1400" dirty="0">
              <a:solidFill>
                <a:srgbClr val="000000"/>
              </a:solidFill>
              <a:highlight>
                <a:srgbClr val="FFFFFF"/>
              </a:highlight>
              <a:latin typeface="Consolas" panose="020B0609020204030204" pitchFamily="49" charset="0"/>
            </a:endParaRPr>
          </a:p>
          <a:p>
            <a:pPr>
              <a:spcBef>
                <a:spcPts val="0"/>
              </a:spcBef>
            </a:pPr>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GFX_offload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nbody_kernel</a:t>
            </a:r>
            <a:r>
              <a:rPr lang="en-US" sz="1400" dirty="0">
                <a:solidFill>
                  <a:srgbClr val="000000"/>
                </a:solidFill>
                <a:highlight>
                  <a:srgbClr val="FFFFFF"/>
                </a:highlight>
                <a:latin typeface="Consolas" panose="020B0609020204030204" pitchFamily="49" charset="0"/>
              </a:rPr>
              <a:t>, start, end, masses,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old_vel</a:t>
            </a:r>
            <a:r>
              <a:rPr lang="en-US" sz="1400" dirty="0">
                <a:solidFill>
                  <a:srgbClr val="000000"/>
                </a:solidFill>
                <a:highlight>
                  <a:srgbClr val="FFFFFF"/>
                </a:highlight>
                <a:latin typeface="Consolas" panose="020B0609020204030204" pitchFamily="49" charset="0"/>
              </a:rPr>
              <a:t>,</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new_pos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new_vel</a:t>
            </a:r>
            <a:r>
              <a:rPr lang="en-US" sz="1400" dirty="0">
                <a:solidFill>
                  <a:srgbClr val="000000"/>
                </a:solidFill>
                <a:highlight>
                  <a:srgbClr val="FFFFFF"/>
                </a:highlight>
                <a:latin typeface="Consolas" panose="020B0609020204030204" pitchFamily="49" charset="0"/>
              </a:rPr>
              <a:t>, epsilon, time);</a:t>
            </a:r>
          </a:p>
          <a:p>
            <a:pPr>
              <a:spcBef>
                <a:spcPts val="0"/>
              </a:spcBef>
            </a:pPr>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GFX_wait</a:t>
            </a:r>
            <a:r>
              <a:rPr lang="en-US" sz="1400" dirty="0">
                <a:solidFill>
                  <a:srgbClr val="000000"/>
                </a:solidFill>
                <a:highlight>
                  <a:srgbClr val="FFFFFF"/>
                </a:highlight>
                <a:latin typeface="Consolas" panose="020B0609020204030204" pitchFamily="49" charset="0"/>
              </a:rPr>
              <a:t>();</a:t>
            </a:r>
          </a:p>
          <a:p>
            <a:pPr>
              <a:spcBef>
                <a:spcPts val="0"/>
              </a:spcBef>
            </a:pPr>
            <a:endParaRPr lang="en-US" sz="1400" dirty="0"/>
          </a:p>
        </p:txBody>
      </p:sp>
    </p:spTree>
    <p:extLst>
      <p:ext uri="{BB962C8B-B14F-4D97-AF65-F5344CB8AC3E}">
        <p14:creationId xmlns:p14="http://schemas.microsoft.com/office/powerpoint/2010/main" val="361135766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N-Body </a:t>
            </a:r>
            <a:r>
              <a:rPr lang="en-US" sz="2800" dirty="0" smtClean="0">
                <a:latin typeface="Intel Clear"/>
              </a:rPr>
              <a:t>simulation: blocking</a:t>
            </a:r>
            <a:endParaRPr lang="ru-RU" sz="2800" dirty="0">
              <a:latin typeface="Intel Clear"/>
            </a:endParaRPr>
          </a:p>
        </p:txBody>
      </p:sp>
      <p:sp>
        <p:nvSpPr>
          <p:cNvPr id="3" name="Content Placeholder 2"/>
          <p:cNvSpPr>
            <a:spLocks noGrp="1"/>
          </p:cNvSpPr>
          <p:nvPr>
            <p:ph idx="1"/>
          </p:nvPr>
        </p:nvSpPr>
        <p:spPr>
          <a:xfrm>
            <a:off x="455613" y="849051"/>
            <a:ext cx="8237537" cy="3575447"/>
          </a:xfrm>
        </p:spPr>
        <p:txBody>
          <a:bodyPr>
            <a:noAutofit/>
          </a:bodyPr>
          <a:lstStyle/>
          <a:p>
            <a:pPr>
              <a:spcBef>
                <a:spcPts val="0"/>
              </a:spcBef>
            </a:pPr>
            <a:r>
              <a:rPr lang="en-US" sz="1100" dirty="0">
                <a:solidFill>
                  <a:srgbClr val="000000"/>
                </a:solidFill>
                <a:highlight>
                  <a:srgbClr val="FFFFFF"/>
                </a:highlight>
                <a:latin typeface="Consolas" panose="020B0609020204030204" pitchFamily="49" charset="0"/>
              </a:rPr>
              <a:t> _</a:t>
            </a:r>
            <a:r>
              <a:rPr lang="en-US" sz="1100" dirty="0" err="1">
                <a:solidFill>
                  <a:srgbClr val="000000"/>
                </a:solidFill>
                <a:highlight>
                  <a:srgbClr val="FFFFFF"/>
                </a:highlight>
                <a:latin typeface="Consolas" panose="020B0609020204030204" pitchFamily="49" charset="0"/>
              </a:rPr>
              <a:t>Cilk_for</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i = start; i &lt; end; i += TILE) {</a:t>
            </a:r>
          </a:p>
          <a:p>
            <a:pPr>
              <a:spcBef>
                <a:spcPts val="0"/>
              </a:spcBef>
            </a:pPr>
            <a:r>
              <a:rPr lang="en-US" sz="1100" dirty="0">
                <a:solidFill>
                  <a:srgbClr val="000000"/>
                </a:solidFill>
                <a:highlight>
                  <a:srgbClr val="FFFFFF"/>
                </a:highlight>
                <a:latin typeface="Consolas" panose="020B0609020204030204" pitchFamily="49" charset="0"/>
              </a:rPr>
              <a:t>        GFXVector3&lt;</a:t>
            </a:r>
            <a:r>
              <a:rPr lang="en-US" sz="1100" dirty="0">
                <a:solidFill>
                  <a:srgbClr val="3B3BFF"/>
                </a:solidFill>
                <a:highlight>
                  <a:srgbClr val="FFFFFF"/>
                </a:highlight>
                <a:latin typeface="Consolas" panose="020B0609020204030204" pitchFamily="49" charset="0"/>
              </a:rPr>
              <a:t>float</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pos</a:t>
            </a:r>
            <a:r>
              <a:rPr lang="en-US" sz="1100" dirty="0">
                <a:solidFill>
                  <a:srgbClr val="000000"/>
                </a:solidFill>
                <a:highlight>
                  <a:srgbClr val="FFFFFF"/>
                </a:highlight>
                <a:latin typeface="Consolas" panose="020B0609020204030204" pitchFamily="49" charset="0"/>
              </a:rPr>
              <a:t>[TILE];</a:t>
            </a:r>
          </a:p>
          <a:p>
            <a:pPr>
              <a:spcBef>
                <a:spcPts val="0"/>
              </a:spcBef>
            </a:pPr>
            <a:r>
              <a:rPr lang="en-US" sz="1100" dirty="0">
                <a:solidFill>
                  <a:srgbClr val="000000"/>
                </a:solidFill>
                <a:highlight>
                  <a:srgbClr val="FFFFFF"/>
                </a:highlight>
                <a:latin typeface="Consolas" panose="020B0609020204030204" pitchFamily="49" charset="0"/>
              </a:rPr>
              <a:t>        GFXVector3&lt;</a:t>
            </a:r>
            <a:r>
              <a:rPr lang="en-US" sz="1100" dirty="0">
                <a:solidFill>
                  <a:srgbClr val="3B3BFF"/>
                </a:solidFill>
                <a:highlight>
                  <a:srgbClr val="FFFFFF"/>
                </a:highlight>
                <a:latin typeface="Consolas" panose="020B0609020204030204" pitchFamily="49" charset="0"/>
              </a:rPr>
              <a:t>float</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acc</a:t>
            </a:r>
            <a:r>
              <a:rPr lang="en-US" sz="1100" dirty="0">
                <a:solidFill>
                  <a:srgbClr val="000000"/>
                </a:solidFill>
                <a:highlight>
                  <a:srgbClr val="FFFFFF"/>
                </a:highlight>
                <a:latin typeface="Consolas" panose="020B0609020204030204" pitchFamily="49" charset="0"/>
              </a:rPr>
              <a:t>[TILE];</a:t>
            </a:r>
          </a:p>
          <a:p>
            <a:pPr>
              <a:spcBef>
                <a:spcPts val="0"/>
              </a:spcBef>
            </a:pP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pos</a:t>
            </a:r>
            <a:r>
              <a:rPr lang="en-US" sz="1100" dirty="0">
                <a:solidFill>
                  <a:srgbClr val="000000"/>
                </a:solidFill>
                <a:highlight>
                  <a:srgbClr val="FFFFFF"/>
                </a:highlight>
                <a:latin typeface="Consolas" panose="020B0609020204030204" pitchFamily="49" charset="0"/>
              </a:rPr>
              <a:t>[0:</a:t>
            </a:r>
            <a:r>
              <a:rPr lang="nn-NO" sz="1100" dirty="0">
                <a:solidFill>
                  <a:srgbClr val="000000"/>
                </a:solidFill>
                <a:highlight>
                  <a:srgbClr val="FFFFFF"/>
                </a:highlight>
                <a:latin typeface="Consolas" panose="020B0609020204030204" pitchFamily="49" charset="0"/>
              </a:rPr>
              <a:t>TILE</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old_pos</a:t>
            </a:r>
            <a:r>
              <a:rPr lang="en-US" sz="1100" dirty="0">
                <a:solidFill>
                  <a:srgbClr val="000000"/>
                </a:solidFill>
                <a:highlight>
                  <a:srgbClr val="FFFFFF"/>
                </a:highlight>
                <a:latin typeface="Consolas" panose="020B0609020204030204" pitchFamily="49" charset="0"/>
              </a:rPr>
              <a:t>[i:</a:t>
            </a:r>
            <a:r>
              <a:rPr lang="nn-NO" sz="1100" dirty="0">
                <a:solidFill>
                  <a:srgbClr val="000000"/>
                </a:solidFill>
                <a:highlight>
                  <a:srgbClr val="FFFFFF"/>
                </a:highlight>
                <a:latin typeface="Consolas" panose="020B0609020204030204" pitchFamily="49" charset="0"/>
              </a:rPr>
              <a:t>TILE</a:t>
            </a:r>
            <a:r>
              <a:rPr lang="en-US" sz="1100" dirty="0">
                <a:solidFill>
                  <a:srgbClr val="000000"/>
                </a:solidFill>
                <a:highlight>
                  <a:srgbClr val="FFFFFF"/>
                </a:highlight>
                <a:latin typeface="Consolas" panose="020B0609020204030204" pitchFamily="49" charset="0"/>
              </a:rPr>
              <a:t>];</a:t>
            </a:r>
          </a:p>
          <a:p>
            <a:pPr>
              <a:spcBef>
                <a:spcPts val="0"/>
              </a:spcBef>
            </a:pP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acc</a:t>
            </a:r>
            <a:r>
              <a:rPr lang="en-US" sz="1100" dirty="0">
                <a:solidFill>
                  <a:srgbClr val="000000"/>
                </a:solidFill>
                <a:highlight>
                  <a:srgbClr val="FFFFFF"/>
                </a:highlight>
                <a:latin typeface="Consolas" panose="020B0609020204030204" pitchFamily="49" charset="0"/>
              </a:rPr>
              <a:t>[0:</a:t>
            </a:r>
            <a:r>
              <a:rPr lang="nn-NO" sz="1100" dirty="0">
                <a:solidFill>
                  <a:srgbClr val="000000"/>
                </a:solidFill>
                <a:highlight>
                  <a:srgbClr val="FFFFFF"/>
                </a:highlight>
                <a:latin typeface="Consolas" panose="020B0609020204030204" pitchFamily="49" charset="0"/>
              </a:rPr>
              <a:t>TILE</a:t>
            </a:r>
            <a:r>
              <a:rPr lang="en-US" sz="1100" dirty="0">
                <a:solidFill>
                  <a:srgbClr val="000000"/>
                </a:solidFill>
                <a:highlight>
                  <a:srgbClr val="FFFFFF"/>
                </a:highlight>
                <a:latin typeface="Consolas" panose="020B0609020204030204" pitchFamily="49" charset="0"/>
              </a:rPr>
              <a:t>] = 0.0f; </a:t>
            </a:r>
          </a:p>
          <a:p>
            <a:pPr>
              <a:spcBef>
                <a:spcPts val="0"/>
              </a:spcBef>
            </a:pPr>
            <a:endParaRPr lang="ru-RU" sz="1100" dirty="0">
              <a:solidFill>
                <a:srgbClr val="000000"/>
              </a:solidFill>
              <a:highlight>
                <a:srgbClr val="FFFFFF"/>
              </a:highlight>
              <a:latin typeface="Consolas" panose="020B0609020204030204" pitchFamily="49" charset="0"/>
            </a:endParaRPr>
          </a:p>
          <a:p>
            <a:pPr>
              <a:spcBef>
                <a:spcPts val="0"/>
              </a:spcBef>
            </a:pP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for</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j = 0; j &lt; </a:t>
            </a:r>
            <a:r>
              <a:rPr lang="en-US" sz="1100" dirty="0" err="1">
                <a:solidFill>
                  <a:srgbClr val="000000"/>
                </a:solidFill>
                <a:highlight>
                  <a:srgbClr val="FFFFFF"/>
                </a:highlight>
                <a:latin typeface="Consolas" panose="020B0609020204030204" pitchFamily="49" charset="0"/>
              </a:rPr>
              <a:t>body_count</a:t>
            </a:r>
            <a:r>
              <a:rPr lang="en-US" sz="1100" dirty="0">
                <a:solidFill>
                  <a:srgbClr val="000000"/>
                </a:solidFill>
                <a:highlight>
                  <a:srgbClr val="FFFFFF"/>
                </a:highlight>
                <a:latin typeface="Consolas" panose="020B0609020204030204" pitchFamily="49" charset="0"/>
              </a:rPr>
              <a:t>; j += TILE) {</a:t>
            </a:r>
          </a:p>
          <a:p>
            <a:pPr>
              <a:spcBef>
                <a:spcPts val="0"/>
              </a:spcBef>
            </a:pPr>
            <a:r>
              <a:rPr lang="en-US" sz="1100" dirty="0">
                <a:solidFill>
                  <a:srgbClr val="000000"/>
                </a:solidFill>
                <a:highlight>
                  <a:srgbClr val="FFFFFF"/>
                </a:highlight>
                <a:latin typeface="Consolas" panose="020B0609020204030204" pitchFamily="49" charset="0"/>
              </a:rPr>
              <a:t>            GFXVector3&lt;</a:t>
            </a:r>
            <a:r>
              <a:rPr lang="en-US" sz="1100" dirty="0">
                <a:solidFill>
                  <a:srgbClr val="3B3BFF"/>
                </a:solidFill>
                <a:highlight>
                  <a:srgbClr val="FFFFFF"/>
                </a:highlight>
                <a:latin typeface="Consolas" panose="020B0609020204030204" pitchFamily="49" charset="0"/>
              </a:rPr>
              <a:t>float</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tpos</a:t>
            </a:r>
            <a:r>
              <a:rPr lang="en-US" sz="1100" dirty="0">
                <a:solidFill>
                  <a:srgbClr val="000000"/>
                </a:solidFill>
                <a:highlight>
                  <a:srgbClr val="FFFFFF"/>
                </a:highlight>
                <a:latin typeface="Consolas" panose="020B0609020204030204" pitchFamily="49" charset="0"/>
              </a:rPr>
              <a:t>[TILE];</a:t>
            </a:r>
          </a:p>
          <a:p>
            <a:pPr>
              <a:spcBef>
                <a:spcPts val="0"/>
              </a:spcBef>
            </a:pPr>
            <a:r>
              <a:rPr lang="en-US" sz="1100" dirty="0">
                <a:solidFill>
                  <a:srgbClr val="000000"/>
                </a:solidFill>
                <a:highlight>
                  <a:srgbClr val="FFFFFF"/>
                </a:highlight>
                <a:latin typeface="Consolas" panose="020B0609020204030204" pitchFamily="49" charset="0"/>
              </a:rPr>
              <a:t>            GFXVector3&lt;</a:t>
            </a:r>
            <a:r>
              <a:rPr lang="en-US" sz="1100" dirty="0">
                <a:solidFill>
                  <a:srgbClr val="3B3BFF"/>
                </a:solidFill>
                <a:highlight>
                  <a:srgbClr val="FFFFFF"/>
                </a:highlight>
                <a:latin typeface="Consolas" panose="020B0609020204030204" pitchFamily="49" charset="0"/>
              </a:rPr>
              <a:t>float</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tmass</a:t>
            </a:r>
            <a:r>
              <a:rPr lang="en-US" sz="1100" dirty="0">
                <a:solidFill>
                  <a:srgbClr val="000000"/>
                </a:solidFill>
                <a:highlight>
                  <a:srgbClr val="FFFFFF"/>
                </a:highlight>
                <a:latin typeface="Consolas" panose="020B0609020204030204" pitchFamily="49" charset="0"/>
              </a:rPr>
              <a:t>[TILE];</a:t>
            </a:r>
          </a:p>
          <a:p>
            <a:pPr>
              <a:spcBef>
                <a:spcPts val="0"/>
              </a:spcBef>
            </a:pP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tpos</a:t>
            </a:r>
            <a:r>
              <a:rPr lang="en-US" sz="1100" dirty="0">
                <a:solidFill>
                  <a:srgbClr val="000000"/>
                </a:solidFill>
                <a:highlight>
                  <a:srgbClr val="FFFFFF"/>
                </a:highlight>
                <a:latin typeface="Consolas" panose="020B0609020204030204" pitchFamily="49" charset="0"/>
              </a:rPr>
              <a:t>[0:TILE] = </a:t>
            </a:r>
            <a:r>
              <a:rPr lang="en-US" sz="1100" dirty="0" err="1">
                <a:solidFill>
                  <a:srgbClr val="000000"/>
                </a:solidFill>
                <a:highlight>
                  <a:srgbClr val="FFFFFF"/>
                </a:highlight>
                <a:latin typeface="Consolas" panose="020B0609020204030204" pitchFamily="49" charset="0"/>
              </a:rPr>
              <a:t>old_pos</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j:TILE</a:t>
            </a:r>
            <a:r>
              <a:rPr lang="en-US" sz="1100" dirty="0">
                <a:solidFill>
                  <a:srgbClr val="000000"/>
                </a:solidFill>
                <a:highlight>
                  <a:srgbClr val="FFFFFF"/>
                </a:highlight>
                <a:latin typeface="Consolas" panose="020B0609020204030204" pitchFamily="49" charset="0"/>
              </a:rPr>
              <a:t>];</a:t>
            </a:r>
          </a:p>
          <a:p>
            <a:pPr>
              <a:spcBef>
                <a:spcPts val="0"/>
              </a:spcBef>
            </a:pP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tmass</a:t>
            </a:r>
            <a:r>
              <a:rPr lang="en-US" sz="1100" dirty="0">
                <a:solidFill>
                  <a:srgbClr val="000000"/>
                </a:solidFill>
                <a:highlight>
                  <a:srgbClr val="FFFFFF"/>
                </a:highlight>
                <a:latin typeface="Consolas" panose="020B0609020204030204" pitchFamily="49" charset="0"/>
              </a:rPr>
              <a:t>[0:TILE] = masses[</a:t>
            </a:r>
            <a:r>
              <a:rPr lang="en-US" sz="1100" dirty="0" err="1">
                <a:solidFill>
                  <a:srgbClr val="000000"/>
                </a:solidFill>
                <a:highlight>
                  <a:srgbClr val="FFFFFF"/>
                </a:highlight>
                <a:latin typeface="Consolas" panose="020B0609020204030204" pitchFamily="49" charset="0"/>
              </a:rPr>
              <a:t>j:TILE</a:t>
            </a:r>
            <a:r>
              <a:rPr lang="en-US" sz="1100" dirty="0" smtClean="0">
                <a:solidFill>
                  <a:srgbClr val="000000"/>
                </a:solidFill>
                <a:highlight>
                  <a:srgbClr val="FFFFFF"/>
                </a:highlight>
                <a:latin typeface="Consolas" panose="020B0609020204030204" pitchFamily="49" charset="0"/>
              </a:rPr>
              <a:t>];</a:t>
            </a:r>
          </a:p>
          <a:p>
            <a:pPr>
              <a:spcBef>
                <a:spcPts val="0"/>
              </a:spcBef>
            </a:pPr>
            <a:endParaRPr lang="en-US" sz="1100" dirty="0">
              <a:solidFill>
                <a:srgbClr val="0000FF"/>
              </a:solidFill>
              <a:highlight>
                <a:srgbClr val="FFFFFF"/>
              </a:highlight>
              <a:latin typeface="Consolas" panose="020B0609020204030204" pitchFamily="49" charset="0"/>
            </a:endParaRPr>
          </a:p>
          <a:p>
            <a:pPr>
              <a:spcBef>
                <a:spcPts val="0"/>
              </a:spcBef>
            </a:pPr>
            <a:r>
              <a:rPr lang="en-US" sz="1100" dirty="0">
                <a:solidFill>
                  <a:srgbClr val="0000FF"/>
                </a:solidFill>
                <a:highlight>
                  <a:srgbClr val="FFFFFF"/>
                </a:highlight>
                <a:latin typeface="Consolas" panose="020B0609020204030204" pitchFamily="49" charset="0"/>
              </a:rPr>
              <a:t>            for</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t = 0; t &lt; TILE; t++) {</a:t>
            </a:r>
          </a:p>
          <a:p>
            <a:pPr>
              <a:spcBef>
                <a:spcPts val="0"/>
              </a:spcBef>
            </a:pPr>
            <a:r>
              <a:rPr lang="nn-NO" sz="1100" dirty="0">
                <a:solidFill>
                  <a:srgbClr val="0000FF"/>
                </a:solidFill>
                <a:highlight>
                  <a:srgbClr val="FFFFFF"/>
                </a:highlight>
                <a:latin typeface="Consolas" panose="020B0609020204030204" pitchFamily="49" charset="0"/>
              </a:rPr>
              <a:t>                 for</a:t>
            </a:r>
            <a:r>
              <a:rPr lang="nn-NO" sz="1100" dirty="0">
                <a:solidFill>
                  <a:srgbClr val="000000"/>
                </a:solidFill>
                <a:highlight>
                  <a:srgbClr val="FFFFFF"/>
                </a:highlight>
                <a:latin typeface="Consolas" panose="020B0609020204030204" pitchFamily="49" charset="0"/>
              </a:rPr>
              <a:t> (</a:t>
            </a:r>
            <a:r>
              <a:rPr lang="nn-NO" sz="1100" dirty="0">
                <a:solidFill>
                  <a:srgbClr val="0000FF"/>
                </a:solidFill>
                <a:highlight>
                  <a:srgbClr val="FFFFFF"/>
                </a:highlight>
                <a:latin typeface="Consolas" panose="020B0609020204030204" pitchFamily="49" charset="0"/>
              </a:rPr>
              <a:t>int</a:t>
            </a:r>
            <a:r>
              <a:rPr lang="nn-NO" sz="1100" dirty="0">
                <a:solidFill>
                  <a:srgbClr val="000000"/>
                </a:solidFill>
                <a:highlight>
                  <a:srgbClr val="FFFFFF"/>
                </a:highlight>
                <a:latin typeface="Consolas" panose="020B0609020204030204" pitchFamily="49" charset="0"/>
              </a:rPr>
              <a:t> k = 0; k &lt; TILE; k++) {</a:t>
            </a:r>
          </a:p>
          <a:p>
            <a:pPr>
              <a:spcBef>
                <a:spcPts val="0"/>
              </a:spcBef>
            </a:pPr>
            <a:r>
              <a:rPr lang="en-US" sz="1100" dirty="0">
                <a:solidFill>
                  <a:srgbClr val="000000"/>
                </a:solidFill>
                <a:highlight>
                  <a:srgbClr val="FFFFFF"/>
                </a:highlight>
                <a:latin typeface="Consolas" panose="020B0609020204030204" pitchFamily="49" charset="0"/>
              </a:rPr>
              <a:t>                    GFXVector3&lt;</a:t>
            </a:r>
            <a:r>
              <a:rPr lang="en-US" sz="1100" dirty="0">
                <a:solidFill>
                  <a:srgbClr val="3B3BFF"/>
                </a:solidFill>
                <a:highlight>
                  <a:srgbClr val="FFFFFF"/>
                </a:highlight>
                <a:latin typeface="Consolas" panose="020B0609020204030204" pitchFamily="49" charset="0"/>
              </a:rPr>
              <a:t>float</a:t>
            </a:r>
            <a:r>
              <a:rPr lang="en-US" sz="1100" dirty="0">
                <a:solidFill>
                  <a:srgbClr val="000000"/>
                </a:solidFill>
                <a:highlight>
                  <a:srgbClr val="FFFFFF"/>
                </a:highlight>
                <a:latin typeface="Consolas" panose="020B0609020204030204" pitchFamily="49" charset="0"/>
              </a:rPr>
              <a:t>&gt; </a:t>
            </a:r>
            <a:r>
              <a:rPr lang="en-US" sz="1100" dirty="0" err="1">
                <a:solidFill>
                  <a:srgbClr val="000000"/>
                </a:solidFill>
                <a:highlight>
                  <a:srgbClr val="FFFFFF"/>
                </a:highlight>
                <a:latin typeface="Consolas" panose="020B0609020204030204" pitchFamily="49" charset="0"/>
              </a:rPr>
              <a:t>dist</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tpos</a:t>
            </a:r>
            <a:r>
              <a:rPr lang="en-US" sz="1100" dirty="0">
                <a:solidFill>
                  <a:srgbClr val="000000"/>
                </a:solidFill>
                <a:highlight>
                  <a:srgbClr val="FFFFFF"/>
                </a:highlight>
                <a:latin typeface="Consolas" panose="020B0609020204030204" pitchFamily="49" charset="0"/>
              </a:rPr>
              <a:t>[t] - </a:t>
            </a:r>
            <a:r>
              <a:rPr lang="en-US" sz="1100" dirty="0" err="1">
                <a:solidFill>
                  <a:srgbClr val="000000"/>
                </a:solidFill>
                <a:highlight>
                  <a:srgbClr val="FFFFFF"/>
                </a:highlight>
                <a:latin typeface="Consolas" panose="020B0609020204030204" pitchFamily="49" charset="0"/>
              </a:rPr>
              <a:t>pos</a:t>
            </a:r>
            <a:r>
              <a:rPr lang="en-US" sz="1100" dirty="0">
                <a:solidFill>
                  <a:srgbClr val="000000"/>
                </a:solidFill>
                <a:highlight>
                  <a:srgbClr val="FFFFFF"/>
                </a:highlight>
                <a:latin typeface="Consolas" panose="020B0609020204030204" pitchFamily="49" charset="0"/>
              </a:rPr>
              <a:t>[k];</a:t>
            </a:r>
          </a:p>
          <a:p>
            <a:pPr>
              <a:spcBef>
                <a:spcPts val="0"/>
              </a:spcBef>
            </a:pPr>
            <a:r>
              <a:rPr lang="en-US" sz="1100" dirty="0">
                <a:solidFill>
                  <a:srgbClr val="000000"/>
                </a:solidFill>
                <a:highlight>
                  <a:srgbClr val="FFFFFF"/>
                </a:highlight>
                <a:latin typeface="Consolas" panose="020B0609020204030204" pitchFamily="49" charset="0"/>
              </a:rPr>
              <a:t>                    </a:t>
            </a:r>
            <a:r>
              <a:rPr lang="en-US" sz="1100" dirty="0">
                <a:solidFill>
                  <a:srgbClr val="3B3BFF"/>
                </a:solidFill>
                <a:highlight>
                  <a:srgbClr val="FFFFFF"/>
                </a:highlight>
                <a:latin typeface="Consolas" panose="020B0609020204030204" pitchFamily="49" charset="0"/>
              </a:rPr>
              <a:t>float</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inv_len</a:t>
            </a:r>
            <a:r>
              <a:rPr lang="en-US" sz="1100" dirty="0">
                <a:solidFill>
                  <a:srgbClr val="000000"/>
                </a:solidFill>
                <a:highlight>
                  <a:srgbClr val="FFFFFF"/>
                </a:highlight>
                <a:latin typeface="Consolas" panose="020B0609020204030204" pitchFamily="49" charset="0"/>
              </a:rPr>
              <a:t> = 1.0f / </a:t>
            </a:r>
            <a:r>
              <a:rPr lang="en-US" sz="1100" dirty="0" err="1">
                <a:solidFill>
                  <a:srgbClr val="000000"/>
                </a:solidFill>
                <a:highlight>
                  <a:srgbClr val="FFFFFF"/>
                </a:highlight>
                <a:latin typeface="Consolas" panose="020B0609020204030204" pitchFamily="49" charset="0"/>
              </a:rPr>
              <a:t>sqrtf</a:t>
            </a:r>
            <a:r>
              <a:rPr lang="en-US" sz="1100" dirty="0">
                <a:solidFill>
                  <a:srgbClr val="000000"/>
                </a:solidFill>
                <a:highlight>
                  <a:srgbClr val="FFFFFF"/>
                </a:highlight>
                <a:latin typeface="Consolas" panose="020B0609020204030204" pitchFamily="49" charset="0"/>
              </a:rPr>
              <a:t>(dot(</a:t>
            </a:r>
            <a:r>
              <a:rPr lang="en-US" sz="1100" dirty="0" err="1">
                <a:solidFill>
                  <a:srgbClr val="000000"/>
                </a:solidFill>
                <a:highlight>
                  <a:srgbClr val="FFFFFF"/>
                </a:highlight>
                <a:latin typeface="Consolas" panose="020B0609020204030204" pitchFamily="49" charset="0"/>
              </a:rPr>
              <a:t>dist</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dist</a:t>
            </a:r>
            <a:r>
              <a:rPr lang="en-US" sz="1100" dirty="0">
                <a:solidFill>
                  <a:srgbClr val="000000"/>
                </a:solidFill>
                <a:highlight>
                  <a:srgbClr val="FFFFFF"/>
                </a:highlight>
                <a:latin typeface="Consolas" panose="020B0609020204030204" pitchFamily="49" charset="0"/>
              </a:rPr>
              <a:t>) + epsilon);</a:t>
            </a:r>
          </a:p>
          <a:p>
            <a:pPr>
              <a:spcBef>
                <a:spcPts val="0"/>
              </a:spcBef>
            </a:pP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acc</a:t>
            </a:r>
            <a:r>
              <a:rPr lang="en-US" sz="1100" dirty="0">
                <a:solidFill>
                  <a:srgbClr val="000000"/>
                </a:solidFill>
                <a:highlight>
                  <a:srgbClr val="FFFFFF"/>
                </a:highlight>
                <a:latin typeface="Consolas" panose="020B0609020204030204" pitchFamily="49" charset="0"/>
              </a:rPr>
              <a:t>[k] += </a:t>
            </a:r>
            <a:r>
              <a:rPr lang="en-US" sz="1100" dirty="0" err="1">
                <a:solidFill>
                  <a:srgbClr val="000000"/>
                </a:solidFill>
                <a:highlight>
                  <a:srgbClr val="FFFFFF"/>
                </a:highlight>
                <a:latin typeface="Consolas" panose="020B0609020204030204" pitchFamily="49" charset="0"/>
              </a:rPr>
              <a:t>dist</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tmass</a:t>
            </a:r>
            <a:r>
              <a:rPr lang="en-US" sz="1100" dirty="0">
                <a:solidFill>
                  <a:srgbClr val="000000"/>
                </a:solidFill>
                <a:highlight>
                  <a:srgbClr val="FFFFFF"/>
                </a:highlight>
                <a:latin typeface="Consolas" panose="020B0609020204030204" pitchFamily="49" charset="0"/>
              </a:rPr>
              <a:t>[t] * </a:t>
            </a:r>
            <a:r>
              <a:rPr lang="en-US" sz="1100" dirty="0" err="1">
                <a:solidFill>
                  <a:srgbClr val="000000"/>
                </a:solidFill>
                <a:highlight>
                  <a:srgbClr val="FFFFFF"/>
                </a:highlight>
                <a:latin typeface="Consolas" panose="020B0609020204030204" pitchFamily="49" charset="0"/>
              </a:rPr>
              <a:t>inv_len</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inv_len</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inv_len</a:t>
            </a:r>
            <a:r>
              <a:rPr lang="en-US" sz="1100" dirty="0">
                <a:solidFill>
                  <a:srgbClr val="000000"/>
                </a:solidFill>
                <a:highlight>
                  <a:srgbClr val="FFFFFF"/>
                </a:highlight>
                <a:latin typeface="Consolas" panose="020B0609020204030204" pitchFamily="49" charset="0"/>
              </a:rPr>
              <a:t>;</a:t>
            </a:r>
          </a:p>
          <a:p>
            <a:pPr>
              <a:spcBef>
                <a:spcPts val="0"/>
              </a:spcBef>
            </a:pPr>
            <a:r>
              <a:rPr lang="ru-RU" sz="1100" dirty="0">
                <a:solidFill>
                  <a:srgbClr val="000000"/>
                </a:solidFill>
                <a:highlight>
                  <a:srgbClr val="FFFFFF"/>
                </a:highlight>
                <a:latin typeface="Consolas" panose="020B0609020204030204" pitchFamily="49" charset="0"/>
              </a:rPr>
              <a:t>                }</a:t>
            </a:r>
          </a:p>
          <a:p>
            <a:pPr>
              <a:spcBef>
                <a:spcPts val="0"/>
              </a:spcBef>
            </a:pPr>
            <a:r>
              <a:rPr lang="ru-RU" sz="1100" dirty="0">
                <a:solidFill>
                  <a:srgbClr val="000000"/>
                </a:solidFill>
                <a:highlight>
                  <a:srgbClr val="FFFFFF"/>
                </a:highlight>
                <a:latin typeface="Consolas" panose="020B0609020204030204" pitchFamily="49" charset="0"/>
              </a:rPr>
              <a:t>            }</a:t>
            </a:r>
          </a:p>
          <a:p>
            <a:pPr>
              <a:spcBef>
                <a:spcPts val="0"/>
              </a:spcBef>
            </a:pPr>
            <a:r>
              <a:rPr lang="ru-RU" sz="1100" dirty="0">
                <a:solidFill>
                  <a:srgbClr val="000000"/>
                </a:solidFill>
                <a:highlight>
                  <a:srgbClr val="FFFFFF"/>
                </a:highlight>
                <a:latin typeface="Consolas" panose="020B0609020204030204" pitchFamily="49" charset="0"/>
              </a:rPr>
              <a:t>        }</a:t>
            </a:r>
          </a:p>
          <a:p>
            <a:pPr>
              <a:spcBef>
                <a:spcPts val="0"/>
              </a:spcBef>
            </a:pP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new_vel</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i:TILE</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old_vel</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i:TILE</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acc</a:t>
            </a:r>
            <a:r>
              <a:rPr lang="en-US" sz="1100" dirty="0">
                <a:solidFill>
                  <a:srgbClr val="000000"/>
                </a:solidFill>
                <a:highlight>
                  <a:srgbClr val="FFFFFF"/>
                </a:highlight>
                <a:latin typeface="Consolas" panose="020B0609020204030204" pitchFamily="49" charset="0"/>
              </a:rPr>
              <a:t>[0:TILE] * time;</a:t>
            </a:r>
          </a:p>
          <a:p>
            <a:pPr>
              <a:spcBef>
                <a:spcPts val="0"/>
              </a:spcBef>
            </a:pP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new_pos</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i:TILE</a:t>
            </a:r>
            <a:r>
              <a:rPr lang="en-US" sz="1100" dirty="0">
                <a:solidFill>
                  <a:srgbClr val="000000"/>
                </a:solidFill>
                <a:highlight>
                  <a:srgbClr val="FFFFFF"/>
                </a:highlight>
                <a:latin typeface="Consolas" panose="020B0609020204030204" pitchFamily="49" charset="0"/>
              </a:rPr>
              <a:t>] = </a:t>
            </a:r>
            <a:r>
              <a:rPr lang="en-US" sz="1100" dirty="0" err="1">
                <a:solidFill>
                  <a:srgbClr val="000000"/>
                </a:solidFill>
                <a:highlight>
                  <a:srgbClr val="FFFFFF"/>
                </a:highlight>
                <a:latin typeface="Consolas" panose="020B0609020204030204" pitchFamily="49" charset="0"/>
              </a:rPr>
              <a:t>pos</a:t>
            </a:r>
            <a:r>
              <a:rPr lang="en-US" sz="1100" dirty="0">
                <a:solidFill>
                  <a:srgbClr val="000000"/>
                </a:solidFill>
                <a:highlight>
                  <a:srgbClr val="FFFFFF"/>
                </a:highlight>
                <a:latin typeface="Consolas" panose="020B0609020204030204" pitchFamily="49" charset="0"/>
              </a:rPr>
              <a:t>[0:TILE] + </a:t>
            </a:r>
            <a:r>
              <a:rPr lang="en-US" sz="1100" dirty="0" err="1">
                <a:solidFill>
                  <a:srgbClr val="000000"/>
                </a:solidFill>
                <a:highlight>
                  <a:srgbClr val="FFFFFF"/>
                </a:highlight>
                <a:latin typeface="Consolas" panose="020B0609020204030204" pitchFamily="49" charset="0"/>
              </a:rPr>
              <a:t>old_vel</a:t>
            </a:r>
            <a:r>
              <a:rPr lang="en-US" sz="1100" dirty="0">
                <a:solidFill>
                  <a:srgbClr val="000000"/>
                </a:solidFill>
                <a:highlight>
                  <a:srgbClr val="FFFFFF"/>
                </a:highlight>
                <a:latin typeface="Consolas" panose="020B0609020204030204" pitchFamily="49" charset="0"/>
              </a:rPr>
              <a:t>[</a:t>
            </a:r>
            <a:r>
              <a:rPr lang="en-US" sz="1100" dirty="0" err="1">
                <a:solidFill>
                  <a:srgbClr val="000000"/>
                </a:solidFill>
                <a:highlight>
                  <a:srgbClr val="FFFFFF"/>
                </a:highlight>
                <a:latin typeface="Consolas" panose="020B0609020204030204" pitchFamily="49" charset="0"/>
              </a:rPr>
              <a:t>i:TIME</a:t>
            </a:r>
            <a:r>
              <a:rPr lang="en-US" sz="1100" dirty="0">
                <a:solidFill>
                  <a:srgbClr val="000000"/>
                </a:solidFill>
                <a:highlight>
                  <a:srgbClr val="FFFFFF"/>
                </a:highlight>
                <a:latin typeface="Consolas" panose="020B0609020204030204" pitchFamily="49" charset="0"/>
              </a:rPr>
              <a:t>] * time + </a:t>
            </a:r>
            <a:r>
              <a:rPr lang="en-US" sz="1100" dirty="0" err="1">
                <a:solidFill>
                  <a:srgbClr val="000000"/>
                </a:solidFill>
                <a:highlight>
                  <a:srgbClr val="FFFFFF"/>
                </a:highlight>
                <a:latin typeface="Consolas" panose="020B0609020204030204" pitchFamily="49" charset="0"/>
              </a:rPr>
              <a:t>acc</a:t>
            </a:r>
            <a:r>
              <a:rPr lang="en-US" sz="1100" dirty="0">
                <a:solidFill>
                  <a:srgbClr val="000000"/>
                </a:solidFill>
                <a:highlight>
                  <a:srgbClr val="FFFFFF"/>
                </a:highlight>
                <a:latin typeface="Consolas" panose="020B0609020204030204" pitchFamily="49" charset="0"/>
              </a:rPr>
              <a:t>[0:TILE] * time * time / 2.0f;</a:t>
            </a:r>
          </a:p>
          <a:p>
            <a:pPr>
              <a:spcBef>
                <a:spcPts val="0"/>
              </a:spcBef>
            </a:pPr>
            <a:r>
              <a:rPr lang="ru-RU" sz="1100" dirty="0">
                <a:solidFill>
                  <a:srgbClr val="000000"/>
                </a:solidFill>
                <a:highlight>
                  <a:srgbClr val="FFFFFF"/>
                </a:highlight>
                <a:latin typeface="Consolas" panose="020B0609020204030204" pitchFamily="49" charset="0"/>
              </a:rPr>
              <a:t>}</a:t>
            </a:r>
            <a:endParaRPr lang="en-US" sz="1100" dirty="0"/>
          </a:p>
        </p:txBody>
      </p:sp>
    </p:spTree>
    <p:extLst>
      <p:ext uri="{BB962C8B-B14F-4D97-AF65-F5344CB8AC3E}">
        <p14:creationId xmlns:p14="http://schemas.microsoft.com/office/powerpoint/2010/main" val="321266806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N-Body </a:t>
            </a:r>
            <a:r>
              <a:rPr lang="en-US" sz="2800" dirty="0" smtClean="0">
                <a:latin typeface="Intel Clear"/>
              </a:rPr>
              <a:t>simulation: heterogeneous </a:t>
            </a:r>
            <a:r>
              <a:rPr lang="en-US" sz="2800" dirty="0">
                <a:latin typeface="Intel Clear"/>
              </a:rPr>
              <a:t>execution</a:t>
            </a:r>
            <a:endParaRPr lang="ru-RU" sz="2800" dirty="0">
              <a:latin typeface="Intel Clear"/>
            </a:endParaRPr>
          </a:p>
        </p:txBody>
      </p:sp>
      <p:sp>
        <p:nvSpPr>
          <p:cNvPr id="3" name="Content Placeholder 2"/>
          <p:cNvSpPr>
            <a:spLocks noGrp="1"/>
          </p:cNvSpPr>
          <p:nvPr>
            <p:ph idx="1"/>
          </p:nvPr>
        </p:nvSpPr>
        <p:spPr>
          <a:xfrm>
            <a:off x="194357" y="1275771"/>
            <a:ext cx="8492443" cy="3575447"/>
          </a:xfrm>
        </p:spPr>
        <p:txBody>
          <a:bodyPr>
            <a:noAutofit/>
          </a:bodyPr>
          <a:lstStyle/>
          <a:p>
            <a:pPr>
              <a:spcBef>
                <a:spcPts val="0"/>
              </a:spcBef>
            </a:pPr>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cpu_part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body_count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cpu_share</a:t>
            </a:r>
            <a:r>
              <a:rPr lang="en-US" sz="1400" dirty="0">
                <a:solidFill>
                  <a:srgbClr val="000000"/>
                </a:solidFill>
                <a:highlight>
                  <a:srgbClr val="FFFFFF"/>
                </a:highlight>
                <a:latin typeface="Consolas" panose="020B0609020204030204" pitchFamily="49" charset="0"/>
              </a:rPr>
              <a:t>;</a:t>
            </a:r>
          </a:p>
          <a:p>
            <a:pPr>
              <a:spcBef>
                <a:spcPts val="0"/>
              </a:spcBef>
            </a:pPr>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gpu_part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body_count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cpu_part</a:t>
            </a:r>
            <a:r>
              <a:rPr lang="en-US" sz="1400" dirty="0">
                <a:solidFill>
                  <a:srgbClr val="000000"/>
                </a:solidFill>
                <a:highlight>
                  <a:srgbClr val="FFFFFF"/>
                </a:highlight>
                <a:latin typeface="Consolas" panose="020B0609020204030204" pitchFamily="49" charset="0"/>
              </a:rPr>
              <a:t>;    </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gpu_part</a:t>
            </a:r>
            <a:r>
              <a:rPr lang="en-US" sz="1400" dirty="0">
                <a:solidFill>
                  <a:srgbClr val="000000"/>
                </a:solidFill>
                <a:highlight>
                  <a:srgbClr val="FFFFFF"/>
                </a:highlight>
                <a:latin typeface="Consolas" panose="020B0609020204030204" pitchFamily="49" charset="0"/>
              </a:rPr>
              <a:t> &gt; 0) {</a:t>
            </a:r>
          </a:p>
          <a:p>
            <a:pPr>
              <a:spcBef>
                <a:spcPts val="0"/>
              </a:spcBef>
            </a:pPr>
            <a:r>
              <a:rPr lang="en-US" sz="1400" dirty="0">
                <a:solidFill>
                  <a:srgbClr val="008000"/>
                </a:solidFill>
                <a:highlight>
                  <a:srgbClr val="FFFFFF"/>
                </a:highlight>
                <a:latin typeface="Consolas" panose="020B0609020204030204" pitchFamily="49" charset="0"/>
              </a:rPr>
              <a:t>        // Run kernel asynchronously</a:t>
            </a:r>
            <a:endParaRPr lang="en-US" sz="1400" dirty="0">
              <a:solidFill>
                <a:srgbClr val="000000"/>
              </a:solidFill>
              <a:highlight>
                <a:srgbClr val="FFFFFF"/>
              </a:highlight>
              <a:latin typeface="Consolas" panose="020B0609020204030204" pitchFamily="49" charset="0"/>
            </a:endParaRPr>
          </a:p>
          <a:p>
            <a:pPr>
              <a:spcBef>
                <a:spcPts val="0"/>
              </a:spcBef>
            </a:pPr>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GFX_offload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nbody_kernel</a:t>
            </a:r>
            <a:r>
              <a:rPr lang="en-US" sz="1400" dirty="0">
                <a:solidFill>
                  <a:srgbClr val="000000"/>
                </a:solidFill>
                <a:highlight>
                  <a:srgbClr val="FFFFFF"/>
                </a:highlight>
                <a:latin typeface="Consolas" panose="020B0609020204030204" pitchFamily="49" charset="0"/>
              </a:rPr>
              <a:t>, 0, </a:t>
            </a:r>
            <a:r>
              <a:rPr lang="en-US" sz="1400" dirty="0" err="1">
                <a:solidFill>
                  <a:srgbClr val="000000"/>
                </a:solidFill>
                <a:highlight>
                  <a:srgbClr val="FFFFFF"/>
                </a:highlight>
                <a:latin typeface="Consolas" panose="020B0609020204030204" pitchFamily="49" charset="0"/>
              </a:rPr>
              <a:t>gpu_part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body_count</a:t>
            </a:r>
            <a:r>
              <a:rPr lang="en-US" sz="1400" dirty="0">
                <a:solidFill>
                  <a:srgbClr val="000000"/>
                </a:solidFill>
                <a:highlight>
                  <a:srgbClr val="FFFFFF"/>
                </a:highlight>
                <a:latin typeface="Consolas" panose="020B0609020204030204" pitchFamily="49" charset="0"/>
              </a:rPr>
              <a:t>, masses,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old_vel</a:t>
            </a:r>
            <a:r>
              <a:rPr lang="en-US" sz="1400" dirty="0">
                <a:solidFill>
                  <a:srgbClr val="000000"/>
                </a:solidFill>
                <a:highlight>
                  <a:srgbClr val="FFFFFF"/>
                </a:highlight>
                <a:latin typeface="Consolas" panose="020B0609020204030204" pitchFamily="49" charset="0"/>
              </a:rPr>
              <a:t>,</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new_pos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new_vel</a:t>
            </a:r>
            <a:r>
              <a:rPr lang="en-US" sz="1400" dirty="0">
                <a:solidFill>
                  <a:srgbClr val="000000"/>
                </a:solidFill>
                <a:highlight>
                  <a:srgbClr val="FFFFFF"/>
                </a:highlight>
                <a:latin typeface="Consolas" panose="020B0609020204030204" pitchFamily="49" charset="0"/>
              </a:rPr>
              <a:t>, epsilon, time);</a:t>
            </a:r>
          </a:p>
          <a:p>
            <a:pPr>
              <a:spcBef>
                <a:spcPts val="0"/>
              </a:spcBef>
            </a:pPr>
            <a:r>
              <a:rPr lang="en-US" sz="1400" dirty="0">
                <a:solidFill>
                  <a:srgbClr val="000000"/>
                </a:solidFill>
                <a:highlight>
                  <a:srgbClr val="FFFFFF"/>
                </a:highlight>
                <a:latin typeface="Consolas" panose="020B0609020204030204" pitchFamily="49" charset="0"/>
              </a:rPr>
              <a:t>    }</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cpu_part</a:t>
            </a:r>
            <a:r>
              <a:rPr lang="en-US" sz="1400" dirty="0">
                <a:solidFill>
                  <a:srgbClr val="000000"/>
                </a:solidFill>
                <a:highlight>
                  <a:srgbClr val="FFFFFF"/>
                </a:highlight>
                <a:latin typeface="Consolas" panose="020B0609020204030204" pitchFamily="49" charset="0"/>
              </a:rPr>
              <a:t> &gt; 0) {</a:t>
            </a:r>
          </a:p>
          <a:p>
            <a:pPr>
              <a:spcBef>
                <a:spcPts val="0"/>
              </a:spcBef>
            </a:pPr>
            <a:r>
              <a:rPr lang="en-US" sz="1400" dirty="0">
                <a:solidFill>
                  <a:srgbClr val="008000"/>
                </a:solidFill>
                <a:highlight>
                  <a:srgbClr val="FFFFFF"/>
                </a:highlight>
                <a:latin typeface="Consolas" panose="020B0609020204030204" pitchFamily="49" charset="0"/>
              </a:rPr>
              <a:t>        // CPU part is calculated synchronously</a:t>
            </a:r>
            <a:endParaRPr lang="en-US" sz="1400" dirty="0">
              <a:solidFill>
                <a:srgbClr val="000000"/>
              </a:solidFill>
              <a:highlight>
                <a:srgbClr val="FFFFFF"/>
              </a:highlight>
              <a:latin typeface="Consolas" panose="020B0609020204030204" pitchFamily="49" charset="0"/>
            </a:endParaRPr>
          </a:p>
          <a:p>
            <a:pPr>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nbody_kernel</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gpu_part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body_count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body_count</a:t>
            </a:r>
            <a:r>
              <a:rPr lang="en-US" sz="1400" dirty="0">
                <a:solidFill>
                  <a:srgbClr val="000000"/>
                </a:solidFill>
                <a:highlight>
                  <a:srgbClr val="FFFFFF"/>
                </a:highlight>
                <a:latin typeface="Consolas" panose="020B0609020204030204" pitchFamily="49" charset="0"/>
              </a:rPr>
              <a:t>, masses, </a:t>
            </a:r>
            <a:r>
              <a:rPr lang="en-US" sz="1400" dirty="0" err="1">
                <a:solidFill>
                  <a:srgbClr val="000000"/>
                </a:solidFill>
                <a:highlight>
                  <a:srgbClr val="FFFFFF"/>
                </a:highlight>
                <a:latin typeface="Consolas" panose="020B0609020204030204" pitchFamily="49" charset="0"/>
              </a:rPr>
              <a:t>old_pos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old_vel</a:t>
            </a:r>
            <a:r>
              <a:rPr lang="en-US" sz="1400" dirty="0">
                <a:solidFill>
                  <a:srgbClr val="000000"/>
                </a:solidFill>
                <a:highlight>
                  <a:srgbClr val="FFFFFF"/>
                </a:highlight>
                <a:latin typeface="Consolas" panose="020B0609020204030204" pitchFamily="49" charset="0"/>
              </a:rPr>
              <a:t>,</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new_pos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new_vel</a:t>
            </a:r>
            <a:r>
              <a:rPr lang="en-US" sz="1400" dirty="0">
                <a:solidFill>
                  <a:srgbClr val="000000"/>
                </a:solidFill>
                <a:highlight>
                  <a:srgbClr val="FFFFFF"/>
                </a:highlight>
                <a:latin typeface="Consolas" panose="020B0609020204030204" pitchFamily="49" charset="0"/>
              </a:rPr>
              <a:t>, epsilon, time);</a:t>
            </a:r>
          </a:p>
          <a:p>
            <a:pPr>
              <a:spcBef>
                <a:spcPts val="0"/>
              </a:spcBef>
            </a:pPr>
            <a:r>
              <a:rPr lang="en-US" sz="1400" dirty="0">
                <a:solidFill>
                  <a:srgbClr val="000000"/>
                </a:solidFill>
                <a:highlight>
                  <a:srgbClr val="FFFFFF"/>
                </a:highlight>
                <a:latin typeface="Consolas" panose="020B0609020204030204" pitchFamily="49" charset="0"/>
              </a:rPr>
              <a:t>    }</a:t>
            </a:r>
          </a:p>
          <a:p>
            <a:pPr>
              <a:spcBef>
                <a:spcPts val="0"/>
              </a:spcBef>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gpu_part</a:t>
            </a:r>
            <a:r>
              <a:rPr lang="en-US" sz="1400" dirty="0">
                <a:solidFill>
                  <a:srgbClr val="000000"/>
                </a:solidFill>
                <a:highlight>
                  <a:srgbClr val="FFFFFF"/>
                </a:highlight>
                <a:latin typeface="Consolas" panose="020B0609020204030204" pitchFamily="49" charset="0"/>
              </a:rPr>
              <a:t> &gt; 0) {</a:t>
            </a:r>
          </a:p>
          <a:p>
            <a:pPr>
              <a:spcBef>
                <a:spcPts val="0"/>
              </a:spcBef>
            </a:pPr>
            <a:r>
              <a:rPr lang="en-US" sz="1400" dirty="0">
                <a:solidFill>
                  <a:srgbClr val="008000"/>
                </a:solidFill>
                <a:highlight>
                  <a:srgbClr val="FFFFFF"/>
                </a:highlight>
                <a:latin typeface="Consolas" panose="020B0609020204030204" pitchFamily="49" charset="0"/>
              </a:rPr>
              <a:t>        // Wait for the </a:t>
            </a:r>
            <a:r>
              <a:rPr lang="en-US" sz="1400" dirty="0" err="1">
                <a:solidFill>
                  <a:srgbClr val="008000"/>
                </a:solidFill>
                <a:highlight>
                  <a:srgbClr val="FFFFFF"/>
                </a:highlight>
                <a:latin typeface="Consolas" panose="020B0609020204030204" pitchFamily="49" charset="0"/>
              </a:rPr>
              <a:t>async</a:t>
            </a:r>
            <a:r>
              <a:rPr lang="en-US" sz="1400" dirty="0">
                <a:solidFill>
                  <a:srgbClr val="008000"/>
                </a:solidFill>
                <a:highlight>
                  <a:srgbClr val="FFFFFF"/>
                </a:highlight>
                <a:latin typeface="Consolas" panose="020B0609020204030204" pitchFamily="49" charset="0"/>
              </a:rPr>
              <a:t> kernel to complete</a:t>
            </a:r>
          </a:p>
          <a:p>
            <a:pPr>
              <a:spcBef>
                <a:spcPts val="0"/>
              </a:spcBef>
            </a:pPr>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GFX_wait</a:t>
            </a:r>
            <a:r>
              <a:rPr lang="en-US" sz="1400" dirty="0">
                <a:solidFill>
                  <a:srgbClr val="000000"/>
                </a:solidFill>
                <a:highlight>
                  <a:srgbClr val="FFFFFF"/>
                </a:highlight>
                <a:latin typeface="Consolas" panose="020B0609020204030204" pitchFamily="49" charset="0"/>
              </a:rPr>
              <a:t>();</a:t>
            </a:r>
          </a:p>
          <a:p>
            <a:pPr>
              <a:spcBef>
                <a:spcPts val="0"/>
              </a:spcBef>
            </a:pPr>
            <a:r>
              <a:rPr lang="en-US" sz="1400" dirty="0">
                <a:solidFill>
                  <a:srgbClr val="000000"/>
                </a:solidFill>
                <a:highlight>
                  <a:srgbClr val="FFFFFF"/>
                </a:highlight>
                <a:latin typeface="Consolas" panose="020B0609020204030204" pitchFamily="49" charset="0"/>
              </a:rPr>
              <a:t>    }</a:t>
            </a:r>
          </a:p>
          <a:p>
            <a:pPr>
              <a:spcBef>
                <a:spcPts val="0"/>
              </a:spcBef>
            </a:pPr>
            <a:endParaRPr lang="en-US" sz="1400" dirty="0"/>
          </a:p>
        </p:txBody>
      </p:sp>
    </p:spTree>
    <p:extLst>
      <p:ext uri="{BB962C8B-B14F-4D97-AF65-F5344CB8AC3E}">
        <p14:creationId xmlns:p14="http://schemas.microsoft.com/office/powerpoint/2010/main" val="262063046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a:t>
            </a:r>
            <a:endParaRPr lang="en-US" dirty="0"/>
          </a:p>
        </p:txBody>
      </p:sp>
      <p:sp>
        <p:nvSpPr>
          <p:cNvPr id="9" name="Text Placeholder 8"/>
          <p:cNvSpPr>
            <a:spLocks noGrp="1"/>
          </p:cNvSpPr>
          <p:nvPr>
            <p:ph type="body" idx="1"/>
          </p:nvPr>
        </p:nvSpPr>
        <p:spPr/>
        <p:txBody>
          <a:bodyPr/>
          <a:lstStyle/>
          <a:p>
            <a:r>
              <a:rPr lang="en-US" dirty="0" smtClean="0"/>
              <a:t>What is Gen, how to program it</a:t>
            </a:r>
            <a:endParaRPr lang="en-US" dirty="0"/>
          </a:p>
        </p:txBody>
      </p:sp>
    </p:spTree>
    <p:extLst>
      <p:ext uri="{BB962C8B-B14F-4D97-AF65-F5344CB8AC3E}">
        <p14:creationId xmlns:p14="http://schemas.microsoft.com/office/powerpoint/2010/main" val="383768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N-Body simulation</a:t>
            </a:r>
            <a:endParaRPr lang="ru-RU" sz="2800" dirty="0">
              <a:latin typeface="Intel Clear"/>
            </a:endParaRPr>
          </a:p>
        </p:txBody>
      </p:sp>
      <p:pic>
        <p:nvPicPr>
          <p:cNvPr id="4" name="Content Placeholder 3"/>
          <p:cNvPicPr>
            <a:picLocks noGrp="1"/>
          </p:cNvPicPr>
          <p:nvPr>
            <p:ph idx="1"/>
          </p:nvPr>
        </p:nvPicPr>
        <p:blipFill>
          <a:blip r:embed="rId3"/>
          <a:stretch>
            <a:fillRect/>
          </a:stretch>
        </p:blipFill>
        <p:spPr>
          <a:xfrm>
            <a:off x="2495796" y="1200150"/>
            <a:ext cx="4271470" cy="3339704"/>
          </a:xfrm>
          <a:prstGeom prst="rect">
            <a:avLst/>
          </a:prstGeom>
        </p:spPr>
      </p:pic>
    </p:spTree>
    <p:extLst>
      <p:ext uri="{BB962C8B-B14F-4D97-AF65-F5344CB8AC3E}">
        <p14:creationId xmlns:p14="http://schemas.microsoft.com/office/powerpoint/2010/main" val="301370800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Performance tuning</a:t>
            </a:r>
            <a:endParaRPr lang="en-US" dirty="0"/>
          </a:p>
        </p:txBody>
      </p:sp>
      <p:sp>
        <p:nvSpPr>
          <p:cNvPr id="7" name="Text Placeholder 6"/>
          <p:cNvSpPr>
            <a:spLocks noGrp="1"/>
          </p:cNvSpPr>
          <p:nvPr>
            <p:ph type="body" idx="1"/>
          </p:nvPr>
        </p:nvSpPr>
        <p:spPr/>
        <p:txBody>
          <a:bodyPr/>
          <a:lstStyle/>
          <a:p>
            <a:r>
              <a:rPr lang="en-US" dirty="0" smtClean="0"/>
              <a:t>This section shows how to program effectively using matrix multiplication as an example. It also provides a set of tips of high-performance programming for Gen and tells how to control code effectiveness using optimization report. In conclusion, execution profile is collected using VTune and analyzed. Also </a:t>
            </a:r>
            <a:r>
              <a:rPr lang="en-US" dirty="0" err="1" smtClean="0"/>
              <a:t>GTPin</a:t>
            </a:r>
            <a:r>
              <a:rPr lang="en-US" dirty="0" smtClean="0"/>
              <a:t> usage is shown.</a:t>
            </a:r>
            <a:endParaRPr lang="en-US" dirty="0"/>
          </a:p>
        </p:txBody>
      </p:sp>
    </p:spTree>
    <p:extLst>
      <p:ext uri="{BB962C8B-B14F-4D97-AF65-F5344CB8AC3E}">
        <p14:creationId xmlns:p14="http://schemas.microsoft.com/office/powerpoint/2010/main" val="368685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52</a:t>
            </a:fld>
            <a:endParaRPr lang="en-US" dirty="0"/>
          </a:p>
        </p:txBody>
      </p:sp>
      <p:sp>
        <p:nvSpPr>
          <p:cNvPr id="3" name="Title 2"/>
          <p:cNvSpPr>
            <a:spLocks noGrp="1"/>
          </p:cNvSpPr>
          <p:nvPr>
            <p:ph type="title"/>
          </p:nvPr>
        </p:nvSpPr>
        <p:spPr/>
        <p:txBody>
          <a:bodyPr/>
          <a:lstStyle/>
          <a:p>
            <a:r>
              <a:rPr lang="en-US" dirty="0"/>
              <a:t>Performance tuning tips</a:t>
            </a:r>
            <a:r>
              <a:rPr lang="en-US" dirty="0" smtClean="0"/>
              <a:t>: engage all hardware</a:t>
            </a:r>
            <a:endParaRPr lang="en-US" dirty="0"/>
          </a:p>
        </p:txBody>
      </p:sp>
      <p:sp>
        <p:nvSpPr>
          <p:cNvPr id="4" name="Content Placeholder 3"/>
          <p:cNvSpPr>
            <a:spLocks noGrp="1"/>
          </p:cNvSpPr>
          <p:nvPr>
            <p:ph sz="quarter" idx="13"/>
          </p:nvPr>
        </p:nvSpPr>
        <p:spPr>
          <a:xfrm>
            <a:off x="455613" y="1063988"/>
            <a:ext cx="6955382" cy="3620582"/>
          </a:xfrm>
        </p:spPr>
        <p:txBody>
          <a:bodyPr>
            <a:normAutofit/>
          </a:bodyPr>
          <a:lstStyle/>
          <a:p>
            <a:r>
              <a:rPr lang="en-US" dirty="0" smtClean="0"/>
              <a:t>Make sure all hardware threads are busy</a:t>
            </a:r>
          </a:p>
          <a:p>
            <a:pPr lvl="1"/>
            <a:r>
              <a:rPr lang="en-US" dirty="0" smtClean="0"/>
              <a:t>There must be enough iterations in the offloaded parallel loop nest for each hardware thread</a:t>
            </a:r>
          </a:p>
          <a:p>
            <a:pPr lvl="2"/>
            <a:r>
              <a:rPr lang="en-US" dirty="0" smtClean="0"/>
              <a:t>140 on HSW GT2, 384 on BDW GT3 etc.</a:t>
            </a:r>
          </a:p>
          <a:p>
            <a:pPr lvl="1"/>
            <a:r>
              <a:rPr lang="en-US" dirty="0" smtClean="0"/>
              <a:t>Convert inner </a:t>
            </a:r>
            <a:r>
              <a:rPr lang="en-US" dirty="0" smtClean="0">
                <a:latin typeface="Courier New" panose="02070309020205020404" pitchFamily="49" charset="0"/>
                <a:cs typeface="Courier New" panose="02070309020205020404" pitchFamily="49" charset="0"/>
              </a:rPr>
              <a:t>for</a:t>
            </a:r>
            <a:r>
              <a:rPr lang="en-US" dirty="0" smtClean="0"/>
              <a:t> into </a:t>
            </a:r>
            <a:r>
              <a:rPr lang="en-US" dirty="0" err="1" smtClean="0">
                <a:latin typeface="Courier New" panose="02070309020205020404" pitchFamily="49" charset="0"/>
                <a:cs typeface="Courier New" panose="02070309020205020404" pitchFamily="49" charset="0"/>
              </a:rPr>
              <a:t>Cilk_for</a:t>
            </a:r>
            <a:r>
              <a:rPr lang="en-US" dirty="0" smtClean="0"/>
              <a:t> if needed</a:t>
            </a:r>
          </a:p>
          <a:p>
            <a:r>
              <a:rPr lang="en-US" dirty="0" smtClean="0"/>
              <a:t>Make sure all vector lanes are busy - help vectorization</a:t>
            </a:r>
          </a:p>
          <a:p>
            <a:pPr lvl="1"/>
            <a:r>
              <a:rPr lang="en-US" dirty="0"/>
              <a:t>Use #pragma simd or array notation</a:t>
            </a:r>
          </a:p>
          <a:p>
            <a:pPr lvl="1"/>
            <a:r>
              <a:rPr lang="en-US" dirty="0" smtClean="0"/>
              <a:t>Use __restrict to tell compilers arrays don’t overlap</a:t>
            </a:r>
          </a:p>
          <a:p>
            <a:pPr lvl="1"/>
            <a:r>
              <a:rPr lang="en-US" dirty="0" smtClean="0"/>
              <a:t>Use __</a:t>
            </a:r>
            <a:r>
              <a:rPr lang="en-US" dirty="0" err="1" smtClean="0"/>
              <a:t>assume_aligned</a:t>
            </a:r>
            <a:endParaRPr lang="en-US" dirty="0" smtClean="0"/>
          </a:p>
          <a:p>
            <a:endParaRPr lang="en-US" dirty="0"/>
          </a:p>
        </p:txBody>
      </p:sp>
      <p:sp>
        <p:nvSpPr>
          <p:cNvPr id="5" name="Footer Placeholder 4"/>
          <p:cNvSpPr>
            <a:spLocks noGrp="1"/>
          </p:cNvSpPr>
          <p:nvPr>
            <p:ph type="ftr" sz="quarter" idx="14"/>
          </p:nvPr>
        </p:nvSpPr>
        <p:spPr/>
        <p:txBody>
          <a:bodyPr/>
          <a:lstStyle/>
          <a:p>
            <a:r>
              <a:rPr lang="it-IT" dirty="0" smtClean="0"/>
              <a:t>Intel Confidential    SWPC                                  COLLABORATE. INNOVATE. ENRICH.</a:t>
            </a:r>
            <a:endParaRPr lang="en-US" dirty="0"/>
          </a:p>
        </p:txBody>
      </p:sp>
      <p:sp>
        <p:nvSpPr>
          <p:cNvPr id="6" name="Right Brace 5"/>
          <p:cNvSpPr/>
          <p:nvPr/>
        </p:nvSpPr>
        <p:spPr>
          <a:xfrm>
            <a:off x="5982789" y="3884023"/>
            <a:ext cx="186145" cy="687977"/>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6322423" y="3974095"/>
            <a:ext cx="1994263" cy="507831"/>
          </a:xfrm>
          <a:prstGeom prst="rect">
            <a:avLst/>
          </a:prstGeom>
          <a:noFill/>
        </p:spPr>
        <p:txBody>
          <a:bodyPr vert="horz" wrap="square" lIns="0" tIns="0" rIns="0" bIns="0" rtlCol="0">
            <a:spAutoFit/>
          </a:bodyPr>
          <a:lstStyle/>
          <a:p>
            <a:r>
              <a:rPr lang="en-US" sz="1100" dirty="0" smtClean="0">
                <a:solidFill>
                  <a:srgbClr val="003C71"/>
                </a:solidFill>
              </a:rPr>
              <a:t>These also help avoid multiple code paths and reduce code size</a:t>
            </a:r>
          </a:p>
        </p:txBody>
      </p:sp>
    </p:spTree>
    <p:extLst>
      <p:ext uri="{BB962C8B-B14F-4D97-AF65-F5344CB8AC3E}">
        <p14:creationId xmlns:p14="http://schemas.microsoft.com/office/powerpoint/2010/main" val="407166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53</a:t>
            </a:fld>
            <a:endParaRPr lang="en-US" dirty="0"/>
          </a:p>
        </p:txBody>
      </p:sp>
      <p:sp>
        <p:nvSpPr>
          <p:cNvPr id="3" name="Title 2"/>
          <p:cNvSpPr>
            <a:spLocks noGrp="1"/>
          </p:cNvSpPr>
          <p:nvPr>
            <p:ph type="title"/>
          </p:nvPr>
        </p:nvSpPr>
        <p:spPr>
          <a:xfrm>
            <a:off x="1660958" y="332510"/>
            <a:ext cx="6277697" cy="473826"/>
          </a:xfrm>
        </p:spPr>
        <p:txBody>
          <a:bodyPr/>
          <a:lstStyle/>
          <a:p>
            <a:r>
              <a:rPr lang="en-US" dirty="0" smtClean="0"/>
              <a:t>Performance tuning tips: use registers</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8" name="Content Placeholder 1"/>
          <p:cNvSpPr>
            <a:spLocks noGrp="1"/>
          </p:cNvSpPr>
          <p:nvPr>
            <p:ph idx="4294967295"/>
          </p:nvPr>
        </p:nvSpPr>
        <p:spPr>
          <a:xfrm>
            <a:off x="579169" y="1100977"/>
            <a:ext cx="5037860" cy="3722929"/>
          </a:xfrm>
          <a:prstGeom prst="rect">
            <a:avLst/>
          </a:prstGeom>
        </p:spPr>
        <p:txBody>
          <a:bodyPr>
            <a:normAutofit fontScale="92500" lnSpcReduction="10000"/>
          </a:bodyPr>
          <a:lstStyle/>
          <a:p>
            <a:r>
              <a:rPr lang="en-US" dirty="0" smtClean="0"/>
              <a:t>Use local arrays under 3K to cache portions of big data</a:t>
            </a:r>
          </a:p>
          <a:p>
            <a:pPr lvl="1"/>
            <a:r>
              <a:rPr lang="en-US" dirty="0" smtClean="0"/>
              <a:t>Compiler tries to allocate locals on registers</a:t>
            </a:r>
          </a:p>
          <a:p>
            <a:pPr lvl="2"/>
            <a:r>
              <a:rPr lang="en-US" dirty="0" smtClean="0"/>
              <a:t>A local must be &lt;= 3K and its address not escaping</a:t>
            </a:r>
          </a:p>
          <a:p>
            <a:pPr lvl="1"/>
            <a:r>
              <a:rPr lang="en-US" dirty="0" smtClean="0"/>
              <a:t>Usually requires algorithm change based on loop blocking:</a:t>
            </a:r>
          </a:p>
          <a:p>
            <a:pPr lvl="2"/>
            <a:r>
              <a:rPr lang="en-US" dirty="0"/>
              <a:t>extract </a:t>
            </a:r>
            <a:r>
              <a:rPr lang="en-US" dirty="0" smtClean="0"/>
              <a:t>an iteration </a:t>
            </a:r>
            <a:r>
              <a:rPr lang="en-US" dirty="0"/>
              <a:t>space tile explicitly as a loop:</a:t>
            </a:r>
          </a:p>
          <a:p>
            <a:pPr lvl="2"/>
            <a:r>
              <a:rPr lang="en-US" dirty="0" smtClean="0"/>
              <a:t>cache a portion of a big array accessed in the tile in a local array</a:t>
            </a:r>
          </a:p>
          <a:p>
            <a:pPr lvl="2"/>
            <a:r>
              <a:rPr lang="en-US" dirty="0" smtClean="0"/>
              <a:t>change big array access to local array access</a:t>
            </a:r>
          </a:p>
          <a:p>
            <a:pPr lvl="2"/>
            <a:r>
              <a:rPr lang="en-US" dirty="0"/>
              <a:t>u</a:t>
            </a:r>
            <a:r>
              <a:rPr lang="en-US" dirty="0" smtClean="0"/>
              <a:t>pdate the big one from local if needed</a:t>
            </a:r>
          </a:p>
          <a:p>
            <a:pPr lvl="1"/>
            <a:r>
              <a:rPr lang="en-US" dirty="0" smtClean="0"/>
              <a:t>Total size of locals must be &lt; 4K, costly spills otherwise</a:t>
            </a:r>
          </a:p>
        </p:txBody>
      </p:sp>
      <p:sp>
        <p:nvSpPr>
          <p:cNvPr id="16" name="Rectangle 15"/>
          <p:cNvSpPr/>
          <p:nvPr/>
        </p:nvSpPr>
        <p:spPr>
          <a:xfrm>
            <a:off x="5738949" y="1100977"/>
            <a:ext cx="3648891" cy="871008"/>
          </a:xfrm>
          <a:prstGeom prst="rect">
            <a:avLst/>
          </a:prstGeom>
        </p:spPr>
        <p:txBody>
          <a:bodyPr wrap="square">
            <a:spAutoFit/>
          </a:bodyPr>
          <a:lstStyle/>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for (</a:t>
            </a:r>
            <a:r>
              <a:rPr lang="en-US" sz="1100" dirty="0" err="1">
                <a:solidFill>
                  <a:srgbClr val="003C71"/>
                </a:solidFill>
                <a:latin typeface="Courier New" panose="02070309020205020404" pitchFamily="49" charset="0"/>
                <a:cs typeface="Courier New" panose="02070309020205020404" pitchFamily="49" charset="0"/>
              </a:rPr>
              <a:t>int</a:t>
            </a:r>
            <a:r>
              <a:rPr lang="en-US" sz="1100" dirty="0">
                <a:solidFill>
                  <a:srgbClr val="003C71"/>
                </a:solidFill>
                <a:latin typeface="Courier New" panose="02070309020205020404" pitchFamily="49" charset="0"/>
                <a:cs typeface="Courier New" panose="02070309020205020404" pitchFamily="49" charset="0"/>
              </a:rPr>
              <a:t> i = 0; i &lt; M; i++)  </a:t>
            </a:r>
            <a:r>
              <a:rPr lang="en-US" sz="1100" dirty="0" smtClean="0">
                <a:solidFill>
                  <a:srgbClr val="003C71"/>
                </a:solidFill>
                <a:latin typeface="Courier New" panose="02070309020205020404" pitchFamily="49" charset="0"/>
                <a:cs typeface="Courier New" panose="02070309020205020404" pitchFamily="49" charset="0"/>
              </a:rPr>
              <a:t>{</a:t>
            </a:r>
          </a:p>
          <a:p>
            <a:pPr marL="0" lvl="1" indent="-173037">
              <a:spcBef>
                <a:spcPct val="20000"/>
              </a:spcBef>
            </a:pPr>
            <a:r>
              <a:rPr lang="en-US" sz="1100" dirty="0" smtClean="0">
                <a:solidFill>
                  <a:srgbClr val="003C71"/>
                </a:solidFill>
                <a:latin typeface="Courier New" panose="02070309020205020404" pitchFamily="49" charset="0"/>
                <a:cs typeface="Courier New" panose="02070309020205020404" pitchFamily="49" charset="0"/>
              </a:rPr>
              <a:t>    ... </a:t>
            </a:r>
            <a:r>
              <a:rPr lang="en-US" sz="1100" dirty="0" err="1" smtClean="0">
                <a:solidFill>
                  <a:srgbClr val="003C71"/>
                </a:solidFill>
                <a:latin typeface="Courier New" panose="02070309020205020404" pitchFamily="49" charset="0"/>
                <a:cs typeface="Courier New" panose="02070309020205020404" pitchFamily="49" charset="0"/>
              </a:rPr>
              <a:t>arr</a:t>
            </a:r>
            <a:r>
              <a:rPr lang="en-US" sz="1100" dirty="0" smtClean="0">
                <a:solidFill>
                  <a:srgbClr val="003C71"/>
                </a:solidFill>
                <a:latin typeface="Courier New" panose="02070309020205020404" pitchFamily="49" charset="0"/>
                <a:cs typeface="Courier New" panose="02070309020205020404" pitchFamily="49" charset="0"/>
              </a:rPr>
              <a:t>[i]...</a:t>
            </a:r>
            <a:r>
              <a:rPr lang="en-US" sz="1100" dirty="0" err="1" smtClean="0">
                <a:solidFill>
                  <a:srgbClr val="003C71"/>
                </a:solidFill>
                <a:latin typeface="Courier New" panose="02070309020205020404" pitchFamily="49" charset="0"/>
                <a:cs typeface="Courier New" panose="02070309020205020404" pitchFamily="49" charset="0"/>
              </a:rPr>
              <a:t>arr</a:t>
            </a:r>
            <a:r>
              <a:rPr lang="en-US" sz="1100" dirty="0" smtClean="0">
                <a:solidFill>
                  <a:srgbClr val="003C71"/>
                </a:solidFill>
                <a:latin typeface="Courier New" panose="02070309020205020404" pitchFamily="49" charset="0"/>
                <a:cs typeface="Courier New" panose="02070309020205020404" pitchFamily="49" charset="0"/>
              </a:rPr>
              <a:t>[i]...</a:t>
            </a:r>
          </a:p>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 </a:t>
            </a:r>
            <a:r>
              <a:rPr lang="en-US" sz="1100" dirty="0" smtClean="0">
                <a:solidFill>
                  <a:srgbClr val="003C71"/>
                </a:solidFill>
                <a:latin typeface="Courier New" panose="02070309020205020404" pitchFamily="49" charset="0"/>
                <a:cs typeface="Courier New" panose="02070309020205020404" pitchFamily="49" charset="0"/>
              </a:rPr>
              <a:t>   </a:t>
            </a:r>
            <a:r>
              <a:rPr lang="en-US" sz="1100" dirty="0" err="1" smtClean="0">
                <a:solidFill>
                  <a:srgbClr val="003C71"/>
                </a:solidFill>
                <a:latin typeface="Courier New" panose="02070309020205020404" pitchFamily="49" charset="0"/>
                <a:cs typeface="Courier New" panose="02070309020205020404" pitchFamily="49" charset="0"/>
              </a:rPr>
              <a:t>arr</a:t>
            </a:r>
            <a:r>
              <a:rPr lang="en-US" sz="1100" dirty="0" smtClean="0">
                <a:solidFill>
                  <a:srgbClr val="003C71"/>
                </a:solidFill>
                <a:latin typeface="Courier New" panose="02070309020205020404" pitchFamily="49" charset="0"/>
                <a:cs typeface="Courier New" panose="02070309020205020404" pitchFamily="49" charset="0"/>
              </a:rPr>
              <a:t>[i] = ...</a:t>
            </a:r>
          </a:p>
          <a:p>
            <a:pPr marL="0" lvl="1" indent="-173037">
              <a:spcBef>
                <a:spcPct val="20000"/>
              </a:spcBef>
            </a:pPr>
            <a:r>
              <a:rPr lang="en-US" sz="1100" dirty="0" smtClean="0">
                <a:solidFill>
                  <a:srgbClr val="003C71"/>
                </a:solidFill>
                <a:latin typeface="Courier New" panose="02070309020205020404" pitchFamily="49" charset="0"/>
                <a:cs typeface="Courier New" panose="02070309020205020404" pitchFamily="49" charset="0"/>
              </a:rPr>
              <a:t>}</a:t>
            </a:r>
          </a:p>
        </p:txBody>
      </p:sp>
      <p:sp>
        <p:nvSpPr>
          <p:cNvPr id="17" name="Rectangle 16"/>
          <p:cNvSpPr/>
          <p:nvPr/>
        </p:nvSpPr>
        <p:spPr>
          <a:xfrm>
            <a:off x="5738949" y="2474862"/>
            <a:ext cx="3526971" cy="2292935"/>
          </a:xfrm>
          <a:prstGeom prst="rect">
            <a:avLst/>
          </a:prstGeom>
        </p:spPr>
        <p:txBody>
          <a:bodyPr wrap="square">
            <a:spAutoFit/>
          </a:bodyPr>
          <a:lstStyle/>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for (</a:t>
            </a:r>
            <a:r>
              <a:rPr lang="en-US" sz="1100" dirty="0" err="1">
                <a:solidFill>
                  <a:srgbClr val="003C71"/>
                </a:solidFill>
                <a:latin typeface="Courier New" panose="02070309020205020404" pitchFamily="49" charset="0"/>
                <a:cs typeface="Courier New" panose="02070309020205020404" pitchFamily="49" charset="0"/>
              </a:rPr>
              <a:t>int</a:t>
            </a:r>
            <a:r>
              <a:rPr lang="en-US" sz="1100" dirty="0">
                <a:solidFill>
                  <a:srgbClr val="003C71"/>
                </a:solidFill>
                <a:latin typeface="Courier New" panose="02070309020205020404" pitchFamily="49" charset="0"/>
                <a:cs typeface="Courier New" panose="02070309020205020404" pitchFamily="49" charset="0"/>
              </a:rPr>
              <a:t> i0 = 0; i0 &lt; M; i0 += TILE) {</a:t>
            </a:r>
          </a:p>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    </a:t>
            </a:r>
            <a:r>
              <a:rPr lang="en-US" sz="1100" dirty="0" err="1">
                <a:solidFill>
                  <a:srgbClr val="003C71"/>
                </a:solidFill>
                <a:latin typeface="Courier New" panose="02070309020205020404" pitchFamily="49" charset="0"/>
                <a:cs typeface="Courier New" panose="02070309020205020404" pitchFamily="49" charset="0"/>
              </a:rPr>
              <a:t>int</a:t>
            </a:r>
            <a:r>
              <a:rPr lang="en-US" sz="1100" dirty="0">
                <a:solidFill>
                  <a:srgbClr val="003C71"/>
                </a:solidFill>
                <a:latin typeface="Courier New" panose="02070309020205020404" pitchFamily="49" charset="0"/>
                <a:cs typeface="Courier New" panose="02070309020205020404" pitchFamily="49" charset="0"/>
              </a:rPr>
              <a:t> </a:t>
            </a:r>
            <a:r>
              <a:rPr lang="en-US" sz="1100" dirty="0" err="1">
                <a:solidFill>
                  <a:srgbClr val="003C71"/>
                </a:solidFill>
                <a:latin typeface="Courier New" panose="02070309020205020404" pitchFamily="49" charset="0"/>
                <a:cs typeface="Courier New" panose="02070309020205020404" pitchFamily="49" charset="0"/>
              </a:rPr>
              <a:t>buf</a:t>
            </a:r>
            <a:r>
              <a:rPr lang="en-US" sz="1100" dirty="0">
                <a:solidFill>
                  <a:srgbClr val="003C71"/>
                </a:solidFill>
                <a:latin typeface="Courier New" panose="02070309020205020404" pitchFamily="49" charset="0"/>
                <a:cs typeface="Courier New" panose="02070309020205020404" pitchFamily="49" charset="0"/>
              </a:rPr>
              <a:t>[TILE];</a:t>
            </a:r>
          </a:p>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    </a:t>
            </a:r>
            <a:r>
              <a:rPr lang="en-US" sz="1100" dirty="0" err="1">
                <a:solidFill>
                  <a:srgbClr val="003C71"/>
                </a:solidFill>
                <a:latin typeface="Courier New" panose="02070309020205020404" pitchFamily="49" charset="0"/>
                <a:cs typeface="Courier New" panose="02070309020205020404" pitchFamily="49" charset="0"/>
              </a:rPr>
              <a:t>buf</a:t>
            </a:r>
            <a:r>
              <a:rPr lang="en-US" sz="1100" dirty="0">
                <a:solidFill>
                  <a:srgbClr val="003C71"/>
                </a:solidFill>
                <a:latin typeface="Courier New" panose="02070309020205020404" pitchFamily="49" charset="0"/>
                <a:cs typeface="Courier New" panose="02070309020205020404" pitchFamily="49" charset="0"/>
              </a:rPr>
              <a:t>[:] = </a:t>
            </a:r>
            <a:r>
              <a:rPr lang="en-US" sz="1100" dirty="0" err="1">
                <a:solidFill>
                  <a:srgbClr val="003C71"/>
                </a:solidFill>
                <a:latin typeface="Courier New" panose="02070309020205020404" pitchFamily="49" charset="0"/>
                <a:cs typeface="Courier New" panose="02070309020205020404" pitchFamily="49" charset="0"/>
              </a:rPr>
              <a:t>arr</a:t>
            </a:r>
            <a:r>
              <a:rPr lang="en-US" sz="1100" dirty="0">
                <a:solidFill>
                  <a:srgbClr val="003C71"/>
                </a:solidFill>
                <a:latin typeface="Courier New" panose="02070309020205020404" pitchFamily="49" charset="0"/>
                <a:cs typeface="Courier New" panose="02070309020205020404" pitchFamily="49" charset="0"/>
              </a:rPr>
              <a:t>[i0:TILE];</a:t>
            </a:r>
          </a:p>
          <a:p>
            <a:pPr marL="0" lvl="1" indent="-173037">
              <a:spcBef>
                <a:spcPct val="20000"/>
              </a:spcBef>
            </a:pPr>
            <a:endParaRPr lang="en-US" sz="1100" dirty="0">
              <a:solidFill>
                <a:srgbClr val="003C71"/>
              </a:solidFill>
              <a:latin typeface="Courier New" panose="02070309020205020404" pitchFamily="49" charset="0"/>
              <a:cs typeface="Courier New" panose="02070309020205020404" pitchFamily="49" charset="0"/>
            </a:endParaRPr>
          </a:p>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    for (</a:t>
            </a:r>
            <a:r>
              <a:rPr lang="en-US" sz="1100" dirty="0" err="1">
                <a:solidFill>
                  <a:srgbClr val="003C71"/>
                </a:solidFill>
                <a:latin typeface="Courier New" panose="02070309020205020404" pitchFamily="49" charset="0"/>
                <a:cs typeface="Courier New" panose="02070309020205020404" pitchFamily="49" charset="0"/>
              </a:rPr>
              <a:t>int</a:t>
            </a:r>
            <a:r>
              <a:rPr lang="en-US" sz="1100" dirty="0">
                <a:solidFill>
                  <a:srgbClr val="003C71"/>
                </a:solidFill>
                <a:latin typeface="Courier New" panose="02070309020205020404" pitchFamily="49" charset="0"/>
                <a:cs typeface="Courier New" panose="02070309020205020404" pitchFamily="49" charset="0"/>
              </a:rPr>
              <a:t> </a:t>
            </a:r>
            <a:r>
              <a:rPr lang="en-US" sz="1100" dirty="0" smtClean="0">
                <a:solidFill>
                  <a:srgbClr val="003C71"/>
                </a:solidFill>
                <a:latin typeface="Courier New" panose="02070309020205020404" pitchFamily="49" charset="0"/>
                <a:cs typeface="Courier New" panose="02070309020205020404" pitchFamily="49" charset="0"/>
              </a:rPr>
              <a:t>i1 </a:t>
            </a:r>
            <a:r>
              <a:rPr lang="en-US" sz="1100" dirty="0">
                <a:solidFill>
                  <a:srgbClr val="003C71"/>
                </a:solidFill>
                <a:latin typeface="Courier New" panose="02070309020205020404" pitchFamily="49" charset="0"/>
                <a:cs typeface="Courier New" panose="02070309020205020404" pitchFamily="49" charset="0"/>
              </a:rPr>
              <a:t>= </a:t>
            </a:r>
            <a:r>
              <a:rPr lang="en-US" sz="1100" dirty="0" smtClean="0">
                <a:solidFill>
                  <a:srgbClr val="003C71"/>
                </a:solidFill>
                <a:latin typeface="Courier New" panose="02070309020205020404" pitchFamily="49" charset="0"/>
                <a:cs typeface="Courier New" panose="02070309020205020404" pitchFamily="49" charset="0"/>
              </a:rPr>
              <a:t>0; i1 </a:t>
            </a:r>
            <a:r>
              <a:rPr lang="en-US" sz="1100" dirty="0">
                <a:solidFill>
                  <a:srgbClr val="003C71"/>
                </a:solidFill>
                <a:latin typeface="Courier New" panose="02070309020205020404" pitchFamily="49" charset="0"/>
                <a:cs typeface="Courier New" panose="02070309020205020404" pitchFamily="49" charset="0"/>
              </a:rPr>
              <a:t>&lt; </a:t>
            </a:r>
            <a:r>
              <a:rPr lang="en-US" sz="1100" dirty="0" smtClean="0">
                <a:solidFill>
                  <a:srgbClr val="003C71"/>
                </a:solidFill>
                <a:latin typeface="Courier New" panose="02070309020205020404" pitchFamily="49" charset="0"/>
                <a:cs typeface="Courier New" panose="02070309020205020404" pitchFamily="49" charset="0"/>
              </a:rPr>
              <a:t>TILE</a:t>
            </a:r>
            <a:r>
              <a:rPr lang="en-US" sz="1100" dirty="0">
                <a:solidFill>
                  <a:srgbClr val="003C71"/>
                </a:solidFill>
                <a:latin typeface="Courier New" panose="02070309020205020404" pitchFamily="49" charset="0"/>
                <a:cs typeface="Courier New" panose="02070309020205020404" pitchFamily="49" charset="0"/>
              </a:rPr>
              <a:t>; </a:t>
            </a:r>
            <a:r>
              <a:rPr lang="en-US" sz="1100" dirty="0" smtClean="0">
                <a:solidFill>
                  <a:srgbClr val="003C71"/>
                </a:solidFill>
                <a:latin typeface="Courier New" panose="02070309020205020404" pitchFamily="49" charset="0"/>
                <a:cs typeface="Courier New" panose="02070309020205020404" pitchFamily="49" charset="0"/>
              </a:rPr>
              <a:t>i1++) {</a:t>
            </a:r>
          </a:p>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 </a:t>
            </a:r>
            <a:r>
              <a:rPr lang="en-US" sz="1100" dirty="0" smtClean="0">
                <a:solidFill>
                  <a:srgbClr val="003C71"/>
                </a:solidFill>
                <a:latin typeface="Courier New" panose="02070309020205020404" pitchFamily="49" charset="0"/>
                <a:cs typeface="Courier New" panose="02070309020205020404" pitchFamily="49" charset="0"/>
              </a:rPr>
              <a:t>       </a:t>
            </a:r>
            <a:r>
              <a:rPr lang="en-US" sz="1100" dirty="0" err="1" smtClean="0">
                <a:solidFill>
                  <a:srgbClr val="003C71"/>
                </a:solidFill>
                <a:latin typeface="Courier New" panose="02070309020205020404" pitchFamily="49" charset="0"/>
                <a:cs typeface="Courier New" panose="02070309020205020404" pitchFamily="49" charset="0"/>
              </a:rPr>
              <a:t>int</a:t>
            </a:r>
            <a:r>
              <a:rPr lang="en-US" sz="1100" dirty="0" smtClean="0">
                <a:solidFill>
                  <a:srgbClr val="003C71"/>
                </a:solidFill>
                <a:latin typeface="Courier New" panose="02070309020205020404" pitchFamily="49" charset="0"/>
                <a:cs typeface="Courier New" panose="02070309020205020404" pitchFamily="49" charset="0"/>
              </a:rPr>
              <a:t> i = i0 + i1;</a:t>
            </a:r>
          </a:p>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 </a:t>
            </a:r>
            <a:r>
              <a:rPr lang="en-US" sz="1100" dirty="0" smtClean="0">
                <a:solidFill>
                  <a:srgbClr val="003C71"/>
                </a:solidFill>
                <a:latin typeface="Courier New" panose="02070309020205020404" pitchFamily="49" charset="0"/>
                <a:cs typeface="Courier New" panose="02070309020205020404" pitchFamily="49" charset="0"/>
              </a:rPr>
              <a:t>       ... </a:t>
            </a:r>
            <a:r>
              <a:rPr lang="en-US" sz="1100" dirty="0" err="1" smtClean="0">
                <a:solidFill>
                  <a:srgbClr val="003C71"/>
                </a:solidFill>
                <a:latin typeface="Courier New" panose="02070309020205020404" pitchFamily="49" charset="0"/>
                <a:cs typeface="Courier New" panose="02070309020205020404" pitchFamily="49" charset="0"/>
              </a:rPr>
              <a:t>buf</a:t>
            </a:r>
            <a:r>
              <a:rPr lang="en-US" sz="1100" dirty="0" smtClean="0">
                <a:solidFill>
                  <a:srgbClr val="003C71"/>
                </a:solidFill>
                <a:latin typeface="Courier New" panose="02070309020205020404" pitchFamily="49" charset="0"/>
                <a:cs typeface="Courier New" panose="02070309020205020404" pitchFamily="49" charset="0"/>
              </a:rPr>
              <a:t>[i1] </a:t>
            </a:r>
            <a:r>
              <a:rPr lang="en-US" sz="1100" dirty="0">
                <a:solidFill>
                  <a:srgbClr val="003C71"/>
                </a:solidFill>
                <a:latin typeface="Courier New" panose="02070309020205020404" pitchFamily="49" charset="0"/>
                <a:cs typeface="Courier New" panose="02070309020205020404" pitchFamily="49" charset="0"/>
              </a:rPr>
              <a:t>... </a:t>
            </a:r>
            <a:r>
              <a:rPr lang="en-US" sz="1100" dirty="0" err="1" smtClean="0">
                <a:solidFill>
                  <a:srgbClr val="003C71"/>
                </a:solidFill>
                <a:latin typeface="Courier New" panose="02070309020205020404" pitchFamily="49" charset="0"/>
                <a:cs typeface="Courier New" panose="02070309020205020404" pitchFamily="49" charset="0"/>
              </a:rPr>
              <a:t>buf</a:t>
            </a:r>
            <a:r>
              <a:rPr lang="en-US" sz="1100" dirty="0" smtClean="0">
                <a:solidFill>
                  <a:srgbClr val="003C71"/>
                </a:solidFill>
                <a:latin typeface="Courier New" panose="02070309020205020404" pitchFamily="49" charset="0"/>
                <a:cs typeface="Courier New" panose="02070309020205020404" pitchFamily="49" charset="0"/>
              </a:rPr>
              <a:t>[i1]...</a:t>
            </a:r>
          </a:p>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 </a:t>
            </a:r>
            <a:r>
              <a:rPr lang="en-US" sz="1100" dirty="0" smtClean="0">
                <a:solidFill>
                  <a:srgbClr val="003C71"/>
                </a:solidFill>
                <a:latin typeface="Courier New" panose="02070309020205020404" pitchFamily="49" charset="0"/>
                <a:cs typeface="Courier New" panose="02070309020205020404" pitchFamily="49" charset="0"/>
              </a:rPr>
              <a:t>       </a:t>
            </a:r>
            <a:r>
              <a:rPr lang="en-US" sz="1100" dirty="0" err="1" smtClean="0">
                <a:solidFill>
                  <a:srgbClr val="003C71"/>
                </a:solidFill>
                <a:latin typeface="Courier New" panose="02070309020205020404" pitchFamily="49" charset="0"/>
                <a:cs typeface="Courier New" panose="02070309020205020404" pitchFamily="49" charset="0"/>
              </a:rPr>
              <a:t>buf</a:t>
            </a:r>
            <a:r>
              <a:rPr lang="en-US" sz="1100" dirty="0" smtClean="0">
                <a:solidFill>
                  <a:srgbClr val="003C71"/>
                </a:solidFill>
                <a:latin typeface="Courier New" panose="02070309020205020404" pitchFamily="49" charset="0"/>
                <a:cs typeface="Courier New" panose="02070309020205020404" pitchFamily="49" charset="0"/>
              </a:rPr>
              <a:t>[i1] = ...</a:t>
            </a:r>
            <a:endParaRPr lang="en-US" sz="1100" dirty="0">
              <a:solidFill>
                <a:srgbClr val="003C71"/>
              </a:solidFill>
              <a:latin typeface="Courier New" panose="02070309020205020404" pitchFamily="49" charset="0"/>
              <a:cs typeface="Courier New" panose="02070309020205020404" pitchFamily="49" charset="0"/>
            </a:endParaRPr>
          </a:p>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    }</a:t>
            </a:r>
          </a:p>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    </a:t>
            </a:r>
            <a:r>
              <a:rPr lang="en-US" sz="1100" dirty="0" err="1">
                <a:solidFill>
                  <a:srgbClr val="003C71"/>
                </a:solidFill>
                <a:latin typeface="Courier New" panose="02070309020205020404" pitchFamily="49" charset="0"/>
                <a:cs typeface="Courier New" panose="02070309020205020404" pitchFamily="49" charset="0"/>
              </a:rPr>
              <a:t>arr</a:t>
            </a:r>
            <a:r>
              <a:rPr lang="en-US" sz="1100" dirty="0">
                <a:solidFill>
                  <a:srgbClr val="003C71"/>
                </a:solidFill>
                <a:latin typeface="Courier New" panose="02070309020205020404" pitchFamily="49" charset="0"/>
                <a:cs typeface="Courier New" panose="02070309020205020404" pitchFamily="49" charset="0"/>
              </a:rPr>
              <a:t>[i0:TILE] = </a:t>
            </a:r>
            <a:r>
              <a:rPr lang="en-US" sz="1100" dirty="0" err="1">
                <a:solidFill>
                  <a:srgbClr val="003C71"/>
                </a:solidFill>
                <a:latin typeface="Courier New" panose="02070309020205020404" pitchFamily="49" charset="0"/>
                <a:cs typeface="Courier New" panose="02070309020205020404" pitchFamily="49" charset="0"/>
              </a:rPr>
              <a:t>buf</a:t>
            </a:r>
            <a:r>
              <a:rPr lang="en-US" sz="1100" dirty="0">
                <a:solidFill>
                  <a:srgbClr val="003C71"/>
                </a:solidFill>
                <a:latin typeface="Courier New" panose="02070309020205020404" pitchFamily="49" charset="0"/>
                <a:cs typeface="Courier New" panose="02070309020205020404" pitchFamily="49" charset="0"/>
              </a:rPr>
              <a:t>[:];</a:t>
            </a:r>
          </a:p>
          <a:p>
            <a:pPr marL="0" lvl="1" indent="-173037">
              <a:spcBef>
                <a:spcPct val="20000"/>
              </a:spcBef>
            </a:pPr>
            <a:r>
              <a:rPr lang="en-US" sz="1100" dirty="0">
                <a:solidFill>
                  <a:srgbClr val="003C71"/>
                </a:solidFill>
                <a:latin typeface="Courier New" panose="02070309020205020404" pitchFamily="49" charset="0"/>
                <a:cs typeface="Courier New" panose="02070309020205020404" pitchFamily="49" charset="0"/>
              </a:rPr>
              <a:t>}</a:t>
            </a:r>
            <a:endParaRPr lang="en-US" sz="1100" dirty="0">
              <a:solidFill>
                <a:srgbClr val="003C71"/>
              </a:solidFill>
            </a:endParaRPr>
          </a:p>
        </p:txBody>
      </p:sp>
      <p:sp>
        <p:nvSpPr>
          <p:cNvPr id="18" name="Down Arrow 17"/>
          <p:cNvSpPr/>
          <p:nvPr/>
        </p:nvSpPr>
        <p:spPr>
          <a:xfrm>
            <a:off x="6958149" y="2036832"/>
            <a:ext cx="217715" cy="294642"/>
          </a:xfrm>
          <a:prstGeom prst="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23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54</a:t>
            </a:fld>
            <a:endParaRPr lang="en-US" dirty="0"/>
          </a:p>
        </p:txBody>
      </p:sp>
      <p:sp>
        <p:nvSpPr>
          <p:cNvPr id="3" name="Title 2"/>
          <p:cNvSpPr>
            <a:spLocks noGrp="1"/>
          </p:cNvSpPr>
          <p:nvPr>
            <p:ph type="title"/>
          </p:nvPr>
        </p:nvSpPr>
        <p:spPr/>
        <p:txBody>
          <a:bodyPr/>
          <a:lstStyle/>
          <a:p>
            <a:r>
              <a:rPr lang="en-US" dirty="0"/>
              <a:t>Performance tuning tips: </a:t>
            </a:r>
            <a:r>
              <a:rPr lang="en-US" dirty="0" smtClean="0"/>
              <a:t>miscellaneous</a:t>
            </a:r>
            <a:endParaRPr lang="en-US" dirty="0"/>
          </a:p>
        </p:txBody>
      </p:sp>
      <p:sp>
        <p:nvSpPr>
          <p:cNvPr id="4" name="Content Placeholder 3"/>
          <p:cNvSpPr>
            <a:spLocks noGrp="1"/>
          </p:cNvSpPr>
          <p:nvPr>
            <p:ph sz="quarter" idx="13"/>
          </p:nvPr>
        </p:nvSpPr>
        <p:spPr/>
        <p:txBody>
          <a:bodyPr/>
          <a:lstStyle/>
          <a:p>
            <a:r>
              <a:rPr lang="en-US" dirty="0" smtClean="0"/>
              <a:t>Fully unroll small loops over register-allocated local arrays</a:t>
            </a:r>
          </a:p>
          <a:p>
            <a:pPr lvl="1"/>
            <a:r>
              <a:rPr lang="en-US" dirty="0" smtClean="0"/>
              <a:t>If not unrolled, slower indirect register addressing is used</a:t>
            </a:r>
          </a:p>
          <a:p>
            <a:pPr lvl="1"/>
            <a:r>
              <a:rPr lang="en-US" dirty="0" smtClean="0"/>
              <a:t>... But avoid excessive unrolling – code bloat may hurt and lead to extra register pressure (spills)</a:t>
            </a:r>
          </a:p>
          <a:p>
            <a:r>
              <a:rPr lang="en-US" dirty="0" smtClean="0"/>
              <a:t>Avoid </a:t>
            </a:r>
            <a:r>
              <a:rPr lang="en-US" dirty="0" err="1" smtClean="0"/>
              <a:t>strided</a:t>
            </a:r>
            <a:r>
              <a:rPr lang="en-US" dirty="0" smtClean="0"/>
              <a:t> access to char and short arrays</a:t>
            </a:r>
          </a:p>
          <a:p>
            <a:pPr lvl="1"/>
            <a:r>
              <a:rPr lang="en-US" dirty="0" err="1" smtClean="0"/>
              <a:t>Strided</a:t>
            </a:r>
            <a:r>
              <a:rPr lang="en-US" dirty="0" smtClean="0"/>
              <a:t> access becomes gather/scatter, which is slow for 1- and 2-byte elements</a:t>
            </a:r>
          </a:p>
          <a:p>
            <a:r>
              <a:rPr lang="en-US" dirty="0" smtClean="0"/>
              <a:t>Aim at contiguous access in the vectorized loop</a:t>
            </a:r>
          </a:p>
          <a:p>
            <a:pPr lvl="1"/>
            <a:r>
              <a:rPr lang="en-US" dirty="0" smtClean="0"/>
              <a:t>Gen can access 1024 bits at a time via aligned block access – the fastest</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49515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55</a:t>
            </a:fld>
            <a:endParaRPr lang="en-US" dirty="0"/>
          </a:p>
        </p:txBody>
      </p:sp>
      <p:sp>
        <p:nvSpPr>
          <p:cNvPr id="3" name="Title 2"/>
          <p:cNvSpPr>
            <a:spLocks noGrp="1"/>
          </p:cNvSpPr>
          <p:nvPr>
            <p:ph type="title"/>
          </p:nvPr>
        </p:nvSpPr>
        <p:spPr>
          <a:xfrm>
            <a:off x="1660958" y="332510"/>
            <a:ext cx="6277697" cy="473826"/>
          </a:xfrm>
        </p:spPr>
        <p:txBody>
          <a:bodyPr/>
          <a:lstStyle/>
          <a:p>
            <a:r>
              <a:rPr lang="en-US" dirty="0" smtClean="0"/>
              <a:t>Matrix multiplication example. </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8" name="Content Placeholder 1"/>
          <p:cNvSpPr>
            <a:spLocks noGrp="1"/>
          </p:cNvSpPr>
          <p:nvPr>
            <p:ph idx="4294967295"/>
          </p:nvPr>
        </p:nvSpPr>
        <p:spPr>
          <a:xfrm>
            <a:off x="579169" y="1100978"/>
            <a:ext cx="8228012" cy="3427808"/>
          </a:xfrm>
          <a:prstGeom prst="rect">
            <a:avLst/>
          </a:prstGeom>
        </p:spPr>
        <p:txBody>
          <a:bodyPr/>
          <a:lstStyle/>
          <a:p>
            <a:r>
              <a:rPr lang="en-US" dirty="0" smtClean="0"/>
              <a:t>Demonstrates:</a:t>
            </a:r>
          </a:p>
          <a:p>
            <a:pPr lvl="1"/>
            <a:r>
              <a:rPr lang="en-US" dirty="0" smtClean="0"/>
              <a:t>optimization techniques</a:t>
            </a:r>
          </a:p>
          <a:p>
            <a:pPr lvl="1"/>
            <a:r>
              <a:rPr lang="en-US" dirty="0" smtClean="0"/>
              <a:t>Shared </a:t>
            </a:r>
            <a:r>
              <a:rPr lang="en-US" dirty="0"/>
              <a:t>Local Memory </a:t>
            </a:r>
            <a:r>
              <a:rPr lang="en-US" dirty="0" smtClean="0"/>
              <a:t>usage</a:t>
            </a:r>
          </a:p>
          <a:p>
            <a:pPr lvl="1"/>
            <a:r>
              <a:rPr lang="en-US" dirty="0" smtClean="0"/>
              <a:t>Performance gains at each step</a:t>
            </a:r>
            <a:r>
              <a:rPr lang="en-US" dirty="0"/>
              <a:t/>
            </a:r>
            <a:br>
              <a:rPr lang="en-US" dirty="0"/>
            </a:br>
            <a:endParaRPr lang="en-US" dirty="0"/>
          </a:p>
          <a:p>
            <a:endParaRPr lang="en-US" dirty="0"/>
          </a:p>
        </p:txBody>
      </p:sp>
    </p:spTree>
    <p:extLst>
      <p:ext uri="{BB962C8B-B14F-4D97-AF65-F5344CB8AC3E}">
        <p14:creationId xmlns:p14="http://schemas.microsoft.com/office/powerpoint/2010/main" val="38054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25793" y="1245344"/>
            <a:ext cx="2969259" cy="2042676"/>
          </a:xfrm>
        </p:spPr>
        <p:txBody>
          <a:bodyPr/>
          <a:lstStyle/>
          <a:p>
            <a:r>
              <a:rPr lang="en-US" dirty="0"/>
              <a:t>Naïve version:</a:t>
            </a:r>
          </a:p>
          <a:p>
            <a:pPr marL="257175" indent="-257175">
              <a:buFont typeface="Arial" panose="020B0604020202020204" pitchFamily="34" charset="0"/>
              <a:buChar char="•"/>
            </a:pPr>
            <a:r>
              <a:rPr lang="en-US" dirty="0"/>
              <a:t>Each element of matrix A is read N times from memory (for each column of B)</a:t>
            </a:r>
          </a:p>
          <a:p>
            <a:pPr marL="257175" indent="-257175">
              <a:buFont typeface="Arial" panose="020B0604020202020204" pitchFamily="34" charset="0"/>
              <a:buChar char="•"/>
            </a:pPr>
            <a:r>
              <a:rPr lang="en-US" b="1" dirty="0">
                <a:solidFill>
                  <a:srgbClr val="FF0000"/>
                </a:solidFill>
              </a:rPr>
              <a:t>M*K*N</a:t>
            </a:r>
            <a:r>
              <a:rPr lang="en-US" dirty="0"/>
              <a:t> elements read from A</a:t>
            </a:r>
            <a:endParaRPr lang="ru-RU" dirty="0"/>
          </a:p>
        </p:txBody>
      </p:sp>
      <p:sp>
        <p:nvSpPr>
          <p:cNvPr id="3" name="Title 2"/>
          <p:cNvSpPr>
            <a:spLocks noGrp="1"/>
          </p:cNvSpPr>
          <p:nvPr>
            <p:ph type="title"/>
          </p:nvPr>
        </p:nvSpPr>
        <p:spPr/>
        <p:txBody>
          <a:bodyPr/>
          <a:lstStyle/>
          <a:p>
            <a:r>
              <a:rPr lang="en-US" sz="2700" dirty="0" smtClean="0"/>
              <a:t>Matrix multiplication - naive</a:t>
            </a:r>
            <a:endParaRPr lang="ru-RU" sz="2700" dirty="0"/>
          </a:p>
        </p:txBody>
      </p:sp>
      <p:grpSp>
        <p:nvGrpSpPr>
          <p:cNvPr id="521" name="Group 520"/>
          <p:cNvGrpSpPr/>
          <p:nvPr/>
        </p:nvGrpSpPr>
        <p:grpSpPr>
          <a:xfrm>
            <a:off x="3273009" y="1455238"/>
            <a:ext cx="1133359" cy="1168262"/>
            <a:chOff x="3076685" y="1940318"/>
            <a:chExt cx="1511145" cy="1557682"/>
          </a:xfrm>
        </p:grpSpPr>
        <p:sp>
          <p:nvSpPr>
            <p:cNvPr id="316" name="Rectangle 315"/>
            <p:cNvSpPr/>
            <p:nvPr/>
          </p:nvSpPr>
          <p:spPr>
            <a:xfrm>
              <a:off x="3076685" y="1940318"/>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17" name="Rectangle 316"/>
            <p:cNvSpPr/>
            <p:nvPr/>
          </p:nvSpPr>
          <p:spPr>
            <a:xfrm>
              <a:off x="3076685" y="214219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18" name="Rectangle 317"/>
            <p:cNvSpPr/>
            <p:nvPr/>
          </p:nvSpPr>
          <p:spPr>
            <a:xfrm>
              <a:off x="3076685" y="234407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19" name="Rectangle 318"/>
            <p:cNvSpPr/>
            <p:nvPr/>
          </p:nvSpPr>
          <p:spPr>
            <a:xfrm>
              <a:off x="3076685" y="254595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0" name="Rectangle 319"/>
            <p:cNvSpPr/>
            <p:nvPr/>
          </p:nvSpPr>
          <p:spPr>
            <a:xfrm>
              <a:off x="3076685" y="274836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1" name="Rectangle 320"/>
            <p:cNvSpPr/>
            <p:nvPr/>
          </p:nvSpPr>
          <p:spPr>
            <a:xfrm>
              <a:off x="3076685" y="295024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2" name="Rectangle 321"/>
            <p:cNvSpPr/>
            <p:nvPr/>
          </p:nvSpPr>
          <p:spPr>
            <a:xfrm>
              <a:off x="3076685" y="3152122"/>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3" name="Rectangle 322"/>
            <p:cNvSpPr/>
            <p:nvPr/>
          </p:nvSpPr>
          <p:spPr>
            <a:xfrm>
              <a:off x="3076685" y="3354000"/>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4" name="Rectangle 323"/>
            <p:cNvSpPr/>
            <p:nvPr/>
          </p:nvSpPr>
          <p:spPr>
            <a:xfrm>
              <a:off x="3270322" y="1940318"/>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5" name="Rectangle 324"/>
            <p:cNvSpPr/>
            <p:nvPr/>
          </p:nvSpPr>
          <p:spPr>
            <a:xfrm>
              <a:off x="3270322" y="214219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6" name="Rectangle 325"/>
            <p:cNvSpPr/>
            <p:nvPr/>
          </p:nvSpPr>
          <p:spPr>
            <a:xfrm>
              <a:off x="3270322" y="234407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7" name="Rectangle 326"/>
            <p:cNvSpPr/>
            <p:nvPr/>
          </p:nvSpPr>
          <p:spPr>
            <a:xfrm>
              <a:off x="3270322" y="254595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8" name="Rectangle 327"/>
            <p:cNvSpPr/>
            <p:nvPr/>
          </p:nvSpPr>
          <p:spPr>
            <a:xfrm>
              <a:off x="3270322" y="274836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9" name="Rectangle 328"/>
            <p:cNvSpPr/>
            <p:nvPr/>
          </p:nvSpPr>
          <p:spPr>
            <a:xfrm>
              <a:off x="3270322" y="295024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0" name="Rectangle 329"/>
            <p:cNvSpPr/>
            <p:nvPr/>
          </p:nvSpPr>
          <p:spPr>
            <a:xfrm>
              <a:off x="3270322" y="3152122"/>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1" name="Rectangle 330"/>
            <p:cNvSpPr/>
            <p:nvPr/>
          </p:nvSpPr>
          <p:spPr>
            <a:xfrm>
              <a:off x="3270322" y="3354000"/>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2" name="Rectangle 331"/>
            <p:cNvSpPr/>
            <p:nvPr/>
          </p:nvSpPr>
          <p:spPr>
            <a:xfrm>
              <a:off x="3461502" y="1940318"/>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3" name="Rectangle 332"/>
            <p:cNvSpPr/>
            <p:nvPr/>
          </p:nvSpPr>
          <p:spPr>
            <a:xfrm>
              <a:off x="3461502" y="214219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4" name="Rectangle 333"/>
            <p:cNvSpPr/>
            <p:nvPr/>
          </p:nvSpPr>
          <p:spPr>
            <a:xfrm>
              <a:off x="3461502" y="234407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5" name="Rectangle 334"/>
            <p:cNvSpPr/>
            <p:nvPr/>
          </p:nvSpPr>
          <p:spPr>
            <a:xfrm>
              <a:off x="3461502" y="254595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6" name="Rectangle 335"/>
            <p:cNvSpPr/>
            <p:nvPr/>
          </p:nvSpPr>
          <p:spPr>
            <a:xfrm>
              <a:off x="3461502" y="274836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7" name="Rectangle 336"/>
            <p:cNvSpPr/>
            <p:nvPr/>
          </p:nvSpPr>
          <p:spPr>
            <a:xfrm>
              <a:off x="3461502" y="295024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8" name="Rectangle 337"/>
            <p:cNvSpPr/>
            <p:nvPr/>
          </p:nvSpPr>
          <p:spPr>
            <a:xfrm>
              <a:off x="3461502" y="3152122"/>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9" name="Rectangle 338"/>
            <p:cNvSpPr/>
            <p:nvPr/>
          </p:nvSpPr>
          <p:spPr>
            <a:xfrm>
              <a:off x="3461502" y="3354000"/>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0" name="Rectangle 339"/>
            <p:cNvSpPr/>
            <p:nvPr/>
          </p:nvSpPr>
          <p:spPr>
            <a:xfrm>
              <a:off x="3655139" y="1940318"/>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1" name="Rectangle 340"/>
            <p:cNvSpPr/>
            <p:nvPr/>
          </p:nvSpPr>
          <p:spPr>
            <a:xfrm>
              <a:off x="3655139" y="214219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2" name="Rectangle 341"/>
            <p:cNvSpPr/>
            <p:nvPr/>
          </p:nvSpPr>
          <p:spPr>
            <a:xfrm>
              <a:off x="3655139" y="234407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3" name="Rectangle 342"/>
            <p:cNvSpPr/>
            <p:nvPr/>
          </p:nvSpPr>
          <p:spPr>
            <a:xfrm>
              <a:off x="3655139" y="254595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4" name="Rectangle 343"/>
            <p:cNvSpPr/>
            <p:nvPr/>
          </p:nvSpPr>
          <p:spPr>
            <a:xfrm>
              <a:off x="3655139" y="274836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5" name="Rectangle 344"/>
            <p:cNvSpPr/>
            <p:nvPr/>
          </p:nvSpPr>
          <p:spPr>
            <a:xfrm>
              <a:off x="3655139" y="295024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6" name="Rectangle 345"/>
            <p:cNvSpPr/>
            <p:nvPr/>
          </p:nvSpPr>
          <p:spPr>
            <a:xfrm>
              <a:off x="3655139" y="3152122"/>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7" name="Rectangle 346"/>
            <p:cNvSpPr/>
            <p:nvPr/>
          </p:nvSpPr>
          <p:spPr>
            <a:xfrm>
              <a:off x="3655139" y="3354000"/>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8" name="Rectangle 347"/>
            <p:cNvSpPr/>
            <p:nvPr/>
          </p:nvSpPr>
          <p:spPr>
            <a:xfrm>
              <a:off x="3865376" y="1940318"/>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349" name="Rectangle 348"/>
            <p:cNvSpPr/>
            <p:nvPr/>
          </p:nvSpPr>
          <p:spPr>
            <a:xfrm>
              <a:off x="3865376" y="2142196"/>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350" name="Rectangle 349"/>
            <p:cNvSpPr/>
            <p:nvPr/>
          </p:nvSpPr>
          <p:spPr>
            <a:xfrm>
              <a:off x="3865376" y="2344075"/>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351" name="Rectangle 350"/>
            <p:cNvSpPr/>
            <p:nvPr/>
          </p:nvSpPr>
          <p:spPr>
            <a:xfrm>
              <a:off x="3865376" y="2545953"/>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352" name="Rectangle 351"/>
            <p:cNvSpPr/>
            <p:nvPr/>
          </p:nvSpPr>
          <p:spPr>
            <a:xfrm>
              <a:off x="3865376" y="2748365"/>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353" name="Rectangle 352"/>
            <p:cNvSpPr/>
            <p:nvPr/>
          </p:nvSpPr>
          <p:spPr>
            <a:xfrm>
              <a:off x="3865376" y="2950243"/>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354" name="Rectangle 353"/>
            <p:cNvSpPr/>
            <p:nvPr/>
          </p:nvSpPr>
          <p:spPr>
            <a:xfrm>
              <a:off x="3865376" y="3152122"/>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355" name="Rectangle 354"/>
            <p:cNvSpPr/>
            <p:nvPr/>
          </p:nvSpPr>
          <p:spPr>
            <a:xfrm>
              <a:off x="3865376" y="3354000"/>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356" name="Rectangle 355"/>
            <p:cNvSpPr/>
            <p:nvPr/>
          </p:nvSpPr>
          <p:spPr>
            <a:xfrm>
              <a:off x="4059013" y="1940318"/>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7" name="Rectangle 356"/>
            <p:cNvSpPr/>
            <p:nvPr/>
          </p:nvSpPr>
          <p:spPr>
            <a:xfrm>
              <a:off x="4059013" y="214219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8" name="Rectangle 357"/>
            <p:cNvSpPr/>
            <p:nvPr/>
          </p:nvSpPr>
          <p:spPr>
            <a:xfrm>
              <a:off x="4059013" y="234407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9" name="Rectangle 358"/>
            <p:cNvSpPr/>
            <p:nvPr/>
          </p:nvSpPr>
          <p:spPr>
            <a:xfrm>
              <a:off x="4059013" y="254595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0" name="Rectangle 359"/>
            <p:cNvSpPr/>
            <p:nvPr/>
          </p:nvSpPr>
          <p:spPr>
            <a:xfrm>
              <a:off x="4059013" y="274836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1" name="Rectangle 360"/>
            <p:cNvSpPr/>
            <p:nvPr/>
          </p:nvSpPr>
          <p:spPr>
            <a:xfrm>
              <a:off x="4059013" y="295024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2" name="Rectangle 361"/>
            <p:cNvSpPr/>
            <p:nvPr/>
          </p:nvSpPr>
          <p:spPr>
            <a:xfrm>
              <a:off x="4059013" y="3152122"/>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3" name="Rectangle 362"/>
            <p:cNvSpPr/>
            <p:nvPr/>
          </p:nvSpPr>
          <p:spPr>
            <a:xfrm>
              <a:off x="4059013" y="3354000"/>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4" name="Rectangle 363"/>
            <p:cNvSpPr/>
            <p:nvPr/>
          </p:nvSpPr>
          <p:spPr>
            <a:xfrm>
              <a:off x="4250193" y="1940318"/>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5" name="Rectangle 364"/>
            <p:cNvSpPr/>
            <p:nvPr/>
          </p:nvSpPr>
          <p:spPr>
            <a:xfrm>
              <a:off x="4250193" y="214219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6" name="Rectangle 365"/>
            <p:cNvSpPr/>
            <p:nvPr/>
          </p:nvSpPr>
          <p:spPr>
            <a:xfrm>
              <a:off x="4250193" y="234407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7" name="Rectangle 366"/>
            <p:cNvSpPr/>
            <p:nvPr/>
          </p:nvSpPr>
          <p:spPr>
            <a:xfrm>
              <a:off x="4250193" y="254595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8" name="Rectangle 367"/>
            <p:cNvSpPr/>
            <p:nvPr/>
          </p:nvSpPr>
          <p:spPr>
            <a:xfrm>
              <a:off x="4250193" y="274836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9" name="Rectangle 368"/>
            <p:cNvSpPr/>
            <p:nvPr/>
          </p:nvSpPr>
          <p:spPr>
            <a:xfrm>
              <a:off x="4250193" y="295024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0" name="Rectangle 369"/>
            <p:cNvSpPr/>
            <p:nvPr/>
          </p:nvSpPr>
          <p:spPr>
            <a:xfrm>
              <a:off x="4250193" y="3152122"/>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1" name="Rectangle 370"/>
            <p:cNvSpPr/>
            <p:nvPr/>
          </p:nvSpPr>
          <p:spPr>
            <a:xfrm>
              <a:off x="4250193" y="3354000"/>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2" name="Rectangle 371"/>
            <p:cNvSpPr/>
            <p:nvPr/>
          </p:nvSpPr>
          <p:spPr>
            <a:xfrm>
              <a:off x="4443830" y="1940318"/>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3" name="Rectangle 372"/>
            <p:cNvSpPr/>
            <p:nvPr/>
          </p:nvSpPr>
          <p:spPr>
            <a:xfrm>
              <a:off x="4443830" y="214219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4" name="Rectangle 373"/>
            <p:cNvSpPr/>
            <p:nvPr/>
          </p:nvSpPr>
          <p:spPr>
            <a:xfrm>
              <a:off x="4443830" y="234407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5" name="Rectangle 374"/>
            <p:cNvSpPr/>
            <p:nvPr/>
          </p:nvSpPr>
          <p:spPr>
            <a:xfrm>
              <a:off x="4443830" y="254595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6" name="Rectangle 375"/>
            <p:cNvSpPr/>
            <p:nvPr/>
          </p:nvSpPr>
          <p:spPr>
            <a:xfrm>
              <a:off x="4443830" y="2748365"/>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7" name="Rectangle 376"/>
            <p:cNvSpPr/>
            <p:nvPr/>
          </p:nvSpPr>
          <p:spPr>
            <a:xfrm>
              <a:off x="4443830" y="295024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8" name="Rectangle 377"/>
            <p:cNvSpPr/>
            <p:nvPr/>
          </p:nvSpPr>
          <p:spPr>
            <a:xfrm>
              <a:off x="4443830" y="3152122"/>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9" name="Rectangle 378"/>
            <p:cNvSpPr/>
            <p:nvPr/>
          </p:nvSpPr>
          <p:spPr>
            <a:xfrm>
              <a:off x="4443830" y="3354000"/>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grpSp>
      <p:grpSp>
        <p:nvGrpSpPr>
          <p:cNvPr id="520" name="Group 519"/>
          <p:cNvGrpSpPr/>
          <p:nvPr/>
        </p:nvGrpSpPr>
        <p:grpSpPr>
          <a:xfrm>
            <a:off x="3273009" y="3035189"/>
            <a:ext cx="1133359" cy="1168262"/>
            <a:chOff x="3076685" y="4046919"/>
            <a:chExt cx="1511145" cy="1557682"/>
          </a:xfrm>
        </p:grpSpPr>
        <p:sp>
          <p:nvSpPr>
            <p:cNvPr id="380" name="Rectangle 379"/>
            <p:cNvSpPr/>
            <p:nvPr/>
          </p:nvSpPr>
          <p:spPr>
            <a:xfrm>
              <a:off x="3076685"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1" name="Rectangle 380"/>
            <p:cNvSpPr/>
            <p:nvPr/>
          </p:nvSpPr>
          <p:spPr>
            <a:xfrm>
              <a:off x="3076685"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2" name="Rectangle 381"/>
            <p:cNvSpPr/>
            <p:nvPr/>
          </p:nvSpPr>
          <p:spPr>
            <a:xfrm>
              <a:off x="3076685" y="445067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3" name="Rectangle 382"/>
            <p:cNvSpPr/>
            <p:nvPr/>
          </p:nvSpPr>
          <p:spPr>
            <a:xfrm>
              <a:off x="3076685"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4" name="Rectangle 383"/>
            <p:cNvSpPr/>
            <p:nvPr/>
          </p:nvSpPr>
          <p:spPr>
            <a:xfrm>
              <a:off x="3076685"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5" name="Rectangle 384"/>
            <p:cNvSpPr/>
            <p:nvPr/>
          </p:nvSpPr>
          <p:spPr>
            <a:xfrm>
              <a:off x="3076685"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6" name="Rectangle 385"/>
            <p:cNvSpPr/>
            <p:nvPr/>
          </p:nvSpPr>
          <p:spPr>
            <a:xfrm>
              <a:off x="3076685"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7" name="Rectangle 386"/>
            <p:cNvSpPr/>
            <p:nvPr/>
          </p:nvSpPr>
          <p:spPr>
            <a:xfrm>
              <a:off x="3076685"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8" name="Rectangle 387"/>
            <p:cNvSpPr/>
            <p:nvPr/>
          </p:nvSpPr>
          <p:spPr>
            <a:xfrm>
              <a:off x="3270322"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9" name="Rectangle 388"/>
            <p:cNvSpPr/>
            <p:nvPr/>
          </p:nvSpPr>
          <p:spPr>
            <a:xfrm>
              <a:off x="3270322"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0" name="Rectangle 389"/>
            <p:cNvSpPr/>
            <p:nvPr/>
          </p:nvSpPr>
          <p:spPr>
            <a:xfrm>
              <a:off x="3270322" y="445067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1" name="Rectangle 390"/>
            <p:cNvSpPr/>
            <p:nvPr/>
          </p:nvSpPr>
          <p:spPr>
            <a:xfrm>
              <a:off x="3270322"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2" name="Rectangle 391"/>
            <p:cNvSpPr/>
            <p:nvPr/>
          </p:nvSpPr>
          <p:spPr>
            <a:xfrm>
              <a:off x="3270322"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3" name="Rectangle 392"/>
            <p:cNvSpPr/>
            <p:nvPr/>
          </p:nvSpPr>
          <p:spPr>
            <a:xfrm>
              <a:off x="3270322"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4" name="Rectangle 393"/>
            <p:cNvSpPr/>
            <p:nvPr/>
          </p:nvSpPr>
          <p:spPr>
            <a:xfrm>
              <a:off x="3270322"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5" name="Rectangle 394"/>
            <p:cNvSpPr/>
            <p:nvPr/>
          </p:nvSpPr>
          <p:spPr>
            <a:xfrm>
              <a:off x="3270322"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6" name="Rectangle 395"/>
            <p:cNvSpPr/>
            <p:nvPr/>
          </p:nvSpPr>
          <p:spPr>
            <a:xfrm>
              <a:off x="3461502"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7" name="Rectangle 396"/>
            <p:cNvSpPr/>
            <p:nvPr/>
          </p:nvSpPr>
          <p:spPr>
            <a:xfrm>
              <a:off x="3461502"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8" name="Rectangle 397"/>
            <p:cNvSpPr/>
            <p:nvPr/>
          </p:nvSpPr>
          <p:spPr>
            <a:xfrm>
              <a:off x="3461502" y="445067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9" name="Rectangle 398"/>
            <p:cNvSpPr/>
            <p:nvPr/>
          </p:nvSpPr>
          <p:spPr>
            <a:xfrm>
              <a:off x="3461502"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0" name="Rectangle 399"/>
            <p:cNvSpPr/>
            <p:nvPr/>
          </p:nvSpPr>
          <p:spPr>
            <a:xfrm>
              <a:off x="3461502"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1" name="Rectangle 400"/>
            <p:cNvSpPr/>
            <p:nvPr/>
          </p:nvSpPr>
          <p:spPr>
            <a:xfrm>
              <a:off x="3461502"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2" name="Rectangle 401"/>
            <p:cNvSpPr/>
            <p:nvPr/>
          </p:nvSpPr>
          <p:spPr>
            <a:xfrm>
              <a:off x="3461502"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3" name="Rectangle 402"/>
            <p:cNvSpPr/>
            <p:nvPr/>
          </p:nvSpPr>
          <p:spPr>
            <a:xfrm>
              <a:off x="3461502"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4" name="Rectangle 403"/>
            <p:cNvSpPr/>
            <p:nvPr/>
          </p:nvSpPr>
          <p:spPr>
            <a:xfrm>
              <a:off x="3655139"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5" name="Rectangle 404"/>
            <p:cNvSpPr/>
            <p:nvPr/>
          </p:nvSpPr>
          <p:spPr>
            <a:xfrm>
              <a:off x="3655139"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6" name="Rectangle 405"/>
            <p:cNvSpPr/>
            <p:nvPr/>
          </p:nvSpPr>
          <p:spPr>
            <a:xfrm>
              <a:off x="3655139" y="445067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7" name="Rectangle 406"/>
            <p:cNvSpPr/>
            <p:nvPr/>
          </p:nvSpPr>
          <p:spPr>
            <a:xfrm>
              <a:off x="3655139"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8" name="Rectangle 407"/>
            <p:cNvSpPr/>
            <p:nvPr/>
          </p:nvSpPr>
          <p:spPr>
            <a:xfrm>
              <a:off x="3655139"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9" name="Rectangle 408"/>
            <p:cNvSpPr/>
            <p:nvPr/>
          </p:nvSpPr>
          <p:spPr>
            <a:xfrm>
              <a:off x="3655139"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0" name="Rectangle 409"/>
            <p:cNvSpPr/>
            <p:nvPr/>
          </p:nvSpPr>
          <p:spPr>
            <a:xfrm>
              <a:off x="3655139"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1" name="Rectangle 410"/>
            <p:cNvSpPr/>
            <p:nvPr/>
          </p:nvSpPr>
          <p:spPr>
            <a:xfrm>
              <a:off x="3655139"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2" name="Rectangle 411"/>
            <p:cNvSpPr/>
            <p:nvPr/>
          </p:nvSpPr>
          <p:spPr>
            <a:xfrm>
              <a:off x="3865376"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3" name="Rectangle 412"/>
            <p:cNvSpPr/>
            <p:nvPr/>
          </p:nvSpPr>
          <p:spPr>
            <a:xfrm>
              <a:off x="3865376"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4" name="Rectangle 413"/>
            <p:cNvSpPr/>
            <p:nvPr/>
          </p:nvSpPr>
          <p:spPr>
            <a:xfrm>
              <a:off x="3865376" y="4450676"/>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415" name="Rectangle 414"/>
            <p:cNvSpPr/>
            <p:nvPr/>
          </p:nvSpPr>
          <p:spPr>
            <a:xfrm>
              <a:off x="3865376"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6" name="Rectangle 415"/>
            <p:cNvSpPr/>
            <p:nvPr/>
          </p:nvSpPr>
          <p:spPr>
            <a:xfrm>
              <a:off x="3865376"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7" name="Rectangle 416"/>
            <p:cNvSpPr/>
            <p:nvPr/>
          </p:nvSpPr>
          <p:spPr>
            <a:xfrm>
              <a:off x="3865376"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8" name="Rectangle 417"/>
            <p:cNvSpPr/>
            <p:nvPr/>
          </p:nvSpPr>
          <p:spPr>
            <a:xfrm>
              <a:off x="3865376"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9" name="Rectangle 418"/>
            <p:cNvSpPr/>
            <p:nvPr/>
          </p:nvSpPr>
          <p:spPr>
            <a:xfrm>
              <a:off x="3865376"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0" name="Rectangle 419"/>
            <p:cNvSpPr/>
            <p:nvPr/>
          </p:nvSpPr>
          <p:spPr>
            <a:xfrm>
              <a:off x="4059013"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1" name="Rectangle 420"/>
            <p:cNvSpPr/>
            <p:nvPr/>
          </p:nvSpPr>
          <p:spPr>
            <a:xfrm>
              <a:off x="4059013"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2" name="Rectangle 421"/>
            <p:cNvSpPr/>
            <p:nvPr/>
          </p:nvSpPr>
          <p:spPr>
            <a:xfrm>
              <a:off x="4059013" y="445067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3" name="Rectangle 422"/>
            <p:cNvSpPr/>
            <p:nvPr/>
          </p:nvSpPr>
          <p:spPr>
            <a:xfrm>
              <a:off x="4059013"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4" name="Rectangle 423"/>
            <p:cNvSpPr/>
            <p:nvPr/>
          </p:nvSpPr>
          <p:spPr>
            <a:xfrm>
              <a:off x="4059013"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5" name="Rectangle 424"/>
            <p:cNvSpPr/>
            <p:nvPr/>
          </p:nvSpPr>
          <p:spPr>
            <a:xfrm>
              <a:off x="4059013"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6" name="Rectangle 425"/>
            <p:cNvSpPr/>
            <p:nvPr/>
          </p:nvSpPr>
          <p:spPr>
            <a:xfrm>
              <a:off x="4059013"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7" name="Rectangle 426"/>
            <p:cNvSpPr/>
            <p:nvPr/>
          </p:nvSpPr>
          <p:spPr>
            <a:xfrm>
              <a:off x="4059013"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8" name="Rectangle 427"/>
            <p:cNvSpPr/>
            <p:nvPr/>
          </p:nvSpPr>
          <p:spPr>
            <a:xfrm>
              <a:off x="4250193"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9" name="Rectangle 428"/>
            <p:cNvSpPr/>
            <p:nvPr/>
          </p:nvSpPr>
          <p:spPr>
            <a:xfrm>
              <a:off x="4250193"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0" name="Rectangle 429"/>
            <p:cNvSpPr/>
            <p:nvPr/>
          </p:nvSpPr>
          <p:spPr>
            <a:xfrm>
              <a:off x="4250193" y="445067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1" name="Rectangle 430"/>
            <p:cNvSpPr/>
            <p:nvPr/>
          </p:nvSpPr>
          <p:spPr>
            <a:xfrm>
              <a:off x="4250193"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2" name="Rectangle 431"/>
            <p:cNvSpPr/>
            <p:nvPr/>
          </p:nvSpPr>
          <p:spPr>
            <a:xfrm>
              <a:off x="4250193"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3" name="Rectangle 432"/>
            <p:cNvSpPr/>
            <p:nvPr/>
          </p:nvSpPr>
          <p:spPr>
            <a:xfrm>
              <a:off x="4250193"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4" name="Rectangle 433"/>
            <p:cNvSpPr/>
            <p:nvPr/>
          </p:nvSpPr>
          <p:spPr>
            <a:xfrm>
              <a:off x="4250193"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5" name="Rectangle 434"/>
            <p:cNvSpPr/>
            <p:nvPr/>
          </p:nvSpPr>
          <p:spPr>
            <a:xfrm>
              <a:off x="4250193"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6" name="Rectangle 435"/>
            <p:cNvSpPr/>
            <p:nvPr/>
          </p:nvSpPr>
          <p:spPr>
            <a:xfrm>
              <a:off x="4443830"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7" name="Rectangle 436"/>
            <p:cNvSpPr/>
            <p:nvPr/>
          </p:nvSpPr>
          <p:spPr>
            <a:xfrm>
              <a:off x="4443830"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8" name="Rectangle 437"/>
            <p:cNvSpPr/>
            <p:nvPr/>
          </p:nvSpPr>
          <p:spPr>
            <a:xfrm>
              <a:off x="4443830" y="445067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9" name="Rectangle 438"/>
            <p:cNvSpPr/>
            <p:nvPr/>
          </p:nvSpPr>
          <p:spPr>
            <a:xfrm>
              <a:off x="4443830"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0" name="Rectangle 439"/>
            <p:cNvSpPr/>
            <p:nvPr/>
          </p:nvSpPr>
          <p:spPr>
            <a:xfrm>
              <a:off x="4443830"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1" name="Rectangle 440"/>
            <p:cNvSpPr/>
            <p:nvPr/>
          </p:nvSpPr>
          <p:spPr>
            <a:xfrm>
              <a:off x="4443830"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2" name="Rectangle 441"/>
            <p:cNvSpPr/>
            <p:nvPr/>
          </p:nvSpPr>
          <p:spPr>
            <a:xfrm>
              <a:off x="4443830"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3" name="Rectangle 442"/>
            <p:cNvSpPr/>
            <p:nvPr/>
          </p:nvSpPr>
          <p:spPr>
            <a:xfrm>
              <a:off x="4443830"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grpSp>
      <p:grpSp>
        <p:nvGrpSpPr>
          <p:cNvPr id="522" name="Group 521"/>
          <p:cNvGrpSpPr/>
          <p:nvPr/>
        </p:nvGrpSpPr>
        <p:grpSpPr>
          <a:xfrm>
            <a:off x="1602884" y="3035189"/>
            <a:ext cx="1133359" cy="1168262"/>
            <a:chOff x="849852" y="4046919"/>
            <a:chExt cx="1511145" cy="1557682"/>
          </a:xfrm>
        </p:grpSpPr>
        <p:sp>
          <p:nvSpPr>
            <p:cNvPr id="444" name="Rectangle 443"/>
            <p:cNvSpPr/>
            <p:nvPr/>
          </p:nvSpPr>
          <p:spPr>
            <a:xfrm>
              <a:off x="849852"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5" name="Rectangle 444"/>
            <p:cNvSpPr/>
            <p:nvPr/>
          </p:nvSpPr>
          <p:spPr>
            <a:xfrm>
              <a:off x="849852"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6" name="Rectangle 445"/>
            <p:cNvSpPr/>
            <p:nvPr/>
          </p:nvSpPr>
          <p:spPr>
            <a:xfrm>
              <a:off x="849852" y="4450676"/>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447" name="Rectangle 446"/>
            <p:cNvSpPr/>
            <p:nvPr/>
          </p:nvSpPr>
          <p:spPr>
            <a:xfrm>
              <a:off x="849852"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8" name="Rectangle 447"/>
            <p:cNvSpPr/>
            <p:nvPr/>
          </p:nvSpPr>
          <p:spPr>
            <a:xfrm>
              <a:off x="849852"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9" name="Rectangle 448"/>
            <p:cNvSpPr/>
            <p:nvPr/>
          </p:nvSpPr>
          <p:spPr>
            <a:xfrm>
              <a:off x="849852"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0" name="Rectangle 449"/>
            <p:cNvSpPr/>
            <p:nvPr/>
          </p:nvSpPr>
          <p:spPr>
            <a:xfrm>
              <a:off x="849852"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1" name="Rectangle 450"/>
            <p:cNvSpPr/>
            <p:nvPr/>
          </p:nvSpPr>
          <p:spPr>
            <a:xfrm>
              <a:off x="849852"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2" name="Rectangle 451"/>
            <p:cNvSpPr/>
            <p:nvPr/>
          </p:nvSpPr>
          <p:spPr>
            <a:xfrm>
              <a:off x="1043489"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3" name="Rectangle 452"/>
            <p:cNvSpPr/>
            <p:nvPr/>
          </p:nvSpPr>
          <p:spPr>
            <a:xfrm>
              <a:off x="1043489"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4" name="Rectangle 453"/>
            <p:cNvSpPr/>
            <p:nvPr/>
          </p:nvSpPr>
          <p:spPr>
            <a:xfrm>
              <a:off x="1043489" y="4450676"/>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455" name="Rectangle 454"/>
            <p:cNvSpPr/>
            <p:nvPr/>
          </p:nvSpPr>
          <p:spPr>
            <a:xfrm>
              <a:off x="1043489"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6" name="Rectangle 455"/>
            <p:cNvSpPr/>
            <p:nvPr/>
          </p:nvSpPr>
          <p:spPr>
            <a:xfrm>
              <a:off x="1043489"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7" name="Rectangle 456"/>
            <p:cNvSpPr/>
            <p:nvPr/>
          </p:nvSpPr>
          <p:spPr>
            <a:xfrm>
              <a:off x="1043489"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8" name="Rectangle 457"/>
            <p:cNvSpPr/>
            <p:nvPr/>
          </p:nvSpPr>
          <p:spPr>
            <a:xfrm>
              <a:off x="1043489"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9" name="Rectangle 458"/>
            <p:cNvSpPr/>
            <p:nvPr/>
          </p:nvSpPr>
          <p:spPr>
            <a:xfrm>
              <a:off x="1043489"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0" name="Rectangle 459"/>
            <p:cNvSpPr/>
            <p:nvPr/>
          </p:nvSpPr>
          <p:spPr>
            <a:xfrm>
              <a:off x="1234669"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1" name="Rectangle 460"/>
            <p:cNvSpPr/>
            <p:nvPr/>
          </p:nvSpPr>
          <p:spPr>
            <a:xfrm>
              <a:off x="1234669"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2" name="Rectangle 461"/>
            <p:cNvSpPr/>
            <p:nvPr/>
          </p:nvSpPr>
          <p:spPr>
            <a:xfrm>
              <a:off x="1234669" y="4450676"/>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463" name="Rectangle 462"/>
            <p:cNvSpPr/>
            <p:nvPr/>
          </p:nvSpPr>
          <p:spPr>
            <a:xfrm>
              <a:off x="1234669"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4" name="Rectangle 463"/>
            <p:cNvSpPr/>
            <p:nvPr/>
          </p:nvSpPr>
          <p:spPr>
            <a:xfrm>
              <a:off x="1234669"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5" name="Rectangle 464"/>
            <p:cNvSpPr/>
            <p:nvPr/>
          </p:nvSpPr>
          <p:spPr>
            <a:xfrm>
              <a:off x="1234669"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6" name="Rectangle 465"/>
            <p:cNvSpPr/>
            <p:nvPr/>
          </p:nvSpPr>
          <p:spPr>
            <a:xfrm>
              <a:off x="1234669"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7" name="Rectangle 466"/>
            <p:cNvSpPr/>
            <p:nvPr/>
          </p:nvSpPr>
          <p:spPr>
            <a:xfrm>
              <a:off x="1234669"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8" name="Rectangle 467"/>
            <p:cNvSpPr/>
            <p:nvPr/>
          </p:nvSpPr>
          <p:spPr>
            <a:xfrm>
              <a:off x="1428306"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9" name="Rectangle 468"/>
            <p:cNvSpPr/>
            <p:nvPr/>
          </p:nvSpPr>
          <p:spPr>
            <a:xfrm>
              <a:off x="1428306"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0" name="Rectangle 469"/>
            <p:cNvSpPr/>
            <p:nvPr/>
          </p:nvSpPr>
          <p:spPr>
            <a:xfrm>
              <a:off x="1428306" y="4450676"/>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471" name="Rectangle 470"/>
            <p:cNvSpPr/>
            <p:nvPr/>
          </p:nvSpPr>
          <p:spPr>
            <a:xfrm>
              <a:off x="1428306"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2" name="Rectangle 471"/>
            <p:cNvSpPr/>
            <p:nvPr/>
          </p:nvSpPr>
          <p:spPr>
            <a:xfrm>
              <a:off x="1428306"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3" name="Rectangle 472"/>
            <p:cNvSpPr/>
            <p:nvPr/>
          </p:nvSpPr>
          <p:spPr>
            <a:xfrm>
              <a:off x="1428306"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4" name="Rectangle 473"/>
            <p:cNvSpPr/>
            <p:nvPr/>
          </p:nvSpPr>
          <p:spPr>
            <a:xfrm>
              <a:off x="1428306"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5" name="Rectangle 474"/>
            <p:cNvSpPr/>
            <p:nvPr/>
          </p:nvSpPr>
          <p:spPr>
            <a:xfrm>
              <a:off x="1428306"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6" name="Rectangle 475"/>
            <p:cNvSpPr/>
            <p:nvPr/>
          </p:nvSpPr>
          <p:spPr>
            <a:xfrm>
              <a:off x="1638543"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7" name="Rectangle 476"/>
            <p:cNvSpPr/>
            <p:nvPr/>
          </p:nvSpPr>
          <p:spPr>
            <a:xfrm>
              <a:off x="1638543"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8" name="Rectangle 477"/>
            <p:cNvSpPr/>
            <p:nvPr/>
          </p:nvSpPr>
          <p:spPr>
            <a:xfrm>
              <a:off x="1638543" y="4450676"/>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479" name="Rectangle 478"/>
            <p:cNvSpPr/>
            <p:nvPr/>
          </p:nvSpPr>
          <p:spPr>
            <a:xfrm>
              <a:off x="1638543"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0" name="Rectangle 479"/>
            <p:cNvSpPr/>
            <p:nvPr/>
          </p:nvSpPr>
          <p:spPr>
            <a:xfrm>
              <a:off x="1638543"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1" name="Rectangle 480"/>
            <p:cNvSpPr/>
            <p:nvPr/>
          </p:nvSpPr>
          <p:spPr>
            <a:xfrm>
              <a:off x="1638543"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2" name="Rectangle 481"/>
            <p:cNvSpPr/>
            <p:nvPr/>
          </p:nvSpPr>
          <p:spPr>
            <a:xfrm>
              <a:off x="1638543"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3" name="Rectangle 482"/>
            <p:cNvSpPr/>
            <p:nvPr/>
          </p:nvSpPr>
          <p:spPr>
            <a:xfrm>
              <a:off x="1638543"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4" name="Rectangle 483"/>
            <p:cNvSpPr/>
            <p:nvPr/>
          </p:nvSpPr>
          <p:spPr>
            <a:xfrm>
              <a:off x="1832180"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5" name="Rectangle 484"/>
            <p:cNvSpPr/>
            <p:nvPr/>
          </p:nvSpPr>
          <p:spPr>
            <a:xfrm>
              <a:off x="1832180"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6" name="Rectangle 485"/>
            <p:cNvSpPr/>
            <p:nvPr/>
          </p:nvSpPr>
          <p:spPr>
            <a:xfrm>
              <a:off x="1832180" y="4450676"/>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487" name="Rectangle 486"/>
            <p:cNvSpPr/>
            <p:nvPr/>
          </p:nvSpPr>
          <p:spPr>
            <a:xfrm>
              <a:off x="1832180"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8" name="Rectangle 487"/>
            <p:cNvSpPr/>
            <p:nvPr/>
          </p:nvSpPr>
          <p:spPr>
            <a:xfrm>
              <a:off x="1832180"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9" name="Rectangle 488"/>
            <p:cNvSpPr/>
            <p:nvPr/>
          </p:nvSpPr>
          <p:spPr>
            <a:xfrm>
              <a:off x="1832180"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0" name="Rectangle 489"/>
            <p:cNvSpPr/>
            <p:nvPr/>
          </p:nvSpPr>
          <p:spPr>
            <a:xfrm>
              <a:off x="1832180"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1" name="Rectangle 490"/>
            <p:cNvSpPr/>
            <p:nvPr/>
          </p:nvSpPr>
          <p:spPr>
            <a:xfrm>
              <a:off x="1832180"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2" name="Rectangle 491"/>
            <p:cNvSpPr/>
            <p:nvPr/>
          </p:nvSpPr>
          <p:spPr>
            <a:xfrm>
              <a:off x="2023360"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3" name="Rectangle 492"/>
            <p:cNvSpPr/>
            <p:nvPr/>
          </p:nvSpPr>
          <p:spPr>
            <a:xfrm>
              <a:off x="2023360"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4" name="Rectangle 493"/>
            <p:cNvSpPr/>
            <p:nvPr/>
          </p:nvSpPr>
          <p:spPr>
            <a:xfrm>
              <a:off x="2023360" y="4450676"/>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495" name="Rectangle 494"/>
            <p:cNvSpPr/>
            <p:nvPr/>
          </p:nvSpPr>
          <p:spPr>
            <a:xfrm>
              <a:off x="2023360"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6" name="Rectangle 495"/>
            <p:cNvSpPr/>
            <p:nvPr/>
          </p:nvSpPr>
          <p:spPr>
            <a:xfrm>
              <a:off x="2023360"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7" name="Rectangle 496"/>
            <p:cNvSpPr/>
            <p:nvPr/>
          </p:nvSpPr>
          <p:spPr>
            <a:xfrm>
              <a:off x="2023360"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8" name="Rectangle 497"/>
            <p:cNvSpPr/>
            <p:nvPr/>
          </p:nvSpPr>
          <p:spPr>
            <a:xfrm>
              <a:off x="2023360"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9" name="Rectangle 498"/>
            <p:cNvSpPr/>
            <p:nvPr/>
          </p:nvSpPr>
          <p:spPr>
            <a:xfrm>
              <a:off x="2023360"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0" name="Rectangle 499"/>
            <p:cNvSpPr/>
            <p:nvPr/>
          </p:nvSpPr>
          <p:spPr>
            <a:xfrm>
              <a:off x="2216997" y="4046919"/>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1" name="Rectangle 500"/>
            <p:cNvSpPr/>
            <p:nvPr/>
          </p:nvSpPr>
          <p:spPr>
            <a:xfrm>
              <a:off x="2216997" y="4248797"/>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2" name="Rectangle 501"/>
            <p:cNvSpPr/>
            <p:nvPr/>
          </p:nvSpPr>
          <p:spPr>
            <a:xfrm>
              <a:off x="2216997" y="4450676"/>
              <a:ext cx="144000" cy="1440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sz="1350"/>
            </a:p>
          </p:txBody>
        </p:sp>
        <p:sp>
          <p:nvSpPr>
            <p:cNvPr id="503" name="Rectangle 502"/>
            <p:cNvSpPr/>
            <p:nvPr/>
          </p:nvSpPr>
          <p:spPr>
            <a:xfrm>
              <a:off x="2216997" y="465255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4" name="Rectangle 503"/>
            <p:cNvSpPr/>
            <p:nvPr/>
          </p:nvSpPr>
          <p:spPr>
            <a:xfrm>
              <a:off x="2216997" y="4854966"/>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5" name="Rectangle 504"/>
            <p:cNvSpPr/>
            <p:nvPr/>
          </p:nvSpPr>
          <p:spPr>
            <a:xfrm>
              <a:off x="2216997" y="5056844"/>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6" name="Rectangle 505"/>
            <p:cNvSpPr/>
            <p:nvPr/>
          </p:nvSpPr>
          <p:spPr>
            <a:xfrm>
              <a:off x="2216997" y="5258723"/>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7" name="Rectangle 506"/>
            <p:cNvSpPr/>
            <p:nvPr/>
          </p:nvSpPr>
          <p:spPr>
            <a:xfrm>
              <a:off x="2216997" y="5460601"/>
              <a:ext cx="144000"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grpSp>
      <p:sp>
        <p:nvSpPr>
          <p:cNvPr id="508" name="Left Brace 507"/>
          <p:cNvSpPr/>
          <p:nvPr/>
        </p:nvSpPr>
        <p:spPr>
          <a:xfrm>
            <a:off x="1405999" y="3035189"/>
            <a:ext cx="159656" cy="1168262"/>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09" name="Left Brace 508"/>
          <p:cNvSpPr/>
          <p:nvPr/>
        </p:nvSpPr>
        <p:spPr>
          <a:xfrm rot="5400000">
            <a:off x="2078835" y="2317548"/>
            <a:ext cx="172313" cy="1133359"/>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10" name="Left Brace 509"/>
          <p:cNvSpPr/>
          <p:nvPr/>
        </p:nvSpPr>
        <p:spPr>
          <a:xfrm>
            <a:off x="3026764" y="1455238"/>
            <a:ext cx="159656" cy="1168262"/>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12" name="TextBox 511"/>
          <p:cNvSpPr txBox="1"/>
          <p:nvPr/>
        </p:nvSpPr>
        <p:spPr>
          <a:xfrm>
            <a:off x="1134925" y="3489415"/>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M</a:t>
            </a:r>
            <a:endParaRPr lang="ru-RU" sz="1350" dirty="0">
              <a:solidFill>
                <a:schemeClr val="tx2"/>
              </a:solidFill>
              <a:latin typeface="Neo Sans Intel"/>
              <a:cs typeface="Neo Sans Intel"/>
            </a:endParaRPr>
          </a:p>
        </p:txBody>
      </p:sp>
      <p:sp>
        <p:nvSpPr>
          <p:cNvPr id="514" name="TextBox 513"/>
          <p:cNvSpPr txBox="1"/>
          <p:nvPr/>
        </p:nvSpPr>
        <p:spPr>
          <a:xfrm>
            <a:off x="2037915" y="2527822"/>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K</a:t>
            </a:r>
            <a:endParaRPr lang="ru-RU" sz="1350" dirty="0">
              <a:solidFill>
                <a:schemeClr val="tx2"/>
              </a:solidFill>
              <a:latin typeface="Neo Sans Intel"/>
              <a:cs typeface="Neo Sans Intel"/>
            </a:endParaRPr>
          </a:p>
        </p:txBody>
      </p:sp>
      <p:sp>
        <p:nvSpPr>
          <p:cNvPr id="515" name="TextBox 514"/>
          <p:cNvSpPr txBox="1"/>
          <p:nvPr/>
        </p:nvSpPr>
        <p:spPr>
          <a:xfrm>
            <a:off x="2835185" y="1898475"/>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K</a:t>
            </a:r>
            <a:endParaRPr lang="ru-RU" sz="1350" dirty="0">
              <a:solidFill>
                <a:schemeClr val="tx2"/>
              </a:solidFill>
              <a:latin typeface="Neo Sans Intel"/>
              <a:cs typeface="Neo Sans Intel"/>
            </a:endParaRPr>
          </a:p>
        </p:txBody>
      </p:sp>
      <p:sp>
        <p:nvSpPr>
          <p:cNvPr id="516" name="Left Brace 515"/>
          <p:cNvSpPr/>
          <p:nvPr/>
        </p:nvSpPr>
        <p:spPr>
          <a:xfrm rot="5400000">
            <a:off x="3753530" y="731227"/>
            <a:ext cx="172313" cy="1133359"/>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17" name="TextBox 516"/>
          <p:cNvSpPr txBox="1"/>
          <p:nvPr/>
        </p:nvSpPr>
        <p:spPr>
          <a:xfrm>
            <a:off x="3736183" y="955162"/>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N</a:t>
            </a:r>
            <a:endParaRPr lang="ru-RU" sz="1350" dirty="0">
              <a:solidFill>
                <a:schemeClr val="tx2"/>
              </a:solidFill>
              <a:latin typeface="Neo Sans Intel"/>
              <a:cs typeface="Neo Sans Intel"/>
            </a:endParaRPr>
          </a:p>
        </p:txBody>
      </p:sp>
      <p:sp>
        <p:nvSpPr>
          <p:cNvPr id="518" name="TextBox 517"/>
          <p:cNvSpPr txBox="1"/>
          <p:nvPr/>
        </p:nvSpPr>
        <p:spPr>
          <a:xfrm>
            <a:off x="1772591" y="4323819"/>
            <a:ext cx="843622" cy="300082"/>
          </a:xfrm>
          <a:prstGeom prst="rect">
            <a:avLst/>
          </a:prstGeom>
          <a:noFill/>
        </p:spPr>
        <p:txBody>
          <a:bodyPr wrap="square" rtlCol="0">
            <a:spAutoFit/>
          </a:bodyPr>
          <a:lstStyle/>
          <a:p>
            <a:r>
              <a:rPr lang="en-US" sz="1350" dirty="0">
                <a:solidFill>
                  <a:srgbClr val="C00000"/>
                </a:solidFill>
                <a:latin typeface="Neo Sans Intel"/>
                <a:cs typeface="Neo Sans Intel"/>
              </a:rPr>
              <a:t>Matrix A</a:t>
            </a:r>
            <a:endParaRPr lang="ru-RU" sz="1350" dirty="0">
              <a:solidFill>
                <a:srgbClr val="C00000"/>
              </a:solidFill>
              <a:latin typeface="Neo Sans Intel"/>
              <a:cs typeface="Neo Sans Intel"/>
            </a:endParaRPr>
          </a:p>
        </p:txBody>
      </p:sp>
      <p:sp>
        <p:nvSpPr>
          <p:cNvPr id="519" name="TextBox 518"/>
          <p:cNvSpPr txBox="1"/>
          <p:nvPr/>
        </p:nvSpPr>
        <p:spPr>
          <a:xfrm>
            <a:off x="3417518" y="4323820"/>
            <a:ext cx="843622" cy="507831"/>
          </a:xfrm>
          <a:prstGeom prst="rect">
            <a:avLst/>
          </a:prstGeom>
          <a:noFill/>
        </p:spPr>
        <p:txBody>
          <a:bodyPr wrap="square" rtlCol="0">
            <a:spAutoFit/>
          </a:bodyPr>
          <a:lstStyle/>
          <a:p>
            <a:r>
              <a:rPr lang="en-US" sz="1350" dirty="0">
                <a:solidFill>
                  <a:srgbClr val="C00000"/>
                </a:solidFill>
                <a:latin typeface="Neo Sans Intel"/>
                <a:cs typeface="Neo Sans Intel"/>
              </a:rPr>
              <a:t>Matrix C (result)</a:t>
            </a:r>
            <a:endParaRPr lang="ru-RU" sz="1350" dirty="0">
              <a:solidFill>
                <a:srgbClr val="C00000"/>
              </a:solidFill>
              <a:latin typeface="Neo Sans Intel"/>
              <a:cs typeface="Neo Sans Intel"/>
            </a:endParaRPr>
          </a:p>
        </p:txBody>
      </p:sp>
      <p:sp>
        <p:nvSpPr>
          <p:cNvPr id="523" name="TextBox 522"/>
          <p:cNvSpPr txBox="1"/>
          <p:nvPr/>
        </p:nvSpPr>
        <p:spPr>
          <a:xfrm>
            <a:off x="3449680" y="734240"/>
            <a:ext cx="843622" cy="300082"/>
          </a:xfrm>
          <a:prstGeom prst="rect">
            <a:avLst/>
          </a:prstGeom>
          <a:noFill/>
        </p:spPr>
        <p:txBody>
          <a:bodyPr wrap="square" rtlCol="0">
            <a:spAutoFit/>
          </a:bodyPr>
          <a:lstStyle/>
          <a:p>
            <a:r>
              <a:rPr lang="en-US" sz="1350" dirty="0">
                <a:solidFill>
                  <a:srgbClr val="C00000"/>
                </a:solidFill>
                <a:latin typeface="Neo Sans Intel"/>
                <a:cs typeface="Neo Sans Intel"/>
              </a:rPr>
              <a:t>Matrix B</a:t>
            </a:r>
            <a:endParaRPr lang="ru-RU" sz="1350" dirty="0">
              <a:solidFill>
                <a:srgbClr val="C00000"/>
              </a:solidFill>
              <a:latin typeface="Neo Sans Intel"/>
              <a:cs typeface="Neo Sans Intel"/>
            </a:endParaRPr>
          </a:p>
        </p:txBody>
      </p:sp>
      <p:sp>
        <p:nvSpPr>
          <p:cNvPr id="524" name="TextBox 523"/>
          <p:cNvSpPr txBox="1"/>
          <p:nvPr/>
        </p:nvSpPr>
        <p:spPr>
          <a:xfrm>
            <a:off x="1328433" y="1522010"/>
            <a:ext cx="1457075" cy="369332"/>
          </a:xfrm>
          <a:prstGeom prst="rect">
            <a:avLst/>
          </a:prstGeom>
          <a:noFill/>
        </p:spPr>
        <p:txBody>
          <a:bodyPr wrap="square" rtlCol="0">
            <a:spAutoFit/>
          </a:bodyPr>
          <a:lstStyle/>
          <a:p>
            <a:r>
              <a:rPr lang="en-US" b="1" dirty="0">
                <a:solidFill>
                  <a:srgbClr val="C00000"/>
                </a:solidFill>
                <a:latin typeface="Neo Sans Intel"/>
                <a:cs typeface="Neo Sans Intel"/>
              </a:rPr>
              <a:t>C = A x B</a:t>
            </a:r>
            <a:endParaRPr lang="ru-RU" b="1" dirty="0">
              <a:solidFill>
                <a:srgbClr val="C00000"/>
              </a:solidFill>
              <a:latin typeface="Neo Sans Intel"/>
              <a:cs typeface="Neo Sans Intel"/>
            </a:endParaRPr>
          </a:p>
        </p:txBody>
      </p:sp>
      <p:sp>
        <p:nvSpPr>
          <p:cNvPr id="4" name="Slide Number Placeholder 3"/>
          <p:cNvSpPr>
            <a:spLocks noGrp="1"/>
          </p:cNvSpPr>
          <p:nvPr>
            <p:ph type="sldNum" sz="quarter" idx="12"/>
          </p:nvPr>
        </p:nvSpPr>
        <p:spPr/>
        <p:txBody>
          <a:bodyPr/>
          <a:lstStyle/>
          <a:p>
            <a:fld id="{70238361-5415-46C4-8BAE-6B442F6CE6E7}" type="slidenum">
              <a:rPr lang="ru-RU" smtClean="0"/>
              <a:t>56</a:t>
            </a:fld>
            <a:endParaRPr lang="ru-RU"/>
          </a:p>
        </p:txBody>
      </p:sp>
    </p:spTree>
    <p:extLst>
      <p:ext uri="{BB962C8B-B14F-4D97-AF65-F5344CB8AC3E}">
        <p14:creationId xmlns:p14="http://schemas.microsoft.com/office/powerpoint/2010/main" val="2637929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Rectangle 224"/>
          <p:cNvSpPr/>
          <p:nvPr/>
        </p:nvSpPr>
        <p:spPr>
          <a:xfrm>
            <a:off x="3836246" y="1433738"/>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1" name="Rectangle 220"/>
          <p:cNvSpPr/>
          <p:nvPr/>
        </p:nvSpPr>
        <p:spPr>
          <a:xfrm>
            <a:off x="2457662" y="3318803"/>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2" name="Rectangle 221"/>
          <p:cNvSpPr/>
          <p:nvPr/>
        </p:nvSpPr>
        <p:spPr>
          <a:xfrm>
            <a:off x="2167206" y="3318803"/>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3" name="Rectangle 222"/>
          <p:cNvSpPr/>
          <p:nvPr/>
        </p:nvSpPr>
        <p:spPr>
          <a:xfrm>
            <a:off x="1866143" y="3318803"/>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4" name="Rectangle 223"/>
          <p:cNvSpPr/>
          <p:nvPr/>
        </p:nvSpPr>
        <p:spPr>
          <a:xfrm>
            <a:off x="1575688" y="3318803"/>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14" name="Rectangle 213"/>
          <p:cNvSpPr/>
          <p:nvPr/>
        </p:nvSpPr>
        <p:spPr>
          <a:xfrm>
            <a:off x="3841017" y="2344109"/>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15" name="Rectangle 214"/>
          <p:cNvSpPr/>
          <p:nvPr/>
        </p:nvSpPr>
        <p:spPr>
          <a:xfrm>
            <a:off x="3838482" y="3319781"/>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13" name="Rectangle 212"/>
          <p:cNvSpPr/>
          <p:nvPr/>
        </p:nvSpPr>
        <p:spPr>
          <a:xfrm>
            <a:off x="3836246" y="1739091"/>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 name="Rectangle 4"/>
          <p:cNvSpPr/>
          <p:nvPr/>
        </p:nvSpPr>
        <p:spPr>
          <a:xfrm>
            <a:off x="3836246" y="2045387"/>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 name="Content Placeholder 1"/>
          <p:cNvSpPr>
            <a:spLocks noGrp="1"/>
          </p:cNvSpPr>
          <p:nvPr>
            <p:ph idx="1"/>
          </p:nvPr>
        </p:nvSpPr>
        <p:spPr>
          <a:xfrm>
            <a:off x="4603313" y="780634"/>
            <a:ext cx="3281683" cy="4173263"/>
          </a:xfrm>
        </p:spPr>
        <p:txBody>
          <a:bodyPr>
            <a:normAutofit fontScale="92500" lnSpcReduction="20000"/>
          </a:bodyPr>
          <a:lstStyle/>
          <a:p>
            <a:r>
              <a:rPr lang="en-US" sz="1500" dirty="0"/>
              <a:t>Tiled version:</a:t>
            </a:r>
          </a:p>
          <a:p>
            <a:pPr marL="257175" indent="-257175">
              <a:buFont typeface="Arial" panose="020B0604020202020204" pitchFamily="34" charset="0"/>
              <a:buChar char="•"/>
            </a:pPr>
            <a:r>
              <a:rPr lang="en-US" sz="1500" dirty="0"/>
              <a:t>Each thread calculates a tile in the result matrix, tiles are allocated on the register file (GRF)</a:t>
            </a:r>
          </a:p>
          <a:p>
            <a:pPr marL="257175" indent="-257175">
              <a:buFont typeface="Arial" panose="020B0604020202020204" pitchFamily="34" charset="0"/>
              <a:buChar char="•"/>
            </a:pPr>
            <a:r>
              <a:rPr lang="en-US" sz="1500" dirty="0"/>
              <a:t>A result tile is a dot product of corresponding tile row in A and column in B</a:t>
            </a:r>
          </a:p>
          <a:p>
            <a:pPr marL="426244" lvl="1" indent="-257175"/>
            <a:r>
              <a:rPr lang="en-US" sz="1500" dirty="0"/>
              <a:t>tile * tile is a normal matrix multiplication</a:t>
            </a:r>
          </a:p>
          <a:p>
            <a:pPr marL="257175" indent="-257175">
              <a:buFont typeface="Arial" panose="020B0604020202020204" pitchFamily="34" charset="0"/>
              <a:buChar char="•"/>
            </a:pPr>
            <a:r>
              <a:rPr lang="en-US" sz="1613" dirty="0"/>
              <a:t>Each element of A is read from RAM this number of times: (M/TILE_M*K/TILE_K)*(N/TILE_N) = </a:t>
            </a:r>
            <a:r>
              <a:rPr lang="en-US" sz="1613" b="1" dirty="0">
                <a:solidFill>
                  <a:srgbClr val="FF0000"/>
                </a:solidFill>
              </a:rPr>
              <a:t>(M*K*N)/(TILE_M</a:t>
            </a:r>
            <a:r>
              <a:rPr lang="ru-RU" sz="1613" b="1" dirty="0">
                <a:solidFill>
                  <a:srgbClr val="FF0000"/>
                </a:solidFill>
              </a:rPr>
              <a:t>*</a:t>
            </a:r>
            <a:r>
              <a:rPr lang="en-US" sz="1613" b="1" dirty="0">
                <a:solidFill>
                  <a:srgbClr val="FF0000"/>
                </a:solidFill>
              </a:rPr>
              <a:t>TILE_K</a:t>
            </a:r>
            <a:r>
              <a:rPr lang="ru-RU" sz="1613" b="1" dirty="0">
                <a:solidFill>
                  <a:srgbClr val="FF0000"/>
                </a:solidFill>
              </a:rPr>
              <a:t>*</a:t>
            </a:r>
            <a:r>
              <a:rPr lang="en-US" sz="1613" b="1" dirty="0">
                <a:solidFill>
                  <a:srgbClr val="FF0000"/>
                </a:solidFill>
              </a:rPr>
              <a:t>TILE_N)</a:t>
            </a:r>
          </a:p>
          <a:p>
            <a:pPr marL="426244" lvl="1" indent="-257175"/>
            <a:r>
              <a:rPr lang="en-US" sz="1575" dirty="0"/>
              <a:t>Times less than in naïve version</a:t>
            </a:r>
            <a:endParaRPr lang="ru-RU" sz="1575" dirty="0"/>
          </a:p>
          <a:p>
            <a:pPr marL="257175" indent="-257175">
              <a:buFont typeface="Arial" panose="020B0604020202020204" pitchFamily="34" charset="0"/>
              <a:buChar char="•"/>
            </a:pPr>
            <a:r>
              <a:rPr lang="en-US" sz="1613" dirty="0"/>
              <a:t>=&gt; Larger tiles are better</a:t>
            </a:r>
          </a:p>
          <a:p>
            <a:pPr marL="426244" lvl="1" indent="-257175"/>
            <a:r>
              <a:rPr lang="en-US" sz="1500" dirty="0"/>
              <a:t>But: may not fit into GRF</a:t>
            </a:r>
          </a:p>
          <a:p>
            <a:pPr marL="426244" lvl="1" indent="-257175"/>
            <a:r>
              <a:rPr lang="en-US" sz="1500" dirty="0"/>
              <a:t>SLM – L3$-speed memory - can help</a:t>
            </a:r>
            <a:endParaRPr lang="ru-RU" sz="1500" dirty="0"/>
          </a:p>
        </p:txBody>
      </p:sp>
      <p:sp>
        <p:nvSpPr>
          <p:cNvPr id="316" name="Rectangle 315"/>
          <p:cNvSpPr/>
          <p:nvPr/>
        </p:nvSpPr>
        <p:spPr>
          <a:xfrm>
            <a:off x="3273012"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17" name="Rectangle 316"/>
          <p:cNvSpPr/>
          <p:nvPr/>
        </p:nvSpPr>
        <p:spPr>
          <a:xfrm>
            <a:off x="3273012"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18" name="Rectangle 317"/>
          <p:cNvSpPr/>
          <p:nvPr/>
        </p:nvSpPr>
        <p:spPr>
          <a:xfrm>
            <a:off x="3273012"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19" name="Rectangle 318"/>
          <p:cNvSpPr/>
          <p:nvPr/>
        </p:nvSpPr>
        <p:spPr>
          <a:xfrm>
            <a:off x="3273012"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0" name="Rectangle 319"/>
          <p:cNvSpPr/>
          <p:nvPr/>
        </p:nvSpPr>
        <p:spPr>
          <a:xfrm>
            <a:off x="3273012"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1" name="Rectangle 320"/>
          <p:cNvSpPr/>
          <p:nvPr/>
        </p:nvSpPr>
        <p:spPr>
          <a:xfrm>
            <a:off x="3273012"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2" name="Rectangle 321"/>
          <p:cNvSpPr/>
          <p:nvPr/>
        </p:nvSpPr>
        <p:spPr>
          <a:xfrm>
            <a:off x="3273012"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3" name="Rectangle 322"/>
          <p:cNvSpPr/>
          <p:nvPr/>
        </p:nvSpPr>
        <p:spPr>
          <a:xfrm>
            <a:off x="3273012"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4" name="Rectangle 323"/>
          <p:cNvSpPr/>
          <p:nvPr/>
        </p:nvSpPr>
        <p:spPr>
          <a:xfrm>
            <a:off x="3418240"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5" name="Rectangle 324"/>
          <p:cNvSpPr/>
          <p:nvPr/>
        </p:nvSpPr>
        <p:spPr>
          <a:xfrm>
            <a:off x="3418240"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6" name="Rectangle 325"/>
          <p:cNvSpPr/>
          <p:nvPr/>
        </p:nvSpPr>
        <p:spPr>
          <a:xfrm>
            <a:off x="3418240"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7" name="Rectangle 326"/>
          <p:cNvSpPr/>
          <p:nvPr/>
        </p:nvSpPr>
        <p:spPr>
          <a:xfrm>
            <a:off x="3418240"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8" name="Rectangle 327"/>
          <p:cNvSpPr/>
          <p:nvPr/>
        </p:nvSpPr>
        <p:spPr>
          <a:xfrm>
            <a:off x="3418240"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9" name="Rectangle 328"/>
          <p:cNvSpPr/>
          <p:nvPr/>
        </p:nvSpPr>
        <p:spPr>
          <a:xfrm>
            <a:off x="3418240"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0" name="Rectangle 329"/>
          <p:cNvSpPr/>
          <p:nvPr/>
        </p:nvSpPr>
        <p:spPr>
          <a:xfrm>
            <a:off x="3418240"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1" name="Rectangle 330"/>
          <p:cNvSpPr/>
          <p:nvPr/>
        </p:nvSpPr>
        <p:spPr>
          <a:xfrm>
            <a:off x="3418240"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2" name="Rectangle 331"/>
          <p:cNvSpPr/>
          <p:nvPr/>
        </p:nvSpPr>
        <p:spPr>
          <a:xfrm>
            <a:off x="3561625"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3" name="Rectangle 332"/>
          <p:cNvSpPr/>
          <p:nvPr/>
        </p:nvSpPr>
        <p:spPr>
          <a:xfrm>
            <a:off x="3561625"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4" name="Rectangle 333"/>
          <p:cNvSpPr/>
          <p:nvPr/>
        </p:nvSpPr>
        <p:spPr>
          <a:xfrm>
            <a:off x="3561625"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5" name="Rectangle 334"/>
          <p:cNvSpPr/>
          <p:nvPr/>
        </p:nvSpPr>
        <p:spPr>
          <a:xfrm>
            <a:off x="3561625"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6" name="Rectangle 335"/>
          <p:cNvSpPr/>
          <p:nvPr/>
        </p:nvSpPr>
        <p:spPr>
          <a:xfrm>
            <a:off x="3561625"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7" name="Rectangle 336"/>
          <p:cNvSpPr/>
          <p:nvPr/>
        </p:nvSpPr>
        <p:spPr>
          <a:xfrm>
            <a:off x="3561625"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8" name="Rectangle 337"/>
          <p:cNvSpPr/>
          <p:nvPr/>
        </p:nvSpPr>
        <p:spPr>
          <a:xfrm>
            <a:off x="3561625"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9" name="Rectangle 338"/>
          <p:cNvSpPr/>
          <p:nvPr/>
        </p:nvSpPr>
        <p:spPr>
          <a:xfrm>
            <a:off x="3561625"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0" name="Rectangle 339"/>
          <p:cNvSpPr/>
          <p:nvPr/>
        </p:nvSpPr>
        <p:spPr>
          <a:xfrm>
            <a:off x="3706853"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1" name="Rectangle 340"/>
          <p:cNvSpPr/>
          <p:nvPr/>
        </p:nvSpPr>
        <p:spPr>
          <a:xfrm>
            <a:off x="3706853"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2" name="Rectangle 341"/>
          <p:cNvSpPr/>
          <p:nvPr/>
        </p:nvSpPr>
        <p:spPr>
          <a:xfrm>
            <a:off x="3706853"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3" name="Rectangle 342"/>
          <p:cNvSpPr/>
          <p:nvPr/>
        </p:nvSpPr>
        <p:spPr>
          <a:xfrm>
            <a:off x="3706853"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4" name="Rectangle 343"/>
          <p:cNvSpPr/>
          <p:nvPr/>
        </p:nvSpPr>
        <p:spPr>
          <a:xfrm>
            <a:off x="3706853"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5" name="Rectangle 344"/>
          <p:cNvSpPr/>
          <p:nvPr/>
        </p:nvSpPr>
        <p:spPr>
          <a:xfrm>
            <a:off x="3706853"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6" name="Rectangle 345"/>
          <p:cNvSpPr/>
          <p:nvPr/>
        </p:nvSpPr>
        <p:spPr>
          <a:xfrm>
            <a:off x="3706853"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7" name="Rectangle 346"/>
          <p:cNvSpPr/>
          <p:nvPr/>
        </p:nvSpPr>
        <p:spPr>
          <a:xfrm>
            <a:off x="3706853"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8" name="Rectangle 347"/>
          <p:cNvSpPr/>
          <p:nvPr/>
        </p:nvSpPr>
        <p:spPr>
          <a:xfrm>
            <a:off x="3864530"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9" name="Rectangle 348"/>
          <p:cNvSpPr/>
          <p:nvPr/>
        </p:nvSpPr>
        <p:spPr>
          <a:xfrm>
            <a:off x="3864530"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0" name="Rectangle 349"/>
          <p:cNvSpPr/>
          <p:nvPr/>
        </p:nvSpPr>
        <p:spPr>
          <a:xfrm>
            <a:off x="3864530"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1" name="Rectangle 350"/>
          <p:cNvSpPr/>
          <p:nvPr/>
        </p:nvSpPr>
        <p:spPr>
          <a:xfrm>
            <a:off x="3864530"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2" name="Rectangle 351"/>
          <p:cNvSpPr/>
          <p:nvPr/>
        </p:nvSpPr>
        <p:spPr>
          <a:xfrm>
            <a:off x="3864530"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3" name="Rectangle 352"/>
          <p:cNvSpPr/>
          <p:nvPr/>
        </p:nvSpPr>
        <p:spPr>
          <a:xfrm>
            <a:off x="3864530"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4" name="Rectangle 353"/>
          <p:cNvSpPr/>
          <p:nvPr/>
        </p:nvSpPr>
        <p:spPr>
          <a:xfrm>
            <a:off x="3864530"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5" name="Rectangle 354"/>
          <p:cNvSpPr/>
          <p:nvPr/>
        </p:nvSpPr>
        <p:spPr>
          <a:xfrm>
            <a:off x="3864530"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6" name="Rectangle 355"/>
          <p:cNvSpPr/>
          <p:nvPr/>
        </p:nvSpPr>
        <p:spPr>
          <a:xfrm>
            <a:off x="4009758"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7" name="Rectangle 356"/>
          <p:cNvSpPr/>
          <p:nvPr/>
        </p:nvSpPr>
        <p:spPr>
          <a:xfrm>
            <a:off x="4009758"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8" name="Rectangle 357"/>
          <p:cNvSpPr/>
          <p:nvPr/>
        </p:nvSpPr>
        <p:spPr>
          <a:xfrm>
            <a:off x="4009758"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9" name="Rectangle 358"/>
          <p:cNvSpPr/>
          <p:nvPr/>
        </p:nvSpPr>
        <p:spPr>
          <a:xfrm>
            <a:off x="4009758"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0" name="Rectangle 359"/>
          <p:cNvSpPr/>
          <p:nvPr/>
        </p:nvSpPr>
        <p:spPr>
          <a:xfrm>
            <a:off x="4009758"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1" name="Rectangle 360"/>
          <p:cNvSpPr/>
          <p:nvPr/>
        </p:nvSpPr>
        <p:spPr>
          <a:xfrm>
            <a:off x="4009758"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2" name="Rectangle 361"/>
          <p:cNvSpPr/>
          <p:nvPr/>
        </p:nvSpPr>
        <p:spPr>
          <a:xfrm>
            <a:off x="4009758"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3" name="Rectangle 362"/>
          <p:cNvSpPr/>
          <p:nvPr/>
        </p:nvSpPr>
        <p:spPr>
          <a:xfrm>
            <a:off x="4009758"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4" name="Rectangle 363"/>
          <p:cNvSpPr/>
          <p:nvPr/>
        </p:nvSpPr>
        <p:spPr>
          <a:xfrm>
            <a:off x="4153143"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5" name="Rectangle 364"/>
          <p:cNvSpPr/>
          <p:nvPr/>
        </p:nvSpPr>
        <p:spPr>
          <a:xfrm>
            <a:off x="4153143"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6" name="Rectangle 365"/>
          <p:cNvSpPr/>
          <p:nvPr/>
        </p:nvSpPr>
        <p:spPr>
          <a:xfrm>
            <a:off x="4153143"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7" name="Rectangle 366"/>
          <p:cNvSpPr/>
          <p:nvPr/>
        </p:nvSpPr>
        <p:spPr>
          <a:xfrm>
            <a:off x="4153143"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8" name="Rectangle 367"/>
          <p:cNvSpPr/>
          <p:nvPr/>
        </p:nvSpPr>
        <p:spPr>
          <a:xfrm>
            <a:off x="4153143"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9" name="Rectangle 368"/>
          <p:cNvSpPr/>
          <p:nvPr/>
        </p:nvSpPr>
        <p:spPr>
          <a:xfrm>
            <a:off x="4153143"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0" name="Rectangle 369"/>
          <p:cNvSpPr/>
          <p:nvPr/>
        </p:nvSpPr>
        <p:spPr>
          <a:xfrm>
            <a:off x="4153143"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1" name="Rectangle 370"/>
          <p:cNvSpPr/>
          <p:nvPr/>
        </p:nvSpPr>
        <p:spPr>
          <a:xfrm>
            <a:off x="4153143"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2" name="Rectangle 371"/>
          <p:cNvSpPr/>
          <p:nvPr/>
        </p:nvSpPr>
        <p:spPr>
          <a:xfrm>
            <a:off x="4298371"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3" name="Rectangle 372"/>
          <p:cNvSpPr/>
          <p:nvPr/>
        </p:nvSpPr>
        <p:spPr>
          <a:xfrm>
            <a:off x="4298371"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4" name="Rectangle 373"/>
          <p:cNvSpPr/>
          <p:nvPr/>
        </p:nvSpPr>
        <p:spPr>
          <a:xfrm>
            <a:off x="4298371"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5" name="Rectangle 374"/>
          <p:cNvSpPr/>
          <p:nvPr/>
        </p:nvSpPr>
        <p:spPr>
          <a:xfrm>
            <a:off x="4298371"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6" name="Rectangle 375"/>
          <p:cNvSpPr/>
          <p:nvPr/>
        </p:nvSpPr>
        <p:spPr>
          <a:xfrm>
            <a:off x="4298371"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7" name="Rectangle 376"/>
          <p:cNvSpPr/>
          <p:nvPr/>
        </p:nvSpPr>
        <p:spPr>
          <a:xfrm>
            <a:off x="4298371"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8" name="Rectangle 377"/>
          <p:cNvSpPr/>
          <p:nvPr/>
        </p:nvSpPr>
        <p:spPr>
          <a:xfrm>
            <a:off x="4298371"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9" name="Rectangle 378"/>
          <p:cNvSpPr/>
          <p:nvPr/>
        </p:nvSpPr>
        <p:spPr>
          <a:xfrm>
            <a:off x="4298371"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0" name="Rectangle 379"/>
          <p:cNvSpPr/>
          <p:nvPr/>
        </p:nvSpPr>
        <p:spPr>
          <a:xfrm>
            <a:off x="3273012"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1" name="Rectangle 380"/>
          <p:cNvSpPr/>
          <p:nvPr/>
        </p:nvSpPr>
        <p:spPr>
          <a:xfrm>
            <a:off x="3273012"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2" name="Rectangle 381"/>
          <p:cNvSpPr/>
          <p:nvPr/>
        </p:nvSpPr>
        <p:spPr>
          <a:xfrm>
            <a:off x="3273012"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3" name="Rectangle 382"/>
          <p:cNvSpPr/>
          <p:nvPr/>
        </p:nvSpPr>
        <p:spPr>
          <a:xfrm>
            <a:off x="3273012"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4" name="Rectangle 383"/>
          <p:cNvSpPr/>
          <p:nvPr/>
        </p:nvSpPr>
        <p:spPr>
          <a:xfrm>
            <a:off x="3273012"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5" name="Rectangle 384"/>
          <p:cNvSpPr/>
          <p:nvPr/>
        </p:nvSpPr>
        <p:spPr>
          <a:xfrm>
            <a:off x="3273012"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6" name="Rectangle 385"/>
          <p:cNvSpPr/>
          <p:nvPr/>
        </p:nvSpPr>
        <p:spPr>
          <a:xfrm>
            <a:off x="3273012"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7" name="Rectangle 386"/>
          <p:cNvSpPr/>
          <p:nvPr/>
        </p:nvSpPr>
        <p:spPr>
          <a:xfrm>
            <a:off x="3273012"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8" name="Rectangle 387"/>
          <p:cNvSpPr/>
          <p:nvPr/>
        </p:nvSpPr>
        <p:spPr>
          <a:xfrm>
            <a:off x="3418240"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9" name="Rectangle 388"/>
          <p:cNvSpPr/>
          <p:nvPr/>
        </p:nvSpPr>
        <p:spPr>
          <a:xfrm>
            <a:off x="3418240"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0" name="Rectangle 389"/>
          <p:cNvSpPr/>
          <p:nvPr/>
        </p:nvSpPr>
        <p:spPr>
          <a:xfrm>
            <a:off x="3418240"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1" name="Rectangle 390"/>
          <p:cNvSpPr/>
          <p:nvPr/>
        </p:nvSpPr>
        <p:spPr>
          <a:xfrm>
            <a:off x="3418240"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2" name="Rectangle 391"/>
          <p:cNvSpPr/>
          <p:nvPr/>
        </p:nvSpPr>
        <p:spPr>
          <a:xfrm>
            <a:off x="3418240"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3" name="Rectangle 392"/>
          <p:cNvSpPr/>
          <p:nvPr/>
        </p:nvSpPr>
        <p:spPr>
          <a:xfrm>
            <a:off x="3418240"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4" name="Rectangle 393"/>
          <p:cNvSpPr/>
          <p:nvPr/>
        </p:nvSpPr>
        <p:spPr>
          <a:xfrm>
            <a:off x="3418240"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5" name="Rectangle 394"/>
          <p:cNvSpPr/>
          <p:nvPr/>
        </p:nvSpPr>
        <p:spPr>
          <a:xfrm>
            <a:off x="3418240"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6" name="Rectangle 395"/>
          <p:cNvSpPr/>
          <p:nvPr/>
        </p:nvSpPr>
        <p:spPr>
          <a:xfrm>
            <a:off x="3561625"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7" name="Rectangle 396"/>
          <p:cNvSpPr/>
          <p:nvPr/>
        </p:nvSpPr>
        <p:spPr>
          <a:xfrm>
            <a:off x="3561625"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8" name="Rectangle 397"/>
          <p:cNvSpPr/>
          <p:nvPr/>
        </p:nvSpPr>
        <p:spPr>
          <a:xfrm>
            <a:off x="3561625"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9" name="Rectangle 398"/>
          <p:cNvSpPr/>
          <p:nvPr/>
        </p:nvSpPr>
        <p:spPr>
          <a:xfrm>
            <a:off x="3561625"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0" name="Rectangle 399"/>
          <p:cNvSpPr/>
          <p:nvPr/>
        </p:nvSpPr>
        <p:spPr>
          <a:xfrm>
            <a:off x="3561625"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1" name="Rectangle 400"/>
          <p:cNvSpPr/>
          <p:nvPr/>
        </p:nvSpPr>
        <p:spPr>
          <a:xfrm>
            <a:off x="3561625"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2" name="Rectangle 401"/>
          <p:cNvSpPr/>
          <p:nvPr/>
        </p:nvSpPr>
        <p:spPr>
          <a:xfrm>
            <a:off x="3561625"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3" name="Rectangle 402"/>
          <p:cNvSpPr/>
          <p:nvPr/>
        </p:nvSpPr>
        <p:spPr>
          <a:xfrm>
            <a:off x="3561625"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4" name="Rectangle 403"/>
          <p:cNvSpPr/>
          <p:nvPr/>
        </p:nvSpPr>
        <p:spPr>
          <a:xfrm>
            <a:off x="3706853"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5" name="Rectangle 404"/>
          <p:cNvSpPr/>
          <p:nvPr/>
        </p:nvSpPr>
        <p:spPr>
          <a:xfrm>
            <a:off x="3706853"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6" name="Rectangle 405"/>
          <p:cNvSpPr/>
          <p:nvPr/>
        </p:nvSpPr>
        <p:spPr>
          <a:xfrm>
            <a:off x="3706853"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7" name="Rectangle 406"/>
          <p:cNvSpPr/>
          <p:nvPr/>
        </p:nvSpPr>
        <p:spPr>
          <a:xfrm>
            <a:off x="3706853"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8" name="Rectangle 407"/>
          <p:cNvSpPr/>
          <p:nvPr/>
        </p:nvSpPr>
        <p:spPr>
          <a:xfrm>
            <a:off x="3706853"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9" name="Rectangle 408"/>
          <p:cNvSpPr/>
          <p:nvPr/>
        </p:nvSpPr>
        <p:spPr>
          <a:xfrm>
            <a:off x="3706853"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0" name="Rectangle 409"/>
          <p:cNvSpPr/>
          <p:nvPr/>
        </p:nvSpPr>
        <p:spPr>
          <a:xfrm>
            <a:off x="3706853"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1" name="Rectangle 410"/>
          <p:cNvSpPr/>
          <p:nvPr/>
        </p:nvSpPr>
        <p:spPr>
          <a:xfrm>
            <a:off x="3706853"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2" name="Rectangle 411"/>
          <p:cNvSpPr/>
          <p:nvPr/>
        </p:nvSpPr>
        <p:spPr>
          <a:xfrm>
            <a:off x="3864530"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3" name="Rectangle 412"/>
          <p:cNvSpPr/>
          <p:nvPr/>
        </p:nvSpPr>
        <p:spPr>
          <a:xfrm>
            <a:off x="3864530"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4" name="Rectangle 413"/>
          <p:cNvSpPr/>
          <p:nvPr/>
        </p:nvSpPr>
        <p:spPr>
          <a:xfrm>
            <a:off x="3864530"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5" name="Rectangle 414"/>
          <p:cNvSpPr/>
          <p:nvPr/>
        </p:nvSpPr>
        <p:spPr>
          <a:xfrm>
            <a:off x="3864530"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6" name="Rectangle 415"/>
          <p:cNvSpPr/>
          <p:nvPr/>
        </p:nvSpPr>
        <p:spPr>
          <a:xfrm>
            <a:off x="3864530"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7" name="Rectangle 416"/>
          <p:cNvSpPr/>
          <p:nvPr/>
        </p:nvSpPr>
        <p:spPr>
          <a:xfrm>
            <a:off x="3864530"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8" name="Rectangle 417"/>
          <p:cNvSpPr/>
          <p:nvPr/>
        </p:nvSpPr>
        <p:spPr>
          <a:xfrm>
            <a:off x="3864530"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9" name="Rectangle 418"/>
          <p:cNvSpPr/>
          <p:nvPr/>
        </p:nvSpPr>
        <p:spPr>
          <a:xfrm>
            <a:off x="3864530"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0" name="Rectangle 419"/>
          <p:cNvSpPr/>
          <p:nvPr/>
        </p:nvSpPr>
        <p:spPr>
          <a:xfrm>
            <a:off x="4009758"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1" name="Rectangle 420"/>
          <p:cNvSpPr/>
          <p:nvPr/>
        </p:nvSpPr>
        <p:spPr>
          <a:xfrm>
            <a:off x="4009758"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2" name="Rectangle 421"/>
          <p:cNvSpPr/>
          <p:nvPr/>
        </p:nvSpPr>
        <p:spPr>
          <a:xfrm>
            <a:off x="4009758"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3" name="Rectangle 422"/>
          <p:cNvSpPr/>
          <p:nvPr/>
        </p:nvSpPr>
        <p:spPr>
          <a:xfrm>
            <a:off x="4009758"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4" name="Rectangle 423"/>
          <p:cNvSpPr/>
          <p:nvPr/>
        </p:nvSpPr>
        <p:spPr>
          <a:xfrm>
            <a:off x="4009758"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5" name="Rectangle 424"/>
          <p:cNvSpPr/>
          <p:nvPr/>
        </p:nvSpPr>
        <p:spPr>
          <a:xfrm>
            <a:off x="4009758"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6" name="Rectangle 425"/>
          <p:cNvSpPr/>
          <p:nvPr/>
        </p:nvSpPr>
        <p:spPr>
          <a:xfrm>
            <a:off x="4009758"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7" name="Rectangle 426"/>
          <p:cNvSpPr/>
          <p:nvPr/>
        </p:nvSpPr>
        <p:spPr>
          <a:xfrm>
            <a:off x="4009758"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8" name="Rectangle 427"/>
          <p:cNvSpPr/>
          <p:nvPr/>
        </p:nvSpPr>
        <p:spPr>
          <a:xfrm>
            <a:off x="4153143"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9" name="Rectangle 428"/>
          <p:cNvSpPr/>
          <p:nvPr/>
        </p:nvSpPr>
        <p:spPr>
          <a:xfrm>
            <a:off x="4153143"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0" name="Rectangle 429"/>
          <p:cNvSpPr/>
          <p:nvPr/>
        </p:nvSpPr>
        <p:spPr>
          <a:xfrm>
            <a:off x="4153143"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1" name="Rectangle 430"/>
          <p:cNvSpPr/>
          <p:nvPr/>
        </p:nvSpPr>
        <p:spPr>
          <a:xfrm>
            <a:off x="4153143"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2" name="Rectangle 431"/>
          <p:cNvSpPr/>
          <p:nvPr/>
        </p:nvSpPr>
        <p:spPr>
          <a:xfrm>
            <a:off x="4153143"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3" name="Rectangle 432"/>
          <p:cNvSpPr/>
          <p:nvPr/>
        </p:nvSpPr>
        <p:spPr>
          <a:xfrm>
            <a:off x="4153143"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4" name="Rectangle 433"/>
          <p:cNvSpPr/>
          <p:nvPr/>
        </p:nvSpPr>
        <p:spPr>
          <a:xfrm>
            <a:off x="4153143"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5" name="Rectangle 434"/>
          <p:cNvSpPr/>
          <p:nvPr/>
        </p:nvSpPr>
        <p:spPr>
          <a:xfrm>
            <a:off x="4153143"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6" name="Rectangle 435"/>
          <p:cNvSpPr/>
          <p:nvPr/>
        </p:nvSpPr>
        <p:spPr>
          <a:xfrm>
            <a:off x="4298371"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7" name="Rectangle 436"/>
          <p:cNvSpPr/>
          <p:nvPr/>
        </p:nvSpPr>
        <p:spPr>
          <a:xfrm>
            <a:off x="4298371"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8" name="Rectangle 437"/>
          <p:cNvSpPr/>
          <p:nvPr/>
        </p:nvSpPr>
        <p:spPr>
          <a:xfrm>
            <a:off x="4298371"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9" name="Rectangle 438"/>
          <p:cNvSpPr/>
          <p:nvPr/>
        </p:nvSpPr>
        <p:spPr>
          <a:xfrm>
            <a:off x="4298371"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0" name="Rectangle 439"/>
          <p:cNvSpPr/>
          <p:nvPr/>
        </p:nvSpPr>
        <p:spPr>
          <a:xfrm>
            <a:off x="4298371"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1" name="Rectangle 440"/>
          <p:cNvSpPr/>
          <p:nvPr/>
        </p:nvSpPr>
        <p:spPr>
          <a:xfrm>
            <a:off x="4298371"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2" name="Rectangle 441"/>
          <p:cNvSpPr/>
          <p:nvPr/>
        </p:nvSpPr>
        <p:spPr>
          <a:xfrm>
            <a:off x="4298371"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3" name="Rectangle 442"/>
          <p:cNvSpPr/>
          <p:nvPr/>
        </p:nvSpPr>
        <p:spPr>
          <a:xfrm>
            <a:off x="4298371"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4" name="Rectangle 443"/>
          <p:cNvSpPr/>
          <p:nvPr/>
        </p:nvSpPr>
        <p:spPr>
          <a:xfrm>
            <a:off x="1602887"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5" name="Rectangle 444"/>
          <p:cNvSpPr/>
          <p:nvPr/>
        </p:nvSpPr>
        <p:spPr>
          <a:xfrm>
            <a:off x="1602887"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6" name="Rectangle 445"/>
          <p:cNvSpPr/>
          <p:nvPr/>
        </p:nvSpPr>
        <p:spPr>
          <a:xfrm>
            <a:off x="1602887"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7" name="Rectangle 446"/>
          <p:cNvSpPr/>
          <p:nvPr/>
        </p:nvSpPr>
        <p:spPr>
          <a:xfrm>
            <a:off x="1602887"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8" name="Rectangle 447"/>
          <p:cNvSpPr/>
          <p:nvPr/>
        </p:nvSpPr>
        <p:spPr>
          <a:xfrm>
            <a:off x="1602887"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9" name="Rectangle 448"/>
          <p:cNvSpPr/>
          <p:nvPr/>
        </p:nvSpPr>
        <p:spPr>
          <a:xfrm>
            <a:off x="1602887"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0" name="Rectangle 449"/>
          <p:cNvSpPr/>
          <p:nvPr/>
        </p:nvSpPr>
        <p:spPr>
          <a:xfrm>
            <a:off x="1602887"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1" name="Rectangle 450"/>
          <p:cNvSpPr/>
          <p:nvPr/>
        </p:nvSpPr>
        <p:spPr>
          <a:xfrm>
            <a:off x="1602887"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2" name="Rectangle 451"/>
          <p:cNvSpPr/>
          <p:nvPr/>
        </p:nvSpPr>
        <p:spPr>
          <a:xfrm>
            <a:off x="1748115"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3" name="Rectangle 452"/>
          <p:cNvSpPr/>
          <p:nvPr/>
        </p:nvSpPr>
        <p:spPr>
          <a:xfrm>
            <a:off x="1748115"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4" name="Rectangle 453"/>
          <p:cNvSpPr/>
          <p:nvPr/>
        </p:nvSpPr>
        <p:spPr>
          <a:xfrm>
            <a:off x="1748115"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5" name="Rectangle 454"/>
          <p:cNvSpPr/>
          <p:nvPr/>
        </p:nvSpPr>
        <p:spPr>
          <a:xfrm>
            <a:off x="1748115"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6" name="Rectangle 455"/>
          <p:cNvSpPr/>
          <p:nvPr/>
        </p:nvSpPr>
        <p:spPr>
          <a:xfrm>
            <a:off x="1748115"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7" name="Rectangle 456"/>
          <p:cNvSpPr/>
          <p:nvPr/>
        </p:nvSpPr>
        <p:spPr>
          <a:xfrm>
            <a:off x="1748115"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8" name="Rectangle 457"/>
          <p:cNvSpPr/>
          <p:nvPr/>
        </p:nvSpPr>
        <p:spPr>
          <a:xfrm>
            <a:off x="1748115"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9" name="Rectangle 458"/>
          <p:cNvSpPr/>
          <p:nvPr/>
        </p:nvSpPr>
        <p:spPr>
          <a:xfrm>
            <a:off x="1748115"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0" name="Rectangle 459"/>
          <p:cNvSpPr/>
          <p:nvPr/>
        </p:nvSpPr>
        <p:spPr>
          <a:xfrm>
            <a:off x="1891500"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1" name="Rectangle 460"/>
          <p:cNvSpPr/>
          <p:nvPr/>
        </p:nvSpPr>
        <p:spPr>
          <a:xfrm>
            <a:off x="1891500"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2" name="Rectangle 461"/>
          <p:cNvSpPr/>
          <p:nvPr/>
        </p:nvSpPr>
        <p:spPr>
          <a:xfrm>
            <a:off x="1891500"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3" name="Rectangle 462"/>
          <p:cNvSpPr/>
          <p:nvPr/>
        </p:nvSpPr>
        <p:spPr>
          <a:xfrm>
            <a:off x="1891500"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4" name="Rectangle 463"/>
          <p:cNvSpPr/>
          <p:nvPr/>
        </p:nvSpPr>
        <p:spPr>
          <a:xfrm>
            <a:off x="1891500"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5" name="Rectangle 464"/>
          <p:cNvSpPr/>
          <p:nvPr/>
        </p:nvSpPr>
        <p:spPr>
          <a:xfrm>
            <a:off x="1891500"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6" name="Rectangle 465"/>
          <p:cNvSpPr/>
          <p:nvPr/>
        </p:nvSpPr>
        <p:spPr>
          <a:xfrm>
            <a:off x="1891500"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7" name="Rectangle 466"/>
          <p:cNvSpPr/>
          <p:nvPr/>
        </p:nvSpPr>
        <p:spPr>
          <a:xfrm>
            <a:off x="1891500"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8" name="Rectangle 467"/>
          <p:cNvSpPr/>
          <p:nvPr/>
        </p:nvSpPr>
        <p:spPr>
          <a:xfrm>
            <a:off x="2036728"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9" name="Rectangle 468"/>
          <p:cNvSpPr/>
          <p:nvPr/>
        </p:nvSpPr>
        <p:spPr>
          <a:xfrm>
            <a:off x="2036728"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0" name="Rectangle 469"/>
          <p:cNvSpPr/>
          <p:nvPr/>
        </p:nvSpPr>
        <p:spPr>
          <a:xfrm>
            <a:off x="2036728"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1" name="Rectangle 470"/>
          <p:cNvSpPr/>
          <p:nvPr/>
        </p:nvSpPr>
        <p:spPr>
          <a:xfrm>
            <a:off x="2036728"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2" name="Rectangle 471"/>
          <p:cNvSpPr/>
          <p:nvPr/>
        </p:nvSpPr>
        <p:spPr>
          <a:xfrm>
            <a:off x="2036728"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3" name="Rectangle 472"/>
          <p:cNvSpPr/>
          <p:nvPr/>
        </p:nvSpPr>
        <p:spPr>
          <a:xfrm>
            <a:off x="2036728"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4" name="Rectangle 473"/>
          <p:cNvSpPr/>
          <p:nvPr/>
        </p:nvSpPr>
        <p:spPr>
          <a:xfrm>
            <a:off x="2036728"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5" name="Rectangle 474"/>
          <p:cNvSpPr/>
          <p:nvPr/>
        </p:nvSpPr>
        <p:spPr>
          <a:xfrm>
            <a:off x="2036728"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6" name="Rectangle 475"/>
          <p:cNvSpPr/>
          <p:nvPr/>
        </p:nvSpPr>
        <p:spPr>
          <a:xfrm>
            <a:off x="2194406"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7" name="Rectangle 476"/>
          <p:cNvSpPr/>
          <p:nvPr/>
        </p:nvSpPr>
        <p:spPr>
          <a:xfrm>
            <a:off x="2194406"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8" name="Rectangle 477"/>
          <p:cNvSpPr/>
          <p:nvPr/>
        </p:nvSpPr>
        <p:spPr>
          <a:xfrm>
            <a:off x="2194406"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9" name="Rectangle 478"/>
          <p:cNvSpPr/>
          <p:nvPr/>
        </p:nvSpPr>
        <p:spPr>
          <a:xfrm>
            <a:off x="2194406"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0" name="Rectangle 479"/>
          <p:cNvSpPr/>
          <p:nvPr/>
        </p:nvSpPr>
        <p:spPr>
          <a:xfrm>
            <a:off x="2194406"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1" name="Rectangle 480"/>
          <p:cNvSpPr/>
          <p:nvPr/>
        </p:nvSpPr>
        <p:spPr>
          <a:xfrm>
            <a:off x="2194406"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2" name="Rectangle 481"/>
          <p:cNvSpPr/>
          <p:nvPr/>
        </p:nvSpPr>
        <p:spPr>
          <a:xfrm>
            <a:off x="2194406"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3" name="Rectangle 482"/>
          <p:cNvSpPr/>
          <p:nvPr/>
        </p:nvSpPr>
        <p:spPr>
          <a:xfrm>
            <a:off x="2194406"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4" name="Rectangle 483"/>
          <p:cNvSpPr/>
          <p:nvPr/>
        </p:nvSpPr>
        <p:spPr>
          <a:xfrm>
            <a:off x="2339633"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5" name="Rectangle 484"/>
          <p:cNvSpPr/>
          <p:nvPr/>
        </p:nvSpPr>
        <p:spPr>
          <a:xfrm>
            <a:off x="2339633"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6" name="Rectangle 485"/>
          <p:cNvSpPr/>
          <p:nvPr/>
        </p:nvSpPr>
        <p:spPr>
          <a:xfrm>
            <a:off x="2339633"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7" name="Rectangle 486"/>
          <p:cNvSpPr/>
          <p:nvPr/>
        </p:nvSpPr>
        <p:spPr>
          <a:xfrm>
            <a:off x="2339633"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8" name="Rectangle 487"/>
          <p:cNvSpPr/>
          <p:nvPr/>
        </p:nvSpPr>
        <p:spPr>
          <a:xfrm>
            <a:off x="2339633"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9" name="Rectangle 488"/>
          <p:cNvSpPr/>
          <p:nvPr/>
        </p:nvSpPr>
        <p:spPr>
          <a:xfrm>
            <a:off x="2339633"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0" name="Rectangle 489"/>
          <p:cNvSpPr/>
          <p:nvPr/>
        </p:nvSpPr>
        <p:spPr>
          <a:xfrm>
            <a:off x="2339633"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1" name="Rectangle 490"/>
          <p:cNvSpPr/>
          <p:nvPr/>
        </p:nvSpPr>
        <p:spPr>
          <a:xfrm>
            <a:off x="2339633"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2" name="Rectangle 491"/>
          <p:cNvSpPr/>
          <p:nvPr/>
        </p:nvSpPr>
        <p:spPr>
          <a:xfrm>
            <a:off x="2483018"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3" name="Rectangle 492"/>
          <p:cNvSpPr/>
          <p:nvPr/>
        </p:nvSpPr>
        <p:spPr>
          <a:xfrm>
            <a:off x="2483018"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4" name="Rectangle 493"/>
          <p:cNvSpPr/>
          <p:nvPr/>
        </p:nvSpPr>
        <p:spPr>
          <a:xfrm>
            <a:off x="2483018"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5" name="Rectangle 494"/>
          <p:cNvSpPr/>
          <p:nvPr/>
        </p:nvSpPr>
        <p:spPr>
          <a:xfrm>
            <a:off x="2483018"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6" name="Rectangle 495"/>
          <p:cNvSpPr/>
          <p:nvPr/>
        </p:nvSpPr>
        <p:spPr>
          <a:xfrm>
            <a:off x="2483018"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7" name="Rectangle 496"/>
          <p:cNvSpPr/>
          <p:nvPr/>
        </p:nvSpPr>
        <p:spPr>
          <a:xfrm>
            <a:off x="2483018"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8" name="Rectangle 497"/>
          <p:cNvSpPr/>
          <p:nvPr/>
        </p:nvSpPr>
        <p:spPr>
          <a:xfrm>
            <a:off x="2483018"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9" name="Rectangle 498"/>
          <p:cNvSpPr/>
          <p:nvPr/>
        </p:nvSpPr>
        <p:spPr>
          <a:xfrm>
            <a:off x="2483018"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0" name="Rectangle 499"/>
          <p:cNvSpPr/>
          <p:nvPr/>
        </p:nvSpPr>
        <p:spPr>
          <a:xfrm>
            <a:off x="2628246"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1" name="Rectangle 500"/>
          <p:cNvSpPr/>
          <p:nvPr/>
        </p:nvSpPr>
        <p:spPr>
          <a:xfrm>
            <a:off x="2628246"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2" name="Rectangle 501"/>
          <p:cNvSpPr/>
          <p:nvPr/>
        </p:nvSpPr>
        <p:spPr>
          <a:xfrm>
            <a:off x="2628246"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3" name="Rectangle 502"/>
          <p:cNvSpPr/>
          <p:nvPr/>
        </p:nvSpPr>
        <p:spPr>
          <a:xfrm>
            <a:off x="2628246"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4" name="Rectangle 503"/>
          <p:cNvSpPr/>
          <p:nvPr/>
        </p:nvSpPr>
        <p:spPr>
          <a:xfrm>
            <a:off x="2628246"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5" name="Rectangle 504"/>
          <p:cNvSpPr/>
          <p:nvPr/>
        </p:nvSpPr>
        <p:spPr>
          <a:xfrm>
            <a:off x="2628246"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6" name="Rectangle 505"/>
          <p:cNvSpPr/>
          <p:nvPr/>
        </p:nvSpPr>
        <p:spPr>
          <a:xfrm>
            <a:off x="2628246"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7" name="Rectangle 506"/>
          <p:cNvSpPr/>
          <p:nvPr/>
        </p:nvSpPr>
        <p:spPr>
          <a:xfrm>
            <a:off x="2628246"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8" name="Left Brace 507"/>
          <p:cNvSpPr/>
          <p:nvPr/>
        </p:nvSpPr>
        <p:spPr>
          <a:xfrm>
            <a:off x="1406004" y="3035189"/>
            <a:ext cx="159656" cy="1168262"/>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09" name="Left Brace 508"/>
          <p:cNvSpPr/>
          <p:nvPr/>
        </p:nvSpPr>
        <p:spPr>
          <a:xfrm rot="5400000">
            <a:off x="2078839" y="2317548"/>
            <a:ext cx="172313" cy="1133359"/>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10" name="Left Brace 509"/>
          <p:cNvSpPr/>
          <p:nvPr/>
        </p:nvSpPr>
        <p:spPr>
          <a:xfrm>
            <a:off x="3026769" y="1455238"/>
            <a:ext cx="159656" cy="1168262"/>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12" name="TextBox 511"/>
          <p:cNvSpPr txBox="1"/>
          <p:nvPr/>
        </p:nvSpPr>
        <p:spPr>
          <a:xfrm>
            <a:off x="1134930" y="3489415"/>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M</a:t>
            </a:r>
            <a:endParaRPr lang="ru-RU" sz="1350" dirty="0">
              <a:solidFill>
                <a:schemeClr val="tx2"/>
              </a:solidFill>
              <a:latin typeface="Neo Sans Intel"/>
              <a:cs typeface="Neo Sans Intel"/>
            </a:endParaRPr>
          </a:p>
        </p:txBody>
      </p:sp>
      <p:sp>
        <p:nvSpPr>
          <p:cNvPr id="514" name="TextBox 513"/>
          <p:cNvSpPr txBox="1"/>
          <p:nvPr/>
        </p:nvSpPr>
        <p:spPr>
          <a:xfrm>
            <a:off x="2037919" y="2527822"/>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K</a:t>
            </a:r>
            <a:endParaRPr lang="ru-RU" sz="1350" dirty="0">
              <a:solidFill>
                <a:schemeClr val="tx2"/>
              </a:solidFill>
              <a:latin typeface="Neo Sans Intel"/>
              <a:cs typeface="Neo Sans Intel"/>
            </a:endParaRPr>
          </a:p>
        </p:txBody>
      </p:sp>
      <p:sp>
        <p:nvSpPr>
          <p:cNvPr id="515" name="TextBox 514"/>
          <p:cNvSpPr txBox="1"/>
          <p:nvPr/>
        </p:nvSpPr>
        <p:spPr>
          <a:xfrm>
            <a:off x="2835190" y="1898475"/>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K</a:t>
            </a:r>
            <a:endParaRPr lang="ru-RU" sz="1350" dirty="0">
              <a:solidFill>
                <a:schemeClr val="tx2"/>
              </a:solidFill>
              <a:latin typeface="Neo Sans Intel"/>
              <a:cs typeface="Neo Sans Intel"/>
            </a:endParaRPr>
          </a:p>
        </p:txBody>
      </p:sp>
      <p:sp>
        <p:nvSpPr>
          <p:cNvPr id="516" name="Left Brace 515"/>
          <p:cNvSpPr/>
          <p:nvPr/>
        </p:nvSpPr>
        <p:spPr>
          <a:xfrm rot="5400000">
            <a:off x="3753535" y="731227"/>
            <a:ext cx="172313" cy="1133359"/>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17" name="TextBox 516"/>
          <p:cNvSpPr txBox="1"/>
          <p:nvPr/>
        </p:nvSpPr>
        <p:spPr>
          <a:xfrm>
            <a:off x="3736187" y="955162"/>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N</a:t>
            </a:r>
            <a:endParaRPr lang="ru-RU" sz="1350" dirty="0">
              <a:solidFill>
                <a:schemeClr val="tx2"/>
              </a:solidFill>
              <a:latin typeface="Neo Sans Intel"/>
              <a:cs typeface="Neo Sans Intel"/>
            </a:endParaRPr>
          </a:p>
        </p:txBody>
      </p:sp>
      <p:sp>
        <p:nvSpPr>
          <p:cNvPr id="518" name="TextBox 517"/>
          <p:cNvSpPr txBox="1"/>
          <p:nvPr/>
        </p:nvSpPr>
        <p:spPr>
          <a:xfrm>
            <a:off x="1772595" y="4323819"/>
            <a:ext cx="843622" cy="300082"/>
          </a:xfrm>
          <a:prstGeom prst="rect">
            <a:avLst/>
          </a:prstGeom>
          <a:noFill/>
        </p:spPr>
        <p:txBody>
          <a:bodyPr wrap="square" rtlCol="0">
            <a:spAutoFit/>
          </a:bodyPr>
          <a:lstStyle/>
          <a:p>
            <a:r>
              <a:rPr lang="en-US" sz="1350" dirty="0">
                <a:solidFill>
                  <a:srgbClr val="C00000"/>
                </a:solidFill>
                <a:latin typeface="Neo Sans Intel"/>
                <a:cs typeface="Neo Sans Intel"/>
              </a:rPr>
              <a:t>Matrix A</a:t>
            </a:r>
            <a:endParaRPr lang="ru-RU" sz="1350" dirty="0">
              <a:solidFill>
                <a:srgbClr val="C00000"/>
              </a:solidFill>
              <a:latin typeface="Neo Sans Intel"/>
              <a:cs typeface="Neo Sans Intel"/>
            </a:endParaRPr>
          </a:p>
        </p:txBody>
      </p:sp>
      <p:sp>
        <p:nvSpPr>
          <p:cNvPr id="519" name="TextBox 518"/>
          <p:cNvSpPr txBox="1"/>
          <p:nvPr/>
        </p:nvSpPr>
        <p:spPr>
          <a:xfrm>
            <a:off x="3417522" y="4323820"/>
            <a:ext cx="843622" cy="507831"/>
          </a:xfrm>
          <a:prstGeom prst="rect">
            <a:avLst/>
          </a:prstGeom>
          <a:noFill/>
        </p:spPr>
        <p:txBody>
          <a:bodyPr wrap="square" rtlCol="0">
            <a:spAutoFit/>
          </a:bodyPr>
          <a:lstStyle/>
          <a:p>
            <a:r>
              <a:rPr lang="en-US" sz="1350" dirty="0">
                <a:solidFill>
                  <a:srgbClr val="C00000"/>
                </a:solidFill>
                <a:latin typeface="Neo Sans Intel"/>
                <a:cs typeface="Neo Sans Intel"/>
              </a:rPr>
              <a:t>Matrix C (result)</a:t>
            </a:r>
            <a:endParaRPr lang="ru-RU" sz="1350" dirty="0">
              <a:solidFill>
                <a:srgbClr val="C00000"/>
              </a:solidFill>
              <a:latin typeface="Neo Sans Intel"/>
              <a:cs typeface="Neo Sans Intel"/>
            </a:endParaRPr>
          </a:p>
        </p:txBody>
      </p:sp>
      <p:sp>
        <p:nvSpPr>
          <p:cNvPr id="523" name="TextBox 522"/>
          <p:cNvSpPr txBox="1"/>
          <p:nvPr/>
        </p:nvSpPr>
        <p:spPr>
          <a:xfrm>
            <a:off x="3449685" y="734240"/>
            <a:ext cx="843622" cy="300082"/>
          </a:xfrm>
          <a:prstGeom prst="rect">
            <a:avLst/>
          </a:prstGeom>
          <a:noFill/>
        </p:spPr>
        <p:txBody>
          <a:bodyPr wrap="square" rtlCol="0">
            <a:spAutoFit/>
          </a:bodyPr>
          <a:lstStyle/>
          <a:p>
            <a:r>
              <a:rPr lang="en-US" sz="1350" dirty="0">
                <a:solidFill>
                  <a:srgbClr val="C00000"/>
                </a:solidFill>
                <a:latin typeface="Neo Sans Intel"/>
                <a:cs typeface="Neo Sans Intel"/>
              </a:rPr>
              <a:t>Matrix B</a:t>
            </a:r>
            <a:endParaRPr lang="ru-RU" sz="1350" dirty="0">
              <a:solidFill>
                <a:srgbClr val="C00000"/>
              </a:solidFill>
              <a:latin typeface="Neo Sans Intel"/>
              <a:cs typeface="Neo Sans Intel"/>
            </a:endParaRPr>
          </a:p>
        </p:txBody>
      </p:sp>
      <p:sp>
        <p:nvSpPr>
          <p:cNvPr id="524" name="TextBox 523"/>
          <p:cNvSpPr txBox="1"/>
          <p:nvPr/>
        </p:nvSpPr>
        <p:spPr>
          <a:xfrm>
            <a:off x="1328437" y="1522010"/>
            <a:ext cx="1457075" cy="369332"/>
          </a:xfrm>
          <a:prstGeom prst="rect">
            <a:avLst/>
          </a:prstGeom>
          <a:noFill/>
        </p:spPr>
        <p:txBody>
          <a:bodyPr wrap="square" rtlCol="0">
            <a:spAutoFit/>
          </a:bodyPr>
          <a:lstStyle/>
          <a:p>
            <a:r>
              <a:rPr lang="en-US" b="1" dirty="0">
                <a:solidFill>
                  <a:srgbClr val="C00000"/>
                </a:solidFill>
                <a:latin typeface="Neo Sans Intel"/>
                <a:cs typeface="Neo Sans Intel"/>
              </a:rPr>
              <a:t>C = A x B</a:t>
            </a:r>
            <a:endParaRPr lang="ru-RU" b="1" dirty="0">
              <a:solidFill>
                <a:srgbClr val="C00000"/>
              </a:solidFill>
              <a:latin typeface="Neo Sans Intel"/>
              <a:cs typeface="Neo Sans Intel"/>
            </a:endParaRPr>
          </a:p>
        </p:txBody>
      </p:sp>
      <p:sp>
        <p:nvSpPr>
          <p:cNvPr id="6" name="Right Brace 5"/>
          <p:cNvSpPr/>
          <p:nvPr/>
        </p:nvSpPr>
        <p:spPr>
          <a:xfrm rot="5400000">
            <a:off x="3922068" y="2588874"/>
            <a:ext cx="130127" cy="301771"/>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227" name="TextBox 226"/>
          <p:cNvSpPr txBox="1"/>
          <p:nvPr/>
        </p:nvSpPr>
        <p:spPr>
          <a:xfrm>
            <a:off x="3957950" y="2729713"/>
            <a:ext cx="489548" cy="369332"/>
          </a:xfrm>
          <a:prstGeom prst="rect">
            <a:avLst/>
          </a:prstGeom>
          <a:noFill/>
        </p:spPr>
        <p:txBody>
          <a:bodyPr wrap="square" rtlCol="0">
            <a:spAutoFit/>
          </a:bodyPr>
          <a:lstStyle/>
          <a:p>
            <a:r>
              <a:rPr lang="en-US" sz="900" dirty="0">
                <a:solidFill>
                  <a:schemeClr val="tx2"/>
                </a:solidFill>
                <a:latin typeface="Neo Sans Intel"/>
                <a:cs typeface="Neo Sans Intel"/>
              </a:rPr>
              <a:t>TILE_N</a:t>
            </a:r>
            <a:endParaRPr lang="ru-RU" sz="900" dirty="0">
              <a:solidFill>
                <a:schemeClr val="tx2"/>
              </a:solidFill>
              <a:latin typeface="Neo Sans Intel"/>
              <a:cs typeface="Neo Sans Intel"/>
            </a:endParaRPr>
          </a:p>
        </p:txBody>
      </p:sp>
      <p:sp>
        <p:nvSpPr>
          <p:cNvPr id="4" name="Slide Number Placeholder 3"/>
          <p:cNvSpPr>
            <a:spLocks noGrp="1"/>
          </p:cNvSpPr>
          <p:nvPr>
            <p:ph type="sldNum" sz="quarter" idx="12"/>
          </p:nvPr>
        </p:nvSpPr>
        <p:spPr/>
        <p:txBody>
          <a:bodyPr/>
          <a:lstStyle/>
          <a:p>
            <a:fld id="{70238361-5415-46C4-8BAE-6B442F6CE6E7}" type="slidenum">
              <a:rPr lang="ru-RU" smtClean="0"/>
              <a:t>57</a:t>
            </a:fld>
            <a:endParaRPr lang="ru-RU"/>
          </a:p>
        </p:txBody>
      </p:sp>
      <p:sp>
        <p:nvSpPr>
          <p:cNvPr id="228" name="Title 2"/>
          <p:cNvSpPr>
            <a:spLocks noGrp="1"/>
          </p:cNvSpPr>
          <p:nvPr>
            <p:ph type="title"/>
          </p:nvPr>
        </p:nvSpPr>
        <p:spPr>
          <a:xfrm>
            <a:off x="457200" y="307181"/>
            <a:ext cx="8229600" cy="664370"/>
          </a:xfrm>
        </p:spPr>
        <p:txBody>
          <a:bodyPr/>
          <a:lstStyle/>
          <a:p>
            <a:r>
              <a:rPr lang="en-US" sz="2700" dirty="0"/>
              <a:t>Matrix multiplication - </a:t>
            </a:r>
            <a:r>
              <a:rPr lang="en-US" sz="2700" dirty="0" smtClean="0"/>
              <a:t>tiled</a:t>
            </a:r>
            <a:endParaRPr lang="ru-RU" sz="2700" dirty="0"/>
          </a:p>
        </p:txBody>
      </p:sp>
    </p:spTree>
    <p:extLst>
      <p:ext uri="{BB962C8B-B14F-4D97-AF65-F5344CB8AC3E}">
        <p14:creationId xmlns:p14="http://schemas.microsoft.com/office/powerpoint/2010/main" val="19788584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Rectangle 224"/>
          <p:cNvSpPr/>
          <p:nvPr/>
        </p:nvSpPr>
        <p:spPr>
          <a:xfrm>
            <a:off x="3836246" y="1433738"/>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1" name="Rectangle 220"/>
          <p:cNvSpPr/>
          <p:nvPr/>
        </p:nvSpPr>
        <p:spPr>
          <a:xfrm>
            <a:off x="2457662" y="3318803"/>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2" name="Rectangle 221"/>
          <p:cNvSpPr/>
          <p:nvPr/>
        </p:nvSpPr>
        <p:spPr>
          <a:xfrm>
            <a:off x="2167206" y="3318803"/>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3" name="Rectangle 222"/>
          <p:cNvSpPr/>
          <p:nvPr/>
        </p:nvSpPr>
        <p:spPr>
          <a:xfrm>
            <a:off x="1866143" y="3318803"/>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4" name="Rectangle 223"/>
          <p:cNvSpPr/>
          <p:nvPr/>
        </p:nvSpPr>
        <p:spPr>
          <a:xfrm>
            <a:off x="1575688" y="3318803"/>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14" name="Rectangle 213"/>
          <p:cNvSpPr/>
          <p:nvPr/>
        </p:nvSpPr>
        <p:spPr>
          <a:xfrm>
            <a:off x="3841017" y="2344109"/>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15" name="Rectangle 214"/>
          <p:cNvSpPr/>
          <p:nvPr/>
        </p:nvSpPr>
        <p:spPr>
          <a:xfrm>
            <a:off x="3838482" y="3319781"/>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13" name="Rectangle 212"/>
          <p:cNvSpPr/>
          <p:nvPr/>
        </p:nvSpPr>
        <p:spPr>
          <a:xfrm>
            <a:off x="3836246" y="1739091"/>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 name="Rectangle 4"/>
          <p:cNvSpPr/>
          <p:nvPr/>
        </p:nvSpPr>
        <p:spPr>
          <a:xfrm>
            <a:off x="3836246" y="2045387"/>
            <a:ext cx="297000" cy="297000"/>
          </a:xfrm>
          <a:prstGeom prst="rect">
            <a:avLst/>
          </a:prstGeom>
          <a:solidFill>
            <a:schemeClr val="accent4">
              <a:lumMod val="40000"/>
              <a:lumOff val="60000"/>
            </a:schemeClr>
          </a:solidFill>
          <a:ln w="2540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 name="Content Placeholder 1"/>
          <p:cNvSpPr>
            <a:spLocks noGrp="1"/>
          </p:cNvSpPr>
          <p:nvPr>
            <p:ph idx="1"/>
          </p:nvPr>
        </p:nvSpPr>
        <p:spPr>
          <a:xfrm>
            <a:off x="4705577" y="780634"/>
            <a:ext cx="3295424" cy="4084512"/>
          </a:xfrm>
        </p:spPr>
        <p:txBody>
          <a:bodyPr>
            <a:normAutofit fontScale="77500" lnSpcReduction="20000"/>
          </a:bodyPr>
          <a:lstStyle/>
          <a:p>
            <a:r>
              <a:rPr lang="en-US" dirty="0" smtClean="0"/>
              <a:t>SLM version:</a:t>
            </a:r>
          </a:p>
          <a:p>
            <a:pPr marL="257175" indent="-257175">
              <a:buFont typeface="Arial" panose="020B0604020202020204" pitchFamily="34" charset="0"/>
              <a:buChar char="•"/>
            </a:pPr>
            <a:r>
              <a:rPr lang="en-US" dirty="0" smtClean="0"/>
              <a:t>Each thread still calculates a tile of the same size in the result matrix as before</a:t>
            </a:r>
          </a:p>
          <a:p>
            <a:pPr marL="257175" indent="-257175">
              <a:buFont typeface="Arial" panose="020B0604020202020204" pitchFamily="34" charset="0"/>
              <a:buChar char="•"/>
            </a:pPr>
            <a:r>
              <a:rPr lang="en-US" dirty="0" smtClean="0"/>
              <a:t>But it reads an A and B tiles from SLM, not RAM</a:t>
            </a:r>
          </a:p>
          <a:p>
            <a:pPr marL="257175" indent="-257175">
              <a:buFont typeface="Arial" panose="020B0604020202020204" pitchFamily="34" charset="0"/>
              <a:buChar char="•"/>
            </a:pPr>
            <a:r>
              <a:rPr lang="en-US" sz="1350" dirty="0"/>
              <a:t>Before reading a tile from SLM, threads in a group collectively read a ‘super’ tile from RAM to SLM (green cell)</a:t>
            </a:r>
          </a:p>
          <a:p>
            <a:pPr marL="426244" lvl="1" indent="-257175"/>
            <a:r>
              <a:rPr lang="en-US" dirty="0"/>
              <a:t>Need a thread barrier after super tile is read to SLM (and before C </a:t>
            </a:r>
            <a:r>
              <a:rPr lang="en-US" dirty="0" err="1"/>
              <a:t>supertile</a:t>
            </a:r>
            <a:r>
              <a:rPr lang="en-US" dirty="0"/>
              <a:t> is written from SLM to memory)</a:t>
            </a:r>
          </a:p>
          <a:p>
            <a:pPr marL="257175" indent="-257175">
              <a:buFont typeface="Arial" panose="020B0604020202020204" pitchFamily="34" charset="0"/>
              <a:buChar char="•"/>
            </a:pPr>
            <a:r>
              <a:rPr lang="en-US" sz="1350" dirty="0"/>
              <a:t>Each tile in A’s </a:t>
            </a:r>
            <a:r>
              <a:rPr lang="en-US" sz="1350" dirty="0" err="1"/>
              <a:t>supertile</a:t>
            </a:r>
            <a:r>
              <a:rPr lang="en-US" sz="1350" dirty="0"/>
              <a:t> is accessed by SUPER_TILE_N / TILE_N threads</a:t>
            </a:r>
          </a:p>
          <a:p>
            <a:pPr marL="257175" indent="-257175">
              <a:buFont typeface="Arial" panose="020B0604020202020204" pitchFamily="34" charset="0"/>
              <a:buChar char="•"/>
            </a:pPr>
            <a:r>
              <a:rPr lang="en-US" sz="1350" dirty="0"/>
              <a:t>Again, each A element is read fewer times from memory</a:t>
            </a:r>
          </a:p>
          <a:p>
            <a:pPr marL="257175" indent="-257175">
              <a:buFont typeface="Arial" panose="020B0604020202020204" pitchFamily="34" charset="0"/>
              <a:buChar char="•"/>
            </a:pPr>
            <a:r>
              <a:rPr lang="en-US" dirty="0" smtClean="0"/>
              <a:t>Actual performance depends on SLM size available, tile/supertitle sizes, barrier overhead, etc. – tuning needed</a:t>
            </a:r>
          </a:p>
          <a:p>
            <a:r>
              <a:rPr lang="en-US" sz="1350" b="1" dirty="0">
                <a:solidFill>
                  <a:schemeClr val="accent5"/>
                </a:solidFill>
              </a:rPr>
              <a:t>SLM is (well, should be) good because it allows even larger tiles</a:t>
            </a:r>
            <a:endParaRPr lang="ru-RU" sz="1350" b="1" dirty="0">
              <a:solidFill>
                <a:schemeClr val="accent5"/>
              </a:solidFill>
            </a:endParaRPr>
          </a:p>
        </p:txBody>
      </p:sp>
      <p:sp>
        <p:nvSpPr>
          <p:cNvPr id="316" name="Rectangle 315"/>
          <p:cNvSpPr/>
          <p:nvPr/>
        </p:nvSpPr>
        <p:spPr>
          <a:xfrm>
            <a:off x="3273012"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17" name="Rectangle 316"/>
          <p:cNvSpPr/>
          <p:nvPr/>
        </p:nvSpPr>
        <p:spPr>
          <a:xfrm>
            <a:off x="3273012"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18" name="Rectangle 317"/>
          <p:cNvSpPr/>
          <p:nvPr/>
        </p:nvSpPr>
        <p:spPr>
          <a:xfrm>
            <a:off x="3273012"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19" name="Rectangle 318"/>
          <p:cNvSpPr/>
          <p:nvPr/>
        </p:nvSpPr>
        <p:spPr>
          <a:xfrm>
            <a:off x="3273012"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0" name="Rectangle 319"/>
          <p:cNvSpPr/>
          <p:nvPr/>
        </p:nvSpPr>
        <p:spPr>
          <a:xfrm>
            <a:off x="3273012"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1" name="Rectangle 320"/>
          <p:cNvSpPr/>
          <p:nvPr/>
        </p:nvSpPr>
        <p:spPr>
          <a:xfrm>
            <a:off x="3273012"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2" name="Rectangle 321"/>
          <p:cNvSpPr/>
          <p:nvPr/>
        </p:nvSpPr>
        <p:spPr>
          <a:xfrm>
            <a:off x="3273012"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3" name="Rectangle 322"/>
          <p:cNvSpPr/>
          <p:nvPr/>
        </p:nvSpPr>
        <p:spPr>
          <a:xfrm>
            <a:off x="3273012"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4" name="Rectangle 323"/>
          <p:cNvSpPr/>
          <p:nvPr/>
        </p:nvSpPr>
        <p:spPr>
          <a:xfrm>
            <a:off x="3418240"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5" name="Rectangle 324"/>
          <p:cNvSpPr/>
          <p:nvPr/>
        </p:nvSpPr>
        <p:spPr>
          <a:xfrm>
            <a:off x="3418240"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6" name="Rectangle 325"/>
          <p:cNvSpPr/>
          <p:nvPr/>
        </p:nvSpPr>
        <p:spPr>
          <a:xfrm>
            <a:off x="3418240"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7" name="Rectangle 326"/>
          <p:cNvSpPr/>
          <p:nvPr/>
        </p:nvSpPr>
        <p:spPr>
          <a:xfrm>
            <a:off x="3418240"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8" name="Rectangle 327"/>
          <p:cNvSpPr/>
          <p:nvPr/>
        </p:nvSpPr>
        <p:spPr>
          <a:xfrm>
            <a:off x="3418240"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29" name="Rectangle 328"/>
          <p:cNvSpPr/>
          <p:nvPr/>
        </p:nvSpPr>
        <p:spPr>
          <a:xfrm>
            <a:off x="3418240"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0" name="Rectangle 329"/>
          <p:cNvSpPr/>
          <p:nvPr/>
        </p:nvSpPr>
        <p:spPr>
          <a:xfrm>
            <a:off x="3418240"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1" name="Rectangle 330"/>
          <p:cNvSpPr/>
          <p:nvPr/>
        </p:nvSpPr>
        <p:spPr>
          <a:xfrm>
            <a:off x="3418240"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2" name="Rectangle 331"/>
          <p:cNvSpPr/>
          <p:nvPr/>
        </p:nvSpPr>
        <p:spPr>
          <a:xfrm>
            <a:off x="3561625"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3" name="Rectangle 332"/>
          <p:cNvSpPr/>
          <p:nvPr/>
        </p:nvSpPr>
        <p:spPr>
          <a:xfrm>
            <a:off x="3561625"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4" name="Rectangle 333"/>
          <p:cNvSpPr/>
          <p:nvPr/>
        </p:nvSpPr>
        <p:spPr>
          <a:xfrm>
            <a:off x="3561625"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5" name="Rectangle 334"/>
          <p:cNvSpPr/>
          <p:nvPr/>
        </p:nvSpPr>
        <p:spPr>
          <a:xfrm>
            <a:off x="3561625"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6" name="Rectangle 335"/>
          <p:cNvSpPr/>
          <p:nvPr/>
        </p:nvSpPr>
        <p:spPr>
          <a:xfrm>
            <a:off x="3561625"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7" name="Rectangle 336"/>
          <p:cNvSpPr/>
          <p:nvPr/>
        </p:nvSpPr>
        <p:spPr>
          <a:xfrm>
            <a:off x="3561625"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8" name="Rectangle 337"/>
          <p:cNvSpPr/>
          <p:nvPr/>
        </p:nvSpPr>
        <p:spPr>
          <a:xfrm>
            <a:off x="3561625"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39" name="Rectangle 338"/>
          <p:cNvSpPr/>
          <p:nvPr/>
        </p:nvSpPr>
        <p:spPr>
          <a:xfrm>
            <a:off x="3561625"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0" name="Rectangle 339"/>
          <p:cNvSpPr/>
          <p:nvPr/>
        </p:nvSpPr>
        <p:spPr>
          <a:xfrm>
            <a:off x="3706853"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1" name="Rectangle 340"/>
          <p:cNvSpPr/>
          <p:nvPr/>
        </p:nvSpPr>
        <p:spPr>
          <a:xfrm>
            <a:off x="3706853"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2" name="Rectangle 341"/>
          <p:cNvSpPr/>
          <p:nvPr/>
        </p:nvSpPr>
        <p:spPr>
          <a:xfrm>
            <a:off x="3706853"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3" name="Rectangle 342"/>
          <p:cNvSpPr/>
          <p:nvPr/>
        </p:nvSpPr>
        <p:spPr>
          <a:xfrm>
            <a:off x="3706853"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4" name="Rectangle 343"/>
          <p:cNvSpPr/>
          <p:nvPr/>
        </p:nvSpPr>
        <p:spPr>
          <a:xfrm>
            <a:off x="3706853"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5" name="Rectangle 344"/>
          <p:cNvSpPr/>
          <p:nvPr/>
        </p:nvSpPr>
        <p:spPr>
          <a:xfrm>
            <a:off x="3706853"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6" name="Rectangle 345"/>
          <p:cNvSpPr/>
          <p:nvPr/>
        </p:nvSpPr>
        <p:spPr>
          <a:xfrm>
            <a:off x="3706853"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7" name="Rectangle 346"/>
          <p:cNvSpPr/>
          <p:nvPr/>
        </p:nvSpPr>
        <p:spPr>
          <a:xfrm>
            <a:off x="3706853"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8" name="Rectangle 347"/>
          <p:cNvSpPr/>
          <p:nvPr/>
        </p:nvSpPr>
        <p:spPr>
          <a:xfrm>
            <a:off x="3864530"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49" name="Rectangle 348"/>
          <p:cNvSpPr/>
          <p:nvPr/>
        </p:nvSpPr>
        <p:spPr>
          <a:xfrm>
            <a:off x="3864530"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0" name="Rectangle 349"/>
          <p:cNvSpPr/>
          <p:nvPr/>
        </p:nvSpPr>
        <p:spPr>
          <a:xfrm>
            <a:off x="3864530"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1" name="Rectangle 350"/>
          <p:cNvSpPr/>
          <p:nvPr/>
        </p:nvSpPr>
        <p:spPr>
          <a:xfrm>
            <a:off x="3864530"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2" name="Rectangle 351"/>
          <p:cNvSpPr/>
          <p:nvPr/>
        </p:nvSpPr>
        <p:spPr>
          <a:xfrm>
            <a:off x="3864530"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3" name="Rectangle 352"/>
          <p:cNvSpPr/>
          <p:nvPr/>
        </p:nvSpPr>
        <p:spPr>
          <a:xfrm>
            <a:off x="3864530"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4" name="Rectangle 353"/>
          <p:cNvSpPr/>
          <p:nvPr/>
        </p:nvSpPr>
        <p:spPr>
          <a:xfrm>
            <a:off x="3864530"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5" name="Rectangle 354"/>
          <p:cNvSpPr/>
          <p:nvPr/>
        </p:nvSpPr>
        <p:spPr>
          <a:xfrm>
            <a:off x="3864530"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6" name="Rectangle 355"/>
          <p:cNvSpPr/>
          <p:nvPr/>
        </p:nvSpPr>
        <p:spPr>
          <a:xfrm>
            <a:off x="4009758"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7" name="Rectangle 356"/>
          <p:cNvSpPr/>
          <p:nvPr/>
        </p:nvSpPr>
        <p:spPr>
          <a:xfrm>
            <a:off x="4009758"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8" name="Rectangle 357"/>
          <p:cNvSpPr/>
          <p:nvPr/>
        </p:nvSpPr>
        <p:spPr>
          <a:xfrm>
            <a:off x="4009758"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59" name="Rectangle 358"/>
          <p:cNvSpPr/>
          <p:nvPr/>
        </p:nvSpPr>
        <p:spPr>
          <a:xfrm>
            <a:off x="4009758"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0" name="Rectangle 359"/>
          <p:cNvSpPr/>
          <p:nvPr/>
        </p:nvSpPr>
        <p:spPr>
          <a:xfrm>
            <a:off x="4009758"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1" name="Rectangle 360"/>
          <p:cNvSpPr/>
          <p:nvPr/>
        </p:nvSpPr>
        <p:spPr>
          <a:xfrm>
            <a:off x="4009758"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2" name="Rectangle 361"/>
          <p:cNvSpPr/>
          <p:nvPr/>
        </p:nvSpPr>
        <p:spPr>
          <a:xfrm>
            <a:off x="4009758"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3" name="Rectangle 362"/>
          <p:cNvSpPr/>
          <p:nvPr/>
        </p:nvSpPr>
        <p:spPr>
          <a:xfrm>
            <a:off x="4009758"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4" name="Rectangle 363"/>
          <p:cNvSpPr/>
          <p:nvPr/>
        </p:nvSpPr>
        <p:spPr>
          <a:xfrm>
            <a:off x="4153143"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5" name="Rectangle 364"/>
          <p:cNvSpPr/>
          <p:nvPr/>
        </p:nvSpPr>
        <p:spPr>
          <a:xfrm>
            <a:off x="4153143"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6" name="Rectangle 365"/>
          <p:cNvSpPr/>
          <p:nvPr/>
        </p:nvSpPr>
        <p:spPr>
          <a:xfrm>
            <a:off x="4153143"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7" name="Rectangle 366"/>
          <p:cNvSpPr/>
          <p:nvPr/>
        </p:nvSpPr>
        <p:spPr>
          <a:xfrm>
            <a:off x="4153143"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8" name="Rectangle 367"/>
          <p:cNvSpPr/>
          <p:nvPr/>
        </p:nvSpPr>
        <p:spPr>
          <a:xfrm>
            <a:off x="4153143"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69" name="Rectangle 368"/>
          <p:cNvSpPr/>
          <p:nvPr/>
        </p:nvSpPr>
        <p:spPr>
          <a:xfrm>
            <a:off x="4153143"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0" name="Rectangle 369"/>
          <p:cNvSpPr/>
          <p:nvPr/>
        </p:nvSpPr>
        <p:spPr>
          <a:xfrm>
            <a:off x="4153143"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1" name="Rectangle 370"/>
          <p:cNvSpPr/>
          <p:nvPr/>
        </p:nvSpPr>
        <p:spPr>
          <a:xfrm>
            <a:off x="4153143"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2" name="Rectangle 371"/>
          <p:cNvSpPr/>
          <p:nvPr/>
        </p:nvSpPr>
        <p:spPr>
          <a:xfrm>
            <a:off x="4298371" y="145523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3" name="Rectangle 372"/>
          <p:cNvSpPr/>
          <p:nvPr/>
        </p:nvSpPr>
        <p:spPr>
          <a:xfrm>
            <a:off x="4298371" y="160664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4" name="Rectangle 373"/>
          <p:cNvSpPr/>
          <p:nvPr/>
        </p:nvSpPr>
        <p:spPr>
          <a:xfrm>
            <a:off x="4298371" y="175805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5" name="Rectangle 374"/>
          <p:cNvSpPr/>
          <p:nvPr/>
        </p:nvSpPr>
        <p:spPr>
          <a:xfrm>
            <a:off x="4298371" y="190946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6" name="Rectangle 375"/>
          <p:cNvSpPr/>
          <p:nvPr/>
        </p:nvSpPr>
        <p:spPr>
          <a:xfrm>
            <a:off x="4298371" y="2061274"/>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7" name="Rectangle 376"/>
          <p:cNvSpPr/>
          <p:nvPr/>
        </p:nvSpPr>
        <p:spPr>
          <a:xfrm>
            <a:off x="4298371" y="221268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8" name="Rectangle 377"/>
          <p:cNvSpPr/>
          <p:nvPr/>
        </p:nvSpPr>
        <p:spPr>
          <a:xfrm>
            <a:off x="4298371" y="236409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79" name="Rectangle 378"/>
          <p:cNvSpPr/>
          <p:nvPr/>
        </p:nvSpPr>
        <p:spPr>
          <a:xfrm>
            <a:off x="4298371" y="2515500"/>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0" name="Rectangle 379"/>
          <p:cNvSpPr/>
          <p:nvPr/>
        </p:nvSpPr>
        <p:spPr>
          <a:xfrm>
            <a:off x="3273012"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1" name="Rectangle 380"/>
          <p:cNvSpPr/>
          <p:nvPr/>
        </p:nvSpPr>
        <p:spPr>
          <a:xfrm>
            <a:off x="3273012"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2" name="Rectangle 381"/>
          <p:cNvSpPr/>
          <p:nvPr/>
        </p:nvSpPr>
        <p:spPr>
          <a:xfrm>
            <a:off x="3273012"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3" name="Rectangle 382"/>
          <p:cNvSpPr/>
          <p:nvPr/>
        </p:nvSpPr>
        <p:spPr>
          <a:xfrm>
            <a:off x="3273012"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4" name="Rectangle 383"/>
          <p:cNvSpPr/>
          <p:nvPr/>
        </p:nvSpPr>
        <p:spPr>
          <a:xfrm>
            <a:off x="3273012"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5" name="Rectangle 384"/>
          <p:cNvSpPr/>
          <p:nvPr/>
        </p:nvSpPr>
        <p:spPr>
          <a:xfrm>
            <a:off x="3273012"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6" name="Rectangle 385"/>
          <p:cNvSpPr/>
          <p:nvPr/>
        </p:nvSpPr>
        <p:spPr>
          <a:xfrm>
            <a:off x="3273012"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7" name="Rectangle 386"/>
          <p:cNvSpPr/>
          <p:nvPr/>
        </p:nvSpPr>
        <p:spPr>
          <a:xfrm>
            <a:off x="3273012"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8" name="Rectangle 387"/>
          <p:cNvSpPr/>
          <p:nvPr/>
        </p:nvSpPr>
        <p:spPr>
          <a:xfrm>
            <a:off x="3418240"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89" name="Rectangle 388"/>
          <p:cNvSpPr/>
          <p:nvPr/>
        </p:nvSpPr>
        <p:spPr>
          <a:xfrm>
            <a:off x="3418240"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0" name="Rectangle 389"/>
          <p:cNvSpPr/>
          <p:nvPr/>
        </p:nvSpPr>
        <p:spPr>
          <a:xfrm>
            <a:off x="3418240"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1" name="Rectangle 390"/>
          <p:cNvSpPr/>
          <p:nvPr/>
        </p:nvSpPr>
        <p:spPr>
          <a:xfrm>
            <a:off x="3418240"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2" name="Rectangle 391"/>
          <p:cNvSpPr/>
          <p:nvPr/>
        </p:nvSpPr>
        <p:spPr>
          <a:xfrm>
            <a:off x="3418240"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3" name="Rectangle 392"/>
          <p:cNvSpPr/>
          <p:nvPr/>
        </p:nvSpPr>
        <p:spPr>
          <a:xfrm>
            <a:off x="3418240"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4" name="Rectangle 393"/>
          <p:cNvSpPr/>
          <p:nvPr/>
        </p:nvSpPr>
        <p:spPr>
          <a:xfrm>
            <a:off x="3418240"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5" name="Rectangle 394"/>
          <p:cNvSpPr/>
          <p:nvPr/>
        </p:nvSpPr>
        <p:spPr>
          <a:xfrm>
            <a:off x="3418240"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6" name="Rectangle 395"/>
          <p:cNvSpPr/>
          <p:nvPr/>
        </p:nvSpPr>
        <p:spPr>
          <a:xfrm>
            <a:off x="3561625"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7" name="Rectangle 396"/>
          <p:cNvSpPr/>
          <p:nvPr/>
        </p:nvSpPr>
        <p:spPr>
          <a:xfrm>
            <a:off x="3561625"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8" name="Rectangle 397"/>
          <p:cNvSpPr/>
          <p:nvPr/>
        </p:nvSpPr>
        <p:spPr>
          <a:xfrm>
            <a:off x="3561625"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399" name="Rectangle 398"/>
          <p:cNvSpPr/>
          <p:nvPr/>
        </p:nvSpPr>
        <p:spPr>
          <a:xfrm>
            <a:off x="3561625"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0" name="Rectangle 399"/>
          <p:cNvSpPr/>
          <p:nvPr/>
        </p:nvSpPr>
        <p:spPr>
          <a:xfrm>
            <a:off x="3561625"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1" name="Rectangle 400"/>
          <p:cNvSpPr/>
          <p:nvPr/>
        </p:nvSpPr>
        <p:spPr>
          <a:xfrm>
            <a:off x="3561625"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2" name="Rectangle 401"/>
          <p:cNvSpPr/>
          <p:nvPr/>
        </p:nvSpPr>
        <p:spPr>
          <a:xfrm>
            <a:off x="3561625"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3" name="Rectangle 402"/>
          <p:cNvSpPr/>
          <p:nvPr/>
        </p:nvSpPr>
        <p:spPr>
          <a:xfrm>
            <a:off x="3561625"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4" name="Rectangle 403"/>
          <p:cNvSpPr/>
          <p:nvPr/>
        </p:nvSpPr>
        <p:spPr>
          <a:xfrm>
            <a:off x="3706853"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5" name="Rectangle 404"/>
          <p:cNvSpPr/>
          <p:nvPr/>
        </p:nvSpPr>
        <p:spPr>
          <a:xfrm>
            <a:off x="3706853"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6" name="Rectangle 405"/>
          <p:cNvSpPr/>
          <p:nvPr/>
        </p:nvSpPr>
        <p:spPr>
          <a:xfrm>
            <a:off x="3706853"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7" name="Rectangle 406"/>
          <p:cNvSpPr/>
          <p:nvPr/>
        </p:nvSpPr>
        <p:spPr>
          <a:xfrm>
            <a:off x="3706853"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8" name="Rectangle 407"/>
          <p:cNvSpPr/>
          <p:nvPr/>
        </p:nvSpPr>
        <p:spPr>
          <a:xfrm>
            <a:off x="3706853"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09" name="Rectangle 408"/>
          <p:cNvSpPr/>
          <p:nvPr/>
        </p:nvSpPr>
        <p:spPr>
          <a:xfrm>
            <a:off x="3706853"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0" name="Rectangle 409"/>
          <p:cNvSpPr/>
          <p:nvPr/>
        </p:nvSpPr>
        <p:spPr>
          <a:xfrm>
            <a:off x="3706853"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1" name="Rectangle 410"/>
          <p:cNvSpPr/>
          <p:nvPr/>
        </p:nvSpPr>
        <p:spPr>
          <a:xfrm>
            <a:off x="3706853"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2" name="Rectangle 411"/>
          <p:cNvSpPr/>
          <p:nvPr/>
        </p:nvSpPr>
        <p:spPr>
          <a:xfrm>
            <a:off x="3864530"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3" name="Rectangle 412"/>
          <p:cNvSpPr/>
          <p:nvPr/>
        </p:nvSpPr>
        <p:spPr>
          <a:xfrm>
            <a:off x="3864530"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4" name="Rectangle 413"/>
          <p:cNvSpPr/>
          <p:nvPr/>
        </p:nvSpPr>
        <p:spPr>
          <a:xfrm>
            <a:off x="3864530"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5" name="Rectangle 414"/>
          <p:cNvSpPr/>
          <p:nvPr/>
        </p:nvSpPr>
        <p:spPr>
          <a:xfrm>
            <a:off x="3864530"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6" name="Rectangle 415"/>
          <p:cNvSpPr/>
          <p:nvPr/>
        </p:nvSpPr>
        <p:spPr>
          <a:xfrm>
            <a:off x="3864530"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7" name="Rectangle 416"/>
          <p:cNvSpPr/>
          <p:nvPr/>
        </p:nvSpPr>
        <p:spPr>
          <a:xfrm>
            <a:off x="3864530"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8" name="Rectangle 417"/>
          <p:cNvSpPr/>
          <p:nvPr/>
        </p:nvSpPr>
        <p:spPr>
          <a:xfrm>
            <a:off x="3864530"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19" name="Rectangle 418"/>
          <p:cNvSpPr/>
          <p:nvPr/>
        </p:nvSpPr>
        <p:spPr>
          <a:xfrm>
            <a:off x="3864530"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0" name="Rectangle 419"/>
          <p:cNvSpPr/>
          <p:nvPr/>
        </p:nvSpPr>
        <p:spPr>
          <a:xfrm>
            <a:off x="4009758"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1" name="Rectangle 420"/>
          <p:cNvSpPr/>
          <p:nvPr/>
        </p:nvSpPr>
        <p:spPr>
          <a:xfrm>
            <a:off x="4009758"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2" name="Rectangle 421"/>
          <p:cNvSpPr/>
          <p:nvPr/>
        </p:nvSpPr>
        <p:spPr>
          <a:xfrm>
            <a:off x="4009758"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3" name="Rectangle 422"/>
          <p:cNvSpPr/>
          <p:nvPr/>
        </p:nvSpPr>
        <p:spPr>
          <a:xfrm>
            <a:off x="4009758"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4" name="Rectangle 423"/>
          <p:cNvSpPr/>
          <p:nvPr/>
        </p:nvSpPr>
        <p:spPr>
          <a:xfrm>
            <a:off x="4009758"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5" name="Rectangle 424"/>
          <p:cNvSpPr/>
          <p:nvPr/>
        </p:nvSpPr>
        <p:spPr>
          <a:xfrm>
            <a:off x="4009758"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6" name="Rectangle 425"/>
          <p:cNvSpPr/>
          <p:nvPr/>
        </p:nvSpPr>
        <p:spPr>
          <a:xfrm>
            <a:off x="4009758"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7" name="Rectangle 426"/>
          <p:cNvSpPr/>
          <p:nvPr/>
        </p:nvSpPr>
        <p:spPr>
          <a:xfrm>
            <a:off x="4009758"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8" name="Rectangle 427"/>
          <p:cNvSpPr/>
          <p:nvPr/>
        </p:nvSpPr>
        <p:spPr>
          <a:xfrm>
            <a:off x="4153143"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29" name="Rectangle 428"/>
          <p:cNvSpPr/>
          <p:nvPr/>
        </p:nvSpPr>
        <p:spPr>
          <a:xfrm>
            <a:off x="4153143"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0" name="Rectangle 429"/>
          <p:cNvSpPr/>
          <p:nvPr/>
        </p:nvSpPr>
        <p:spPr>
          <a:xfrm>
            <a:off x="4153143"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1" name="Rectangle 430"/>
          <p:cNvSpPr/>
          <p:nvPr/>
        </p:nvSpPr>
        <p:spPr>
          <a:xfrm>
            <a:off x="4153143"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2" name="Rectangle 431"/>
          <p:cNvSpPr/>
          <p:nvPr/>
        </p:nvSpPr>
        <p:spPr>
          <a:xfrm>
            <a:off x="4153143"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3" name="Rectangle 432"/>
          <p:cNvSpPr/>
          <p:nvPr/>
        </p:nvSpPr>
        <p:spPr>
          <a:xfrm>
            <a:off x="4153143"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4" name="Rectangle 433"/>
          <p:cNvSpPr/>
          <p:nvPr/>
        </p:nvSpPr>
        <p:spPr>
          <a:xfrm>
            <a:off x="4153143"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5" name="Rectangle 434"/>
          <p:cNvSpPr/>
          <p:nvPr/>
        </p:nvSpPr>
        <p:spPr>
          <a:xfrm>
            <a:off x="4153143"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6" name="Rectangle 435"/>
          <p:cNvSpPr/>
          <p:nvPr/>
        </p:nvSpPr>
        <p:spPr>
          <a:xfrm>
            <a:off x="4298371"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7" name="Rectangle 436"/>
          <p:cNvSpPr/>
          <p:nvPr/>
        </p:nvSpPr>
        <p:spPr>
          <a:xfrm>
            <a:off x="4298371"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8" name="Rectangle 437"/>
          <p:cNvSpPr/>
          <p:nvPr/>
        </p:nvSpPr>
        <p:spPr>
          <a:xfrm>
            <a:off x="4298371"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39" name="Rectangle 438"/>
          <p:cNvSpPr/>
          <p:nvPr/>
        </p:nvSpPr>
        <p:spPr>
          <a:xfrm>
            <a:off x="4298371"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0" name="Rectangle 439"/>
          <p:cNvSpPr/>
          <p:nvPr/>
        </p:nvSpPr>
        <p:spPr>
          <a:xfrm>
            <a:off x="4298371"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1" name="Rectangle 440"/>
          <p:cNvSpPr/>
          <p:nvPr/>
        </p:nvSpPr>
        <p:spPr>
          <a:xfrm>
            <a:off x="4298371"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2" name="Rectangle 441"/>
          <p:cNvSpPr/>
          <p:nvPr/>
        </p:nvSpPr>
        <p:spPr>
          <a:xfrm>
            <a:off x="4298371"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3" name="Rectangle 442"/>
          <p:cNvSpPr/>
          <p:nvPr/>
        </p:nvSpPr>
        <p:spPr>
          <a:xfrm>
            <a:off x="4298371"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4" name="Rectangle 443"/>
          <p:cNvSpPr/>
          <p:nvPr/>
        </p:nvSpPr>
        <p:spPr>
          <a:xfrm>
            <a:off x="1602887"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5" name="Rectangle 444"/>
          <p:cNvSpPr/>
          <p:nvPr/>
        </p:nvSpPr>
        <p:spPr>
          <a:xfrm>
            <a:off x="1602887"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6" name="Rectangle 445"/>
          <p:cNvSpPr/>
          <p:nvPr/>
        </p:nvSpPr>
        <p:spPr>
          <a:xfrm>
            <a:off x="1602887"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7" name="Rectangle 446"/>
          <p:cNvSpPr/>
          <p:nvPr/>
        </p:nvSpPr>
        <p:spPr>
          <a:xfrm>
            <a:off x="1602887"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8" name="Rectangle 447"/>
          <p:cNvSpPr/>
          <p:nvPr/>
        </p:nvSpPr>
        <p:spPr>
          <a:xfrm>
            <a:off x="1602887"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49" name="Rectangle 448"/>
          <p:cNvSpPr/>
          <p:nvPr/>
        </p:nvSpPr>
        <p:spPr>
          <a:xfrm>
            <a:off x="1602887"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0" name="Rectangle 449"/>
          <p:cNvSpPr/>
          <p:nvPr/>
        </p:nvSpPr>
        <p:spPr>
          <a:xfrm>
            <a:off x="1602887"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1" name="Rectangle 450"/>
          <p:cNvSpPr/>
          <p:nvPr/>
        </p:nvSpPr>
        <p:spPr>
          <a:xfrm>
            <a:off x="1602887"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2" name="Rectangle 451"/>
          <p:cNvSpPr/>
          <p:nvPr/>
        </p:nvSpPr>
        <p:spPr>
          <a:xfrm>
            <a:off x="1748115"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3" name="Rectangle 452"/>
          <p:cNvSpPr/>
          <p:nvPr/>
        </p:nvSpPr>
        <p:spPr>
          <a:xfrm>
            <a:off x="1748115"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4" name="Rectangle 453"/>
          <p:cNvSpPr/>
          <p:nvPr/>
        </p:nvSpPr>
        <p:spPr>
          <a:xfrm>
            <a:off x="1748115"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5" name="Rectangle 454"/>
          <p:cNvSpPr/>
          <p:nvPr/>
        </p:nvSpPr>
        <p:spPr>
          <a:xfrm>
            <a:off x="1748115"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6" name="Rectangle 455"/>
          <p:cNvSpPr/>
          <p:nvPr/>
        </p:nvSpPr>
        <p:spPr>
          <a:xfrm>
            <a:off x="1748115"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7" name="Rectangle 456"/>
          <p:cNvSpPr/>
          <p:nvPr/>
        </p:nvSpPr>
        <p:spPr>
          <a:xfrm>
            <a:off x="1748115"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8" name="Rectangle 457"/>
          <p:cNvSpPr/>
          <p:nvPr/>
        </p:nvSpPr>
        <p:spPr>
          <a:xfrm>
            <a:off x="1748115"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59" name="Rectangle 458"/>
          <p:cNvSpPr/>
          <p:nvPr/>
        </p:nvSpPr>
        <p:spPr>
          <a:xfrm>
            <a:off x="1748115"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0" name="Rectangle 459"/>
          <p:cNvSpPr/>
          <p:nvPr/>
        </p:nvSpPr>
        <p:spPr>
          <a:xfrm>
            <a:off x="1891500"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1" name="Rectangle 460"/>
          <p:cNvSpPr/>
          <p:nvPr/>
        </p:nvSpPr>
        <p:spPr>
          <a:xfrm>
            <a:off x="1891500"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2" name="Rectangle 461"/>
          <p:cNvSpPr/>
          <p:nvPr/>
        </p:nvSpPr>
        <p:spPr>
          <a:xfrm>
            <a:off x="1891500"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3" name="Rectangle 462"/>
          <p:cNvSpPr/>
          <p:nvPr/>
        </p:nvSpPr>
        <p:spPr>
          <a:xfrm>
            <a:off x="1891500"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4" name="Rectangle 463"/>
          <p:cNvSpPr/>
          <p:nvPr/>
        </p:nvSpPr>
        <p:spPr>
          <a:xfrm>
            <a:off x="1891500"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5" name="Rectangle 464"/>
          <p:cNvSpPr/>
          <p:nvPr/>
        </p:nvSpPr>
        <p:spPr>
          <a:xfrm>
            <a:off x="1891500"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6" name="Rectangle 465"/>
          <p:cNvSpPr/>
          <p:nvPr/>
        </p:nvSpPr>
        <p:spPr>
          <a:xfrm>
            <a:off x="1891500"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7" name="Rectangle 466"/>
          <p:cNvSpPr/>
          <p:nvPr/>
        </p:nvSpPr>
        <p:spPr>
          <a:xfrm>
            <a:off x="1891500"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8" name="Rectangle 467"/>
          <p:cNvSpPr/>
          <p:nvPr/>
        </p:nvSpPr>
        <p:spPr>
          <a:xfrm>
            <a:off x="2036728"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69" name="Rectangle 468"/>
          <p:cNvSpPr/>
          <p:nvPr/>
        </p:nvSpPr>
        <p:spPr>
          <a:xfrm>
            <a:off x="2036728"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0" name="Rectangle 469"/>
          <p:cNvSpPr/>
          <p:nvPr/>
        </p:nvSpPr>
        <p:spPr>
          <a:xfrm>
            <a:off x="2036728"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1" name="Rectangle 470"/>
          <p:cNvSpPr/>
          <p:nvPr/>
        </p:nvSpPr>
        <p:spPr>
          <a:xfrm>
            <a:off x="2036728"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2" name="Rectangle 471"/>
          <p:cNvSpPr/>
          <p:nvPr/>
        </p:nvSpPr>
        <p:spPr>
          <a:xfrm>
            <a:off x="2036728"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3" name="Rectangle 472"/>
          <p:cNvSpPr/>
          <p:nvPr/>
        </p:nvSpPr>
        <p:spPr>
          <a:xfrm>
            <a:off x="2036728"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4" name="Rectangle 473"/>
          <p:cNvSpPr/>
          <p:nvPr/>
        </p:nvSpPr>
        <p:spPr>
          <a:xfrm>
            <a:off x="2036728"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5" name="Rectangle 474"/>
          <p:cNvSpPr/>
          <p:nvPr/>
        </p:nvSpPr>
        <p:spPr>
          <a:xfrm>
            <a:off x="2036728"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6" name="Rectangle 475"/>
          <p:cNvSpPr/>
          <p:nvPr/>
        </p:nvSpPr>
        <p:spPr>
          <a:xfrm>
            <a:off x="2194406"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7" name="Rectangle 476"/>
          <p:cNvSpPr/>
          <p:nvPr/>
        </p:nvSpPr>
        <p:spPr>
          <a:xfrm>
            <a:off x="2194406"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8" name="Rectangle 477"/>
          <p:cNvSpPr/>
          <p:nvPr/>
        </p:nvSpPr>
        <p:spPr>
          <a:xfrm>
            <a:off x="2194406"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79" name="Rectangle 478"/>
          <p:cNvSpPr/>
          <p:nvPr/>
        </p:nvSpPr>
        <p:spPr>
          <a:xfrm>
            <a:off x="2194406"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0" name="Rectangle 479"/>
          <p:cNvSpPr/>
          <p:nvPr/>
        </p:nvSpPr>
        <p:spPr>
          <a:xfrm>
            <a:off x="2194406"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1" name="Rectangle 480"/>
          <p:cNvSpPr/>
          <p:nvPr/>
        </p:nvSpPr>
        <p:spPr>
          <a:xfrm>
            <a:off x="2194406"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2" name="Rectangle 481"/>
          <p:cNvSpPr/>
          <p:nvPr/>
        </p:nvSpPr>
        <p:spPr>
          <a:xfrm>
            <a:off x="2194406"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3" name="Rectangle 482"/>
          <p:cNvSpPr/>
          <p:nvPr/>
        </p:nvSpPr>
        <p:spPr>
          <a:xfrm>
            <a:off x="2194406"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4" name="Rectangle 483"/>
          <p:cNvSpPr/>
          <p:nvPr/>
        </p:nvSpPr>
        <p:spPr>
          <a:xfrm>
            <a:off x="2339633"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5" name="Rectangle 484"/>
          <p:cNvSpPr/>
          <p:nvPr/>
        </p:nvSpPr>
        <p:spPr>
          <a:xfrm>
            <a:off x="2339633"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6" name="Rectangle 485"/>
          <p:cNvSpPr/>
          <p:nvPr/>
        </p:nvSpPr>
        <p:spPr>
          <a:xfrm>
            <a:off x="2339633"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7" name="Rectangle 486"/>
          <p:cNvSpPr/>
          <p:nvPr/>
        </p:nvSpPr>
        <p:spPr>
          <a:xfrm>
            <a:off x="2339633"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8" name="Rectangle 487"/>
          <p:cNvSpPr/>
          <p:nvPr/>
        </p:nvSpPr>
        <p:spPr>
          <a:xfrm>
            <a:off x="2339633"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89" name="Rectangle 488"/>
          <p:cNvSpPr/>
          <p:nvPr/>
        </p:nvSpPr>
        <p:spPr>
          <a:xfrm>
            <a:off x="2339633"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0" name="Rectangle 489"/>
          <p:cNvSpPr/>
          <p:nvPr/>
        </p:nvSpPr>
        <p:spPr>
          <a:xfrm>
            <a:off x="2339633"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1" name="Rectangle 490"/>
          <p:cNvSpPr/>
          <p:nvPr/>
        </p:nvSpPr>
        <p:spPr>
          <a:xfrm>
            <a:off x="2339633"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2" name="Rectangle 491"/>
          <p:cNvSpPr/>
          <p:nvPr/>
        </p:nvSpPr>
        <p:spPr>
          <a:xfrm>
            <a:off x="2483018"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3" name="Rectangle 492"/>
          <p:cNvSpPr/>
          <p:nvPr/>
        </p:nvSpPr>
        <p:spPr>
          <a:xfrm>
            <a:off x="2483018"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4" name="Rectangle 493"/>
          <p:cNvSpPr/>
          <p:nvPr/>
        </p:nvSpPr>
        <p:spPr>
          <a:xfrm>
            <a:off x="2483018"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5" name="Rectangle 494"/>
          <p:cNvSpPr/>
          <p:nvPr/>
        </p:nvSpPr>
        <p:spPr>
          <a:xfrm>
            <a:off x="2483018"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6" name="Rectangle 495"/>
          <p:cNvSpPr/>
          <p:nvPr/>
        </p:nvSpPr>
        <p:spPr>
          <a:xfrm>
            <a:off x="2483018"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7" name="Rectangle 496"/>
          <p:cNvSpPr/>
          <p:nvPr/>
        </p:nvSpPr>
        <p:spPr>
          <a:xfrm>
            <a:off x="2483018"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8" name="Rectangle 497"/>
          <p:cNvSpPr/>
          <p:nvPr/>
        </p:nvSpPr>
        <p:spPr>
          <a:xfrm>
            <a:off x="2483018"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499" name="Rectangle 498"/>
          <p:cNvSpPr/>
          <p:nvPr/>
        </p:nvSpPr>
        <p:spPr>
          <a:xfrm>
            <a:off x="2483018"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0" name="Rectangle 499"/>
          <p:cNvSpPr/>
          <p:nvPr/>
        </p:nvSpPr>
        <p:spPr>
          <a:xfrm>
            <a:off x="2628246" y="3035189"/>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1" name="Rectangle 500"/>
          <p:cNvSpPr/>
          <p:nvPr/>
        </p:nvSpPr>
        <p:spPr>
          <a:xfrm>
            <a:off x="2628246" y="3186598"/>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2" name="Rectangle 501"/>
          <p:cNvSpPr/>
          <p:nvPr/>
        </p:nvSpPr>
        <p:spPr>
          <a:xfrm>
            <a:off x="2628246" y="3338007"/>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3" name="Rectangle 502"/>
          <p:cNvSpPr/>
          <p:nvPr/>
        </p:nvSpPr>
        <p:spPr>
          <a:xfrm>
            <a:off x="2628246" y="3489416"/>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4" name="Rectangle 503"/>
          <p:cNvSpPr/>
          <p:nvPr/>
        </p:nvSpPr>
        <p:spPr>
          <a:xfrm>
            <a:off x="2628246" y="3641225"/>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5" name="Rectangle 504"/>
          <p:cNvSpPr/>
          <p:nvPr/>
        </p:nvSpPr>
        <p:spPr>
          <a:xfrm>
            <a:off x="2628246" y="3792633"/>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6" name="Rectangle 505"/>
          <p:cNvSpPr/>
          <p:nvPr/>
        </p:nvSpPr>
        <p:spPr>
          <a:xfrm>
            <a:off x="2628246" y="3944042"/>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7" name="Rectangle 506"/>
          <p:cNvSpPr/>
          <p:nvPr/>
        </p:nvSpPr>
        <p:spPr>
          <a:xfrm>
            <a:off x="2628246" y="4095451"/>
            <a:ext cx="108000"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508" name="Left Brace 507"/>
          <p:cNvSpPr/>
          <p:nvPr/>
        </p:nvSpPr>
        <p:spPr>
          <a:xfrm>
            <a:off x="1406004" y="3035189"/>
            <a:ext cx="159656" cy="1168262"/>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09" name="Left Brace 508"/>
          <p:cNvSpPr/>
          <p:nvPr/>
        </p:nvSpPr>
        <p:spPr>
          <a:xfrm rot="5400000">
            <a:off x="2078839" y="2317548"/>
            <a:ext cx="172313" cy="1133359"/>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10" name="Left Brace 509"/>
          <p:cNvSpPr/>
          <p:nvPr/>
        </p:nvSpPr>
        <p:spPr>
          <a:xfrm>
            <a:off x="3026769" y="1455238"/>
            <a:ext cx="159656" cy="1168262"/>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12" name="TextBox 511"/>
          <p:cNvSpPr txBox="1"/>
          <p:nvPr/>
        </p:nvSpPr>
        <p:spPr>
          <a:xfrm>
            <a:off x="1134930" y="3489415"/>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M</a:t>
            </a:r>
            <a:endParaRPr lang="ru-RU" sz="1350" dirty="0">
              <a:solidFill>
                <a:schemeClr val="tx2"/>
              </a:solidFill>
              <a:latin typeface="Neo Sans Intel"/>
              <a:cs typeface="Neo Sans Intel"/>
            </a:endParaRPr>
          </a:p>
        </p:txBody>
      </p:sp>
      <p:sp>
        <p:nvSpPr>
          <p:cNvPr id="514" name="TextBox 513"/>
          <p:cNvSpPr txBox="1"/>
          <p:nvPr/>
        </p:nvSpPr>
        <p:spPr>
          <a:xfrm>
            <a:off x="2037919" y="2527822"/>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K</a:t>
            </a:r>
            <a:endParaRPr lang="ru-RU" sz="1350" dirty="0">
              <a:solidFill>
                <a:schemeClr val="tx2"/>
              </a:solidFill>
              <a:latin typeface="Neo Sans Intel"/>
              <a:cs typeface="Neo Sans Intel"/>
            </a:endParaRPr>
          </a:p>
        </p:txBody>
      </p:sp>
      <p:sp>
        <p:nvSpPr>
          <p:cNvPr id="515" name="TextBox 514"/>
          <p:cNvSpPr txBox="1"/>
          <p:nvPr/>
        </p:nvSpPr>
        <p:spPr>
          <a:xfrm>
            <a:off x="2835190" y="1898475"/>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K</a:t>
            </a:r>
            <a:endParaRPr lang="ru-RU" sz="1350" dirty="0">
              <a:solidFill>
                <a:schemeClr val="tx2"/>
              </a:solidFill>
              <a:latin typeface="Neo Sans Intel"/>
              <a:cs typeface="Neo Sans Intel"/>
            </a:endParaRPr>
          </a:p>
        </p:txBody>
      </p:sp>
      <p:sp>
        <p:nvSpPr>
          <p:cNvPr id="516" name="Left Brace 515"/>
          <p:cNvSpPr/>
          <p:nvPr/>
        </p:nvSpPr>
        <p:spPr>
          <a:xfrm rot="5400000">
            <a:off x="3753535" y="731227"/>
            <a:ext cx="172313" cy="1133359"/>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517" name="TextBox 516"/>
          <p:cNvSpPr txBox="1"/>
          <p:nvPr/>
        </p:nvSpPr>
        <p:spPr>
          <a:xfrm>
            <a:off x="3736187" y="955162"/>
            <a:ext cx="157331" cy="300082"/>
          </a:xfrm>
          <a:prstGeom prst="rect">
            <a:avLst/>
          </a:prstGeom>
          <a:noFill/>
        </p:spPr>
        <p:txBody>
          <a:bodyPr wrap="square" rtlCol="0">
            <a:spAutoFit/>
          </a:bodyPr>
          <a:lstStyle/>
          <a:p>
            <a:r>
              <a:rPr lang="en-US" sz="1350" dirty="0">
                <a:solidFill>
                  <a:schemeClr val="tx2"/>
                </a:solidFill>
                <a:latin typeface="Neo Sans Intel"/>
                <a:cs typeface="Neo Sans Intel"/>
              </a:rPr>
              <a:t>N</a:t>
            </a:r>
            <a:endParaRPr lang="ru-RU" sz="1350" dirty="0">
              <a:solidFill>
                <a:schemeClr val="tx2"/>
              </a:solidFill>
              <a:latin typeface="Neo Sans Intel"/>
              <a:cs typeface="Neo Sans Intel"/>
            </a:endParaRPr>
          </a:p>
        </p:txBody>
      </p:sp>
      <p:sp>
        <p:nvSpPr>
          <p:cNvPr id="518" name="TextBox 517"/>
          <p:cNvSpPr txBox="1"/>
          <p:nvPr/>
        </p:nvSpPr>
        <p:spPr>
          <a:xfrm>
            <a:off x="1772595" y="4323819"/>
            <a:ext cx="843622" cy="300082"/>
          </a:xfrm>
          <a:prstGeom prst="rect">
            <a:avLst/>
          </a:prstGeom>
          <a:noFill/>
        </p:spPr>
        <p:txBody>
          <a:bodyPr wrap="square" rtlCol="0">
            <a:spAutoFit/>
          </a:bodyPr>
          <a:lstStyle/>
          <a:p>
            <a:r>
              <a:rPr lang="en-US" sz="1350" dirty="0">
                <a:solidFill>
                  <a:srgbClr val="C00000"/>
                </a:solidFill>
                <a:latin typeface="Neo Sans Intel"/>
                <a:cs typeface="Neo Sans Intel"/>
              </a:rPr>
              <a:t>Matrix A</a:t>
            </a:r>
            <a:endParaRPr lang="ru-RU" sz="1350" dirty="0">
              <a:solidFill>
                <a:srgbClr val="C00000"/>
              </a:solidFill>
              <a:latin typeface="Neo Sans Intel"/>
              <a:cs typeface="Neo Sans Intel"/>
            </a:endParaRPr>
          </a:p>
        </p:txBody>
      </p:sp>
      <p:sp>
        <p:nvSpPr>
          <p:cNvPr id="519" name="TextBox 518"/>
          <p:cNvSpPr txBox="1"/>
          <p:nvPr/>
        </p:nvSpPr>
        <p:spPr>
          <a:xfrm>
            <a:off x="3417522" y="4323820"/>
            <a:ext cx="843622" cy="507831"/>
          </a:xfrm>
          <a:prstGeom prst="rect">
            <a:avLst/>
          </a:prstGeom>
          <a:noFill/>
        </p:spPr>
        <p:txBody>
          <a:bodyPr wrap="square" rtlCol="0">
            <a:spAutoFit/>
          </a:bodyPr>
          <a:lstStyle/>
          <a:p>
            <a:r>
              <a:rPr lang="en-US" sz="1350" dirty="0">
                <a:solidFill>
                  <a:srgbClr val="C00000"/>
                </a:solidFill>
                <a:latin typeface="Neo Sans Intel"/>
                <a:cs typeface="Neo Sans Intel"/>
              </a:rPr>
              <a:t>Matrix C (result)</a:t>
            </a:r>
            <a:endParaRPr lang="ru-RU" sz="1350" dirty="0">
              <a:solidFill>
                <a:srgbClr val="C00000"/>
              </a:solidFill>
              <a:latin typeface="Neo Sans Intel"/>
              <a:cs typeface="Neo Sans Intel"/>
            </a:endParaRPr>
          </a:p>
        </p:txBody>
      </p:sp>
      <p:sp>
        <p:nvSpPr>
          <p:cNvPr id="523" name="TextBox 522"/>
          <p:cNvSpPr txBox="1"/>
          <p:nvPr/>
        </p:nvSpPr>
        <p:spPr>
          <a:xfrm>
            <a:off x="3449685" y="734240"/>
            <a:ext cx="843622" cy="300082"/>
          </a:xfrm>
          <a:prstGeom prst="rect">
            <a:avLst/>
          </a:prstGeom>
          <a:noFill/>
        </p:spPr>
        <p:txBody>
          <a:bodyPr wrap="square" rtlCol="0">
            <a:spAutoFit/>
          </a:bodyPr>
          <a:lstStyle/>
          <a:p>
            <a:r>
              <a:rPr lang="en-US" sz="1350" dirty="0">
                <a:solidFill>
                  <a:srgbClr val="C00000"/>
                </a:solidFill>
                <a:latin typeface="Neo Sans Intel"/>
                <a:cs typeface="Neo Sans Intel"/>
              </a:rPr>
              <a:t>Matrix B</a:t>
            </a:r>
            <a:endParaRPr lang="ru-RU" sz="1350" dirty="0">
              <a:solidFill>
                <a:srgbClr val="C00000"/>
              </a:solidFill>
              <a:latin typeface="Neo Sans Intel"/>
              <a:cs typeface="Neo Sans Intel"/>
            </a:endParaRPr>
          </a:p>
        </p:txBody>
      </p:sp>
      <p:sp>
        <p:nvSpPr>
          <p:cNvPr id="524" name="TextBox 523"/>
          <p:cNvSpPr txBox="1"/>
          <p:nvPr/>
        </p:nvSpPr>
        <p:spPr>
          <a:xfrm>
            <a:off x="1328437" y="1522010"/>
            <a:ext cx="1457075" cy="369332"/>
          </a:xfrm>
          <a:prstGeom prst="rect">
            <a:avLst/>
          </a:prstGeom>
          <a:noFill/>
        </p:spPr>
        <p:txBody>
          <a:bodyPr wrap="square" rtlCol="0">
            <a:spAutoFit/>
          </a:bodyPr>
          <a:lstStyle/>
          <a:p>
            <a:r>
              <a:rPr lang="en-US" b="1" dirty="0">
                <a:solidFill>
                  <a:srgbClr val="C00000"/>
                </a:solidFill>
                <a:latin typeface="Neo Sans Intel"/>
                <a:cs typeface="Neo Sans Intel"/>
              </a:rPr>
              <a:t>C = A x B</a:t>
            </a:r>
            <a:endParaRPr lang="ru-RU" b="1" dirty="0">
              <a:solidFill>
                <a:srgbClr val="C00000"/>
              </a:solidFill>
              <a:latin typeface="Neo Sans Intel"/>
              <a:cs typeface="Neo Sans Intel"/>
            </a:endParaRPr>
          </a:p>
        </p:txBody>
      </p:sp>
      <p:sp>
        <p:nvSpPr>
          <p:cNvPr id="6" name="Right Brace 5"/>
          <p:cNvSpPr/>
          <p:nvPr/>
        </p:nvSpPr>
        <p:spPr>
          <a:xfrm rot="5400000">
            <a:off x="3922068" y="2588874"/>
            <a:ext cx="130127" cy="301771"/>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227" name="TextBox 226"/>
          <p:cNvSpPr txBox="1"/>
          <p:nvPr/>
        </p:nvSpPr>
        <p:spPr>
          <a:xfrm>
            <a:off x="3014546" y="2787620"/>
            <a:ext cx="863088" cy="369332"/>
          </a:xfrm>
          <a:prstGeom prst="rect">
            <a:avLst/>
          </a:prstGeom>
          <a:noFill/>
        </p:spPr>
        <p:txBody>
          <a:bodyPr wrap="square" rtlCol="0">
            <a:spAutoFit/>
          </a:bodyPr>
          <a:lstStyle/>
          <a:p>
            <a:r>
              <a:rPr lang="en-US" sz="900" dirty="0">
                <a:solidFill>
                  <a:schemeClr val="tx2"/>
                </a:solidFill>
                <a:latin typeface="Neo Sans Intel"/>
                <a:cs typeface="Neo Sans Intel"/>
              </a:rPr>
              <a:t>SUPER_TILE_N</a:t>
            </a:r>
            <a:endParaRPr lang="ru-RU" sz="900" dirty="0">
              <a:solidFill>
                <a:schemeClr val="tx2"/>
              </a:solidFill>
              <a:latin typeface="Neo Sans Intel"/>
              <a:cs typeface="Neo Sans Intel"/>
            </a:endParaRPr>
          </a:p>
        </p:txBody>
      </p:sp>
      <p:sp>
        <p:nvSpPr>
          <p:cNvPr id="4" name="Rectangle 3"/>
          <p:cNvSpPr/>
          <p:nvPr/>
        </p:nvSpPr>
        <p:spPr>
          <a:xfrm>
            <a:off x="3836245" y="1411942"/>
            <a:ext cx="590527" cy="624151"/>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6" name="Rectangle 225"/>
          <p:cNvSpPr/>
          <p:nvPr/>
        </p:nvSpPr>
        <p:spPr>
          <a:xfrm>
            <a:off x="3836955" y="2034427"/>
            <a:ext cx="590527" cy="624151"/>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8" name="Rectangle 227"/>
          <p:cNvSpPr/>
          <p:nvPr/>
        </p:nvSpPr>
        <p:spPr>
          <a:xfrm>
            <a:off x="3836243" y="3000529"/>
            <a:ext cx="590527" cy="624151"/>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29" name="Rectangle 228"/>
          <p:cNvSpPr/>
          <p:nvPr/>
        </p:nvSpPr>
        <p:spPr>
          <a:xfrm>
            <a:off x="2166118" y="3007200"/>
            <a:ext cx="590527" cy="624151"/>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30" name="Rectangle 229"/>
          <p:cNvSpPr/>
          <p:nvPr/>
        </p:nvSpPr>
        <p:spPr>
          <a:xfrm>
            <a:off x="1578234" y="3007200"/>
            <a:ext cx="590527" cy="624151"/>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sz="1350"/>
          </a:p>
        </p:txBody>
      </p:sp>
      <p:sp>
        <p:nvSpPr>
          <p:cNvPr id="231" name="Left Brace 230"/>
          <p:cNvSpPr/>
          <p:nvPr/>
        </p:nvSpPr>
        <p:spPr>
          <a:xfrm rot="5400000">
            <a:off x="4051873" y="2579017"/>
            <a:ext cx="164042" cy="585752"/>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1350"/>
          </a:p>
        </p:txBody>
      </p:sp>
      <p:sp>
        <p:nvSpPr>
          <p:cNvPr id="232" name="TextBox 231"/>
          <p:cNvSpPr txBox="1"/>
          <p:nvPr/>
        </p:nvSpPr>
        <p:spPr>
          <a:xfrm>
            <a:off x="4090601" y="2656776"/>
            <a:ext cx="523541" cy="369332"/>
          </a:xfrm>
          <a:prstGeom prst="rect">
            <a:avLst/>
          </a:prstGeom>
          <a:noFill/>
        </p:spPr>
        <p:txBody>
          <a:bodyPr wrap="square" rtlCol="0">
            <a:spAutoFit/>
          </a:bodyPr>
          <a:lstStyle/>
          <a:p>
            <a:r>
              <a:rPr lang="en-US" sz="900" dirty="0">
                <a:solidFill>
                  <a:schemeClr val="tx2"/>
                </a:solidFill>
                <a:latin typeface="Neo Sans Intel"/>
                <a:cs typeface="Neo Sans Intel"/>
              </a:rPr>
              <a:t>TILE_N</a:t>
            </a:r>
            <a:endParaRPr lang="ru-RU" sz="900" dirty="0">
              <a:solidFill>
                <a:schemeClr val="tx2"/>
              </a:solidFill>
              <a:latin typeface="Neo Sans Intel"/>
              <a:cs typeface="Neo Sans Intel"/>
            </a:endParaRPr>
          </a:p>
        </p:txBody>
      </p:sp>
      <p:sp>
        <p:nvSpPr>
          <p:cNvPr id="7" name="Slide Number Placeholder 6"/>
          <p:cNvSpPr>
            <a:spLocks noGrp="1"/>
          </p:cNvSpPr>
          <p:nvPr>
            <p:ph type="sldNum" sz="quarter" idx="12"/>
          </p:nvPr>
        </p:nvSpPr>
        <p:spPr/>
        <p:txBody>
          <a:bodyPr/>
          <a:lstStyle/>
          <a:p>
            <a:fld id="{70238361-5415-46C4-8BAE-6B442F6CE6E7}" type="slidenum">
              <a:rPr lang="ru-RU" smtClean="0"/>
              <a:t>58</a:t>
            </a:fld>
            <a:endParaRPr lang="ru-RU"/>
          </a:p>
        </p:txBody>
      </p:sp>
      <p:sp>
        <p:nvSpPr>
          <p:cNvPr id="234" name="Title 2"/>
          <p:cNvSpPr>
            <a:spLocks noGrp="1"/>
          </p:cNvSpPr>
          <p:nvPr>
            <p:ph type="title"/>
          </p:nvPr>
        </p:nvSpPr>
        <p:spPr>
          <a:xfrm>
            <a:off x="457200" y="307181"/>
            <a:ext cx="8229600" cy="664370"/>
          </a:xfrm>
        </p:spPr>
        <p:txBody>
          <a:bodyPr/>
          <a:lstStyle/>
          <a:p>
            <a:r>
              <a:rPr lang="en-US" sz="2700" dirty="0"/>
              <a:t>Matrix multiplication - </a:t>
            </a:r>
            <a:r>
              <a:rPr lang="en-US" sz="2700" dirty="0" smtClean="0"/>
              <a:t>SLM</a:t>
            </a:r>
            <a:endParaRPr lang="ru-RU" sz="2700" dirty="0"/>
          </a:p>
        </p:txBody>
      </p:sp>
      <p:sp>
        <p:nvSpPr>
          <p:cNvPr id="9" name="Rectangle 8"/>
          <p:cNvSpPr/>
          <p:nvPr/>
        </p:nvSpPr>
        <p:spPr>
          <a:xfrm>
            <a:off x="143821" y="627232"/>
            <a:ext cx="3252679" cy="738664"/>
          </a:xfrm>
          <a:prstGeom prst="rect">
            <a:avLst/>
          </a:prstGeom>
        </p:spPr>
        <p:txBody>
          <a:bodyPr wrap="square">
            <a:spAutoFit/>
          </a:bodyPr>
          <a:lstStyle/>
          <a:p>
            <a:r>
              <a:rPr lang="en-US" sz="1050" b="1" i="1" dirty="0">
                <a:solidFill>
                  <a:schemeClr val="accent5"/>
                </a:solidFill>
              </a:rPr>
              <a:t>Reads from memory can be as fast as reads from SLM, when there are no L3$ misses, but SLM allows to forcibly “lock” frequently used data in the L3$ and protect from misses on critical data</a:t>
            </a:r>
            <a:endParaRPr lang="ru-RU" sz="1050" b="1" i="1" dirty="0">
              <a:solidFill>
                <a:schemeClr val="accent5"/>
              </a:solidFill>
            </a:endParaRPr>
          </a:p>
        </p:txBody>
      </p:sp>
    </p:spTree>
    <p:extLst>
      <p:ext uri="{BB962C8B-B14F-4D97-AF65-F5344CB8AC3E}">
        <p14:creationId xmlns:p14="http://schemas.microsoft.com/office/powerpoint/2010/main" val="32581963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0310" y="1842838"/>
            <a:ext cx="8229600" cy="868680"/>
          </a:xfrm>
        </p:spPr>
        <p:txBody>
          <a:bodyPr/>
          <a:lstStyle/>
          <a:p>
            <a:r>
              <a:rPr lang="en-US" dirty="0"/>
              <a:t>Matrix multiplication: naïve</a:t>
            </a:r>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59</a:t>
            </a:fld>
            <a:endParaRPr lang="ru-RU"/>
          </a:p>
        </p:txBody>
      </p:sp>
    </p:spTree>
    <p:extLst>
      <p:ext uri="{BB962C8B-B14F-4D97-AF65-F5344CB8AC3E}">
        <p14:creationId xmlns:p14="http://schemas.microsoft.com/office/powerpoint/2010/main" val="411956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p:cNvSpPr>
            <a:spLocks noGrp="1"/>
          </p:cNvSpPr>
          <p:nvPr>
            <p:ph type="title"/>
          </p:nvPr>
        </p:nvSpPr>
        <p:spPr>
          <a:xfrm>
            <a:off x="457200" y="1710928"/>
            <a:ext cx="8229600" cy="868680"/>
          </a:xfrm>
        </p:spPr>
        <p:txBody>
          <a:bodyPr/>
          <a:lstStyle/>
          <a:p>
            <a:pPr algn="ctr"/>
            <a:r>
              <a:rPr lang="en-US" dirty="0" smtClean="0"/>
              <a:t>Gen architecture</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33317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4171" y="1201345"/>
            <a:ext cx="8831781" cy="3427808"/>
          </a:xfrm>
        </p:spPr>
        <p:txBody>
          <a:bodyPr>
            <a:normAutofit fontScale="85000" lnSpcReduction="20000"/>
          </a:bodyPr>
          <a:lstStyle/>
          <a:p>
            <a:r>
              <a:rPr lang="en-US" dirty="0" smtClean="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declspec</a:t>
            </a:r>
            <a:r>
              <a:rPr lang="en-US" dirty="0">
                <a:latin typeface="Courier New" panose="02070309020205020404" pitchFamily="49" charset="0"/>
                <a:cs typeface="Courier New" panose="02070309020205020404" pitchFamily="49" charset="0"/>
              </a:rPr>
              <a:t>(target(</a:t>
            </a:r>
            <a:r>
              <a:rPr lang="en-US" dirty="0" err="1">
                <a:latin typeface="Courier New" panose="02070309020205020404" pitchFamily="49" charset="0"/>
                <a:cs typeface="Courier New" panose="02070309020205020404" pitchFamily="49" charset="0"/>
              </a:rPr>
              <a:t>gfx_kernel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matmult_naive</a:t>
            </a:r>
            <a:r>
              <a:rPr lang="en-US" dirty="0">
                <a:latin typeface="Courier New" panose="02070309020205020404" pitchFamily="49" charset="0"/>
                <a:cs typeface="Courier New" panose="02070309020205020404" pitchFamily="49" charset="0"/>
              </a:rPr>
              <a:t>(float A[][SIZE_K], float B[][SIZE_X], float C[][SIZE_X</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s-ES" dirty="0">
                <a:latin typeface="Courier New" panose="02070309020205020404" pitchFamily="49" charset="0"/>
                <a:cs typeface="Courier New" panose="02070309020205020404" pitchFamily="49" charset="0"/>
              </a:rPr>
              <a:t>    _</a:t>
            </a:r>
            <a:r>
              <a:rPr lang="es-ES" dirty="0" err="1">
                <a:latin typeface="Courier New" panose="02070309020205020404" pitchFamily="49" charset="0"/>
                <a:cs typeface="Courier New" panose="02070309020205020404" pitchFamily="49" charset="0"/>
              </a:rPr>
              <a:t>Cilk_for</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int</a:t>
            </a:r>
            <a:r>
              <a:rPr lang="es-ES" dirty="0">
                <a:latin typeface="Courier New" panose="02070309020205020404" pitchFamily="49" charset="0"/>
                <a:cs typeface="Courier New" panose="02070309020205020404" pitchFamily="49" charset="0"/>
              </a:rPr>
              <a:t> y = 0; y &lt; SIZE_Y; y++) {</a:t>
            </a:r>
          </a:p>
          <a:p>
            <a:r>
              <a:rPr lang="en-US" dirty="0">
                <a:latin typeface="Courier New" panose="02070309020205020404" pitchFamily="49" charset="0"/>
                <a:cs typeface="Courier New" panose="02070309020205020404" pitchFamily="49" charset="0"/>
              </a:rPr>
              <a:t>        _</a:t>
            </a:r>
            <a:r>
              <a:rPr lang="en-US" dirty="0" err="1">
                <a:latin typeface="Courier New" panose="02070309020205020404" pitchFamily="49" charset="0"/>
                <a:cs typeface="Courier New" panose="02070309020205020404" pitchFamily="49" charset="0"/>
              </a:rPr>
              <a:t>Cilk_for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0; x &lt; SIZE_X; x++) {</a:t>
            </a:r>
          </a:p>
          <a:p>
            <a:r>
              <a:rPr lang="en-US" dirty="0">
                <a:latin typeface="Courier New" panose="02070309020205020404" pitchFamily="49" charset="0"/>
                <a:cs typeface="Courier New" panose="02070309020205020404" pitchFamily="49" charset="0"/>
              </a:rPr>
              <a:t>            C[y][x] = (float)0;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k = 0; k &lt; SIZE_K; k++) {</a:t>
            </a:r>
          </a:p>
          <a:p>
            <a:r>
              <a:rPr lang="es-ES" dirty="0">
                <a:latin typeface="Courier New" panose="02070309020205020404" pitchFamily="49" charset="0"/>
                <a:cs typeface="Courier New" panose="02070309020205020404" pitchFamily="49" charset="0"/>
              </a:rPr>
              <a:t>                C[y][x] += A[y][k] * B[k][x];</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Matrix multiplication: naïve (code)</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60</a:t>
            </a:fld>
            <a:endParaRPr lang="ru-RU"/>
          </a:p>
        </p:txBody>
      </p:sp>
      <p:sp>
        <p:nvSpPr>
          <p:cNvPr id="8" name="TextBox 7"/>
          <p:cNvSpPr txBox="1"/>
          <p:nvPr/>
        </p:nvSpPr>
        <p:spPr>
          <a:xfrm>
            <a:off x="3673929" y="3992336"/>
            <a:ext cx="4661807" cy="246221"/>
          </a:xfrm>
          <a:prstGeom prst="rect">
            <a:avLst/>
          </a:prstGeom>
          <a:noFill/>
        </p:spPr>
        <p:txBody>
          <a:bodyPr vert="horz" wrap="square" lIns="0" tIns="0" rIns="0" bIns="0" rtlCol="0">
            <a:spAutoFit/>
          </a:bodyPr>
          <a:lstStyle/>
          <a:p>
            <a:r>
              <a:rPr lang="en-US" sz="1600" dirty="0" smtClean="0">
                <a:solidFill>
                  <a:srgbClr val="003C71"/>
                </a:solidFill>
              </a:rPr>
              <a:t>Best </a:t>
            </a:r>
            <a:r>
              <a:rPr lang="en-US" sz="1600" dirty="0">
                <a:solidFill>
                  <a:srgbClr val="003C71"/>
                </a:solidFill>
              </a:rPr>
              <a:t>offload time 512x512, BDW GT3 - </a:t>
            </a:r>
            <a:r>
              <a:rPr lang="en-US" sz="1600" b="1" dirty="0">
                <a:solidFill>
                  <a:srgbClr val="003C71"/>
                </a:solidFill>
              </a:rPr>
              <a:t>19.339</a:t>
            </a:r>
            <a:r>
              <a:rPr lang="en-US" sz="1600" dirty="0">
                <a:solidFill>
                  <a:srgbClr val="003C71"/>
                </a:solidFill>
              </a:rPr>
              <a:t> </a:t>
            </a:r>
            <a:r>
              <a:rPr lang="en-US" sz="1600" dirty="0" err="1">
                <a:solidFill>
                  <a:srgbClr val="003C71"/>
                </a:solidFill>
              </a:rPr>
              <a:t>ms</a:t>
            </a:r>
            <a:endParaRPr lang="en-US" sz="1600" dirty="0" smtClean="0">
              <a:solidFill>
                <a:srgbClr val="003C71"/>
              </a:solidFill>
            </a:endParaRPr>
          </a:p>
        </p:txBody>
      </p:sp>
    </p:spTree>
    <p:extLst>
      <p:ext uri="{BB962C8B-B14F-4D97-AF65-F5344CB8AC3E}">
        <p14:creationId xmlns:p14="http://schemas.microsoft.com/office/powerpoint/2010/main" val="7978639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0310" y="1842838"/>
            <a:ext cx="8229600" cy="868680"/>
          </a:xfrm>
        </p:spPr>
        <p:txBody>
          <a:bodyPr/>
          <a:lstStyle/>
          <a:p>
            <a:r>
              <a:rPr lang="en-US" dirty="0"/>
              <a:t>Matrix multiplication: </a:t>
            </a:r>
            <a:r>
              <a:rPr lang="en-US" dirty="0" smtClean="0"/>
              <a:t>tiled</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61</a:t>
            </a:fld>
            <a:endParaRPr lang="ru-RU"/>
          </a:p>
        </p:txBody>
      </p:sp>
    </p:spTree>
    <p:extLst>
      <p:ext uri="{BB962C8B-B14F-4D97-AF65-F5344CB8AC3E}">
        <p14:creationId xmlns:p14="http://schemas.microsoft.com/office/powerpoint/2010/main" val="22380794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1706" y="1017221"/>
            <a:ext cx="7495312" cy="3796937"/>
          </a:xfrm>
        </p:spPr>
        <p:txBody>
          <a:bodyPr>
            <a:normAutofit fontScale="62500" lnSpcReduction="20000"/>
          </a:bodyPr>
          <a:lstStyle/>
          <a:p>
            <a:r>
              <a:rPr lang="en-US" dirty="0" smtClean="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declspec</a:t>
            </a:r>
            <a:r>
              <a:rPr lang="en-US" dirty="0">
                <a:latin typeface="Courier New" panose="02070309020205020404" pitchFamily="49" charset="0"/>
                <a:cs typeface="Courier New" panose="02070309020205020404" pitchFamily="49" charset="0"/>
              </a:rPr>
              <a:t>(target(</a:t>
            </a:r>
            <a:r>
              <a:rPr lang="en-US" b="1" dirty="0" err="1">
                <a:solidFill>
                  <a:srgbClr val="7030A0"/>
                </a:solidFill>
                <a:latin typeface="Courier New" panose="02070309020205020404" pitchFamily="49" charset="0"/>
                <a:cs typeface="Courier New" panose="02070309020205020404" pitchFamily="49" charset="0"/>
              </a:rPr>
              <a:t>gfx_kernel</a:t>
            </a:r>
            <a:r>
              <a:rPr lang="en-US" dirty="0">
                <a:latin typeface="Courier New" panose="02070309020205020404" pitchFamily="49" charset="0"/>
                <a:cs typeface="Courier New" panose="02070309020205020404" pitchFamily="49" charset="0"/>
              </a:rPr>
              <a:t>)) void </a:t>
            </a:r>
            <a:r>
              <a:rPr lang="en-US" dirty="0" err="1" smtClean="0">
                <a:latin typeface="Courier New" panose="02070309020205020404" pitchFamily="49" charset="0"/>
                <a:cs typeface="Courier New" panose="02070309020205020404" pitchFamily="49" charset="0"/>
              </a:rPr>
              <a:t>matmult_tiled</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float </a:t>
            </a:r>
            <a:r>
              <a:rPr lang="en-US" dirty="0">
                <a:latin typeface="Courier New" panose="02070309020205020404" pitchFamily="49" charset="0"/>
                <a:cs typeface="Courier New" panose="02070309020205020404" pitchFamily="49" charset="0"/>
              </a:rPr>
              <a:t>A[][SIZE_K], float B[][SIZE_X], float C[][SIZE_X</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s-ES" dirty="0">
                <a:latin typeface="Courier New" panose="02070309020205020404" pitchFamily="49" charset="0"/>
                <a:cs typeface="Courier New" panose="02070309020205020404" pitchFamily="49" charset="0"/>
              </a:rPr>
              <a:t>    </a:t>
            </a:r>
            <a:r>
              <a:rPr lang="es-ES" b="1" dirty="0" smtClean="0">
                <a:solidFill>
                  <a:srgbClr val="7030A0"/>
                </a:solidFill>
                <a:latin typeface="Courier New" panose="02070309020205020404" pitchFamily="49" charset="0"/>
                <a:cs typeface="Courier New" panose="02070309020205020404" pitchFamily="49" charset="0"/>
              </a:rPr>
              <a:t>_</a:t>
            </a:r>
            <a:r>
              <a:rPr lang="es-ES" b="1" dirty="0" err="1" smtClean="0">
                <a:solidFill>
                  <a:srgbClr val="7030A0"/>
                </a:solidFill>
                <a:latin typeface="Courier New" panose="02070309020205020404" pitchFamily="49" charset="0"/>
                <a:cs typeface="Courier New" panose="02070309020205020404" pitchFamily="49" charset="0"/>
              </a:rPr>
              <a:t>Cilk_for</a:t>
            </a:r>
            <a:r>
              <a:rPr lang="es-ES" b="1" dirty="0" smtClean="0">
                <a:solidFill>
                  <a:srgbClr val="7030A0"/>
                </a:solidFill>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int</a:t>
            </a:r>
            <a:r>
              <a:rPr lang="es-ES" dirty="0">
                <a:latin typeface="Courier New" panose="02070309020205020404" pitchFamily="49" charset="0"/>
                <a:cs typeface="Courier New" panose="02070309020205020404" pitchFamily="49" charset="0"/>
              </a:rPr>
              <a:t> y = 0; y &lt; SIZE_Y; y += TILE_Y)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b="1" dirty="0">
                <a:solidFill>
                  <a:srgbClr val="7030A0"/>
                </a:solidFill>
                <a:latin typeface="Courier New" panose="02070309020205020404" pitchFamily="49" charset="0"/>
                <a:cs typeface="Courier New" panose="02070309020205020404" pitchFamily="49" charset="0"/>
              </a:rPr>
              <a:t>_</a:t>
            </a:r>
            <a:r>
              <a:rPr lang="en-US" b="1" dirty="0" err="1">
                <a:solidFill>
                  <a:srgbClr val="7030A0"/>
                </a:solidFill>
                <a:latin typeface="Courier New" panose="02070309020205020404" pitchFamily="49" charset="0"/>
                <a:cs typeface="Courier New" panose="02070309020205020404" pitchFamily="49" charset="0"/>
              </a:rPr>
              <a:t>Cilk_for</a:t>
            </a:r>
            <a:r>
              <a:rPr lang="en-US" b="1" dirty="0">
                <a:solidFill>
                  <a:srgbClr val="7030A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0; x &lt; SIZE_X; x += TILE_X) {</a:t>
            </a:r>
          </a:p>
          <a:p>
            <a:r>
              <a:rPr lang="en-US" dirty="0">
                <a:latin typeface="Courier New" panose="02070309020205020404" pitchFamily="49" charset="0"/>
                <a:cs typeface="Courier New" panose="02070309020205020404" pitchFamily="49" charset="0"/>
              </a:rPr>
              <a:t>            // allocate tiles in registers</a:t>
            </a:r>
          </a:p>
          <a:p>
            <a:r>
              <a:rPr lang="en-US" dirty="0">
                <a:latin typeface="Courier New" panose="02070309020205020404" pitchFamily="49" charset="0"/>
                <a:cs typeface="Courier New" panose="02070309020205020404" pitchFamily="49" charset="0"/>
              </a:rPr>
              <a:t>            float </a:t>
            </a:r>
            <a:r>
              <a:rPr lang="en-US" b="1" dirty="0" err="1">
                <a:solidFill>
                  <a:srgbClr val="C00000"/>
                </a:solidFill>
                <a:latin typeface="Courier New" panose="02070309020205020404" pitchFamily="49" charset="0"/>
                <a:cs typeface="Courier New" panose="02070309020205020404" pitchFamily="49" charset="0"/>
              </a:rPr>
              <a:t>atile</a:t>
            </a:r>
            <a:r>
              <a:rPr lang="en-US" dirty="0">
                <a:latin typeface="Courier New" panose="02070309020205020404" pitchFamily="49" charset="0"/>
                <a:cs typeface="Courier New" panose="02070309020205020404" pitchFamily="49" charset="0"/>
              </a:rPr>
              <a:t>[TILE_Y][TILE_K], </a:t>
            </a:r>
            <a:r>
              <a:rPr lang="en-US" b="1" dirty="0" err="1">
                <a:solidFill>
                  <a:srgbClr val="C00000"/>
                </a:solidFill>
                <a:latin typeface="Courier New" panose="02070309020205020404" pitchFamily="49" charset="0"/>
                <a:cs typeface="Courier New" panose="02070309020205020404" pitchFamily="49" charset="0"/>
              </a:rPr>
              <a:t>btile</a:t>
            </a:r>
            <a:r>
              <a:rPr lang="en-US" dirty="0">
                <a:latin typeface="Courier New" panose="02070309020205020404" pitchFamily="49" charset="0"/>
                <a:cs typeface="Courier New" panose="02070309020205020404" pitchFamily="49" charset="0"/>
              </a:rPr>
              <a:t>[TILE_X];</a:t>
            </a:r>
          </a:p>
          <a:p>
            <a:r>
              <a:rPr lang="en-US" dirty="0">
                <a:latin typeface="Courier New" panose="02070309020205020404" pitchFamily="49" charset="0"/>
                <a:cs typeface="Courier New" panose="02070309020205020404" pitchFamily="49" charset="0"/>
              </a:rPr>
              <a:t>            float </a:t>
            </a:r>
            <a:r>
              <a:rPr lang="en-US" b="1" dirty="0" err="1">
                <a:solidFill>
                  <a:srgbClr val="C00000"/>
                </a:solidFill>
                <a:latin typeface="Courier New" panose="02070309020205020404" pitchFamily="49" charset="0"/>
                <a:cs typeface="Courier New" panose="02070309020205020404" pitchFamily="49" charset="0"/>
              </a:rPr>
              <a:t>ctile</a:t>
            </a:r>
            <a:r>
              <a:rPr lang="en-US" dirty="0">
                <a:latin typeface="Courier New" panose="02070309020205020404" pitchFamily="49" charset="0"/>
                <a:cs typeface="Courier New" panose="02070309020205020404" pitchFamily="49" charset="0"/>
              </a:rPr>
              <a:t>[TILE_Y][TILE_X];</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 and initialize </a:t>
            </a:r>
            <a:r>
              <a:rPr lang="en-US" dirty="0" err="1">
                <a:latin typeface="Courier New" panose="02070309020205020404" pitchFamily="49" charset="0"/>
                <a:cs typeface="Courier New" panose="02070309020205020404" pitchFamily="49" charset="0"/>
              </a:rPr>
              <a:t>ctile</a:t>
            </a:r>
            <a:r>
              <a:rPr lang="en-US" dirty="0">
                <a:latin typeface="Courier New" panose="02070309020205020404" pitchFamily="49" charset="0"/>
                <a:cs typeface="Courier New" panose="02070309020205020404" pitchFamily="49" charset="0"/>
              </a:rPr>
              <a:t> to zero</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ctile</a:t>
            </a:r>
            <a:r>
              <a:rPr lang="en-US" dirty="0">
                <a:latin typeface="Courier New" panose="02070309020205020404" pitchFamily="49" charset="0"/>
                <a:cs typeface="Courier New" panose="02070309020205020404" pitchFamily="49" charset="0"/>
              </a:rPr>
              <a:t>[:][:] = (float)0;</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calculate the dot product of the </a:t>
            </a:r>
            <a:r>
              <a:rPr lang="en-US" dirty="0" smtClean="0">
                <a:latin typeface="Courier New" panose="02070309020205020404" pitchFamily="49" charset="0"/>
                <a:cs typeface="Courier New" panose="02070309020205020404" pitchFamily="49" charset="0"/>
              </a:rPr>
              <a:t>tiles</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flush the in-register </a:t>
            </a:r>
            <a:r>
              <a:rPr lang="en-US" dirty="0" err="1">
                <a:latin typeface="Courier New" panose="02070309020205020404" pitchFamily="49" charset="0"/>
                <a:cs typeface="Courier New" panose="02070309020205020404" pitchFamily="49" charset="0"/>
              </a:rPr>
              <a:t>ctile</a:t>
            </a:r>
            <a:r>
              <a:rPr lang="en-US" dirty="0">
                <a:latin typeface="Courier New" panose="02070309020205020404" pitchFamily="49" charset="0"/>
                <a:cs typeface="Courier New" panose="02070309020205020404" pitchFamily="49" charset="0"/>
              </a:rPr>
              <a:t> into the memory</a:t>
            </a:r>
          </a:p>
          <a:p>
            <a:r>
              <a:rPr lang="en-US" dirty="0">
                <a:latin typeface="Courier New" panose="02070309020205020404" pitchFamily="49" charset="0"/>
                <a:cs typeface="Courier New" panose="02070309020205020404" pitchFamily="49" charset="0"/>
              </a:rPr>
              <a:t>            C[</a:t>
            </a:r>
            <a:r>
              <a:rPr lang="en-US" dirty="0" err="1">
                <a:latin typeface="Courier New" panose="02070309020205020404" pitchFamily="49" charset="0"/>
                <a:cs typeface="Courier New" panose="02070309020205020404" pitchFamily="49" charset="0"/>
              </a:rPr>
              <a:t>y:TILE_Y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x:TILE_X</a:t>
            </a:r>
            <a:r>
              <a:rPr lang="en-US" dirty="0">
                <a:latin typeface="Courier New" panose="02070309020205020404" pitchFamily="49" charset="0"/>
                <a:cs typeface="Courier New" panose="02070309020205020404" pitchFamily="49" charset="0"/>
              </a:rPr>
              <a:t>] = </a:t>
            </a:r>
            <a:r>
              <a:rPr lang="en-US" b="1" dirty="0" err="1">
                <a:solidFill>
                  <a:srgbClr val="C00000"/>
                </a:solidFill>
                <a:latin typeface="Courier New" panose="02070309020205020404" pitchFamily="49" charset="0"/>
                <a:cs typeface="Courier New" panose="02070309020205020404" pitchFamily="49" charset="0"/>
              </a:rPr>
              <a:t>ctile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endParaRPr lang="en-US" dirty="0"/>
          </a:p>
        </p:txBody>
      </p:sp>
      <p:sp>
        <p:nvSpPr>
          <p:cNvPr id="3" name="Title 2"/>
          <p:cNvSpPr>
            <a:spLocks noGrp="1"/>
          </p:cNvSpPr>
          <p:nvPr>
            <p:ph type="title"/>
          </p:nvPr>
        </p:nvSpPr>
        <p:spPr>
          <a:xfrm>
            <a:off x="455613" y="310130"/>
            <a:ext cx="8229600" cy="456224"/>
          </a:xfrm>
        </p:spPr>
        <p:txBody>
          <a:bodyPr/>
          <a:lstStyle/>
          <a:p>
            <a:r>
              <a:rPr lang="en-US" dirty="0"/>
              <a:t>Matrix multiplication: </a:t>
            </a:r>
            <a:r>
              <a:rPr lang="en-US" dirty="0" smtClean="0"/>
              <a:t>tiled </a:t>
            </a:r>
            <a:r>
              <a:rPr lang="en-US" dirty="0"/>
              <a:t>(code)</a:t>
            </a:r>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62</a:t>
            </a:fld>
            <a:endParaRPr lang="ru-RU"/>
          </a:p>
        </p:txBody>
      </p:sp>
    </p:spTree>
    <p:extLst>
      <p:ext uri="{BB962C8B-B14F-4D97-AF65-F5344CB8AC3E}">
        <p14:creationId xmlns:p14="http://schemas.microsoft.com/office/powerpoint/2010/main" val="30076502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613" y="310130"/>
            <a:ext cx="8229600" cy="508476"/>
          </a:xfrm>
        </p:spPr>
        <p:txBody>
          <a:bodyPr/>
          <a:lstStyle/>
          <a:p>
            <a:r>
              <a:rPr lang="en-US" dirty="0"/>
              <a:t>Matrix multiplication: tiled (code</a:t>
            </a:r>
            <a:r>
              <a:rPr lang="en-US" dirty="0" smtClean="0"/>
              <a:t>) – cont’d</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63</a:t>
            </a:fld>
            <a:endParaRPr lang="ru-RU"/>
          </a:p>
        </p:txBody>
      </p:sp>
      <p:sp>
        <p:nvSpPr>
          <p:cNvPr id="6" name="Rectangle 5"/>
          <p:cNvSpPr/>
          <p:nvPr/>
        </p:nvSpPr>
        <p:spPr>
          <a:xfrm>
            <a:off x="783771" y="1001485"/>
            <a:ext cx="8111737" cy="3735977"/>
          </a:xfrm>
          <a:prstGeom prst="rect">
            <a:avLst/>
          </a:prstGeom>
        </p:spPr>
        <p:txBody>
          <a:bodyPr wrap="square">
            <a:normAutofit lnSpcReduction="10000"/>
          </a:bodyPr>
          <a:lstStyle/>
          <a:p>
            <a:pPr lvl="0" defTabSz="257175">
              <a:spcBef>
                <a:spcPts val="675"/>
              </a:spcBef>
            </a:pPr>
            <a:r>
              <a:rPr lang="nn-NO" sz="1200" dirty="0" smtClean="0">
                <a:solidFill>
                  <a:srgbClr val="0071C5"/>
                </a:solidFill>
                <a:latin typeface="Courier New" panose="02070309020205020404" pitchFamily="49" charset="0"/>
                <a:cs typeface="Courier New" panose="02070309020205020404" pitchFamily="49" charset="0"/>
              </a:rPr>
              <a:t>...</a:t>
            </a:r>
          </a:p>
          <a:p>
            <a:pPr lvl="0" defTabSz="257175">
              <a:spcBef>
                <a:spcPts val="675"/>
              </a:spcBef>
            </a:pPr>
            <a:r>
              <a:rPr lang="nn-NO" sz="1200" dirty="0" smtClean="0">
                <a:solidFill>
                  <a:srgbClr val="0071C5"/>
                </a:solidFill>
                <a:latin typeface="Courier New" panose="02070309020205020404" pitchFamily="49" charset="0"/>
                <a:cs typeface="Courier New" panose="02070309020205020404" pitchFamily="49" charset="0"/>
              </a:rPr>
              <a:t>for </a:t>
            </a:r>
            <a:r>
              <a:rPr lang="nn-NO" sz="1200" dirty="0">
                <a:solidFill>
                  <a:srgbClr val="0071C5"/>
                </a:solidFill>
                <a:latin typeface="Courier New" panose="02070309020205020404" pitchFamily="49" charset="0"/>
                <a:cs typeface="Courier New" panose="02070309020205020404" pitchFamily="49" charset="0"/>
              </a:rPr>
              <a:t>(int k = 0; k &lt; SIZE_K; k += TILE_K) {</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100" b="1" dirty="0" err="1">
                <a:solidFill>
                  <a:srgbClr val="C00000"/>
                </a:solidFill>
                <a:latin typeface="Courier New" panose="02070309020205020404" pitchFamily="49" charset="0"/>
                <a:cs typeface="Courier New" panose="02070309020205020404" pitchFamily="49" charset="0"/>
              </a:rPr>
              <a:t>atile</a:t>
            </a:r>
            <a:r>
              <a:rPr lang="en-US" sz="1200" dirty="0">
                <a:solidFill>
                  <a:srgbClr val="0071C5"/>
                </a:solidFill>
                <a:latin typeface="Courier New" panose="02070309020205020404" pitchFamily="49" charset="0"/>
                <a:cs typeface="Courier New" panose="02070309020205020404" pitchFamily="49" charset="0"/>
              </a:rPr>
              <a:t>[:][:] = A[</a:t>
            </a:r>
            <a:r>
              <a:rPr lang="en-US" sz="1200" dirty="0" err="1">
                <a:solidFill>
                  <a:srgbClr val="0071C5"/>
                </a:solidFill>
                <a:latin typeface="Courier New" panose="02070309020205020404" pitchFamily="49" charset="0"/>
                <a:cs typeface="Courier New" panose="02070309020205020404" pitchFamily="49" charset="0"/>
              </a:rPr>
              <a:t>y:TILE_Y</a:t>
            </a:r>
            <a:r>
              <a:rPr lang="en-US" sz="1200" dirty="0">
                <a:solidFill>
                  <a:srgbClr val="0071C5"/>
                </a:solidFill>
                <a:latin typeface="Courier New" panose="02070309020205020404" pitchFamily="49" charset="0"/>
                <a:cs typeface="Courier New" panose="02070309020205020404" pitchFamily="49" charset="0"/>
              </a:rPr>
              <a:t>][</a:t>
            </a:r>
            <a:r>
              <a:rPr lang="en-US" sz="1200" dirty="0" err="1">
                <a:solidFill>
                  <a:srgbClr val="0071C5"/>
                </a:solidFill>
                <a:latin typeface="Courier New" panose="02070309020205020404" pitchFamily="49" charset="0"/>
                <a:cs typeface="Courier New" panose="02070309020205020404" pitchFamily="49" charset="0"/>
              </a:rPr>
              <a:t>k:TILE_K</a:t>
            </a:r>
            <a:r>
              <a:rPr lang="en-US" sz="1200" dirty="0">
                <a:solidFill>
                  <a:srgbClr val="0071C5"/>
                </a:solidFill>
                <a:latin typeface="Courier New" panose="02070309020205020404" pitchFamily="49" charset="0"/>
                <a:cs typeface="Courier New" panose="02070309020205020404" pitchFamily="49" charset="0"/>
              </a:rPr>
              <a:t>];</a:t>
            </a:r>
          </a:p>
          <a:p>
            <a:pPr lvl="0" defTabSz="257175">
              <a:spcBef>
                <a:spcPts val="675"/>
              </a:spcBef>
            </a:pPr>
            <a:endParaRPr lang="en-US" sz="1200" dirty="0">
              <a:solidFill>
                <a:srgbClr val="0071C5"/>
              </a:solidFill>
              <a:latin typeface="Courier New" panose="02070309020205020404" pitchFamily="49" charset="0"/>
              <a:cs typeface="Courier New" panose="02070309020205020404" pitchFamily="49" charset="0"/>
            </a:endParaRPr>
          </a:p>
          <a:p>
            <a:pPr lvl="0" defTabSz="257175">
              <a:spcBef>
                <a:spcPts val="675"/>
              </a:spcBef>
            </a:pPr>
            <a:r>
              <a:rPr lang="da-DK" sz="1200" dirty="0" smtClean="0">
                <a:solidFill>
                  <a:srgbClr val="0071C5"/>
                </a:solidFill>
                <a:latin typeface="Courier New" panose="02070309020205020404" pitchFamily="49" charset="0"/>
                <a:cs typeface="Courier New" panose="02070309020205020404" pitchFamily="49" charset="0"/>
              </a:rPr>
              <a:t>    for </a:t>
            </a:r>
            <a:r>
              <a:rPr lang="da-DK" sz="1200" dirty="0">
                <a:solidFill>
                  <a:srgbClr val="0071C5"/>
                </a:solidFill>
                <a:latin typeface="Courier New" panose="02070309020205020404" pitchFamily="49" charset="0"/>
                <a:cs typeface="Courier New" panose="02070309020205020404" pitchFamily="49" charset="0"/>
              </a:rPr>
              <a:t>(int k_ind = 0; k_ind &lt; TILE_K; k_ind++) {</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100" b="1" dirty="0" err="1">
                <a:solidFill>
                  <a:srgbClr val="C00000"/>
                </a:solidFill>
                <a:latin typeface="Courier New" panose="02070309020205020404" pitchFamily="49" charset="0"/>
                <a:cs typeface="Courier New" panose="02070309020205020404" pitchFamily="49" charset="0"/>
              </a:rPr>
              <a:t>btile</a:t>
            </a:r>
            <a:r>
              <a:rPr lang="en-US" sz="1200" dirty="0">
                <a:solidFill>
                  <a:srgbClr val="0071C5"/>
                </a:solidFill>
                <a:latin typeface="Courier New" panose="02070309020205020404" pitchFamily="49" charset="0"/>
                <a:cs typeface="Courier New" panose="02070309020205020404" pitchFamily="49" charset="0"/>
              </a:rPr>
              <a:t>[:] = B[</a:t>
            </a:r>
            <a:r>
              <a:rPr lang="en-US" sz="1200" dirty="0" err="1">
                <a:solidFill>
                  <a:srgbClr val="0071C5"/>
                </a:solidFill>
                <a:latin typeface="Courier New" panose="02070309020205020404" pitchFamily="49" charset="0"/>
                <a:cs typeface="Courier New" panose="02070309020205020404" pitchFamily="49" charset="0"/>
              </a:rPr>
              <a:t>k+k_ind</a:t>
            </a:r>
            <a:r>
              <a:rPr lang="en-US" sz="1200" dirty="0">
                <a:solidFill>
                  <a:srgbClr val="0071C5"/>
                </a:solidFill>
                <a:latin typeface="Courier New" panose="02070309020205020404" pitchFamily="49" charset="0"/>
                <a:cs typeface="Courier New" panose="02070309020205020404" pitchFamily="49" charset="0"/>
              </a:rPr>
              <a:t>][</a:t>
            </a:r>
            <a:r>
              <a:rPr lang="en-US" sz="1200" dirty="0" err="1">
                <a:solidFill>
                  <a:srgbClr val="0071C5"/>
                </a:solidFill>
                <a:latin typeface="Courier New" panose="02070309020205020404" pitchFamily="49" charset="0"/>
                <a:cs typeface="Courier New" panose="02070309020205020404" pitchFamily="49" charset="0"/>
              </a:rPr>
              <a:t>x:TILE_X</a:t>
            </a:r>
            <a:r>
              <a:rPr lang="en-US" sz="1200" dirty="0">
                <a:solidFill>
                  <a:srgbClr val="0071C5"/>
                </a:solidFill>
                <a:latin typeface="Courier New" panose="02070309020205020404" pitchFamily="49" charset="0"/>
                <a:cs typeface="Courier New" panose="02070309020205020404" pitchFamily="49" charset="0"/>
              </a:rPr>
              <a:t>];</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 multiply current </a:t>
            </a:r>
            <a:r>
              <a:rPr lang="en-US" sz="1200" dirty="0" err="1">
                <a:solidFill>
                  <a:srgbClr val="0071C5"/>
                </a:solidFill>
                <a:latin typeface="Courier New" panose="02070309020205020404" pitchFamily="49" charset="0"/>
                <a:cs typeface="Courier New" panose="02070309020205020404" pitchFamily="49" charset="0"/>
              </a:rPr>
              <a:t>btile</a:t>
            </a:r>
            <a:r>
              <a:rPr lang="en-US" sz="1200" dirty="0">
                <a:solidFill>
                  <a:srgbClr val="0071C5"/>
                </a:solidFill>
                <a:latin typeface="Courier New" panose="02070309020205020404" pitchFamily="49" charset="0"/>
                <a:cs typeface="Courier New" panose="02070309020205020404" pitchFamily="49" charset="0"/>
              </a:rPr>
              <a:t> row by </a:t>
            </a:r>
            <a:r>
              <a:rPr lang="en-US" sz="1200" dirty="0" err="1">
                <a:solidFill>
                  <a:srgbClr val="0071C5"/>
                </a:solidFill>
                <a:latin typeface="Courier New" panose="02070309020205020404" pitchFamily="49" charset="0"/>
                <a:cs typeface="Courier New" panose="02070309020205020404" pitchFamily="49" charset="0"/>
              </a:rPr>
              <a:t>atile's</a:t>
            </a:r>
            <a:r>
              <a:rPr lang="en-US" sz="1200" dirty="0">
                <a:solidFill>
                  <a:srgbClr val="0071C5"/>
                </a:solidFill>
                <a:latin typeface="Courier New" panose="02070309020205020404" pitchFamily="49" charset="0"/>
                <a:cs typeface="Courier New" panose="02070309020205020404" pitchFamily="49" charset="0"/>
              </a:rPr>
              <a:t> cur element</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 and add up to corresponding </a:t>
            </a:r>
            <a:r>
              <a:rPr lang="en-US" sz="1200" dirty="0" err="1">
                <a:solidFill>
                  <a:srgbClr val="0071C5"/>
                </a:solidFill>
                <a:latin typeface="Courier New" panose="02070309020205020404" pitchFamily="49" charset="0"/>
                <a:cs typeface="Courier New" panose="02070309020205020404" pitchFamily="49" charset="0"/>
              </a:rPr>
              <a:t>ctile</a:t>
            </a:r>
            <a:r>
              <a:rPr lang="en-US" sz="1200" dirty="0">
                <a:solidFill>
                  <a:srgbClr val="0071C5"/>
                </a:solidFill>
                <a:latin typeface="Courier New" panose="02070309020205020404" pitchFamily="49" charset="0"/>
                <a:cs typeface="Courier New" panose="02070309020205020404" pitchFamily="49" charset="0"/>
              </a:rPr>
              <a:t> row</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for (</a:t>
            </a:r>
            <a:r>
              <a:rPr lang="en-US" sz="1200" dirty="0" err="1">
                <a:solidFill>
                  <a:srgbClr val="0071C5"/>
                </a:solidFill>
                <a:latin typeface="Courier New" panose="02070309020205020404" pitchFamily="49" charset="0"/>
                <a:cs typeface="Courier New" panose="02070309020205020404" pitchFamily="49" charset="0"/>
              </a:rPr>
              <a:t>int</a:t>
            </a:r>
            <a:r>
              <a:rPr lang="en-US" sz="1200" dirty="0">
                <a:solidFill>
                  <a:srgbClr val="0071C5"/>
                </a:solidFill>
                <a:latin typeface="Courier New" panose="02070309020205020404" pitchFamily="49" charset="0"/>
                <a:cs typeface="Courier New" panose="02070309020205020404" pitchFamily="49" charset="0"/>
              </a:rPr>
              <a:t> </a:t>
            </a:r>
            <a:r>
              <a:rPr lang="en-US" sz="1200" dirty="0" err="1">
                <a:solidFill>
                  <a:srgbClr val="0071C5"/>
                </a:solidFill>
                <a:latin typeface="Courier New" panose="02070309020205020404" pitchFamily="49" charset="0"/>
                <a:cs typeface="Courier New" panose="02070309020205020404" pitchFamily="49" charset="0"/>
              </a:rPr>
              <a:t>y_ind</a:t>
            </a:r>
            <a:r>
              <a:rPr lang="en-US" sz="1200" dirty="0">
                <a:solidFill>
                  <a:srgbClr val="0071C5"/>
                </a:solidFill>
                <a:latin typeface="Courier New" panose="02070309020205020404" pitchFamily="49" charset="0"/>
                <a:cs typeface="Courier New" panose="02070309020205020404" pitchFamily="49" charset="0"/>
              </a:rPr>
              <a:t> = 0; </a:t>
            </a:r>
            <a:r>
              <a:rPr lang="en-US" sz="1200" dirty="0" err="1">
                <a:solidFill>
                  <a:srgbClr val="0071C5"/>
                </a:solidFill>
                <a:latin typeface="Courier New" panose="02070309020205020404" pitchFamily="49" charset="0"/>
                <a:cs typeface="Courier New" panose="02070309020205020404" pitchFamily="49" charset="0"/>
              </a:rPr>
              <a:t>y_ind</a:t>
            </a:r>
            <a:r>
              <a:rPr lang="en-US" sz="1200" dirty="0">
                <a:solidFill>
                  <a:srgbClr val="0071C5"/>
                </a:solidFill>
                <a:latin typeface="Courier New" panose="02070309020205020404" pitchFamily="49" charset="0"/>
                <a:cs typeface="Courier New" panose="02070309020205020404" pitchFamily="49" charset="0"/>
              </a:rPr>
              <a:t> &lt; TILE_Y; </a:t>
            </a:r>
            <a:r>
              <a:rPr lang="en-US" sz="1200" dirty="0" err="1">
                <a:solidFill>
                  <a:srgbClr val="0071C5"/>
                </a:solidFill>
                <a:latin typeface="Courier New" panose="02070309020205020404" pitchFamily="49" charset="0"/>
                <a:cs typeface="Courier New" panose="02070309020205020404" pitchFamily="49" charset="0"/>
              </a:rPr>
              <a:t>y_ind</a:t>
            </a:r>
            <a:r>
              <a:rPr lang="en-US" sz="1200" dirty="0">
                <a:solidFill>
                  <a:srgbClr val="0071C5"/>
                </a:solidFill>
                <a:latin typeface="Courier New" panose="02070309020205020404" pitchFamily="49" charset="0"/>
                <a:cs typeface="Courier New" panose="02070309020205020404" pitchFamily="49" charset="0"/>
              </a:rPr>
              <a:t>++) {</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100" b="1" dirty="0" err="1">
                <a:solidFill>
                  <a:srgbClr val="C00000"/>
                </a:solidFill>
                <a:latin typeface="Courier New" panose="02070309020205020404" pitchFamily="49" charset="0"/>
                <a:cs typeface="Courier New" panose="02070309020205020404" pitchFamily="49" charset="0"/>
              </a:rPr>
              <a:t>ctile</a:t>
            </a:r>
            <a:r>
              <a:rPr lang="en-US" sz="1200" dirty="0">
                <a:solidFill>
                  <a:srgbClr val="0071C5"/>
                </a:solidFill>
                <a:latin typeface="Courier New" panose="02070309020205020404" pitchFamily="49" charset="0"/>
                <a:cs typeface="Courier New" panose="02070309020205020404" pitchFamily="49" charset="0"/>
              </a:rPr>
              <a:t>[</a:t>
            </a:r>
            <a:r>
              <a:rPr lang="en-US" sz="1200" dirty="0" err="1">
                <a:solidFill>
                  <a:srgbClr val="0071C5"/>
                </a:solidFill>
                <a:latin typeface="Courier New" panose="02070309020205020404" pitchFamily="49" charset="0"/>
                <a:cs typeface="Courier New" panose="02070309020205020404" pitchFamily="49" charset="0"/>
              </a:rPr>
              <a:t>y_ind</a:t>
            </a:r>
            <a:r>
              <a:rPr lang="en-US" sz="1200" dirty="0">
                <a:solidFill>
                  <a:srgbClr val="0071C5"/>
                </a:solidFill>
                <a:latin typeface="Courier New" panose="02070309020205020404" pitchFamily="49" charset="0"/>
                <a:cs typeface="Courier New" panose="02070309020205020404" pitchFamily="49" charset="0"/>
              </a:rPr>
              <a:t>][:] += </a:t>
            </a:r>
            <a:r>
              <a:rPr lang="en-US" sz="1100" b="1" dirty="0" err="1">
                <a:solidFill>
                  <a:srgbClr val="C00000"/>
                </a:solidFill>
                <a:latin typeface="Courier New" panose="02070309020205020404" pitchFamily="49" charset="0"/>
                <a:cs typeface="Courier New" panose="02070309020205020404" pitchFamily="49" charset="0"/>
              </a:rPr>
              <a:t>atile</a:t>
            </a:r>
            <a:r>
              <a:rPr lang="en-US" sz="1200" dirty="0">
                <a:solidFill>
                  <a:srgbClr val="0071C5"/>
                </a:solidFill>
                <a:latin typeface="Courier New" panose="02070309020205020404" pitchFamily="49" charset="0"/>
                <a:cs typeface="Courier New" panose="02070309020205020404" pitchFamily="49" charset="0"/>
              </a:rPr>
              <a:t>[</a:t>
            </a:r>
            <a:r>
              <a:rPr lang="en-US" sz="1200" dirty="0" err="1">
                <a:solidFill>
                  <a:srgbClr val="0071C5"/>
                </a:solidFill>
                <a:latin typeface="Courier New" panose="02070309020205020404" pitchFamily="49" charset="0"/>
                <a:cs typeface="Courier New" panose="02070309020205020404" pitchFamily="49" charset="0"/>
              </a:rPr>
              <a:t>y_ind</a:t>
            </a:r>
            <a:r>
              <a:rPr lang="en-US" sz="1200" dirty="0">
                <a:solidFill>
                  <a:srgbClr val="0071C5"/>
                </a:solidFill>
                <a:latin typeface="Courier New" panose="02070309020205020404" pitchFamily="49" charset="0"/>
                <a:cs typeface="Courier New" panose="02070309020205020404" pitchFamily="49" charset="0"/>
              </a:rPr>
              <a:t>][</a:t>
            </a:r>
            <a:r>
              <a:rPr lang="en-US" sz="1200" dirty="0" err="1">
                <a:solidFill>
                  <a:srgbClr val="0071C5"/>
                </a:solidFill>
                <a:latin typeface="Courier New" panose="02070309020205020404" pitchFamily="49" charset="0"/>
                <a:cs typeface="Courier New" panose="02070309020205020404" pitchFamily="49" charset="0"/>
              </a:rPr>
              <a:t>k_ind</a:t>
            </a:r>
            <a:r>
              <a:rPr lang="en-US" sz="1200" dirty="0">
                <a:solidFill>
                  <a:srgbClr val="0071C5"/>
                </a:solidFill>
                <a:latin typeface="Courier New" panose="02070309020205020404" pitchFamily="49" charset="0"/>
                <a:cs typeface="Courier New" panose="02070309020205020404" pitchFamily="49" charset="0"/>
              </a:rPr>
              <a:t>] * </a:t>
            </a:r>
            <a:r>
              <a:rPr lang="en-US" sz="1100" b="1" dirty="0" err="1">
                <a:solidFill>
                  <a:srgbClr val="C00000"/>
                </a:solidFill>
                <a:latin typeface="Courier New" panose="02070309020205020404" pitchFamily="49" charset="0"/>
                <a:cs typeface="Courier New" panose="02070309020205020404" pitchFamily="49" charset="0"/>
              </a:rPr>
              <a:t>btile</a:t>
            </a:r>
            <a:r>
              <a:rPr lang="en-US" sz="1200" dirty="0">
                <a:solidFill>
                  <a:srgbClr val="0071C5"/>
                </a:solidFill>
                <a:latin typeface="Courier New" panose="02070309020205020404" pitchFamily="49" charset="0"/>
                <a:cs typeface="Courier New" panose="02070309020205020404" pitchFamily="49" charset="0"/>
              </a:rPr>
              <a:t>[:];</a:t>
            </a:r>
          </a:p>
          <a:p>
            <a:pPr lvl="0" defTabSz="257175">
              <a:spcBef>
                <a:spcPts val="675"/>
              </a:spcBef>
            </a:pPr>
            <a:r>
              <a:rPr lang="en-US" sz="1200" dirty="0">
                <a:solidFill>
                  <a:srgbClr val="0071C5"/>
                </a:solidFill>
                <a:latin typeface="Courier New" panose="02070309020205020404" pitchFamily="49" charset="0"/>
                <a:cs typeface="Courier New" panose="02070309020205020404" pitchFamily="49" charset="0"/>
              </a:rPr>
              <a:t>        </a:t>
            </a:r>
            <a:r>
              <a:rPr lang="en-US" sz="1200" dirty="0" smtClean="0">
                <a:solidFill>
                  <a:srgbClr val="0071C5"/>
                </a:solidFill>
                <a:latin typeface="Courier New" panose="02070309020205020404" pitchFamily="49" charset="0"/>
                <a:cs typeface="Courier New" panose="02070309020205020404" pitchFamily="49" charset="0"/>
              </a:rPr>
              <a:t>}</a:t>
            </a:r>
            <a:endParaRPr lang="en-US" sz="1200" dirty="0">
              <a:solidFill>
                <a:srgbClr val="0071C5"/>
              </a:solidFill>
              <a:latin typeface="Courier New" panose="02070309020205020404" pitchFamily="49" charset="0"/>
              <a:cs typeface="Courier New" panose="02070309020205020404" pitchFamily="49" charset="0"/>
            </a:endParaRPr>
          </a:p>
          <a:p>
            <a:pPr lvl="0" defTabSz="257175">
              <a:spcBef>
                <a:spcPts val="675"/>
              </a:spcBef>
            </a:pPr>
            <a:r>
              <a:rPr lang="en-US" sz="1200" dirty="0">
                <a:solidFill>
                  <a:srgbClr val="0071C5"/>
                </a:solidFill>
                <a:latin typeface="Courier New" panose="02070309020205020404" pitchFamily="49" charset="0"/>
                <a:cs typeface="Courier New" panose="02070309020205020404" pitchFamily="49" charset="0"/>
              </a:rPr>
              <a:t>    </a:t>
            </a:r>
            <a:r>
              <a:rPr lang="en-US" sz="1200" dirty="0" smtClean="0">
                <a:solidFill>
                  <a:srgbClr val="0071C5"/>
                </a:solidFill>
                <a:latin typeface="Courier New" panose="02070309020205020404" pitchFamily="49" charset="0"/>
                <a:cs typeface="Courier New" panose="02070309020205020404" pitchFamily="49" charset="0"/>
              </a:rPr>
              <a:t>}</a:t>
            </a:r>
            <a:endParaRPr lang="en-US" sz="1200" dirty="0">
              <a:solidFill>
                <a:srgbClr val="0071C5"/>
              </a:solidFill>
              <a:latin typeface="Courier New" panose="02070309020205020404" pitchFamily="49" charset="0"/>
              <a:cs typeface="Courier New" panose="02070309020205020404" pitchFamily="49" charset="0"/>
            </a:endParaRP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a:t>
            </a:r>
            <a:endParaRPr lang="en-US" sz="1200" dirty="0">
              <a:solidFill>
                <a:srgbClr val="0071C5"/>
              </a:solidFill>
              <a:latin typeface="Courier New" panose="02070309020205020404" pitchFamily="49" charset="0"/>
              <a:cs typeface="Courier New" panose="02070309020205020404" pitchFamily="49" charset="0"/>
            </a:endParaRPr>
          </a:p>
        </p:txBody>
      </p:sp>
      <p:sp>
        <p:nvSpPr>
          <p:cNvPr id="7" name="TextBox 6"/>
          <p:cNvSpPr txBox="1"/>
          <p:nvPr/>
        </p:nvSpPr>
        <p:spPr>
          <a:xfrm>
            <a:off x="3673929" y="3992336"/>
            <a:ext cx="4661807" cy="246221"/>
          </a:xfrm>
          <a:prstGeom prst="rect">
            <a:avLst/>
          </a:prstGeom>
          <a:noFill/>
        </p:spPr>
        <p:txBody>
          <a:bodyPr vert="horz" wrap="square" lIns="0" tIns="0" rIns="0" bIns="0" rtlCol="0">
            <a:spAutoFit/>
          </a:bodyPr>
          <a:lstStyle/>
          <a:p>
            <a:r>
              <a:rPr lang="en-US" sz="1600" dirty="0" smtClean="0">
                <a:solidFill>
                  <a:srgbClr val="003C71"/>
                </a:solidFill>
              </a:rPr>
              <a:t>Best </a:t>
            </a:r>
            <a:r>
              <a:rPr lang="en-US" sz="1600" dirty="0">
                <a:solidFill>
                  <a:srgbClr val="003C71"/>
                </a:solidFill>
              </a:rPr>
              <a:t>offload time 512x512, BDW GT3 - </a:t>
            </a:r>
            <a:r>
              <a:rPr lang="en-US" sz="1600" b="1" dirty="0">
                <a:solidFill>
                  <a:srgbClr val="003C71"/>
                </a:solidFill>
              </a:rPr>
              <a:t>5.982</a:t>
            </a:r>
            <a:r>
              <a:rPr lang="en-US" sz="1600" dirty="0" smtClean="0">
                <a:solidFill>
                  <a:srgbClr val="003C71"/>
                </a:solidFill>
              </a:rPr>
              <a:t> </a:t>
            </a:r>
            <a:r>
              <a:rPr lang="en-US" sz="1600" dirty="0" err="1">
                <a:solidFill>
                  <a:srgbClr val="003C71"/>
                </a:solidFill>
              </a:rPr>
              <a:t>ms</a:t>
            </a:r>
            <a:endParaRPr lang="en-US" sz="1600" dirty="0" smtClean="0">
              <a:solidFill>
                <a:srgbClr val="003C71"/>
              </a:solidFill>
            </a:endParaRPr>
          </a:p>
        </p:txBody>
      </p:sp>
    </p:spTree>
    <p:extLst>
      <p:ext uri="{BB962C8B-B14F-4D97-AF65-F5344CB8AC3E}">
        <p14:creationId xmlns:p14="http://schemas.microsoft.com/office/powerpoint/2010/main" val="3988170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0310" y="1842838"/>
            <a:ext cx="8229600" cy="868680"/>
          </a:xfrm>
        </p:spPr>
        <p:txBody>
          <a:bodyPr/>
          <a:lstStyle/>
          <a:p>
            <a:r>
              <a:rPr lang="en-US" dirty="0"/>
              <a:t>Matrix multiplication: tiled optimized</a:t>
            </a:r>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64</a:t>
            </a:fld>
            <a:endParaRPr lang="ru-RU"/>
          </a:p>
        </p:txBody>
      </p:sp>
    </p:spTree>
    <p:extLst>
      <p:ext uri="{BB962C8B-B14F-4D97-AF65-F5344CB8AC3E}">
        <p14:creationId xmlns:p14="http://schemas.microsoft.com/office/powerpoint/2010/main" val="40997628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985245"/>
            <a:ext cx="9143999" cy="3936114"/>
          </a:xfrm>
        </p:spPr>
        <p:txBody>
          <a:bodyPr>
            <a:normAutofit fontScale="62500" lnSpcReduction="20000"/>
          </a:bodyPr>
          <a:lstStyle/>
          <a:p>
            <a:r>
              <a:rPr lang="en-US" dirty="0" smtClean="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declspec</a:t>
            </a:r>
            <a:r>
              <a:rPr lang="en-US" dirty="0">
                <a:latin typeface="Courier New" panose="02070309020205020404" pitchFamily="49" charset="0"/>
                <a:cs typeface="Courier New" panose="02070309020205020404" pitchFamily="49" charset="0"/>
              </a:rPr>
              <a:t>(target(</a:t>
            </a:r>
            <a:r>
              <a:rPr lang="en-US" b="1" dirty="0" err="1">
                <a:solidFill>
                  <a:srgbClr val="7030A0"/>
                </a:solidFill>
                <a:latin typeface="Courier New" panose="02070309020205020404" pitchFamily="49" charset="0"/>
                <a:cs typeface="Courier New" panose="02070309020205020404" pitchFamily="49" charset="0"/>
              </a:rPr>
              <a:t>gfx_kernel</a:t>
            </a:r>
            <a:r>
              <a:rPr lang="en-US" dirty="0">
                <a:latin typeface="Courier New" panose="02070309020205020404" pitchFamily="49" charset="0"/>
                <a:cs typeface="Courier New" panose="02070309020205020404" pitchFamily="49" charset="0"/>
              </a:rPr>
              <a:t>)) void </a:t>
            </a:r>
            <a:r>
              <a:rPr lang="en-US" dirty="0" err="1" smtClean="0">
                <a:latin typeface="Courier New" panose="02070309020205020404" pitchFamily="49" charset="0"/>
                <a:cs typeface="Courier New" panose="02070309020205020404" pitchFamily="49" charset="0"/>
              </a:rPr>
              <a:t>matmult_tiled</a:t>
            </a:r>
            <a:r>
              <a:rPr lang="en-US" dirty="0" smtClean="0">
                <a:latin typeface="Courier New" panose="02070309020205020404" pitchFamily="49" charset="0"/>
                <a:cs typeface="Courier New" panose="02070309020205020404" pitchFamily="49" charset="0"/>
              </a:rPr>
              <a:t>(float </a:t>
            </a:r>
            <a:r>
              <a:rPr lang="en-US" dirty="0">
                <a:latin typeface="Courier New" panose="02070309020205020404" pitchFamily="49" charset="0"/>
                <a:cs typeface="Courier New" panose="02070309020205020404" pitchFamily="49" charset="0"/>
              </a:rPr>
              <a:t>A[][SIZE_K], float B[][SIZE_X], float C[][SIZE_X</a:t>
            </a:r>
            <a:r>
              <a:rPr lang="en-US" dirty="0" smtClean="0">
                <a:latin typeface="Courier New" panose="02070309020205020404" pitchFamily="49" charset="0"/>
                <a:cs typeface="Courier New" panose="02070309020205020404" pitchFamily="49" charset="0"/>
              </a:rPr>
              <a:t>]) {</a:t>
            </a:r>
          </a:p>
          <a:p>
            <a:r>
              <a:rPr lang="es-ES" dirty="0" smtClean="0">
                <a:latin typeface="Courier New" panose="02070309020205020404" pitchFamily="49" charset="0"/>
                <a:cs typeface="Courier New" panose="02070309020205020404" pitchFamily="49" charset="0"/>
              </a:rPr>
              <a:t>    </a:t>
            </a:r>
            <a:r>
              <a:rPr lang="es-ES" b="1" dirty="0" smtClean="0">
                <a:solidFill>
                  <a:srgbClr val="7030A0"/>
                </a:solidFill>
                <a:latin typeface="Courier New" panose="02070309020205020404" pitchFamily="49" charset="0"/>
                <a:cs typeface="Courier New" panose="02070309020205020404" pitchFamily="49" charset="0"/>
              </a:rPr>
              <a:t>_</a:t>
            </a:r>
            <a:r>
              <a:rPr lang="es-ES" b="1" dirty="0" err="1" smtClean="0">
                <a:solidFill>
                  <a:srgbClr val="7030A0"/>
                </a:solidFill>
                <a:latin typeface="Courier New" panose="02070309020205020404" pitchFamily="49" charset="0"/>
                <a:cs typeface="Courier New" panose="02070309020205020404" pitchFamily="49" charset="0"/>
              </a:rPr>
              <a:t>Cilk_for</a:t>
            </a:r>
            <a:r>
              <a:rPr lang="es-ES" b="1" dirty="0" smtClean="0">
                <a:solidFill>
                  <a:srgbClr val="7030A0"/>
                </a:solidFill>
                <a:latin typeface="Courier New" panose="02070309020205020404" pitchFamily="49" charset="0"/>
                <a:cs typeface="Courier New" panose="02070309020205020404" pitchFamily="49" charset="0"/>
              </a:rPr>
              <a:t> </a:t>
            </a:r>
            <a:r>
              <a:rPr lang="es-ES" dirty="0" smtClean="0">
                <a:latin typeface="Courier New" panose="02070309020205020404" pitchFamily="49" charset="0"/>
                <a:cs typeface="Courier New" panose="02070309020205020404" pitchFamily="49" charset="0"/>
              </a:rPr>
              <a:t>(</a:t>
            </a:r>
            <a:r>
              <a:rPr lang="es-ES" dirty="0" err="1">
                <a:latin typeface="Courier New" panose="02070309020205020404" pitchFamily="49" charset="0"/>
                <a:cs typeface="Courier New" panose="02070309020205020404" pitchFamily="49" charset="0"/>
              </a:rPr>
              <a:t>int</a:t>
            </a:r>
            <a:r>
              <a:rPr lang="es-ES" dirty="0">
                <a:latin typeface="Courier New" panose="02070309020205020404" pitchFamily="49" charset="0"/>
                <a:cs typeface="Courier New" panose="02070309020205020404" pitchFamily="49" charset="0"/>
              </a:rPr>
              <a:t> y = 0; y &lt; SIZE_Y; y += TILE_Y)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b="1" dirty="0">
                <a:solidFill>
                  <a:srgbClr val="7030A0"/>
                </a:solidFill>
                <a:latin typeface="Courier New" panose="02070309020205020404" pitchFamily="49" charset="0"/>
                <a:cs typeface="Courier New" panose="02070309020205020404" pitchFamily="49" charset="0"/>
              </a:rPr>
              <a:t>_</a:t>
            </a:r>
            <a:r>
              <a:rPr lang="en-US" b="1" dirty="0" err="1">
                <a:solidFill>
                  <a:srgbClr val="7030A0"/>
                </a:solidFill>
                <a:latin typeface="Courier New" panose="02070309020205020404" pitchFamily="49" charset="0"/>
                <a:cs typeface="Courier New" panose="02070309020205020404" pitchFamily="49" charset="0"/>
              </a:rPr>
              <a:t>Cilk_for</a:t>
            </a:r>
            <a:r>
              <a:rPr lang="en-US" b="1" dirty="0">
                <a:solidFill>
                  <a:srgbClr val="7030A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0; x &lt; SIZE_X; x += TILE_X) {</a:t>
            </a:r>
          </a:p>
          <a:p>
            <a:r>
              <a:rPr lang="en-US" dirty="0">
                <a:latin typeface="Courier New" panose="02070309020205020404" pitchFamily="49" charset="0"/>
                <a:cs typeface="Courier New" panose="02070309020205020404" pitchFamily="49" charset="0"/>
              </a:rPr>
              <a:t>            // allocate tiles in registers</a:t>
            </a:r>
          </a:p>
          <a:p>
            <a:r>
              <a:rPr lang="en-US" dirty="0">
                <a:latin typeface="Courier New" panose="02070309020205020404" pitchFamily="49" charset="0"/>
                <a:cs typeface="Courier New" panose="02070309020205020404" pitchFamily="49" charset="0"/>
              </a:rPr>
              <a:t>            float </a:t>
            </a:r>
            <a:r>
              <a:rPr lang="en-US" b="1" dirty="0" err="1">
                <a:solidFill>
                  <a:srgbClr val="C00000"/>
                </a:solidFill>
                <a:latin typeface="Courier New" panose="02070309020205020404" pitchFamily="49" charset="0"/>
                <a:cs typeface="Courier New" panose="02070309020205020404" pitchFamily="49" charset="0"/>
              </a:rPr>
              <a:t>atile</a:t>
            </a:r>
            <a:r>
              <a:rPr lang="en-US" dirty="0">
                <a:latin typeface="Courier New" panose="02070309020205020404" pitchFamily="49" charset="0"/>
                <a:cs typeface="Courier New" panose="02070309020205020404" pitchFamily="49" charset="0"/>
              </a:rPr>
              <a:t>[TILE_Y][TILE_K], </a:t>
            </a:r>
            <a:r>
              <a:rPr lang="en-US" b="1" dirty="0" err="1">
                <a:solidFill>
                  <a:srgbClr val="C00000"/>
                </a:solidFill>
                <a:latin typeface="Courier New" panose="02070309020205020404" pitchFamily="49" charset="0"/>
                <a:cs typeface="Courier New" panose="02070309020205020404" pitchFamily="49" charset="0"/>
              </a:rPr>
              <a:t>btile</a:t>
            </a:r>
            <a:r>
              <a:rPr lang="en-US" dirty="0">
                <a:latin typeface="Courier New" panose="02070309020205020404" pitchFamily="49" charset="0"/>
                <a:cs typeface="Courier New" panose="02070309020205020404" pitchFamily="49" charset="0"/>
              </a:rPr>
              <a:t>[TILE_X];</a:t>
            </a:r>
          </a:p>
          <a:p>
            <a:r>
              <a:rPr lang="en-US" dirty="0">
                <a:latin typeface="Courier New" panose="02070309020205020404" pitchFamily="49" charset="0"/>
                <a:cs typeface="Courier New" panose="02070309020205020404" pitchFamily="49" charset="0"/>
              </a:rPr>
              <a:t>            float </a:t>
            </a:r>
            <a:r>
              <a:rPr lang="en-US" b="1" dirty="0" err="1">
                <a:solidFill>
                  <a:srgbClr val="C00000"/>
                </a:solidFill>
                <a:latin typeface="Courier New" panose="02070309020205020404" pitchFamily="49" charset="0"/>
                <a:cs typeface="Courier New" panose="02070309020205020404" pitchFamily="49" charset="0"/>
              </a:rPr>
              <a:t>ctile</a:t>
            </a:r>
            <a:r>
              <a:rPr lang="en-US" dirty="0">
                <a:latin typeface="Courier New" panose="02070309020205020404" pitchFamily="49" charset="0"/>
                <a:cs typeface="Courier New" panose="02070309020205020404" pitchFamily="49" charset="0"/>
              </a:rPr>
              <a:t>[TILE_Y][TILE_X];</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 and initialize </a:t>
            </a:r>
            <a:r>
              <a:rPr lang="en-US" dirty="0" err="1">
                <a:latin typeface="Courier New" panose="02070309020205020404" pitchFamily="49" charset="0"/>
                <a:cs typeface="Courier New" panose="02070309020205020404" pitchFamily="49" charset="0"/>
              </a:rPr>
              <a:t>ctile</a:t>
            </a:r>
            <a:r>
              <a:rPr lang="en-US" dirty="0">
                <a:latin typeface="Courier New" panose="02070309020205020404" pitchFamily="49" charset="0"/>
                <a:cs typeface="Courier New" panose="02070309020205020404" pitchFamily="49" charset="0"/>
              </a:rPr>
              <a:t> to </a:t>
            </a:r>
            <a:r>
              <a:rPr lang="en-US" dirty="0" smtClean="0">
                <a:latin typeface="Courier New" panose="02070309020205020404" pitchFamily="49" charset="0"/>
                <a:cs typeface="Courier New" panose="02070309020205020404" pitchFamily="49" charset="0"/>
              </a:rPr>
              <a:t>zero</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solidFill>
                  <a:srgbClr val="0000FF"/>
                </a:solidFill>
                <a:highlight>
                  <a:srgbClr val="F0F0F0"/>
                </a:highlight>
                <a:latin typeface="Courier New" panose="02070309020205020404" pitchFamily="49" charset="0"/>
              </a:rPr>
              <a:t>#pragma</a:t>
            </a:r>
            <a:r>
              <a:rPr lang="en-US" dirty="0">
                <a:solidFill>
                  <a:srgbClr val="000000"/>
                </a:solidFill>
                <a:highlight>
                  <a:srgbClr val="F0F0F0"/>
                </a:highlight>
                <a:latin typeface="Courier New" panose="02070309020205020404" pitchFamily="49" charset="0"/>
              </a:rPr>
              <a:t> </a:t>
            </a:r>
            <a:r>
              <a:rPr lang="en-US" dirty="0" smtClean="0">
                <a:solidFill>
                  <a:srgbClr val="000000"/>
                </a:solidFill>
                <a:highlight>
                  <a:srgbClr val="F0F0F0"/>
                </a:highlight>
                <a:latin typeface="Courier New" panose="02070309020205020404" pitchFamily="49" charset="0"/>
              </a:rPr>
              <a:t>unroll(TILE_X)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ctile</a:t>
            </a:r>
            <a:r>
              <a:rPr lang="en-US" dirty="0">
                <a:latin typeface="Courier New" panose="02070309020205020404" pitchFamily="49" charset="0"/>
                <a:cs typeface="Courier New" panose="02070309020205020404" pitchFamily="49" charset="0"/>
              </a:rPr>
              <a:t>[:][:] = (float)0;</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calculate the dot product of the </a:t>
            </a:r>
            <a:r>
              <a:rPr lang="en-US" dirty="0" smtClean="0">
                <a:latin typeface="Courier New" panose="02070309020205020404" pitchFamily="49" charset="0"/>
                <a:cs typeface="Courier New" panose="02070309020205020404" pitchFamily="49" charset="0"/>
              </a:rPr>
              <a:t>tiles</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flush the in-register </a:t>
            </a:r>
            <a:r>
              <a:rPr lang="en-US" dirty="0" err="1">
                <a:latin typeface="Courier New" panose="02070309020205020404" pitchFamily="49" charset="0"/>
                <a:cs typeface="Courier New" panose="02070309020205020404" pitchFamily="49" charset="0"/>
              </a:rPr>
              <a:t>ctile</a:t>
            </a:r>
            <a:r>
              <a:rPr lang="en-US" dirty="0">
                <a:latin typeface="Courier New" panose="02070309020205020404" pitchFamily="49" charset="0"/>
                <a:cs typeface="Courier New" panose="02070309020205020404" pitchFamily="49" charset="0"/>
              </a:rPr>
              <a:t> into the memory</a:t>
            </a:r>
          </a:p>
          <a:p>
            <a:r>
              <a:rPr lang="en-US" dirty="0" smtClean="0">
                <a:latin typeface="Courier New" panose="02070309020205020404" pitchFamily="49" charset="0"/>
                <a:cs typeface="Courier New" panose="02070309020205020404" pitchFamily="49" charset="0"/>
              </a:rPr>
              <a:t>            </a:t>
            </a:r>
            <a:r>
              <a:rPr lang="en-US" dirty="0">
                <a:solidFill>
                  <a:srgbClr val="0000FF"/>
                </a:solidFill>
                <a:highlight>
                  <a:srgbClr val="F0F0F0"/>
                </a:highlight>
                <a:latin typeface="Courier New" panose="02070309020205020404" pitchFamily="49" charset="0"/>
              </a:rPr>
              <a:t>#pragma</a:t>
            </a:r>
            <a:r>
              <a:rPr lang="en-US" dirty="0">
                <a:solidFill>
                  <a:srgbClr val="000000"/>
                </a:solidFill>
                <a:highlight>
                  <a:srgbClr val="F0F0F0"/>
                </a:highlight>
                <a:latin typeface="Courier New" panose="02070309020205020404" pitchFamily="49" charset="0"/>
              </a:rPr>
              <a:t> unroll(TILE_X</a:t>
            </a:r>
            <a:r>
              <a:rPr lang="en-US" dirty="0" smtClean="0">
                <a:solidFill>
                  <a:srgbClr val="000000"/>
                </a:solidFill>
                <a:highlight>
                  <a:srgbClr val="F0F0F0"/>
                </a:highlight>
                <a:latin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a:t>
            </a:r>
            <a:r>
              <a:rPr lang="en-US" dirty="0" err="1">
                <a:latin typeface="Courier New" panose="02070309020205020404" pitchFamily="49" charset="0"/>
                <a:cs typeface="Courier New" panose="02070309020205020404" pitchFamily="49" charset="0"/>
              </a:rPr>
              <a:t>y:TILE_Y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x:TILE_X</a:t>
            </a:r>
            <a:r>
              <a:rPr lang="en-US" dirty="0">
                <a:latin typeface="Courier New" panose="02070309020205020404" pitchFamily="49" charset="0"/>
                <a:cs typeface="Courier New" panose="02070309020205020404" pitchFamily="49" charset="0"/>
              </a:rPr>
              <a:t>] = </a:t>
            </a:r>
            <a:r>
              <a:rPr lang="en-US" b="1" dirty="0" err="1">
                <a:solidFill>
                  <a:srgbClr val="C00000"/>
                </a:solidFill>
                <a:latin typeface="Courier New" panose="02070309020205020404" pitchFamily="49" charset="0"/>
                <a:cs typeface="Courier New" panose="02070309020205020404" pitchFamily="49" charset="0"/>
              </a:rPr>
              <a:t>ctile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455613" y="310130"/>
            <a:ext cx="8229600" cy="456224"/>
          </a:xfrm>
        </p:spPr>
        <p:txBody>
          <a:bodyPr/>
          <a:lstStyle/>
          <a:p>
            <a:r>
              <a:rPr lang="en-US" dirty="0"/>
              <a:t>Matrix multiplication: </a:t>
            </a:r>
            <a:r>
              <a:rPr lang="en-US" dirty="0" smtClean="0"/>
              <a:t>tiled optimized</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65</a:t>
            </a:fld>
            <a:endParaRPr lang="ru-RU"/>
          </a:p>
        </p:txBody>
      </p:sp>
    </p:spTree>
    <p:extLst>
      <p:ext uri="{BB962C8B-B14F-4D97-AF65-F5344CB8AC3E}">
        <p14:creationId xmlns:p14="http://schemas.microsoft.com/office/powerpoint/2010/main" val="2272128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613" y="310130"/>
            <a:ext cx="8229600" cy="508476"/>
          </a:xfrm>
        </p:spPr>
        <p:txBody>
          <a:bodyPr/>
          <a:lstStyle/>
          <a:p>
            <a:r>
              <a:rPr lang="en-US" dirty="0"/>
              <a:t>Matrix multiplication: tiled </a:t>
            </a:r>
            <a:r>
              <a:rPr lang="en-US" dirty="0" smtClean="0"/>
              <a:t>optimized – cont’d</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66</a:t>
            </a:fld>
            <a:endParaRPr lang="ru-RU"/>
          </a:p>
        </p:txBody>
      </p:sp>
      <p:sp>
        <p:nvSpPr>
          <p:cNvPr id="6" name="Rectangle 5"/>
          <p:cNvSpPr/>
          <p:nvPr/>
        </p:nvSpPr>
        <p:spPr>
          <a:xfrm>
            <a:off x="783771" y="1001485"/>
            <a:ext cx="8111737" cy="3735977"/>
          </a:xfrm>
          <a:prstGeom prst="rect">
            <a:avLst/>
          </a:prstGeom>
        </p:spPr>
        <p:txBody>
          <a:bodyPr wrap="square">
            <a:normAutofit fontScale="92500" lnSpcReduction="20000"/>
          </a:bodyPr>
          <a:lstStyle/>
          <a:p>
            <a:pPr lvl="0" defTabSz="257175">
              <a:spcBef>
                <a:spcPts val="675"/>
              </a:spcBef>
            </a:pPr>
            <a:r>
              <a:rPr lang="nn-NO" sz="1200" dirty="0" smtClean="0">
                <a:solidFill>
                  <a:srgbClr val="0071C5"/>
                </a:solidFill>
                <a:latin typeface="Courier New" panose="02070309020205020404" pitchFamily="49" charset="0"/>
                <a:cs typeface="Courier New" panose="02070309020205020404" pitchFamily="49" charset="0"/>
              </a:rPr>
              <a:t>...</a:t>
            </a:r>
          </a:p>
          <a:p>
            <a:pPr lvl="0" defTabSz="257175">
              <a:spcBef>
                <a:spcPts val="675"/>
              </a:spcBef>
            </a:pPr>
            <a:r>
              <a:rPr lang="nn-NO" sz="1200" dirty="0" smtClean="0">
                <a:solidFill>
                  <a:srgbClr val="0071C5"/>
                </a:solidFill>
                <a:latin typeface="Courier New" panose="02070309020205020404" pitchFamily="49" charset="0"/>
                <a:cs typeface="Courier New" panose="02070309020205020404" pitchFamily="49" charset="0"/>
              </a:rPr>
              <a:t>for </a:t>
            </a:r>
            <a:r>
              <a:rPr lang="nn-NO" sz="1200" dirty="0">
                <a:solidFill>
                  <a:srgbClr val="0071C5"/>
                </a:solidFill>
                <a:latin typeface="Courier New" panose="02070309020205020404" pitchFamily="49" charset="0"/>
                <a:cs typeface="Courier New" panose="02070309020205020404" pitchFamily="49" charset="0"/>
              </a:rPr>
              <a:t>(int k = 0; k &lt; SIZE_K; k += TILE_K) </a:t>
            </a:r>
            <a:r>
              <a:rPr lang="nn-NO" sz="1200" dirty="0" smtClean="0">
                <a:solidFill>
                  <a:srgbClr val="0071C5"/>
                </a:solidFill>
                <a:latin typeface="Courier New" panose="02070309020205020404" pitchFamily="49" charset="0"/>
                <a:cs typeface="Courier New" panose="02070309020205020404" pitchFamily="49" charset="0"/>
              </a:rPr>
              <a:t>{</a:t>
            </a:r>
          </a:p>
          <a:p>
            <a:pPr lvl="0" defTabSz="257175">
              <a:spcBef>
                <a:spcPts val="675"/>
              </a:spcBef>
            </a:pPr>
            <a:r>
              <a:rPr lang="nn-NO" sz="1200" dirty="0" smtClean="0">
                <a:solidFill>
                  <a:srgbClr val="0071C5"/>
                </a:solidFill>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a:t>
            </a:r>
            <a:r>
              <a:rPr lang="en-US" sz="1200" dirty="0">
                <a:solidFill>
                  <a:srgbClr val="0000FF"/>
                </a:solidFill>
                <a:highlight>
                  <a:srgbClr val="F0F0F0"/>
                </a:highlight>
                <a:latin typeface="Courier New" panose="02070309020205020404" pitchFamily="49" charset="0"/>
              </a:rPr>
              <a:t>#pragma</a:t>
            </a:r>
            <a:r>
              <a:rPr lang="en-US" sz="1200" dirty="0">
                <a:solidFill>
                  <a:srgbClr val="000000"/>
                </a:solidFill>
                <a:highlight>
                  <a:srgbClr val="F0F0F0"/>
                </a:highlight>
                <a:latin typeface="Courier New" panose="02070309020205020404" pitchFamily="49" charset="0"/>
              </a:rPr>
              <a:t> </a:t>
            </a:r>
            <a:r>
              <a:rPr lang="en-US" sz="1200" dirty="0" smtClean="0">
                <a:solidFill>
                  <a:srgbClr val="000000"/>
                </a:solidFill>
                <a:highlight>
                  <a:srgbClr val="F0F0F0"/>
                </a:highlight>
                <a:latin typeface="Courier New" panose="02070309020205020404" pitchFamily="49" charset="0"/>
              </a:rPr>
              <a:t>unroll(TILE_K)</a:t>
            </a:r>
            <a:endParaRPr lang="nn-NO" sz="1200" dirty="0">
              <a:solidFill>
                <a:srgbClr val="0071C5"/>
              </a:solidFill>
              <a:latin typeface="Courier New" panose="02070309020205020404" pitchFamily="49" charset="0"/>
              <a:cs typeface="Courier New" panose="02070309020205020404" pitchFamily="49" charset="0"/>
            </a:endParaRP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100" b="1" dirty="0" err="1">
                <a:solidFill>
                  <a:srgbClr val="C00000"/>
                </a:solidFill>
                <a:latin typeface="Courier New" panose="02070309020205020404" pitchFamily="49" charset="0"/>
                <a:cs typeface="Courier New" panose="02070309020205020404" pitchFamily="49" charset="0"/>
              </a:rPr>
              <a:t>atile</a:t>
            </a:r>
            <a:r>
              <a:rPr lang="en-US" sz="1200" dirty="0">
                <a:solidFill>
                  <a:srgbClr val="0071C5"/>
                </a:solidFill>
                <a:latin typeface="Courier New" panose="02070309020205020404" pitchFamily="49" charset="0"/>
                <a:cs typeface="Courier New" panose="02070309020205020404" pitchFamily="49" charset="0"/>
              </a:rPr>
              <a:t>[:][:] = A[</a:t>
            </a:r>
            <a:r>
              <a:rPr lang="en-US" sz="1200" dirty="0" err="1">
                <a:solidFill>
                  <a:srgbClr val="0071C5"/>
                </a:solidFill>
                <a:latin typeface="Courier New" panose="02070309020205020404" pitchFamily="49" charset="0"/>
                <a:cs typeface="Courier New" panose="02070309020205020404" pitchFamily="49" charset="0"/>
              </a:rPr>
              <a:t>y:TILE_Y</a:t>
            </a:r>
            <a:r>
              <a:rPr lang="en-US" sz="1200" dirty="0">
                <a:solidFill>
                  <a:srgbClr val="0071C5"/>
                </a:solidFill>
                <a:latin typeface="Courier New" panose="02070309020205020404" pitchFamily="49" charset="0"/>
                <a:cs typeface="Courier New" panose="02070309020205020404" pitchFamily="49" charset="0"/>
              </a:rPr>
              <a:t>][</a:t>
            </a:r>
            <a:r>
              <a:rPr lang="en-US" sz="1200" dirty="0" err="1">
                <a:solidFill>
                  <a:srgbClr val="0071C5"/>
                </a:solidFill>
                <a:latin typeface="Courier New" panose="02070309020205020404" pitchFamily="49" charset="0"/>
                <a:cs typeface="Courier New" panose="02070309020205020404" pitchFamily="49" charset="0"/>
              </a:rPr>
              <a:t>k:TILE_K</a:t>
            </a:r>
            <a:r>
              <a:rPr lang="en-US" sz="1200" dirty="0">
                <a:solidFill>
                  <a:srgbClr val="0071C5"/>
                </a:solidFill>
                <a:latin typeface="Courier New" panose="02070309020205020404" pitchFamily="49" charset="0"/>
                <a:cs typeface="Courier New" panose="02070309020205020404" pitchFamily="49" charset="0"/>
              </a:rPr>
              <a:t>];</a:t>
            </a:r>
          </a:p>
          <a:p>
            <a:pPr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200" dirty="0">
                <a:solidFill>
                  <a:srgbClr val="0000FF"/>
                </a:solidFill>
                <a:highlight>
                  <a:srgbClr val="F0F0F0"/>
                </a:highlight>
                <a:latin typeface="Courier New" panose="02070309020205020404" pitchFamily="49" charset="0"/>
              </a:rPr>
              <a:t>#pragma</a:t>
            </a:r>
            <a:r>
              <a:rPr lang="en-US" sz="1200" dirty="0">
                <a:solidFill>
                  <a:srgbClr val="000000"/>
                </a:solidFill>
                <a:highlight>
                  <a:srgbClr val="F0F0F0"/>
                </a:highlight>
                <a:latin typeface="Courier New" panose="02070309020205020404" pitchFamily="49" charset="0"/>
              </a:rPr>
              <a:t> unroll(TILE_K)</a:t>
            </a:r>
            <a:endParaRPr lang="nn-NO" sz="1200" dirty="0">
              <a:solidFill>
                <a:srgbClr val="0071C5"/>
              </a:solidFill>
              <a:latin typeface="Courier New" panose="02070309020205020404" pitchFamily="49" charset="0"/>
              <a:cs typeface="Courier New" panose="02070309020205020404" pitchFamily="49" charset="0"/>
            </a:endParaRPr>
          </a:p>
          <a:p>
            <a:pPr lvl="0" defTabSz="257175">
              <a:spcBef>
                <a:spcPts val="675"/>
              </a:spcBef>
            </a:pPr>
            <a:r>
              <a:rPr lang="da-DK" sz="1200" dirty="0" smtClean="0">
                <a:solidFill>
                  <a:srgbClr val="0071C5"/>
                </a:solidFill>
                <a:latin typeface="Courier New" panose="02070309020205020404" pitchFamily="49" charset="0"/>
                <a:cs typeface="Courier New" panose="02070309020205020404" pitchFamily="49" charset="0"/>
              </a:rPr>
              <a:t>    for </a:t>
            </a:r>
            <a:r>
              <a:rPr lang="da-DK" sz="1200" dirty="0">
                <a:solidFill>
                  <a:srgbClr val="0071C5"/>
                </a:solidFill>
                <a:latin typeface="Courier New" panose="02070309020205020404" pitchFamily="49" charset="0"/>
                <a:cs typeface="Courier New" panose="02070309020205020404" pitchFamily="49" charset="0"/>
              </a:rPr>
              <a:t>(int k_ind = 0; k_ind &lt; TILE_K; k_ind++) {</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100" b="1" dirty="0" err="1">
                <a:solidFill>
                  <a:srgbClr val="C00000"/>
                </a:solidFill>
                <a:latin typeface="Courier New" panose="02070309020205020404" pitchFamily="49" charset="0"/>
                <a:cs typeface="Courier New" panose="02070309020205020404" pitchFamily="49" charset="0"/>
              </a:rPr>
              <a:t>btile</a:t>
            </a:r>
            <a:r>
              <a:rPr lang="en-US" sz="1200" dirty="0">
                <a:solidFill>
                  <a:srgbClr val="0071C5"/>
                </a:solidFill>
                <a:latin typeface="Courier New" panose="02070309020205020404" pitchFamily="49" charset="0"/>
                <a:cs typeface="Courier New" panose="02070309020205020404" pitchFamily="49" charset="0"/>
              </a:rPr>
              <a:t>[:] = B[</a:t>
            </a:r>
            <a:r>
              <a:rPr lang="en-US" sz="1200" dirty="0" err="1">
                <a:solidFill>
                  <a:srgbClr val="0071C5"/>
                </a:solidFill>
                <a:latin typeface="Courier New" panose="02070309020205020404" pitchFamily="49" charset="0"/>
                <a:cs typeface="Courier New" panose="02070309020205020404" pitchFamily="49" charset="0"/>
              </a:rPr>
              <a:t>k+k_ind</a:t>
            </a:r>
            <a:r>
              <a:rPr lang="en-US" sz="1200" dirty="0">
                <a:solidFill>
                  <a:srgbClr val="0071C5"/>
                </a:solidFill>
                <a:latin typeface="Courier New" panose="02070309020205020404" pitchFamily="49" charset="0"/>
                <a:cs typeface="Courier New" panose="02070309020205020404" pitchFamily="49" charset="0"/>
              </a:rPr>
              <a:t>][</a:t>
            </a:r>
            <a:r>
              <a:rPr lang="en-US" sz="1200" dirty="0" err="1">
                <a:solidFill>
                  <a:srgbClr val="0071C5"/>
                </a:solidFill>
                <a:latin typeface="Courier New" panose="02070309020205020404" pitchFamily="49" charset="0"/>
                <a:cs typeface="Courier New" panose="02070309020205020404" pitchFamily="49" charset="0"/>
              </a:rPr>
              <a:t>x:TILE_X</a:t>
            </a:r>
            <a:r>
              <a:rPr lang="en-US" sz="1200" dirty="0">
                <a:solidFill>
                  <a:srgbClr val="0071C5"/>
                </a:solidFill>
                <a:latin typeface="Courier New" panose="02070309020205020404" pitchFamily="49" charset="0"/>
                <a:cs typeface="Courier New" panose="02070309020205020404" pitchFamily="49" charset="0"/>
              </a:rPr>
              <a:t>];</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 multiply current </a:t>
            </a:r>
            <a:r>
              <a:rPr lang="en-US" sz="1200" dirty="0" err="1">
                <a:solidFill>
                  <a:srgbClr val="0071C5"/>
                </a:solidFill>
                <a:latin typeface="Courier New" panose="02070309020205020404" pitchFamily="49" charset="0"/>
                <a:cs typeface="Courier New" panose="02070309020205020404" pitchFamily="49" charset="0"/>
              </a:rPr>
              <a:t>btile</a:t>
            </a:r>
            <a:r>
              <a:rPr lang="en-US" sz="1200" dirty="0">
                <a:solidFill>
                  <a:srgbClr val="0071C5"/>
                </a:solidFill>
                <a:latin typeface="Courier New" panose="02070309020205020404" pitchFamily="49" charset="0"/>
                <a:cs typeface="Courier New" panose="02070309020205020404" pitchFamily="49" charset="0"/>
              </a:rPr>
              <a:t> row by </a:t>
            </a:r>
            <a:r>
              <a:rPr lang="en-US" sz="1200" dirty="0" err="1">
                <a:solidFill>
                  <a:srgbClr val="0071C5"/>
                </a:solidFill>
                <a:latin typeface="Courier New" panose="02070309020205020404" pitchFamily="49" charset="0"/>
                <a:cs typeface="Courier New" panose="02070309020205020404" pitchFamily="49" charset="0"/>
              </a:rPr>
              <a:t>atile's</a:t>
            </a:r>
            <a:r>
              <a:rPr lang="en-US" sz="1200" dirty="0">
                <a:solidFill>
                  <a:srgbClr val="0071C5"/>
                </a:solidFill>
                <a:latin typeface="Courier New" panose="02070309020205020404" pitchFamily="49" charset="0"/>
                <a:cs typeface="Courier New" panose="02070309020205020404" pitchFamily="49" charset="0"/>
              </a:rPr>
              <a:t> cur element</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 and add up to corresponding </a:t>
            </a:r>
            <a:r>
              <a:rPr lang="en-US" sz="1200" dirty="0" err="1">
                <a:solidFill>
                  <a:srgbClr val="0071C5"/>
                </a:solidFill>
                <a:latin typeface="Courier New" panose="02070309020205020404" pitchFamily="49" charset="0"/>
                <a:cs typeface="Courier New" panose="02070309020205020404" pitchFamily="49" charset="0"/>
              </a:rPr>
              <a:t>ctile</a:t>
            </a:r>
            <a:r>
              <a:rPr lang="en-US" sz="1200" dirty="0">
                <a:solidFill>
                  <a:srgbClr val="0071C5"/>
                </a:solidFill>
                <a:latin typeface="Courier New" panose="02070309020205020404" pitchFamily="49" charset="0"/>
                <a:cs typeface="Courier New" panose="02070309020205020404" pitchFamily="49" charset="0"/>
              </a:rPr>
              <a:t> </a:t>
            </a:r>
            <a:r>
              <a:rPr lang="en-US" sz="1200" dirty="0" smtClean="0">
                <a:solidFill>
                  <a:srgbClr val="0071C5"/>
                </a:solidFill>
                <a:latin typeface="Courier New" panose="02070309020205020404" pitchFamily="49" charset="0"/>
                <a:cs typeface="Courier New" panose="02070309020205020404" pitchFamily="49" charset="0"/>
              </a:rPr>
              <a:t>row</a:t>
            </a:r>
          </a:p>
          <a:p>
            <a:pPr defTabSz="257175">
              <a:spcBef>
                <a:spcPts val="675"/>
              </a:spcBef>
            </a:pPr>
            <a:r>
              <a:rPr lang="en-US" sz="1200" dirty="0">
                <a:solidFill>
                  <a:srgbClr val="0071C5"/>
                </a:solidFill>
                <a:latin typeface="Courier New" panose="02070309020205020404" pitchFamily="49" charset="0"/>
                <a:cs typeface="Courier New" panose="02070309020205020404" pitchFamily="49" charset="0"/>
              </a:rPr>
              <a:t> </a:t>
            </a:r>
            <a:r>
              <a:rPr lang="en-US" sz="1200" dirty="0" smtClean="0">
                <a:solidFill>
                  <a:srgbClr val="0071C5"/>
                </a:solidFill>
                <a:latin typeface="Courier New" panose="02070309020205020404" pitchFamily="49" charset="0"/>
                <a:cs typeface="Courier New" panose="02070309020205020404" pitchFamily="49" charset="0"/>
              </a:rPr>
              <a:t>       </a:t>
            </a:r>
            <a:r>
              <a:rPr lang="en-US" sz="1200" dirty="0">
                <a:solidFill>
                  <a:srgbClr val="0000FF"/>
                </a:solidFill>
                <a:highlight>
                  <a:srgbClr val="F0F0F0"/>
                </a:highlight>
                <a:latin typeface="Courier New" panose="02070309020205020404" pitchFamily="49" charset="0"/>
              </a:rPr>
              <a:t>#pragma</a:t>
            </a:r>
            <a:r>
              <a:rPr lang="en-US" sz="1200" dirty="0">
                <a:solidFill>
                  <a:srgbClr val="000000"/>
                </a:solidFill>
                <a:highlight>
                  <a:srgbClr val="F0F0F0"/>
                </a:highlight>
                <a:latin typeface="Courier New" panose="02070309020205020404" pitchFamily="49" charset="0"/>
              </a:rPr>
              <a:t> </a:t>
            </a:r>
            <a:r>
              <a:rPr lang="en-US" sz="1200" dirty="0" smtClean="0">
                <a:solidFill>
                  <a:srgbClr val="000000"/>
                </a:solidFill>
                <a:highlight>
                  <a:srgbClr val="F0F0F0"/>
                </a:highlight>
                <a:latin typeface="Courier New" panose="02070309020205020404" pitchFamily="49" charset="0"/>
              </a:rPr>
              <a:t>unroll(TILE_Y)</a:t>
            </a:r>
            <a:endParaRPr lang="nn-NO" sz="1200" dirty="0">
              <a:solidFill>
                <a:srgbClr val="0071C5"/>
              </a:solidFill>
              <a:latin typeface="Courier New" panose="02070309020205020404" pitchFamily="49" charset="0"/>
              <a:cs typeface="Courier New" panose="02070309020205020404" pitchFamily="49" charset="0"/>
            </a:endParaRP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200" dirty="0">
                <a:solidFill>
                  <a:srgbClr val="0071C5"/>
                </a:solidFill>
                <a:latin typeface="Courier New" panose="02070309020205020404" pitchFamily="49" charset="0"/>
                <a:cs typeface="Courier New" panose="02070309020205020404" pitchFamily="49" charset="0"/>
              </a:rPr>
              <a:t>for (</a:t>
            </a:r>
            <a:r>
              <a:rPr lang="en-US" sz="1200" dirty="0" err="1">
                <a:solidFill>
                  <a:srgbClr val="0071C5"/>
                </a:solidFill>
                <a:latin typeface="Courier New" panose="02070309020205020404" pitchFamily="49" charset="0"/>
                <a:cs typeface="Courier New" panose="02070309020205020404" pitchFamily="49" charset="0"/>
              </a:rPr>
              <a:t>int</a:t>
            </a:r>
            <a:r>
              <a:rPr lang="en-US" sz="1200" dirty="0">
                <a:solidFill>
                  <a:srgbClr val="0071C5"/>
                </a:solidFill>
                <a:latin typeface="Courier New" panose="02070309020205020404" pitchFamily="49" charset="0"/>
                <a:cs typeface="Courier New" panose="02070309020205020404" pitchFamily="49" charset="0"/>
              </a:rPr>
              <a:t> </a:t>
            </a:r>
            <a:r>
              <a:rPr lang="en-US" sz="1200" dirty="0" err="1">
                <a:solidFill>
                  <a:srgbClr val="0071C5"/>
                </a:solidFill>
                <a:latin typeface="Courier New" panose="02070309020205020404" pitchFamily="49" charset="0"/>
                <a:cs typeface="Courier New" panose="02070309020205020404" pitchFamily="49" charset="0"/>
              </a:rPr>
              <a:t>y_ind</a:t>
            </a:r>
            <a:r>
              <a:rPr lang="en-US" sz="1200" dirty="0">
                <a:solidFill>
                  <a:srgbClr val="0071C5"/>
                </a:solidFill>
                <a:latin typeface="Courier New" panose="02070309020205020404" pitchFamily="49" charset="0"/>
                <a:cs typeface="Courier New" panose="02070309020205020404" pitchFamily="49" charset="0"/>
              </a:rPr>
              <a:t> = 0; </a:t>
            </a:r>
            <a:r>
              <a:rPr lang="en-US" sz="1200" dirty="0" err="1">
                <a:solidFill>
                  <a:srgbClr val="0071C5"/>
                </a:solidFill>
                <a:latin typeface="Courier New" panose="02070309020205020404" pitchFamily="49" charset="0"/>
                <a:cs typeface="Courier New" panose="02070309020205020404" pitchFamily="49" charset="0"/>
              </a:rPr>
              <a:t>y_ind</a:t>
            </a:r>
            <a:r>
              <a:rPr lang="en-US" sz="1200" dirty="0">
                <a:solidFill>
                  <a:srgbClr val="0071C5"/>
                </a:solidFill>
                <a:latin typeface="Courier New" panose="02070309020205020404" pitchFamily="49" charset="0"/>
                <a:cs typeface="Courier New" panose="02070309020205020404" pitchFamily="49" charset="0"/>
              </a:rPr>
              <a:t> &lt; TILE_Y; </a:t>
            </a:r>
            <a:r>
              <a:rPr lang="en-US" sz="1200" dirty="0" err="1">
                <a:solidFill>
                  <a:srgbClr val="0071C5"/>
                </a:solidFill>
                <a:latin typeface="Courier New" panose="02070309020205020404" pitchFamily="49" charset="0"/>
                <a:cs typeface="Courier New" panose="02070309020205020404" pitchFamily="49" charset="0"/>
              </a:rPr>
              <a:t>y_ind</a:t>
            </a:r>
            <a:r>
              <a:rPr lang="en-US" sz="1200" dirty="0">
                <a:solidFill>
                  <a:srgbClr val="0071C5"/>
                </a:solidFill>
                <a:latin typeface="Courier New" panose="02070309020205020404" pitchFamily="49" charset="0"/>
                <a:cs typeface="Courier New" panose="02070309020205020404" pitchFamily="49" charset="0"/>
              </a:rPr>
              <a:t>++) {</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            </a:t>
            </a:r>
            <a:r>
              <a:rPr lang="en-US" sz="1100" b="1" dirty="0" err="1">
                <a:solidFill>
                  <a:srgbClr val="C00000"/>
                </a:solidFill>
                <a:latin typeface="Courier New" panose="02070309020205020404" pitchFamily="49" charset="0"/>
                <a:cs typeface="Courier New" panose="02070309020205020404" pitchFamily="49" charset="0"/>
              </a:rPr>
              <a:t>ctile</a:t>
            </a:r>
            <a:r>
              <a:rPr lang="en-US" sz="1200" dirty="0">
                <a:solidFill>
                  <a:srgbClr val="0071C5"/>
                </a:solidFill>
                <a:latin typeface="Courier New" panose="02070309020205020404" pitchFamily="49" charset="0"/>
                <a:cs typeface="Courier New" panose="02070309020205020404" pitchFamily="49" charset="0"/>
              </a:rPr>
              <a:t>[</a:t>
            </a:r>
            <a:r>
              <a:rPr lang="en-US" sz="1200" dirty="0" err="1">
                <a:solidFill>
                  <a:srgbClr val="0071C5"/>
                </a:solidFill>
                <a:latin typeface="Courier New" panose="02070309020205020404" pitchFamily="49" charset="0"/>
                <a:cs typeface="Courier New" panose="02070309020205020404" pitchFamily="49" charset="0"/>
              </a:rPr>
              <a:t>y_ind</a:t>
            </a:r>
            <a:r>
              <a:rPr lang="en-US" sz="1200" dirty="0">
                <a:solidFill>
                  <a:srgbClr val="0071C5"/>
                </a:solidFill>
                <a:latin typeface="Courier New" panose="02070309020205020404" pitchFamily="49" charset="0"/>
                <a:cs typeface="Courier New" panose="02070309020205020404" pitchFamily="49" charset="0"/>
              </a:rPr>
              <a:t>][:] += </a:t>
            </a:r>
            <a:r>
              <a:rPr lang="en-US" sz="1100" b="1" dirty="0" err="1">
                <a:solidFill>
                  <a:srgbClr val="C00000"/>
                </a:solidFill>
                <a:latin typeface="Courier New" panose="02070309020205020404" pitchFamily="49" charset="0"/>
                <a:cs typeface="Courier New" panose="02070309020205020404" pitchFamily="49" charset="0"/>
              </a:rPr>
              <a:t>atile</a:t>
            </a:r>
            <a:r>
              <a:rPr lang="en-US" sz="1200" dirty="0">
                <a:solidFill>
                  <a:srgbClr val="0071C5"/>
                </a:solidFill>
                <a:latin typeface="Courier New" panose="02070309020205020404" pitchFamily="49" charset="0"/>
                <a:cs typeface="Courier New" panose="02070309020205020404" pitchFamily="49" charset="0"/>
              </a:rPr>
              <a:t>[</a:t>
            </a:r>
            <a:r>
              <a:rPr lang="en-US" sz="1200" dirty="0" err="1">
                <a:solidFill>
                  <a:srgbClr val="0071C5"/>
                </a:solidFill>
                <a:latin typeface="Courier New" panose="02070309020205020404" pitchFamily="49" charset="0"/>
                <a:cs typeface="Courier New" panose="02070309020205020404" pitchFamily="49" charset="0"/>
              </a:rPr>
              <a:t>y_ind</a:t>
            </a:r>
            <a:r>
              <a:rPr lang="en-US" sz="1200" dirty="0">
                <a:solidFill>
                  <a:srgbClr val="0071C5"/>
                </a:solidFill>
                <a:latin typeface="Courier New" panose="02070309020205020404" pitchFamily="49" charset="0"/>
                <a:cs typeface="Courier New" panose="02070309020205020404" pitchFamily="49" charset="0"/>
              </a:rPr>
              <a:t>][</a:t>
            </a:r>
            <a:r>
              <a:rPr lang="en-US" sz="1200" dirty="0" err="1">
                <a:solidFill>
                  <a:srgbClr val="0071C5"/>
                </a:solidFill>
                <a:latin typeface="Courier New" panose="02070309020205020404" pitchFamily="49" charset="0"/>
                <a:cs typeface="Courier New" panose="02070309020205020404" pitchFamily="49" charset="0"/>
              </a:rPr>
              <a:t>k_ind</a:t>
            </a:r>
            <a:r>
              <a:rPr lang="en-US" sz="1200" dirty="0">
                <a:solidFill>
                  <a:srgbClr val="0071C5"/>
                </a:solidFill>
                <a:latin typeface="Courier New" panose="02070309020205020404" pitchFamily="49" charset="0"/>
                <a:cs typeface="Courier New" panose="02070309020205020404" pitchFamily="49" charset="0"/>
              </a:rPr>
              <a:t>] * </a:t>
            </a:r>
            <a:r>
              <a:rPr lang="en-US" sz="1100" b="1" dirty="0" err="1">
                <a:solidFill>
                  <a:srgbClr val="C00000"/>
                </a:solidFill>
                <a:latin typeface="Courier New" panose="02070309020205020404" pitchFamily="49" charset="0"/>
                <a:cs typeface="Courier New" panose="02070309020205020404" pitchFamily="49" charset="0"/>
              </a:rPr>
              <a:t>btile</a:t>
            </a:r>
            <a:r>
              <a:rPr lang="en-US" sz="1200" dirty="0">
                <a:solidFill>
                  <a:srgbClr val="0071C5"/>
                </a:solidFill>
                <a:latin typeface="Courier New" panose="02070309020205020404" pitchFamily="49" charset="0"/>
                <a:cs typeface="Courier New" panose="02070309020205020404" pitchFamily="49" charset="0"/>
              </a:rPr>
              <a:t>[:];</a:t>
            </a:r>
          </a:p>
          <a:p>
            <a:pPr lvl="0" defTabSz="257175">
              <a:spcBef>
                <a:spcPts val="675"/>
              </a:spcBef>
            </a:pPr>
            <a:r>
              <a:rPr lang="en-US" sz="1200" dirty="0">
                <a:solidFill>
                  <a:srgbClr val="0071C5"/>
                </a:solidFill>
                <a:latin typeface="Courier New" panose="02070309020205020404" pitchFamily="49" charset="0"/>
                <a:cs typeface="Courier New" panose="02070309020205020404" pitchFamily="49" charset="0"/>
              </a:rPr>
              <a:t>        </a:t>
            </a:r>
            <a:r>
              <a:rPr lang="en-US" sz="1200" dirty="0" smtClean="0">
                <a:solidFill>
                  <a:srgbClr val="0071C5"/>
                </a:solidFill>
                <a:latin typeface="Courier New" panose="02070309020205020404" pitchFamily="49" charset="0"/>
                <a:cs typeface="Courier New" panose="02070309020205020404" pitchFamily="49" charset="0"/>
              </a:rPr>
              <a:t>}</a:t>
            </a:r>
            <a:endParaRPr lang="en-US" sz="1200" dirty="0">
              <a:solidFill>
                <a:srgbClr val="0071C5"/>
              </a:solidFill>
              <a:latin typeface="Courier New" panose="02070309020205020404" pitchFamily="49" charset="0"/>
              <a:cs typeface="Courier New" panose="02070309020205020404" pitchFamily="49" charset="0"/>
            </a:endParaRPr>
          </a:p>
          <a:p>
            <a:pPr lvl="0" defTabSz="257175">
              <a:spcBef>
                <a:spcPts val="675"/>
              </a:spcBef>
            </a:pPr>
            <a:r>
              <a:rPr lang="en-US" sz="1200" dirty="0">
                <a:solidFill>
                  <a:srgbClr val="0071C5"/>
                </a:solidFill>
                <a:latin typeface="Courier New" panose="02070309020205020404" pitchFamily="49" charset="0"/>
                <a:cs typeface="Courier New" panose="02070309020205020404" pitchFamily="49" charset="0"/>
              </a:rPr>
              <a:t>    </a:t>
            </a:r>
            <a:r>
              <a:rPr lang="en-US" sz="1200" dirty="0" smtClean="0">
                <a:solidFill>
                  <a:srgbClr val="0071C5"/>
                </a:solidFill>
                <a:latin typeface="Courier New" panose="02070309020205020404" pitchFamily="49" charset="0"/>
                <a:cs typeface="Courier New" panose="02070309020205020404" pitchFamily="49" charset="0"/>
              </a:rPr>
              <a:t>}</a:t>
            </a:r>
            <a:endParaRPr lang="en-US" sz="1200" dirty="0">
              <a:solidFill>
                <a:srgbClr val="0071C5"/>
              </a:solidFill>
              <a:latin typeface="Courier New" panose="02070309020205020404" pitchFamily="49" charset="0"/>
              <a:cs typeface="Courier New" panose="02070309020205020404" pitchFamily="49" charset="0"/>
            </a:endParaRP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a:t>
            </a:r>
          </a:p>
          <a:p>
            <a:pPr lvl="0" defTabSz="257175">
              <a:spcBef>
                <a:spcPts val="675"/>
              </a:spcBef>
            </a:pPr>
            <a:r>
              <a:rPr lang="en-US" sz="1200" dirty="0" smtClean="0">
                <a:solidFill>
                  <a:srgbClr val="0071C5"/>
                </a:solidFill>
                <a:latin typeface="Courier New" panose="02070309020205020404" pitchFamily="49" charset="0"/>
                <a:cs typeface="Courier New" panose="02070309020205020404" pitchFamily="49" charset="0"/>
              </a:rPr>
              <a:t>...</a:t>
            </a:r>
            <a:endParaRPr lang="en-US" sz="1200" dirty="0">
              <a:solidFill>
                <a:srgbClr val="0071C5"/>
              </a:solidFill>
              <a:latin typeface="Courier New" panose="02070309020205020404" pitchFamily="49" charset="0"/>
              <a:cs typeface="Courier New" panose="02070309020205020404" pitchFamily="49" charset="0"/>
            </a:endParaRPr>
          </a:p>
        </p:txBody>
      </p:sp>
      <p:sp>
        <p:nvSpPr>
          <p:cNvPr id="7" name="TextBox 6"/>
          <p:cNvSpPr txBox="1"/>
          <p:nvPr/>
        </p:nvSpPr>
        <p:spPr>
          <a:xfrm>
            <a:off x="3673929" y="3992336"/>
            <a:ext cx="4661807" cy="246221"/>
          </a:xfrm>
          <a:prstGeom prst="rect">
            <a:avLst/>
          </a:prstGeom>
          <a:noFill/>
        </p:spPr>
        <p:txBody>
          <a:bodyPr vert="horz" wrap="square" lIns="0" tIns="0" rIns="0" bIns="0" rtlCol="0">
            <a:spAutoFit/>
          </a:bodyPr>
          <a:lstStyle/>
          <a:p>
            <a:r>
              <a:rPr lang="en-US" sz="1600" dirty="0" smtClean="0">
                <a:solidFill>
                  <a:srgbClr val="003C71"/>
                </a:solidFill>
              </a:rPr>
              <a:t>Best </a:t>
            </a:r>
            <a:r>
              <a:rPr lang="en-US" sz="1600" dirty="0">
                <a:solidFill>
                  <a:srgbClr val="003C71"/>
                </a:solidFill>
              </a:rPr>
              <a:t>offload time 512x512, BDW GT3 - </a:t>
            </a:r>
            <a:r>
              <a:rPr lang="en-US" sz="1600" b="1" dirty="0">
                <a:solidFill>
                  <a:srgbClr val="003C71"/>
                </a:solidFill>
              </a:rPr>
              <a:t>4.433</a:t>
            </a:r>
            <a:r>
              <a:rPr lang="en-US" sz="1600" dirty="0" smtClean="0">
                <a:solidFill>
                  <a:srgbClr val="003C71"/>
                </a:solidFill>
              </a:rPr>
              <a:t> </a:t>
            </a:r>
            <a:r>
              <a:rPr lang="en-US" sz="1600" dirty="0" err="1">
                <a:solidFill>
                  <a:srgbClr val="003C71"/>
                </a:solidFill>
              </a:rPr>
              <a:t>ms</a:t>
            </a:r>
            <a:endParaRPr lang="en-US" sz="1600" dirty="0" smtClean="0">
              <a:solidFill>
                <a:srgbClr val="003C71"/>
              </a:solidFill>
            </a:endParaRPr>
          </a:p>
        </p:txBody>
      </p:sp>
    </p:spTree>
    <p:extLst>
      <p:ext uri="{BB962C8B-B14F-4D97-AF65-F5344CB8AC3E}">
        <p14:creationId xmlns:p14="http://schemas.microsoft.com/office/powerpoint/2010/main" val="2077474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0310" y="1842838"/>
            <a:ext cx="8229600" cy="868680"/>
          </a:xfrm>
        </p:spPr>
        <p:txBody>
          <a:bodyPr/>
          <a:lstStyle/>
          <a:p>
            <a:r>
              <a:rPr lang="en-US" dirty="0"/>
              <a:t>Matrix multiplication: </a:t>
            </a:r>
            <a:r>
              <a:rPr lang="en-US" dirty="0" smtClean="0"/>
              <a:t>SLM version</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67</a:t>
            </a:fld>
            <a:endParaRPr lang="ru-RU"/>
          </a:p>
        </p:txBody>
      </p:sp>
    </p:spTree>
    <p:extLst>
      <p:ext uri="{BB962C8B-B14F-4D97-AF65-F5344CB8AC3E}">
        <p14:creationId xmlns:p14="http://schemas.microsoft.com/office/powerpoint/2010/main" val="34437285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Matrix multiplication: </a:t>
            </a:r>
            <a:r>
              <a:rPr lang="en-US" dirty="0" smtClean="0"/>
              <a:t>SLM version (code</a:t>
            </a:r>
            <a:r>
              <a:rPr lang="en-US" dirty="0"/>
              <a:t>)</a:t>
            </a:r>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68</a:t>
            </a:fld>
            <a:endParaRPr lang="ru-RU"/>
          </a:p>
        </p:txBody>
      </p:sp>
      <p:sp>
        <p:nvSpPr>
          <p:cNvPr id="6" name="Rectangle 5"/>
          <p:cNvSpPr/>
          <p:nvPr/>
        </p:nvSpPr>
        <p:spPr>
          <a:xfrm>
            <a:off x="74760" y="744470"/>
            <a:ext cx="5789223" cy="3939540"/>
          </a:xfrm>
          <a:prstGeom prst="rect">
            <a:avLst/>
          </a:prstGeom>
        </p:spPr>
        <p:txBody>
          <a:bodyPr wrap="square">
            <a:spAutoFit/>
          </a:bodyPr>
          <a:lstStyle/>
          <a:p>
            <a:r>
              <a:rPr lang="en-US" sz="1000" dirty="0">
                <a:solidFill>
                  <a:srgbClr val="008000"/>
                </a:solidFill>
                <a:highlight>
                  <a:srgbClr val="F0F0F0"/>
                </a:highlight>
                <a:latin typeface="Courier New" panose="02070309020205020404" pitchFamily="49" charset="0"/>
              </a:rPr>
              <a:t>// SLM-based algorithm - cache B's vertical stripes in SLM</a:t>
            </a:r>
            <a:endParaRPr lang="en-US" sz="1000" dirty="0">
              <a:solidFill>
                <a:srgbClr val="000000"/>
              </a:solidFill>
              <a:highlight>
                <a:srgbClr val="F0F0F0"/>
              </a:highlight>
              <a:latin typeface="Courier New" panose="02070309020205020404" pitchFamily="49" charset="0"/>
            </a:endParaRPr>
          </a:p>
          <a:p>
            <a:r>
              <a:rPr lang="en-US" sz="1000" dirty="0">
                <a:solidFill>
                  <a:srgbClr val="0000FF"/>
                </a:solidFill>
                <a:highlight>
                  <a:srgbClr val="F0F0F0"/>
                </a:highlight>
                <a:latin typeface="Courier New" panose="02070309020205020404" pitchFamily="49" charset="0"/>
              </a:rPr>
              <a:t>__</a:t>
            </a:r>
            <a:r>
              <a:rPr lang="en-US" sz="1000" dirty="0" err="1">
                <a:solidFill>
                  <a:srgbClr val="0000FF"/>
                </a:solidFill>
                <a:highlight>
                  <a:srgbClr val="F0F0F0"/>
                </a:highlight>
                <a:latin typeface="Courier New" panose="02070309020205020404" pitchFamily="49" charset="0"/>
              </a:rPr>
              <a:t>declspec</a:t>
            </a:r>
            <a:r>
              <a:rPr lang="en-US" sz="1000" dirty="0">
                <a:solidFill>
                  <a:srgbClr val="000000"/>
                </a:solidFill>
                <a:highlight>
                  <a:srgbClr val="F0F0F0"/>
                </a:highlight>
                <a:latin typeface="Courier New" panose="02070309020205020404" pitchFamily="49" charset="0"/>
              </a:rPr>
              <a:t>(target(</a:t>
            </a:r>
            <a:r>
              <a:rPr lang="en-US" sz="1000" dirty="0" err="1">
                <a:solidFill>
                  <a:srgbClr val="000000"/>
                </a:solidFill>
                <a:highlight>
                  <a:srgbClr val="F0F0F0"/>
                </a:highlight>
                <a:latin typeface="Courier New" panose="02070309020205020404" pitchFamily="49" charset="0"/>
              </a:rPr>
              <a:t>gfx_kernel</a:t>
            </a:r>
            <a:r>
              <a:rPr lang="en-US" sz="1000" dirty="0">
                <a:solidFill>
                  <a:srgbClr val="000000"/>
                </a:solidFill>
                <a:highlight>
                  <a:srgbClr val="F0F0F0"/>
                </a:highlight>
                <a:latin typeface="Courier New" panose="02070309020205020404" pitchFamily="49" charset="0"/>
              </a:rPr>
              <a:t>)) </a:t>
            </a:r>
            <a:r>
              <a:rPr lang="en-US" sz="1000" dirty="0">
                <a:solidFill>
                  <a:srgbClr val="0000FF"/>
                </a:solidFill>
                <a:highlight>
                  <a:srgbClr val="F0F0F0"/>
                </a:highlight>
                <a:latin typeface="Courier New" panose="02070309020205020404" pitchFamily="49" charset="0"/>
              </a:rPr>
              <a:t>void</a:t>
            </a:r>
            <a:r>
              <a:rPr lang="en-US" sz="1000" dirty="0">
                <a:solidFill>
                  <a:srgbClr val="000000"/>
                </a:solidFill>
                <a:highlight>
                  <a:srgbClr val="F0F0F0"/>
                </a:highlight>
                <a:latin typeface="Courier New" panose="02070309020205020404" pitchFamily="49" charset="0"/>
              </a:rPr>
              <a:t> matmult3(</a:t>
            </a:r>
          </a:p>
          <a:p>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SIZE_K, </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SIZE_X, </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SIZE_Y, DTYPE *AA, DTYPE *BB, DTYPE *CC</a:t>
            </a:r>
            <a:r>
              <a:rPr lang="en-US" sz="1000" dirty="0" smtClean="0">
                <a:solidFill>
                  <a:srgbClr val="000000"/>
                </a:solidFill>
                <a:highlight>
                  <a:srgbClr val="F0F0F0"/>
                </a:highlight>
                <a:latin typeface="Courier New" panose="02070309020205020404" pitchFamily="49" charset="0"/>
              </a:rPr>
              <a:t>) {</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00FF"/>
                </a:solidFill>
                <a:highlight>
                  <a:srgbClr val="F0F0F0"/>
                </a:highlight>
                <a:latin typeface="Courier New" panose="02070309020205020404" pitchFamily="49" charset="0"/>
              </a:rPr>
              <a:t>  </a:t>
            </a:r>
            <a:r>
              <a:rPr lang="en-US" sz="1000" b="1" dirty="0" smtClean="0">
                <a:solidFill>
                  <a:srgbClr val="FF0000"/>
                </a:solidFill>
                <a:highlight>
                  <a:srgbClr val="F0F0F0"/>
                </a:highlight>
                <a:latin typeface="Courier New" panose="02070309020205020404" pitchFamily="49" charset="0"/>
              </a:rPr>
              <a:t>_</a:t>
            </a:r>
            <a:r>
              <a:rPr lang="en-US" sz="1000" b="1" dirty="0" err="1">
                <a:solidFill>
                  <a:srgbClr val="FF0000"/>
                </a:solidFill>
                <a:highlight>
                  <a:srgbClr val="F0F0F0"/>
                </a:highlight>
                <a:latin typeface="Courier New" panose="02070309020205020404" pitchFamily="49" charset="0"/>
              </a:rPr>
              <a:t>Cilk_for</a:t>
            </a:r>
            <a:r>
              <a:rPr lang="en-US" sz="1000" b="1" dirty="0">
                <a:solidFill>
                  <a:srgbClr val="FF0000"/>
                </a:solidFill>
                <a:highlight>
                  <a:srgbClr val="F0F0F0"/>
                </a:highlight>
                <a:latin typeface="Courier New" panose="02070309020205020404" pitchFamily="49" charset="0"/>
              </a:rPr>
              <a:t> _</a:t>
            </a:r>
            <a:r>
              <a:rPr lang="en-US" sz="1000" b="1" dirty="0" err="1">
                <a:solidFill>
                  <a:srgbClr val="FF0000"/>
                </a:solidFill>
                <a:highlight>
                  <a:srgbClr val="F0F0F0"/>
                </a:highlight>
                <a:latin typeface="Courier New" panose="02070309020205020404" pitchFamily="49" charset="0"/>
              </a:rPr>
              <a:t>Thread_group</a:t>
            </a:r>
            <a:r>
              <a:rPr lang="en-US" sz="1000" dirty="0">
                <a:solidFill>
                  <a:srgbClr val="000000"/>
                </a:solidFill>
                <a:highlight>
                  <a:srgbClr val="F0F0F0"/>
                </a:highlight>
                <a:latin typeface="Courier New" panose="02070309020205020404" pitchFamily="49" charset="0"/>
              </a:rPr>
              <a:t> (</a:t>
            </a:r>
            <a:r>
              <a:rPr lang="en-US" sz="1000" dirty="0" err="1">
                <a:solidFill>
                  <a:srgbClr val="0000FF"/>
                </a:solidFill>
                <a:highlight>
                  <a:srgbClr val="F0F0F0"/>
                </a:highlight>
                <a:latin typeface="Courier New" panose="02070309020205020404" pitchFamily="49" charset="0"/>
              </a:rPr>
              <a:t>int</a:t>
            </a:r>
            <a:r>
              <a:rPr lang="en-US" sz="1000" dirty="0">
                <a:solidFill>
                  <a:srgbClr val="000000"/>
                </a:solidFill>
                <a:highlight>
                  <a:srgbClr val="F0F0F0"/>
                </a:highlight>
                <a:latin typeface="Courier New" panose="02070309020205020404" pitchFamily="49" charset="0"/>
              </a:rPr>
              <a:t> </a:t>
            </a:r>
            <a:r>
              <a:rPr lang="en-US" sz="1000" dirty="0" err="1">
                <a:solidFill>
                  <a:srgbClr val="000000"/>
                </a:solidFill>
                <a:highlight>
                  <a:srgbClr val="F0F0F0"/>
                </a:highlight>
                <a:latin typeface="Courier New" panose="02070309020205020404" pitchFamily="49" charset="0"/>
              </a:rPr>
              <a:t>tg_x</a:t>
            </a:r>
            <a:r>
              <a:rPr lang="en-US" sz="1000" dirty="0">
                <a:solidFill>
                  <a:srgbClr val="000000"/>
                </a:solidFill>
                <a:highlight>
                  <a:srgbClr val="F0F0F0"/>
                </a:highlight>
                <a:latin typeface="Courier New" panose="02070309020205020404" pitchFamily="49" charset="0"/>
              </a:rPr>
              <a:t> = 0; </a:t>
            </a:r>
            <a:r>
              <a:rPr lang="en-US" sz="1000" dirty="0" err="1">
                <a:solidFill>
                  <a:srgbClr val="000000"/>
                </a:solidFill>
                <a:highlight>
                  <a:srgbClr val="F0F0F0"/>
                </a:highlight>
                <a:latin typeface="Courier New" panose="02070309020205020404" pitchFamily="49" charset="0"/>
              </a:rPr>
              <a:t>tg_x</a:t>
            </a:r>
            <a:r>
              <a:rPr lang="en-US" sz="1000" dirty="0">
                <a:solidFill>
                  <a:srgbClr val="000000"/>
                </a:solidFill>
                <a:highlight>
                  <a:srgbClr val="F0F0F0"/>
                </a:highlight>
                <a:latin typeface="Courier New" panose="02070309020205020404" pitchFamily="49" charset="0"/>
              </a:rPr>
              <a:t> &lt; SIZE_X; </a:t>
            </a:r>
            <a:r>
              <a:rPr lang="en-US" sz="1000" dirty="0" err="1">
                <a:solidFill>
                  <a:srgbClr val="000000"/>
                </a:solidFill>
                <a:highlight>
                  <a:srgbClr val="F0F0F0"/>
                </a:highlight>
                <a:latin typeface="Courier New" panose="02070309020205020404" pitchFamily="49" charset="0"/>
              </a:rPr>
              <a:t>tg_x</a:t>
            </a:r>
            <a:r>
              <a:rPr lang="en-US" sz="1000" dirty="0">
                <a:solidFill>
                  <a:srgbClr val="000000"/>
                </a:solidFill>
                <a:highlight>
                  <a:srgbClr val="F0F0F0"/>
                </a:highlight>
                <a:latin typeface="Courier New" panose="02070309020205020404" pitchFamily="49" charset="0"/>
              </a:rPr>
              <a:t> += TILE_X) </a:t>
            </a:r>
            <a:r>
              <a:rPr lang="en-US" sz="1000" dirty="0" smtClean="0">
                <a:solidFill>
                  <a:srgbClr val="000000"/>
                </a:solidFill>
                <a:highlight>
                  <a:srgbClr val="F0F0F0"/>
                </a:highlight>
                <a:latin typeface="Courier New" panose="02070309020205020404" pitchFamily="49" charset="0"/>
              </a:rPr>
              <a:t>{</a:t>
            </a:r>
          </a:p>
          <a:p>
            <a:r>
              <a:rPr lang="en-US" sz="1000" dirty="0">
                <a:solidFill>
                  <a:srgbClr val="000000"/>
                </a:solidFill>
                <a:highlight>
                  <a:srgbClr val="F0F0F0"/>
                </a:highlight>
                <a:latin typeface="Courier New" panose="02070309020205020404" pitchFamily="49" charset="0"/>
              </a:rPr>
              <a:t> </a:t>
            </a:r>
            <a:r>
              <a:rPr lang="en-US" sz="1000" dirty="0" smtClean="0">
                <a:solidFill>
                  <a:srgbClr val="000000"/>
                </a:solidFill>
                <a:highlight>
                  <a:srgbClr val="F0F0F0"/>
                </a:highlight>
                <a:latin typeface="Courier New" panose="02070309020205020404" pitchFamily="49" charset="0"/>
              </a:rPr>
              <a:t>   ...</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declare "supertiles" of B matrix to be allocated in SLM</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0000"/>
                </a:solidFill>
                <a:highlight>
                  <a:srgbClr val="F0F0F0"/>
                </a:highlight>
                <a:latin typeface="Courier New" panose="02070309020205020404" pitchFamily="49" charset="0"/>
              </a:rPr>
              <a:t>    </a:t>
            </a:r>
            <a:r>
              <a:rPr lang="en-US" sz="1000" b="1" dirty="0" smtClean="0">
                <a:solidFill>
                  <a:srgbClr val="FF0000"/>
                </a:solidFill>
                <a:highlight>
                  <a:srgbClr val="F0F0F0"/>
                </a:highlight>
                <a:latin typeface="Courier New" panose="02070309020205020404" pitchFamily="49" charset="0"/>
              </a:rPr>
              <a:t>__</a:t>
            </a:r>
            <a:r>
              <a:rPr lang="en-US" sz="1000" b="1" dirty="0" err="1">
                <a:solidFill>
                  <a:srgbClr val="FF0000"/>
                </a:solidFill>
                <a:highlight>
                  <a:srgbClr val="F0F0F0"/>
                </a:highlight>
                <a:latin typeface="Courier New" panose="02070309020205020404" pitchFamily="49" charset="0"/>
              </a:rPr>
              <a:t>thread_group_local</a:t>
            </a:r>
            <a:r>
              <a:rPr lang="en-US" sz="1000" dirty="0">
                <a:solidFill>
                  <a:srgbClr val="000000"/>
                </a:solidFill>
                <a:highlight>
                  <a:srgbClr val="F0F0F0"/>
                </a:highlight>
                <a:latin typeface="Courier New" panose="02070309020205020404" pitchFamily="49" charset="0"/>
              </a:rPr>
              <a:t> DTYPE </a:t>
            </a:r>
            <a:r>
              <a:rPr lang="en-US" sz="1000" dirty="0" err="1">
                <a:solidFill>
                  <a:srgbClr val="000000"/>
                </a:solidFill>
                <a:highlight>
                  <a:srgbClr val="F0F0F0"/>
                </a:highlight>
                <a:latin typeface="Courier New" panose="02070309020205020404" pitchFamily="49" charset="0"/>
              </a:rPr>
              <a:t>slm_btile</a:t>
            </a:r>
            <a:r>
              <a:rPr lang="en-US" sz="1000" dirty="0">
                <a:solidFill>
                  <a:srgbClr val="000000"/>
                </a:solidFill>
                <a:highlight>
                  <a:srgbClr val="F0F0F0"/>
                </a:highlight>
                <a:latin typeface="Courier New" panose="02070309020205020404" pitchFamily="49" charset="0"/>
              </a:rPr>
              <a:t>[SIZE_K_C][TILE_X];</a:t>
            </a:r>
          </a:p>
          <a:p>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initialize the B's </a:t>
            </a:r>
            <a:r>
              <a:rPr lang="en-US" sz="1000" dirty="0" err="1">
                <a:solidFill>
                  <a:srgbClr val="008000"/>
                </a:solidFill>
                <a:highlight>
                  <a:srgbClr val="F0F0F0"/>
                </a:highlight>
                <a:latin typeface="Courier New" panose="02070309020205020404" pitchFamily="49" charset="0"/>
              </a:rPr>
              <a:t>supertile</a:t>
            </a:r>
            <a:r>
              <a:rPr lang="en-US" sz="1000" dirty="0">
                <a:solidFill>
                  <a:srgbClr val="008000"/>
                </a:solidFill>
                <a:highlight>
                  <a:srgbClr val="F0F0F0"/>
                </a:highlight>
                <a:latin typeface="Courier New" panose="02070309020205020404" pitchFamily="49" charset="0"/>
              </a:rPr>
              <a:t> (in parallel)</a:t>
            </a:r>
            <a:endParaRPr lang="en-US" sz="1000" dirty="0">
              <a:solidFill>
                <a:srgbClr val="000000"/>
              </a:solidFill>
              <a:highlight>
                <a:srgbClr val="F0F0F0"/>
              </a:highlight>
              <a:latin typeface="Courier New" panose="02070309020205020404" pitchFamily="49" charset="0"/>
            </a:endParaRPr>
          </a:p>
          <a:p>
            <a:r>
              <a:rPr lang="nn-NO" sz="1000" dirty="0" smtClean="0">
                <a:solidFill>
                  <a:srgbClr val="0000FF"/>
                </a:solidFill>
                <a:highlight>
                  <a:srgbClr val="F0F0F0"/>
                </a:highlight>
                <a:latin typeface="Courier New" panose="02070309020205020404" pitchFamily="49" charset="0"/>
              </a:rPr>
              <a:t>    </a:t>
            </a:r>
            <a:r>
              <a:rPr lang="nn-NO" sz="1000" b="1" dirty="0" smtClean="0">
                <a:solidFill>
                  <a:srgbClr val="FF0000"/>
                </a:solidFill>
                <a:highlight>
                  <a:srgbClr val="F0F0F0"/>
                </a:highlight>
                <a:latin typeface="Courier New" panose="02070309020205020404" pitchFamily="49" charset="0"/>
              </a:rPr>
              <a:t>_</a:t>
            </a:r>
            <a:r>
              <a:rPr lang="nn-NO" sz="1000" b="1" dirty="0">
                <a:solidFill>
                  <a:srgbClr val="FF0000"/>
                </a:solidFill>
                <a:highlight>
                  <a:srgbClr val="F0F0F0"/>
                </a:highlight>
                <a:latin typeface="Courier New" panose="02070309020205020404" pitchFamily="49" charset="0"/>
              </a:rPr>
              <a:t>Cilk_for</a:t>
            </a:r>
            <a:r>
              <a:rPr lang="nn-NO" sz="1000" dirty="0">
                <a:solidFill>
                  <a:srgbClr val="000000"/>
                </a:solidFill>
                <a:highlight>
                  <a:srgbClr val="F0F0F0"/>
                </a:highlight>
                <a:latin typeface="Courier New" panose="02070309020205020404" pitchFamily="49" charset="0"/>
              </a:rPr>
              <a:t> (</a:t>
            </a:r>
            <a:r>
              <a:rPr lang="nn-NO" sz="1000" dirty="0">
                <a:solidFill>
                  <a:srgbClr val="0000FF"/>
                </a:solidFill>
                <a:highlight>
                  <a:srgbClr val="F0F0F0"/>
                </a:highlight>
                <a:latin typeface="Courier New" panose="02070309020205020404" pitchFamily="49" charset="0"/>
              </a:rPr>
              <a:t>int</a:t>
            </a:r>
            <a:r>
              <a:rPr lang="nn-NO" sz="1000" dirty="0">
                <a:solidFill>
                  <a:srgbClr val="000000"/>
                </a:solidFill>
                <a:highlight>
                  <a:srgbClr val="F0F0F0"/>
                </a:highlight>
                <a:latin typeface="Courier New" panose="02070309020205020404" pitchFamily="49" charset="0"/>
              </a:rPr>
              <a:t> i0 = 0; i0 &lt; SIZE_K_C; i0++) {</a:t>
            </a:r>
          </a:p>
          <a:p>
            <a:r>
              <a:rPr lang="en-US" sz="1000" dirty="0" smtClean="0">
                <a:solidFill>
                  <a:srgbClr val="000000"/>
                </a:solidFill>
                <a:highlight>
                  <a:srgbClr val="F0F0F0"/>
                </a:highlight>
                <a:latin typeface="Courier New" panose="02070309020205020404" pitchFamily="49" charset="0"/>
              </a:rPr>
              <a:t>      </a:t>
            </a:r>
            <a:r>
              <a:rPr lang="en-US" sz="1000" dirty="0" err="1" smtClean="0">
                <a:solidFill>
                  <a:srgbClr val="000000"/>
                </a:solidFill>
                <a:highlight>
                  <a:srgbClr val="F0F0F0"/>
                </a:highlight>
                <a:latin typeface="Courier New" panose="02070309020205020404" pitchFamily="49" charset="0"/>
              </a:rPr>
              <a:t>slm_btile</a:t>
            </a:r>
            <a:r>
              <a:rPr lang="en-US" sz="1000" dirty="0" smtClean="0">
                <a:solidFill>
                  <a:srgbClr val="000000"/>
                </a:solidFill>
                <a:highlight>
                  <a:srgbClr val="F0F0F0"/>
                </a:highlight>
                <a:latin typeface="Courier New" panose="02070309020205020404" pitchFamily="49" charset="0"/>
              </a:rPr>
              <a:t>[i0</a:t>
            </a:r>
            <a:r>
              <a:rPr lang="en-US" sz="1000" dirty="0">
                <a:solidFill>
                  <a:srgbClr val="000000"/>
                </a:solidFill>
                <a:highlight>
                  <a:srgbClr val="F0F0F0"/>
                </a:highlight>
                <a:latin typeface="Courier New" panose="02070309020205020404" pitchFamily="49" charset="0"/>
              </a:rPr>
              <a:t>][:] = B[i0][</a:t>
            </a:r>
            <a:r>
              <a:rPr lang="en-US" sz="1000" dirty="0" err="1">
                <a:solidFill>
                  <a:srgbClr val="000000"/>
                </a:solidFill>
                <a:highlight>
                  <a:srgbClr val="F0F0F0"/>
                </a:highlight>
                <a:latin typeface="Courier New" panose="02070309020205020404" pitchFamily="49" charset="0"/>
              </a:rPr>
              <a:t>tg_x:TILE_X</a:t>
            </a:r>
            <a:r>
              <a:rPr lang="en-US" sz="1000" dirty="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    }</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0000"/>
                </a:solidFill>
                <a:highlight>
                  <a:srgbClr val="F0F0F0"/>
                </a:highlight>
                <a:latin typeface="Courier New" panose="02070309020205020404" pitchFamily="49" charset="0"/>
              </a:rPr>
              <a:t>    </a:t>
            </a:r>
            <a:r>
              <a:rPr lang="en-US" sz="1000" b="1" dirty="0">
                <a:solidFill>
                  <a:srgbClr val="FF0000"/>
                </a:solidFill>
                <a:highlight>
                  <a:srgbClr val="F0F0F0"/>
                </a:highlight>
                <a:latin typeface="Courier New" panose="02070309020205020404" pitchFamily="49" charset="0"/>
              </a:rPr>
              <a:t>_</a:t>
            </a:r>
            <a:r>
              <a:rPr lang="en-US" sz="1000" b="1" dirty="0" err="1">
                <a:solidFill>
                  <a:srgbClr val="FF0000"/>
                </a:solidFill>
                <a:highlight>
                  <a:srgbClr val="F0F0F0"/>
                </a:highlight>
                <a:latin typeface="Courier New" panose="02070309020205020404" pitchFamily="49" charset="0"/>
              </a:rPr>
              <a:t>gfx_gpgpu_thread_barrier</a:t>
            </a:r>
            <a:r>
              <a:rPr lang="en-US" sz="1000" dirty="0">
                <a:solidFill>
                  <a:srgbClr val="000000"/>
                </a:solidFill>
                <a:highlight>
                  <a:srgbClr val="F0F0F0"/>
                </a:highlight>
                <a:latin typeface="Courier New" panose="02070309020205020404" pitchFamily="49" charset="0"/>
              </a:rPr>
              <a:t>();</a:t>
            </a:r>
          </a:p>
          <a:p>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calculate the </a:t>
            </a:r>
            <a:r>
              <a:rPr lang="en-US" sz="1000" dirty="0" err="1">
                <a:solidFill>
                  <a:srgbClr val="008000"/>
                </a:solidFill>
                <a:highlight>
                  <a:srgbClr val="F0F0F0"/>
                </a:highlight>
                <a:latin typeface="Courier New" panose="02070309020205020404" pitchFamily="49" charset="0"/>
              </a:rPr>
              <a:t>tg_x's</a:t>
            </a:r>
            <a:r>
              <a:rPr lang="en-US" sz="1000" dirty="0">
                <a:solidFill>
                  <a:srgbClr val="008000"/>
                </a:solidFill>
                <a:highlight>
                  <a:srgbClr val="F0F0F0"/>
                </a:highlight>
                <a:latin typeface="Courier New" panose="02070309020205020404" pitchFamily="49" charset="0"/>
              </a:rPr>
              <a:t> column of tiles in the result matrix</a:t>
            </a:r>
            <a:endParaRPr lang="en-US" sz="1000" dirty="0">
              <a:solidFill>
                <a:srgbClr val="000000"/>
              </a:solidFill>
              <a:highlight>
                <a:srgbClr val="F0F0F0"/>
              </a:highlight>
              <a:latin typeface="Courier New" panose="02070309020205020404" pitchFamily="49" charset="0"/>
            </a:endParaRPr>
          </a:p>
          <a:p>
            <a:r>
              <a:rPr lang="es-ES" sz="1000" dirty="0" smtClean="0">
                <a:solidFill>
                  <a:srgbClr val="0000FF"/>
                </a:solidFill>
                <a:highlight>
                  <a:srgbClr val="F0F0F0"/>
                </a:highlight>
                <a:latin typeface="Courier New" panose="02070309020205020404" pitchFamily="49" charset="0"/>
              </a:rPr>
              <a:t>    </a:t>
            </a:r>
            <a:r>
              <a:rPr lang="es-ES" sz="1000" b="1" dirty="0">
                <a:solidFill>
                  <a:srgbClr val="FF0000"/>
                </a:solidFill>
                <a:highlight>
                  <a:srgbClr val="F0F0F0"/>
                </a:highlight>
                <a:latin typeface="Courier New" panose="02070309020205020404" pitchFamily="49" charset="0"/>
              </a:rPr>
              <a:t>_</a:t>
            </a:r>
            <a:r>
              <a:rPr lang="es-ES" sz="1000" b="1" dirty="0" err="1">
                <a:solidFill>
                  <a:srgbClr val="FF0000"/>
                </a:solidFill>
                <a:highlight>
                  <a:srgbClr val="F0F0F0"/>
                </a:highlight>
                <a:latin typeface="Courier New" panose="02070309020205020404" pitchFamily="49" charset="0"/>
              </a:rPr>
              <a:t>Cilk_for</a:t>
            </a:r>
            <a:r>
              <a:rPr lang="es-ES" sz="1000" dirty="0">
                <a:solidFill>
                  <a:srgbClr val="000000"/>
                </a:solidFill>
                <a:highlight>
                  <a:srgbClr val="F0F0F0"/>
                </a:highlight>
                <a:latin typeface="Courier New" panose="02070309020205020404" pitchFamily="49" charset="0"/>
              </a:rPr>
              <a:t> (</a:t>
            </a:r>
            <a:r>
              <a:rPr lang="es-ES" sz="1000" dirty="0" err="1">
                <a:solidFill>
                  <a:srgbClr val="0000FF"/>
                </a:solidFill>
                <a:highlight>
                  <a:srgbClr val="F0F0F0"/>
                </a:highlight>
                <a:latin typeface="Courier New" panose="02070309020205020404" pitchFamily="49" charset="0"/>
              </a:rPr>
              <a:t>int</a:t>
            </a:r>
            <a:r>
              <a:rPr lang="es-ES" sz="1000" dirty="0">
                <a:solidFill>
                  <a:srgbClr val="000000"/>
                </a:solidFill>
                <a:highlight>
                  <a:srgbClr val="F0F0F0"/>
                </a:highlight>
                <a:latin typeface="Courier New" panose="02070309020205020404" pitchFamily="49" charset="0"/>
              </a:rPr>
              <a:t> </a:t>
            </a:r>
            <a:r>
              <a:rPr lang="es-ES" sz="1000" dirty="0" err="1">
                <a:solidFill>
                  <a:srgbClr val="000000"/>
                </a:solidFill>
                <a:highlight>
                  <a:srgbClr val="F0F0F0"/>
                </a:highlight>
                <a:latin typeface="Courier New" panose="02070309020205020404" pitchFamily="49" charset="0"/>
              </a:rPr>
              <a:t>super_y</a:t>
            </a:r>
            <a:r>
              <a:rPr lang="es-ES" sz="1000" dirty="0">
                <a:solidFill>
                  <a:srgbClr val="000000"/>
                </a:solidFill>
                <a:highlight>
                  <a:srgbClr val="F0F0F0"/>
                </a:highlight>
                <a:latin typeface="Courier New" panose="02070309020205020404" pitchFamily="49" charset="0"/>
              </a:rPr>
              <a:t> = 0; </a:t>
            </a:r>
            <a:r>
              <a:rPr lang="es-ES" sz="1000" dirty="0" err="1">
                <a:solidFill>
                  <a:srgbClr val="000000"/>
                </a:solidFill>
                <a:highlight>
                  <a:srgbClr val="F0F0F0"/>
                </a:highlight>
                <a:latin typeface="Courier New" panose="02070309020205020404" pitchFamily="49" charset="0"/>
              </a:rPr>
              <a:t>super_y</a:t>
            </a:r>
            <a:r>
              <a:rPr lang="es-ES" sz="1000" dirty="0">
                <a:solidFill>
                  <a:srgbClr val="000000"/>
                </a:solidFill>
                <a:highlight>
                  <a:srgbClr val="F0F0F0"/>
                </a:highlight>
                <a:latin typeface="Courier New" panose="02070309020205020404" pitchFamily="49" charset="0"/>
              </a:rPr>
              <a:t> &lt; SIZE_Y; </a:t>
            </a:r>
            <a:r>
              <a:rPr lang="es-ES" sz="1000" dirty="0" err="1">
                <a:solidFill>
                  <a:srgbClr val="000000"/>
                </a:solidFill>
                <a:highlight>
                  <a:srgbClr val="F0F0F0"/>
                </a:highlight>
                <a:latin typeface="Courier New" panose="02070309020205020404" pitchFamily="49" charset="0"/>
              </a:rPr>
              <a:t>super_y</a:t>
            </a:r>
            <a:r>
              <a:rPr lang="es-ES" sz="1000" dirty="0">
                <a:solidFill>
                  <a:srgbClr val="000000"/>
                </a:solidFill>
                <a:highlight>
                  <a:srgbClr val="F0F0F0"/>
                </a:highlight>
                <a:latin typeface="Courier New" panose="02070309020205020404" pitchFamily="49" charset="0"/>
              </a:rPr>
              <a:t> += TILE_Y) {</a:t>
            </a: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each thread calculates its own tile in the column - which is</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a dot product of A's tile row and the </a:t>
            </a:r>
            <a:r>
              <a:rPr lang="en-US" sz="1000" dirty="0" smtClean="0">
                <a:solidFill>
                  <a:srgbClr val="008000"/>
                </a:solidFill>
                <a:highlight>
                  <a:srgbClr val="F0F0F0"/>
                </a:highlight>
                <a:latin typeface="Courier New" panose="02070309020205020404" pitchFamily="49" charset="0"/>
              </a:rPr>
              <a:t>cached column</a:t>
            </a:r>
            <a:endParaRPr lang="en-US" sz="1000" dirty="0">
              <a:solidFill>
                <a:srgbClr val="000000"/>
              </a:solidFill>
              <a:highlight>
                <a:srgbClr val="F0F0F0"/>
              </a:highlight>
              <a:latin typeface="Courier New" panose="02070309020205020404" pitchFamily="49" charset="0"/>
            </a:endParaRPr>
          </a:p>
          <a:p>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allocate tiles in registers</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0000"/>
                </a:solidFill>
                <a:highlight>
                  <a:srgbClr val="F0F0F0"/>
                </a:highlight>
                <a:latin typeface="Courier New" panose="02070309020205020404" pitchFamily="49" charset="0"/>
              </a:rPr>
              <a:t>      DTYPE </a:t>
            </a:r>
            <a:r>
              <a:rPr lang="en-US" sz="1000" dirty="0" err="1">
                <a:solidFill>
                  <a:srgbClr val="000000"/>
                </a:solidFill>
                <a:highlight>
                  <a:srgbClr val="F0F0F0"/>
                </a:highlight>
                <a:latin typeface="Courier New" panose="02070309020205020404" pitchFamily="49" charset="0"/>
              </a:rPr>
              <a:t>atile</a:t>
            </a:r>
            <a:r>
              <a:rPr lang="en-US" sz="1000" dirty="0">
                <a:solidFill>
                  <a:srgbClr val="000000"/>
                </a:solidFill>
                <a:highlight>
                  <a:srgbClr val="F0F0F0"/>
                </a:highlight>
                <a:latin typeface="Courier New" panose="02070309020205020404" pitchFamily="49" charset="0"/>
              </a:rPr>
              <a:t>[TILE_Y][TILE_K], </a:t>
            </a:r>
            <a:r>
              <a:rPr lang="en-US" sz="1000" dirty="0" err="1" smtClean="0">
                <a:solidFill>
                  <a:srgbClr val="000000"/>
                </a:solidFill>
                <a:highlight>
                  <a:srgbClr val="F0F0F0"/>
                </a:highlight>
                <a:latin typeface="Courier New" panose="02070309020205020404" pitchFamily="49" charset="0"/>
              </a:rPr>
              <a:t>btile</a:t>
            </a:r>
            <a:r>
              <a:rPr lang="en-US" sz="1000" dirty="0" smtClean="0">
                <a:solidFill>
                  <a:srgbClr val="000000"/>
                </a:solidFill>
                <a:highlight>
                  <a:srgbClr val="F0F0F0"/>
                </a:highlight>
                <a:latin typeface="Courier New" panose="02070309020205020404" pitchFamily="49" charset="0"/>
              </a:rPr>
              <a:t>[TILE_X], </a:t>
            </a:r>
            <a:r>
              <a:rPr lang="en-US" sz="1000" dirty="0" err="1" smtClean="0">
                <a:solidFill>
                  <a:srgbClr val="000000"/>
                </a:solidFill>
                <a:highlight>
                  <a:srgbClr val="F0F0F0"/>
                </a:highlight>
                <a:latin typeface="Courier New" panose="02070309020205020404" pitchFamily="49" charset="0"/>
              </a:rPr>
              <a:t>ctile</a:t>
            </a:r>
            <a:r>
              <a:rPr lang="en-US" sz="1000" dirty="0" smtClean="0">
                <a:solidFill>
                  <a:srgbClr val="000000"/>
                </a:solidFill>
                <a:highlight>
                  <a:srgbClr val="F0F0F0"/>
                </a:highlight>
                <a:latin typeface="Courier New" panose="02070309020205020404" pitchFamily="49" charset="0"/>
              </a:rPr>
              <a:t>[TILE_Y</a:t>
            </a:r>
            <a:r>
              <a:rPr lang="en-US" sz="1000" dirty="0">
                <a:solidFill>
                  <a:srgbClr val="000000"/>
                </a:solidFill>
                <a:highlight>
                  <a:srgbClr val="F0F0F0"/>
                </a:highlight>
                <a:latin typeface="Courier New" panose="02070309020205020404" pitchFamily="49" charset="0"/>
              </a:rPr>
              <a:t>][TILE_X];</a:t>
            </a:r>
          </a:p>
          <a:p>
            <a:endParaRPr lang="en-US" sz="1000" dirty="0">
              <a:solidFill>
                <a:srgbClr val="000000"/>
              </a:solidFill>
              <a:highlight>
                <a:srgbClr val="F0F0F0"/>
              </a:highlight>
              <a:latin typeface="Courier New" panose="02070309020205020404" pitchFamily="49" charset="0"/>
            </a:endParaRPr>
          </a:p>
          <a:p>
            <a:r>
              <a:rPr lang="en-US" sz="1000" dirty="0" smtClean="0">
                <a:solidFill>
                  <a:srgbClr val="008000"/>
                </a:solidFill>
                <a:highlight>
                  <a:srgbClr val="F0F0F0"/>
                </a:highlight>
                <a:latin typeface="Courier New" panose="02070309020205020404" pitchFamily="49" charset="0"/>
              </a:rPr>
              <a:t>      // </a:t>
            </a:r>
            <a:r>
              <a:rPr lang="en-US" sz="1000" dirty="0">
                <a:solidFill>
                  <a:srgbClr val="008000"/>
                </a:solidFill>
                <a:highlight>
                  <a:srgbClr val="F0F0F0"/>
                </a:highlight>
                <a:latin typeface="Courier New" panose="02070309020205020404" pitchFamily="49" charset="0"/>
              </a:rPr>
              <a:t>... and initialize </a:t>
            </a:r>
            <a:r>
              <a:rPr lang="en-US" sz="1000" dirty="0" err="1">
                <a:solidFill>
                  <a:srgbClr val="008000"/>
                </a:solidFill>
                <a:highlight>
                  <a:srgbClr val="F0F0F0"/>
                </a:highlight>
                <a:latin typeface="Courier New" panose="02070309020205020404" pitchFamily="49" charset="0"/>
              </a:rPr>
              <a:t>ctile</a:t>
            </a:r>
            <a:r>
              <a:rPr lang="en-US" sz="1000" dirty="0">
                <a:solidFill>
                  <a:srgbClr val="008000"/>
                </a:solidFill>
                <a:highlight>
                  <a:srgbClr val="F0F0F0"/>
                </a:highlight>
                <a:latin typeface="Courier New" panose="02070309020205020404" pitchFamily="49" charset="0"/>
              </a:rPr>
              <a:t> to zero</a:t>
            </a:r>
            <a:endParaRPr lang="en-US" sz="1000" dirty="0">
              <a:solidFill>
                <a:srgbClr val="000000"/>
              </a:solidFill>
              <a:highlight>
                <a:srgbClr val="F0F0F0"/>
              </a:highlight>
              <a:latin typeface="Courier New" panose="02070309020205020404" pitchFamily="49" charset="0"/>
            </a:endParaRPr>
          </a:p>
          <a:p>
            <a:r>
              <a:rPr lang="en-US" sz="1000" dirty="0" smtClean="0">
                <a:solidFill>
                  <a:srgbClr val="000000"/>
                </a:solidFill>
                <a:highlight>
                  <a:srgbClr val="F0F0F0"/>
                </a:highlight>
                <a:latin typeface="Courier New" panose="02070309020205020404" pitchFamily="49" charset="0"/>
              </a:rPr>
              <a:t>      </a:t>
            </a:r>
            <a:r>
              <a:rPr lang="en-US" sz="1000" dirty="0" err="1" smtClean="0">
                <a:solidFill>
                  <a:srgbClr val="000000"/>
                </a:solidFill>
                <a:highlight>
                  <a:srgbClr val="F0F0F0"/>
                </a:highlight>
                <a:latin typeface="Courier New" panose="02070309020205020404" pitchFamily="49" charset="0"/>
              </a:rPr>
              <a:t>ctile</a:t>
            </a:r>
            <a:r>
              <a:rPr lang="en-US" sz="1000" dirty="0">
                <a:solidFill>
                  <a:srgbClr val="000000"/>
                </a:solidFill>
                <a:highlight>
                  <a:srgbClr val="F0F0F0"/>
                </a:highlight>
                <a:latin typeface="Courier New" panose="02070309020205020404" pitchFamily="49" charset="0"/>
              </a:rPr>
              <a:t>[:][:] = (DTYPE)0</a:t>
            </a:r>
            <a:r>
              <a:rPr lang="en-US" sz="1000" dirty="0" smtClean="0">
                <a:solidFill>
                  <a:srgbClr val="000000"/>
                </a:solidFill>
                <a:highlight>
                  <a:srgbClr val="F0F0F0"/>
                </a:highlight>
                <a:latin typeface="Courier New" panose="02070309020205020404" pitchFamily="49" charset="0"/>
              </a:rPr>
              <a:t>;</a:t>
            </a:r>
          </a:p>
          <a:p>
            <a:r>
              <a:rPr lang="en-US" sz="1000" dirty="0" smtClean="0">
                <a:solidFill>
                  <a:srgbClr val="000000"/>
                </a:solidFill>
                <a:highlight>
                  <a:srgbClr val="F0F0F0"/>
                </a:highlight>
                <a:latin typeface="Courier New" panose="02070309020205020404" pitchFamily="49" charset="0"/>
              </a:rPr>
              <a:t>...</a:t>
            </a:r>
          </a:p>
        </p:txBody>
      </p:sp>
      <p:sp>
        <p:nvSpPr>
          <p:cNvPr id="7" name="TextBox 6"/>
          <p:cNvSpPr txBox="1"/>
          <p:nvPr/>
        </p:nvSpPr>
        <p:spPr>
          <a:xfrm>
            <a:off x="3673929" y="3992336"/>
            <a:ext cx="4661807" cy="246221"/>
          </a:xfrm>
          <a:prstGeom prst="rect">
            <a:avLst/>
          </a:prstGeom>
          <a:noFill/>
        </p:spPr>
        <p:txBody>
          <a:bodyPr vert="horz" wrap="square" lIns="0" tIns="0" rIns="0" bIns="0" rtlCol="0">
            <a:spAutoFit/>
          </a:bodyPr>
          <a:lstStyle/>
          <a:p>
            <a:r>
              <a:rPr lang="en-US" sz="1600" dirty="0" smtClean="0">
                <a:solidFill>
                  <a:srgbClr val="003C71"/>
                </a:solidFill>
              </a:rPr>
              <a:t>Best </a:t>
            </a:r>
            <a:r>
              <a:rPr lang="en-US" sz="1600" dirty="0">
                <a:solidFill>
                  <a:srgbClr val="003C71"/>
                </a:solidFill>
              </a:rPr>
              <a:t>offload time 512x512, BDW GT3 - </a:t>
            </a:r>
            <a:r>
              <a:rPr lang="en-US" sz="1600" b="1" dirty="0">
                <a:solidFill>
                  <a:srgbClr val="003C71"/>
                </a:solidFill>
              </a:rPr>
              <a:t>5.459</a:t>
            </a:r>
            <a:r>
              <a:rPr lang="en-US" sz="1600" dirty="0" smtClean="0">
                <a:solidFill>
                  <a:srgbClr val="003C71"/>
                </a:solidFill>
              </a:rPr>
              <a:t> </a:t>
            </a:r>
            <a:r>
              <a:rPr lang="en-US" sz="1600" dirty="0" err="1">
                <a:solidFill>
                  <a:srgbClr val="003C71"/>
                </a:solidFill>
              </a:rPr>
              <a:t>ms</a:t>
            </a:r>
            <a:endParaRPr lang="en-US" sz="1600" dirty="0" smtClean="0">
              <a:solidFill>
                <a:srgbClr val="003C71"/>
              </a:solidFill>
            </a:endParaRPr>
          </a:p>
        </p:txBody>
      </p:sp>
    </p:spTree>
    <p:extLst>
      <p:ext uri="{BB962C8B-B14F-4D97-AF65-F5344CB8AC3E}">
        <p14:creationId xmlns:p14="http://schemas.microsoft.com/office/powerpoint/2010/main" val="27784693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0310" y="1842838"/>
            <a:ext cx="8229600" cy="868680"/>
          </a:xfrm>
        </p:spPr>
        <p:txBody>
          <a:bodyPr/>
          <a:lstStyle/>
          <a:p>
            <a:r>
              <a:rPr lang="en-US" dirty="0"/>
              <a:t>Matrix multiplication: </a:t>
            </a:r>
            <a:r>
              <a:rPr lang="en-US" dirty="0" smtClean="0"/>
              <a:t>VTune analysis</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69</a:t>
            </a:fld>
            <a:endParaRPr lang="ru-RU"/>
          </a:p>
        </p:txBody>
      </p:sp>
    </p:spTree>
    <p:extLst>
      <p:ext uri="{BB962C8B-B14F-4D97-AF65-F5344CB8AC3E}">
        <p14:creationId xmlns:p14="http://schemas.microsoft.com/office/powerpoint/2010/main" val="286436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Title 2"/>
          <p:cNvSpPr>
            <a:spLocks noGrp="1"/>
          </p:cNvSpPr>
          <p:nvPr>
            <p:ph type="title"/>
          </p:nvPr>
        </p:nvSpPr>
        <p:spPr/>
        <p:txBody>
          <a:bodyPr/>
          <a:lstStyle/>
          <a:p>
            <a:r>
              <a:rPr lang="en-US" dirty="0"/>
              <a:t>What is Intel Integrated </a:t>
            </a:r>
            <a:r>
              <a:rPr lang="en-US" dirty="0" smtClean="0"/>
              <a:t>Graphics?</a:t>
            </a:r>
            <a:endParaRPr lang="en-US" dirty="0"/>
          </a:p>
        </p:txBody>
      </p:sp>
      <p:sp>
        <p:nvSpPr>
          <p:cNvPr id="6" name="Content Placeholder 5"/>
          <p:cNvSpPr>
            <a:spLocks noGrp="1"/>
          </p:cNvSpPr>
          <p:nvPr>
            <p:ph sz="quarter" idx="13"/>
          </p:nvPr>
        </p:nvSpPr>
        <p:spPr/>
        <p:txBody>
          <a:bodyPr/>
          <a:lstStyle/>
          <a:p>
            <a:endParaRPr lang="en-US" dirty="0"/>
          </a:p>
          <a:p>
            <a:endParaRPr lang="en-US" dirty="0" smtClean="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15" name="Rectangle 14"/>
          <p:cNvSpPr/>
          <p:nvPr/>
        </p:nvSpPr>
        <p:spPr>
          <a:xfrm>
            <a:off x="1719633" y="4295553"/>
            <a:ext cx="5699971" cy="35939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solidFill>
              </a:rPr>
              <a:t>Lots of compute power for data-parallel apps</a:t>
            </a:r>
            <a:endParaRPr lang="en-US" sz="2000" dirty="0">
              <a:solidFill>
                <a:schemeClr val="tx2"/>
              </a:solidFill>
            </a:endParaRPr>
          </a:p>
        </p:txBody>
      </p:sp>
      <p:pic>
        <p:nvPicPr>
          <p:cNvPr id="13" name="Picture 3" descr="C:\Users\kkirkeg\Documents\Compiler\Gen\Training\Media\Haswell_low\Haswell Quad_Flat_H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367" y="1858927"/>
            <a:ext cx="3091170" cy="10433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stretch>
            <a:fillRect/>
          </a:stretch>
        </p:blipFill>
        <p:spPr>
          <a:xfrm>
            <a:off x="455612" y="2945988"/>
            <a:ext cx="3462295" cy="1212250"/>
          </a:xfrm>
          <a:prstGeom prst="rect">
            <a:avLst/>
          </a:prstGeom>
        </p:spPr>
      </p:pic>
      <p:pic>
        <p:nvPicPr>
          <p:cNvPr id="16" name="Picture 15"/>
          <p:cNvPicPr>
            <a:picLocks noChangeAspect="1"/>
          </p:cNvPicPr>
          <p:nvPr/>
        </p:nvPicPr>
        <p:blipFill>
          <a:blip r:embed="rId5"/>
          <a:stretch>
            <a:fillRect/>
          </a:stretch>
        </p:blipFill>
        <p:spPr>
          <a:xfrm>
            <a:off x="1188491" y="855798"/>
            <a:ext cx="2720046" cy="959396"/>
          </a:xfrm>
          <a:prstGeom prst="rect">
            <a:avLst/>
          </a:prstGeom>
        </p:spPr>
      </p:pic>
      <p:sp>
        <p:nvSpPr>
          <p:cNvPr id="17" name="TextBox 16"/>
          <p:cNvSpPr txBox="1"/>
          <p:nvPr/>
        </p:nvSpPr>
        <p:spPr>
          <a:xfrm>
            <a:off x="4641415" y="854362"/>
            <a:ext cx="2597870" cy="646331"/>
          </a:xfrm>
          <a:prstGeom prst="rect">
            <a:avLst/>
          </a:prstGeom>
          <a:noFill/>
        </p:spPr>
        <p:txBody>
          <a:bodyPr wrap="square" rtlCol="0">
            <a:spAutoFit/>
          </a:bodyPr>
          <a:lstStyle/>
          <a:p>
            <a:r>
              <a:rPr lang="en-US" dirty="0" smtClean="0"/>
              <a:t>3</a:t>
            </a:r>
            <a:r>
              <a:rPr lang="en-US" baseline="30000" dirty="0" smtClean="0"/>
              <a:t>rd</a:t>
            </a:r>
            <a:r>
              <a:rPr lang="en-US" dirty="0" smtClean="0"/>
              <a:t> Generation Intel® Processors</a:t>
            </a:r>
          </a:p>
        </p:txBody>
      </p:sp>
      <p:sp>
        <p:nvSpPr>
          <p:cNvPr id="18" name="TextBox 17"/>
          <p:cNvSpPr txBox="1"/>
          <p:nvPr/>
        </p:nvSpPr>
        <p:spPr>
          <a:xfrm>
            <a:off x="4641415" y="1858927"/>
            <a:ext cx="2597870" cy="646331"/>
          </a:xfrm>
          <a:prstGeom prst="rect">
            <a:avLst/>
          </a:prstGeom>
          <a:noFill/>
        </p:spPr>
        <p:txBody>
          <a:bodyPr wrap="square" rtlCol="0">
            <a:spAutoFit/>
          </a:bodyPr>
          <a:lstStyle/>
          <a:p>
            <a:r>
              <a:rPr lang="en-US" dirty="0" smtClean="0"/>
              <a:t>4</a:t>
            </a:r>
            <a:r>
              <a:rPr lang="en-US" baseline="30000" dirty="0" smtClean="0"/>
              <a:t>th</a:t>
            </a:r>
            <a:r>
              <a:rPr lang="en-US" dirty="0" smtClean="0"/>
              <a:t> Generation Intel® Processors</a:t>
            </a:r>
          </a:p>
        </p:txBody>
      </p:sp>
      <p:sp>
        <p:nvSpPr>
          <p:cNvPr id="19" name="TextBox 18"/>
          <p:cNvSpPr txBox="1"/>
          <p:nvPr/>
        </p:nvSpPr>
        <p:spPr>
          <a:xfrm>
            <a:off x="4641415" y="2942508"/>
            <a:ext cx="2597870" cy="646331"/>
          </a:xfrm>
          <a:prstGeom prst="rect">
            <a:avLst/>
          </a:prstGeom>
          <a:noFill/>
        </p:spPr>
        <p:txBody>
          <a:bodyPr wrap="square" rtlCol="0">
            <a:spAutoFit/>
          </a:bodyPr>
          <a:lstStyle/>
          <a:p>
            <a:r>
              <a:rPr lang="en-US" dirty="0" smtClean="0"/>
              <a:t>5</a:t>
            </a:r>
            <a:r>
              <a:rPr lang="en-US" baseline="30000" dirty="0" smtClean="0"/>
              <a:t>th</a:t>
            </a:r>
            <a:r>
              <a:rPr lang="en-US" dirty="0" smtClean="0"/>
              <a:t> Generation Intel® Processors</a:t>
            </a:r>
          </a:p>
        </p:txBody>
      </p:sp>
      <p:sp>
        <p:nvSpPr>
          <p:cNvPr id="4" name="Rectangle 3"/>
          <p:cNvSpPr/>
          <p:nvPr/>
        </p:nvSpPr>
        <p:spPr>
          <a:xfrm>
            <a:off x="455612" y="2902255"/>
            <a:ext cx="2412716" cy="1255983"/>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52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201345"/>
            <a:ext cx="3675515" cy="3370655"/>
          </a:xfrm>
        </p:spPr>
        <p:txBody>
          <a:bodyPr/>
          <a:lstStyle/>
          <a:p>
            <a:pPr lvl="1"/>
            <a:r>
              <a:rPr lang="en-US" sz="1800" dirty="0"/>
              <a:t>Install latest graphics </a:t>
            </a:r>
            <a:r>
              <a:rPr lang="en-US" sz="1800" dirty="0" smtClean="0"/>
              <a:t>drivers</a:t>
            </a:r>
          </a:p>
          <a:p>
            <a:pPr lvl="1"/>
            <a:r>
              <a:rPr lang="en-US" sz="1800" dirty="0" smtClean="0"/>
              <a:t>Run in administrator mode</a:t>
            </a:r>
          </a:p>
          <a:p>
            <a:pPr lvl="1"/>
            <a:r>
              <a:rPr lang="en-US" sz="1800" dirty="0" smtClean="0"/>
              <a:t>May require using VNC (depending on driver)</a:t>
            </a:r>
          </a:p>
          <a:p>
            <a:pPr lvl="1"/>
            <a:r>
              <a:rPr lang="en-US" sz="1800" dirty="0" smtClean="0"/>
              <a:t>Prefer BDW+ - more accurate information</a:t>
            </a:r>
            <a:endParaRPr lang="en-US" sz="1800" dirty="0"/>
          </a:p>
        </p:txBody>
      </p:sp>
      <p:sp>
        <p:nvSpPr>
          <p:cNvPr id="3" name="Title 2"/>
          <p:cNvSpPr>
            <a:spLocks noGrp="1"/>
          </p:cNvSpPr>
          <p:nvPr>
            <p:ph type="title"/>
          </p:nvPr>
        </p:nvSpPr>
        <p:spPr/>
        <p:txBody>
          <a:bodyPr/>
          <a:lstStyle/>
          <a:p>
            <a:r>
              <a:rPr lang="en-US" dirty="0" smtClean="0"/>
              <a:t>VTune setup</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70</a:t>
            </a:fld>
            <a:endParaRPr lang="ru-RU"/>
          </a:p>
        </p:txBody>
      </p:sp>
      <p:pic>
        <p:nvPicPr>
          <p:cNvPr id="6" name="Picture 5"/>
          <p:cNvPicPr>
            <a:picLocks noChangeAspect="1"/>
          </p:cNvPicPr>
          <p:nvPr/>
        </p:nvPicPr>
        <p:blipFill>
          <a:blip r:embed="rId2"/>
          <a:stretch>
            <a:fillRect/>
          </a:stretch>
        </p:blipFill>
        <p:spPr>
          <a:xfrm>
            <a:off x="5167377" y="744470"/>
            <a:ext cx="2771775" cy="3095625"/>
          </a:xfrm>
          <a:prstGeom prst="rect">
            <a:avLst/>
          </a:prstGeom>
        </p:spPr>
      </p:pic>
    </p:spTree>
    <p:extLst>
      <p:ext uri="{BB962C8B-B14F-4D97-AF65-F5344CB8AC3E}">
        <p14:creationId xmlns:p14="http://schemas.microsoft.com/office/powerpoint/2010/main" val="15142261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VTune results</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71</a:t>
            </a:fld>
            <a:endParaRPr lang="ru-RU"/>
          </a:p>
        </p:txBody>
      </p:sp>
      <p:pic>
        <p:nvPicPr>
          <p:cNvPr id="9" name="Picture 8"/>
          <p:cNvPicPr>
            <a:picLocks noChangeAspect="1"/>
          </p:cNvPicPr>
          <p:nvPr/>
        </p:nvPicPr>
        <p:blipFill>
          <a:blip r:embed="rId2"/>
          <a:stretch>
            <a:fillRect/>
          </a:stretch>
        </p:blipFill>
        <p:spPr>
          <a:xfrm>
            <a:off x="106135" y="1437440"/>
            <a:ext cx="4627108" cy="3212762"/>
          </a:xfrm>
          <a:prstGeom prst="rect">
            <a:avLst/>
          </a:prstGeom>
        </p:spPr>
      </p:pic>
      <p:pic>
        <p:nvPicPr>
          <p:cNvPr id="10" name="Picture 9"/>
          <p:cNvPicPr>
            <a:picLocks noChangeAspect="1"/>
          </p:cNvPicPr>
          <p:nvPr/>
        </p:nvPicPr>
        <p:blipFill>
          <a:blip r:embed="rId3"/>
          <a:stretch>
            <a:fillRect/>
          </a:stretch>
        </p:blipFill>
        <p:spPr>
          <a:xfrm>
            <a:off x="5063838" y="1437440"/>
            <a:ext cx="3942114" cy="3212762"/>
          </a:xfrm>
          <a:prstGeom prst="rect">
            <a:avLst/>
          </a:prstGeom>
        </p:spPr>
      </p:pic>
      <p:sp>
        <p:nvSpPr>
          <p:cNvPr id="11" name="TextBox 10"/>
          <p:cNvSpPr txBox="1"/>
          <p:nvPr/>
        </p:nvSpPr>
        <p:spPr>
          <a:xfrm>
            <a:off x="171451" y="1158563"/>
            <a:ext cx="2065564" cy="246221"/>
          </a:xfrm>
          <a:prstGeom prst="rect">
            <a:avLst/>
          </a:prstGeom>
          <a:noFill/>
        </p:spPr>
        <p:txBody>
          <a:bodyPr vert="horz" wrap="square" lIns="0" tIns="0" rIns="0" bIns="0" rtlCol="0">
            <a:spAutoFit/>
          </a:bodyPr>
          <a:lstStyle/>
          <a:p>
            <a:r>
              <a:rPr lang="en-US" sz="1600" dirty="0" smtClean="0">
                <a:solidFill>
                  <a:srgbClr val="003C71"/>
                </a:solidFill>
              </a:rPr>
              <a:t>Naïve (10ms interval):</a:t>
            </a:r>
          </a:p>
        </p:txBody>
      </p:sp>
      <p:sp>
        <p:nvSpPr>
          <p:cNvPr id="12" name="TextBox 11"/>
          <p:cNvSpPr txBox="1"/>
          <p:nvPr/>
        </p:nvSpPr>
        <p:spPr>
          <a:xfrm>
            <a:off x="5063837" y="1158563"/>
            <a:ext cx="2512619" cy="246221"/>
          </a:xfrm>
          <a:prstGeom prst="rect">
            <a:avLst/>
          </a:prstGeom>
          <a:noFill/>
        </p:spPr>
        <p:txBody>
          <a:bodyPr vert="horz" wrap="square" lIns="0" tIns="0" rIns="0" bIns="0" rtlCol="0">
            <a:spAutoFit/>
          </a:bodyPr>
          <a:lstStyle/>
          <a:p>
            <a:r>
              <a:rPr lang="en-US" sz="1600" dirty="0" smtClean="0">
                <a:solidFill>
                  <a:srgbClr val="003C71"/>
                </a:solidFill>
              </a:rPr>
              <a:t>Optimized (10ms interval):</a:t>
            </a:r>
          </a:p>
        </p:txBody>
      </p:sp>
      <p:sp>
        <p:nvSpPr>
          <p:cNvPr id="14" name="Freeform 13"/>
          <p:cNvSpPr/>
          <p:nvPr/>
        </p:nvSpPr>
        <p:spPr>
          <a:xfrm>
            <a:off x="783771" y="4016831"/>
            <a:ext cx="931450" cy="416378"/>
          </a:xfrm>
          <a:custGeom>
            <a:avLst/>
            <a:gdLst>
              <a:gd name="connsiteX0" fmla="*/ 914400 w 931450"/>
              <a:gd name="connsiteY0" fmla="*/ 204107 h 416378"/>
              <a:gd name="connsiteX1" fmla="*/ 857250 w 931450"/>
              <a:gd name="connsiteY1" fmla="*/ 269421 h 416378"/>
              <a:gd name="connsiteX2" fmla="*/ 832758 w 931450"/>
              <a:gd name="connsiteY2" fmla="*/ 285750 h 416378"/>
              <a:gd name="connsiteX3" fmla="*/ 816429 w 931450"/>
              <a:gd name="connsiteY3" fmla="*/ 310243 h 416378"/>
              <a:gd name="connsiteX4" fmla="*/ 734786 w 931450"/>
              <a:gd name="connsiteY4" fmla="*/ 334736 h 416378"/>
              <a:gd name="connsiteX5" fmla="*/ 661308 w 931450"/>
              <a:gd name="connsiteY5" fmla="*/ 367393 h 416378"/>
              <a:gd name="connsiteX6" fmla="*/ 620486 w 931450"/>
              <a:gd name="connsiteY6" fmla="*/ 383721 h 416378"/>
              <a:gd name="connsiteX7" fmla="*/ 514350 w 931450"/>
              <a:gd name="connsiteY7" fmla="*/ 400050 h 416378"/>
              <a:gd name="connsiteX8" fmla="*/ 432708 w 931450"/>
              <a:gd name="connsiteY8" fmla="*/ 416378 h 416378"/>
              <a:gd name="connsiteX9" fmla="*/ 285750 w 931450"/>
              <a:gd name="connsiteY9" fmla="*/ 408214 h 416378"/>
              <a:gd name="connsiteX10" fmla="*/ 187779 w 931450"/>
              <a:gd name="connsiteY10" fmla="*/ 367393 h 416378"/>
              <a:gd name="connsiteX11" fmla="*/ 138793 w 931450"/>
              <a:gd name="connsiteY11" fmla="*/ 351064 h 416378"/>
              <a:gd name="connsiteX12" fmla="*/ 81643 w 931450"/>
              <a:gd name="connsiteY12" fmla="*/ 334736 h 416378"/>
              <a:gd name="connsiteX13" fmla="*/ 48986 w 931450"/>
              <a:gd name="connsiteY13" fmla="*/ 302078 h 416378"/>
              <a:gd name="connsiteX14" fmla="*/ 40822 w 931450"/>
              <a:gd name="connsiteY14" fmla="*/ 277586 h 416378"/>
              <a:gd name="connsiteX15" fmla="*/ 24493 w 931450"/>
              <a:gd name="connsiteY15" fmla="*/ 244928 h 416378"/>
              <a:gd name="connsiteX16" fmla="*/ 8165 w 931450"/>
              <a:gd name="connsiteY16" fmla="*/ 195943 h 416378"/>
              <a:gd name="connsiteX17" fmla="*/ 0 w 931450"/>
              <a:gd name="connsiteY17" fmla="*/ 171450 h 416378"/>
              <a:gd name="connsiteX18" fmla="*/ 8165 w 931450"/>
              <a:gd name="connsiteY18" fmla="*/ 122464 h 416378"/>
              <a:gd name="connsiteX19" fmla="*/ 57150 w 931450"/>
              <a:gd name="connsiteY19" fmla="*/ 81643 h 416378"/>
              <a:gd name="connsiteX20" fmla="*/ 81643 w 931450"/>
              <a:gd name="connsiteY20" fmla="*/ 57150 h 416378"/>
              <a:gd name="connsiteX21" fmla="*/ 122465 w 931450"/>
              <a:gd name="connsiteY21" fmla="*/ 48986 h 416378"/>
              <a:gd name="connsiteX22" fmla="*/ 236765 w 931450"/>
              <a:gd name="connsiteY22" fmla="*/ 24493 h 416378"/>
              <a:gd name="connsiteX23" fmla="*/ 334736 w 931450"/>
              <a:gd name="connsiteY23" fmla="*/ 16328 h 416378"/>
              <a:gd name="connsiteX24" fmla="*/ 408215 w 931450"/>
              <a:gd name="connsiteY24" fmla="*/ 0 h 416378"/>
              <a:gd name="connsiteX25" fmla="*/ 742950 w 931450"/>
              <a:gd name="connsiteY25" fmla="*/ 8164 h 416378"/>
              <a:gd name="connsiteX26" fmla="*/ 800100 w 931450"/>
              <a:gd name="connsiteY26" fmla="*/ 24493 h 416378"/>
              <a:gd name="connsiteX27" fmla="*/ 824593 w 931450"/>
              <a:gd name="connsiteY27" fmla="*/ 32657 h 416378"/>
              <a:gd name="connsiteX28" fmla="*/ 865415 w 931450"/>
              <a:gd name="connsiteY28" fmla="*/ 40821 h 416378"/>
              <a:gd name="connsiteX29" fmla="*/ 914400 w 931450"/>
              <a:gd name="connsiteY29" fmla="*/ 57150 h 416378"/>
              <a:gd name="connsiteX30" fmla="*/ 930729 w 931450"/>
              <a:gd name="connsiteY30" fmla="*/ 106136 h 416378"/>
              <a:gd name="connsiteX31" fmla="*/ 922565 w 931450"/>
              <a:gd name="connsiteY31" fmla="*/ 138793 h 416378"/>
              <a:gd name="connsiteX32" fmla="*/ 914400 w 931450"/>
              <a:gd name="connsiteY32" fmla="*/ 204107 h 41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31450" h="416378">
                <a:moveTo>
                  <a:pt x="914400" y="204107"/>
                </a:moveTo>
                <a:cubicBezTo>
                  <a:pt x="903514" y="225878"/>
                  <a:pt x="879340" y="251012"/>
                  <a:pt x="857250" y="269421"/>
                </a:cubicBezTo>
                <a:cubicBezTo>
                  <a:pt x="849712" y="275703"/>
                  <a:pt x="840922" y="280307"/>
                  <a:pt x="832758" y="285750"/>
                </a:cubicBezTo>
                <a:cubicBezTo>
                  <a:pt x="827315" y="293914"/>
                  <a:pt x="824750" y="305043"/>
                  <a:pt x="816429" y="310243"/>
                </a:cubicBezTo>
                <a:cubicBezTo>
                  <a:pt x="803182" y="318522"/>
                  <a:pt x="753902" y="329957"/>
                  <a:pt x="734786" y="334736"/>
                </a:cubicBezTo>
                <a:cubicBezTo>
                  <a:pt x="687668" y="366147"/>
                  <a:pt x="734168" y="338250"/>
                  <a:pt x="661308" y="367393"/>
                </a:cubicBezTo>
                <a:cubicBezTo>
                  <a:pt x="647701" y="372836"/>
                  <a:pt x="634389" y="379087"/>
                  <a:pt x="620486" y="383721"/>
                </a:cubicBezTo>
                <a:cubicBezTo>
                  <a:pt x="585127" y="395507"/>
                  <a:pt x="552408" y="395821"/>
                  <a:pt x="514350" y="400050"/>
                </a:cubicBezTo>
                <a:cubicBezTo>
                  <a:pt x="492772" y="405444"/>
                  <a:pt x="452725" y="416378"/>
                  <a:pt x="432708" y="416378"/>
                </a:cubicBezTo>
                <a:cubicBezTo>
                  <a:pt x="383646" y="416378"/>
                  <a:pt x="334736" y="410935"/>
                  <a:pt x="285750" y="408214"/>
                </a:cubicBezTo>
                <a:cubicBezTo>
                  <a:pt x="253093" y="394607"/>
                  <a:pt x="221342" y="378581"/>
                  <a:pt x="187779" y="367393"/>
                </a:cubicBezTo>
                <a:cubicBezTo>
                  <a:pt x="171450" y="361950"/>
                  <a:pt x="155279" y="356010"/>
                  <a:pt x="138793" y="351064"/>
                </a:cubicBezTo>
                <a:cubicBezTo>
                  <a:pt x="36240" y="320298"/>
                  <a:pt x="163986" y="362183"/>
                  <a:pt x="81643" y="334736"/>
                </a:cubicBezTo>
                <a:cubicBezTo>
                  <a:pt x="70757" y="323850"/>
                  <a:pt x="57934" y="314605"/>
                  <a:pt x="48986" y="302078"/>
                </a:cubicBezTo>
                <a:cubicBezTo>
                  <a:pt x="43984" y="295075"/>
                  <a:pt x="44212" y="285496"/>
                  <a:pt x="40822" y="277586"/>
                </a:cubicBezTo>
                <a:cubicBezTo>
                  <a:pt x="36028" y="266399"/>
                  <a:pt x="29013" y="256228"/>
                  <a:pt x="24493" y="244928"/>
                </a:cubicBezTo>
                <a:cubicBezTo>
                  <a:pt x="18101" y="228947"/>
                  <a:pt x="13608" y="212271"/>
                  <a:pt x="8165" y="195943"/>
                </a:cubicBezTo>
                <a:lnTo>
                  <a:pt x="0" y="171450"/>
                </a:lnTo>
                <a:cubicBezTo>
                  <a:pt x="2722" y="155121"/>
                  <a:pt x="1442" y="137591"/>
                  <a:pt x="8165" y="122464"/>
                </a:cubicBezTo>
                <a:cubicBezTo>
                  <a:pt x="16584" y="103522"/>
                  <a:pt x="42607" y="93762"/>
                  <a:pt x="57150" y="81643"/>
                </a:cubicBezTo>
                <a:cubicBezTo>
                  <a:pt x="66020" y="74251"/>
                  <a:pt x="71316" y="62314"/>
                  <a:pt x="81643" y="57150"/>
                </a:cubicBezTo>
                <a:cubicBezTo>
                  <a:pt x="94055" y="50944"/>
                  <a:pt x="108944" y="52106"/>
                  <a:pt x="122465" y="48986"/>
                </a:cubicBezTo>
                <a:cubicBezTo>
                  <a:pt x="172163" y="37517"/>
                  <a:pt x="189008" y="29799"/>
                  <a:pt x="236765" y="24493"/>
                </a:cubicBezTo>
                <a:cubicBezTo>
                  <a:pt x="269335" y="20874"/>
                  <a:pt x="302079" y="19050"/>
                  <a:pt x="334736" y="16328"/>
                </a:cubicBezTo>
                <a:cubicBezTo>
                  <a:pt x="347332" y="13179"/>
                  <a:pt x="397849" y="0"/>
                  <a:pt x="408215" y="0"/>
                </a:cubicBezTo>
                <a:cubicBezTo>
                  <a:pt x="519827" y="0"/>
                  <a:pt x="631372" y="5443"/>
                  <a:pt x="742950" y="8164"/>
                </a:cubicBezTo>
                <a:cubicBezTo>
                  <a:pt x="801676" y="27738"/>
                  <a:pt x="728339" y="3989"/>
                  <a:pt x="800100" y="24493"/>
                </a:cubicBezTo>
                <a:cubicBezTo>
                  <a:pt x="808375" y="26857"/>
                  <a:pt x="816244" y="30570"/>
                  <a:pt x="824593" y="32657"/>
                </a:cubicBezTo>
                <a:cubicBezTo>
                  <a:pt x="838055" y="36022"/>
                  <a:pt x="852027" y="37170"/>
                  <a:pt x="865415" y="40821"/>
                </a:cubicBezTo>
                <a:cubicBezTo>
                  <a:pt x="882020" y="45350"/>
                  <a:pt x="914400" y="57150"/>
                  <a:pt x="914400" y="57150"/>
                </a:cubicBezTo>
                <a:cubicBezTo>
                  <a:pt x="919843" y="73479"/>
                  <a:pt x="934903" y="89438"/>
                  <a:pt x="930729" y="106136"/>
                </a:cubicBezTo>
                <a:cubicBezTo>
                  <a:pt x="928008" y="117022"/>
                  <a:pt x="926985" y="128480"/>
                  <a:pt x="922565" y="138793"/>
                </a:cubicBezTo>
                <a:cubicBezTo>
                  <a:pt x="918700" y="147812"/>
                  <a:pt x="925286" y="182336"/>
                  <a:pt x="914400" y="204107"/>
                </a:cubicBez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a:off x="4889841" y="4024993"/>
            <a:ext cx="920663" cy="351356"/>
          </a:xfrm>
          <a:custGeom>
            <a:avLst/>
            <a:gdLst>
              <a:gd name="connsiteX0" fmla="*/ 849652 w 920663"/>
              <a:gd name="connsiteY0" fmla="*/ 171450 h 351356"/>
              <a:gd name="connsiteX1" fmla="*/ 131195 w 920663"/>
              <a:gd name="connsiteY1" fmla="*/ 351064 h 351356"/>
              <a:gd name="connsiteX2" fmla="*/ 106702 w 920663"/>
              <a:gd name="connsiteY2" fmla="*/ 342900 h 351356"/>
              <a:gd name="connsiteX3" fmla="*/ 25059 w 920663"/>
              <a:gd name="connsiteY3" fmla="*/ 326572 h 351356"/>
              <a:gd name="connsiteX4" fmla="*/ 566 w 920663"/>
              <a:gd name="connsiteY4" fmla="*/ 310243 h 351356"/>
              <a:gd name="connsiteX5" fmla="*/ 8730 w 920663"/>
              <a:gd name="connsiteY5" fmla="*/ 285750 h 351356"/>
              <a:gd name="connsiteX6" fmla="*/ 566 w 920663"/>
              <a:gd name="connsiteY6" fmla="*/ 261257 h 351356"/>
              <a:gd name="connsiteX7" fmla="*/ 16895 w 920663"/>
              <a:gd name="connsiteY7" fmla="*/ 155122 h 351356"/>
              <a:gd name="connsiteX8" fmla="*/ 49552 w 920663"/>
              <a:gd name="connsiteY8" fmla="*/ 106136 h 351356"/>
              <a:gd name="connsiteX9" fmla="*/ 65880 w 920663"/>
              <a:gd name="connsiteY9" fmla="*/ 81643 h 351356"/>
              <a:gd name="connsiteX10" fmla="*/ 147523 w 920663"/>
              <a:gd name="connsiteY10" fmla="*/ 48986 h 351356"/>
              <a:gd name="connsiteX11" fmla="*/ 237330 w 920663"/>
              <a:gd name="connsiteY11" fmla="*/ 24493 h 351356"/>
              <a:gd name="connsiteX12" fmla="*/ 269988 w 920663"/>
              <a:gd name="connsiteY12" fmla="*/ 16329 h 351356"/>
              <a:gd name="connsiteX13" fmla="*/ 547573 w 920663"/>
              <a:gd name="connsiteY13" fmla="*/ 0 h 351356"/>
              <a:gd name="connsiteX14" fmla="*/ 825159 w 920663"/>
              <a:gd name="connsiteY14" fmla="*/ 8164 h 351356"/>
              <a:gd name="connsiteX15" fmla="*/ 874145 w 920663"/>
              <a:gd name="connsiteY15" fmla="*/ 40822 h 351356"/>
              <a:gd name="connsiteX16" fmla="*/ 890473 w 920663"/>
              <a:gd name="connsiteY16" fmla="*/ 65314 h 351356"/>
              <a:gd name="connsiteX17" fmla="*/ 849652 w 920663"/>
              <a:gd name="connsiteY17" fmla="*/ 171450 h 35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0663" h="351356">
                <a:moveTo>
                  <a:pt x="849652" y="171450"/>
                </a:moveTo>
                <a:cubicBezTo>
                  <a:pt x="723106" y="219075"/>
                  <a:pt x="371729" y="295556"/>
                  <a:pt x="131195" y="351064"/>
                </a:cubicBezTo>
                <a:cubicBezTo>
                  <a:pt x="122809" y="352999"/>
                  <a:pt x="115103" y="344767"/>
                  <a:pt x="106702" y="342900"/>
                </a:cubicBezTo>
                <a:cubicBezTo>
                  <a:pt x="-73449" y="302868"/>
                  <a:pt x="155181" y="359101"/>
                  <a:pt x="25059" y="326572"/>
                </a:cubicBezTo>
                <a:cubicBezTo>
                  <a:pt x="16895" y="321129"/>
                  <a:pt x="4210" y="319354"/>
                  <a:pt x="566" y="310243"/>
                </a:cubicBezTo>
                <a:cubicBezTo>
                  <a:pt x="-2630" y="302253"/>
                  <a:pt x="8730" y="294356"/>
                  <a:pt x="8730" y="285750"/>
                </a:cubicBezTo>
                <a:cubicBezTo>
                  <a:pt x="8730" y="277144"/>
                  <a:pt x="3287" y="269421"/>
                  <a:pt x="566" y="261257"/>
                </a:cubicBezTo>
                <a:cubicBezTo>
                  <a:pt x="1768" y="249233"/>
                  <a:pt x="2540" y="180960"/>
                  <a:pt x="16895" y="155122"/>
                </a:cubicBezTo>
                <a:cubicBezTo>
                  <a:pt x="26426" y="137967"/>
                  <a:pt x="38666" y="122465"/>
                  <a:pt x="49552" y="106136"/>
                </a:cubicBezTo>
                <a:cubicBezTo>
                  <a:pt x="54995" y="97972"/>
                  <a:pt x="56571" y="84746"/>
                  <a:pt x="65880" y="81643"/>
                </a:cubicBezTo>
                <a:cubicBezTo>
                  <a:pt x="177391" y="44472"/>
                  <a:pt x="63424" y="85027"/>
                  <a:pt x="147523" y="48986"/>
                </a:cubicBezTo>
                <a:cubicBezTo>
                  <a:pt x="168885" y="39831"/>
                  <a:pt x="227347" y="26989"/>
                  <a:pt x="237330" y="24493"/>
                </a:cubicBezTo>
                <a:cubicBezTo>
                  <a:pt x="248216" y="21772"/>
                  <a:pt x="258781" y="16889"/>
                  <a:pt x="269988" y="16329"/>
                </a:cubicBezTo>
                <a:cubicBezTo>
                  <a:pt x="471422" y="6256"/>
                  <a:pt x="378915" y="12047"/>
                  <a:pt x="547573" y="0"/>
                </a:cubicBezTo>
                <a:cubicBezTo>
                  <a:pt x="640102" y="2721"/>
                  <a:pt x="733305" y="-3318"/>
                  <a:pt x="825159" y="8164"/>
                </a:cubicBezTo>
                <a:cubicBezTo>
                  <a:pt x="844632" y="10598"/>
                  <a:pt x="874145" y="40822"/>
                  <a:pt x="874145" y="40822"/>
                </a:cubicBezTo>
                <a:cubicBezTo>
                  <a:pt x="879588" y="48986"/>
                  <a:pt x="889720" y="55531"/>
                  <a:pt x="890473" y="65314"/>
                </a:cubicBezTo>
                <a:cubicBezTo>
                  <a:pt x="896214" y="139946"/>
                  <a:pt x="976198" y="123825"/>
                  <a:pt x="849652" y="171450"/>
                </a:cubicBez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17" name="Line Callout 1 (Accent Bar) 16"/>
          <p:cNvSpPr/>
          <p:nvPr/>
        </p:nvSpPr>
        <p:spPr>
          <a:xfrm>
            <a:off x="6054613" y="3683707"/>
            <a:ext cx="2820470" cy="259643"/>
          </a:xfrm>
          <a:prstGeom prst="accentCallout1">
            <a:avLst>
              <a:gd name="adj1" fmla="val 18750"/>
              <a:gd name="adj2" fmla="val -1617"/>
              <a:gd name="adj3" fmla="val 125474"/>
              <a:gd name="adj4" fmla="val -15254"/>
            </a:avLst>
          </a:prstGeom>
          <a:solidFill>
            <a:srgbClr val="1F497D">
              <a:alpha val="75000"/>
            </a:srgbClr>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70000" lnSpcReduction="20000"/>
          </a:bodyPr>
          <a:lstStyle/>
          <a:p>
            <a:pPr eaLnBrk="0" fontAlgn="base" hangingPunct="0">
              <a:spcBef>
                <a:spcPct val="0"/>
              </a:spcBef>
              <a:spcAft>
                <a:spcPct val="0"/>
              </a:spcAft>
            </a:pPr>
            <a:r>
              <a:rPr lang="en-US" sz="1400" i="1" dirty="0">
                <a:solidFill>
                  <a:schemeClr val="bg1"/>
                </a:solidFill>
                <a:cs typeface="Arial" pitchFamily="34" charset="0"/>
              </a:rPr>
              <a:t>Much lower memory I/O – GRF caching at work</a:t>
            </a:r>
          </a:p>
        </p:txBody>
      </p:sp>
      <p:cxnSp>
        <p:nvCxnSpPr>
          <p:cNvPr id="20" name="Straight Arrow Connector 19"/>
          <p:cNvCxnSpPr/>
          <p:nvPr/>
        </p:nvCxnSpPr>
        <p:spPr>
          <a:xfrm>
            <a:off x="5225143" y="1592036"/>
            <a:ext cx="0" cy="244928"/>
          </a:xfrm>
          <a:prstGeom prst="straightConnector1">
            <a:avLst/>
          </a:prstGeom>
          <a:noFill/>
          <a:ln w="34925">
            <a:solidFill>
              <a:srgbClr val="FFC000"/>
            </a:solidFill>
            <a:prstDash val="solid"/>
            <a:headEnd type="triangle"/>
            <a:tailEnd type="triangle"/>
          </a:ln>
          <a:effectLst/>
        </p:spPr>
        <p:style>
          <a:lnRef idx="1">
            <a:schemeClr val="accent1"/>
          </a:lnRef>
          <a:fillRef idx="3">
            <a:schemeClr val="accent1"/>
          </a:fillRef>
          <a:effectRef idx="2">
            <a:schemeClr val="accent1"/>
          </a:effectRef>
          <a:fontRef idx="minor">
            <a:schemeClr val="lt1"/>
          </a:fontRef>
        </p:style>
      </p:cxnSp>
      <p:cxnSp>
        <p:nvCxnSpPr>
          <p:cNvPr id="21" name="Straight Arrow Connector 20"/>
          <p:cNvCxnSpPr/>
          <p:nvPr/>
        </p:nvCxnSpPr>
        <p:spPr>
          <a:xfrm>
            <a:off x="4572000" y="1649186"/>
            <a:ext cx="8164" cy="163285"/>
          </a:xfrm>
          <a:prstGeom prst="straightConnector1">
            <a:avLst/>
          </a:prstGeom>
          <a:noFill/>
          <a:ln w="22225">
            <a:solidFill>
              <a:srgbClr val="FFC000"/>
            </a:solidFill>
            <a:prstDash val="solid"/>
            <a:headEnd type="triangle"/>
            <a:tailEnd type="triangle"/>
          </a:ln>
          <a:effectLst/>
        </p:spPr>
        <p:style>
          <a:lnRef idx="1">
            <a:schemeClr val="accent1"/>
          </a:lnRef>
          <a:fillRef idx="3">
            <a:schemeClr val="accent1"/>
          </a:fillRef>
          <a:effectRef idx="2">
            <a:schemeClr val="accent1"/>
          </a:effectRef>
          <a:fontRef idx="minor">
            <a:schemeClr val="lt1"/>
          </a:fontRef>
        </p:style>
      </p:cxnSp>
      <p:sp>
        <p:nvSpPr>
          <p:cNvPr id="24" name="Line Callout 1 (Accent Bar) 23"/>
          <p:cNvSpPr/>
          <p:nvPr/>
        </p:nvSpPr>
        <p:spPr>
          <a:xfrm>
            <a:off x="3220072" y="2250280"/>
            <a:ext cx="1513171" cy="180240"/>
          </a:xfrm>
          <a:prstGeom prst="accentCallout1">
            <a:avLst>
              <a:gd name="adj1" fmla="val 47050"/>
              <a:gd name="adj2" fmla="val 101562"/>
              <a:gd name="adj3" fmla="val -268966"/>
              <a:gd name="adj4" fmla="val 130723"/>
            </a:avLst>
          </a:prstGeom>
          <a:solidFill>
            <a:srgbClr val="1F497D">
              <a:alpha val="75000"/>
            </a:srgbClr>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70000" lnSpcReduction="20000"/>
          </a:bodyPr>
          <a:lstStyle/>
          <a:p>
            <a:pPr eaLnBrk="0" fontAlgn="base" hangingPunct="0">
              <a:spcBef>
                <a:spcPct val="0"/>
              </a:spcBef>
              <a:spcAft>
                <a:spcPct val="0"/>
              </a:spcAft>
            </a:pPr>
            <a:r>
              <a:rPr lang="en-US" sz="1400" i="1" dirty="0">
                <a:solidFill>
                  <a:schemeClr val="bg1"/>
                </a:solidFill>
                <a:cs typeface="Arial" pitchFamily="34" charset="0"/>
              </a:rPr>
              <a:t>Less stalled EU share</a:t>
            </a:r>
          </a:p>
        </p:txBody>
      </p:sp>
      <p:sp>
        <p:nvSpPr>
          <p:cNvPr id="25" name="Freeform 24"/>
          <p:cNvSpPr/>
          <p:nvPr/>
        </p:nvSpPr>
        <p:spPr>
          <a:xfrm>
            <a:off x="1354805" y="2963636"/>
            <a:ext cx="816895" cy="400050"/>
          </a:xfrm>
          <a:custGeom>
            <a:avLst/>
            <a:gdLst>
              <a:gd name="connsiteX0" fmla="*/ 816895 w 816895"/>
              <a:gd name="connsiteY0" fmla="*/ 187778 h 400050"/>
              <a:gd name="connsiteX1" fmla="*/ 800567 w 816895"/>
              <a:gd name="connsiteY1" fmla="*/ 261257 h 400050"/>
              <a:gd name="connsiteX2" fmla="*/ 776074 w 816895"/>
              <a:gd name="connsiteY2" fmla="*/ 277585 h 400050"/>
              <a:gd name="connsiteX3" fmla="*/ 735252 w 816895"/>
              <a:gd name="connsiteY3" fmla="*/ 318407 h 400050"/>
              <a:gd name="connsiteX4" fmla="*/ 702595 w 816895"/>
              <a:gd name="connsiteY4" fmla="*/ 342900 h 400050"/>
              <a:gd name="connsiteX5" fmla="*/ 620952 w 816895"/>
              <a:gd name="connsiteY5" fmla="*/ 375557 h 400050"/>
              <a:gd name="connsiteX6" fmla="*/ 555638 w 816895"/>
              <a:gd name="connsiteY6" fmla="*/ 391885 h 400050"/>
              <a:gd name="connsiteX7" fmla="*/ 457667 w 816895"/>
              <a:gd name="connsiteY7" fmla="*/ 400050 h 400050"/>
              <a:gd name="connsiteX8" fmla="*/ 367859 w 816895"/>
              <a:gd name="connsiteY8" fmla="*/ 391885 h 400050"/>
              <a:gd name="connsiteX9" fmla="*/ 269888 w 816895"/>
              <a:gd name="connsiteY9" fmla="*/ 375557 h 400050"/>
              <a:gd name="connsiteX10" fmla="*/ 237231 w 816895"/>
              <a:gd name="connsiteY10" fmla="*/ 359228 h 400050"/>
              <a:gd name="connsiteX11" fmla="*/ 212738 w 816895"/>
              <a:gd name="connsiteY11" fmla="*/ 351064 h 400050"/>
              <a:gd name="connsiteX12" fmla="*/ 188245 w 816895"/>
              <a:gd name="connsiteY12" fmla="*/ 326571 h 400050"/>
              <a:gd name="connsiteX13" fmla="*/ 155588 w 816895"/>
              <a:gd name="connsiteY13" fmla="*/ 318407 h 400050"/>
              <a:gd name="connsiteX14" fmla="*/ 131095 w 816895"/>
              <a:gd name="connsiteY14" fmla="*/ 310243 h 400050"/>
              <a:gd name="connsiteX15" fmla="*/ 98438 w 816895"/>
              <a:gd name="connsiteY15" fmla="*/ 285750 h 400050"/>
              <a:gd name="connsiteX16" fmla="*/ 73945 w 816895"/>
              <a:gd name="connsiteY16" fmla="*/ 277585 h 400050"/>
              <a:gd name="connsiteX17" fmla="*/ 16795 w 816895"/>
              <a:gd name="connsiteY17" fmla="*/ 244928 h 400050"/>
              <a:gd name="connsiteX18" fmla="*/ 467 w 816895"/>
              <a:gd name="connsiteY18" fmla="*/ 212271 h 400050"/>
              <a:gd name="connsiteX19" fmla="*/ 73945 w 816895"/>
              <a:gd name="connsiteY19" fmla="*/ 106135 h 400050"/>
              <a:gd name="connsiteX20" fmla="*/ 98438 w 816895"/>
              <a:gd name="connsiteY20" fmla="*/ 97971 h 400050"/>
              <a:gd name="connsiteX21" fmla="*/ 163752 w 816895"/>
              <a:gd name="connsiteY21" fmla="*/ 73478 h 400050"/>
              <a:gd name="connsiteX22" fmla="*/ 188245 w 816895"/>
              <a:gd name="connsiteY22" fmla="*/ 57150 h 400050"/>
              <a:gd name="connsiteX23" fmla="*/ 212738 w 816895"/>
              <a:gd name="connsiteY23" fmla="*/ 48985 h 400050"/>
              <a:gd name="connsiteX24" fmla="*/ 253559 w 816895"/>
              <a:gd name="connsiteY24" fmla="*/ 32657 h 400050"/>
              <a:gd name="connsiteX25" fmla="*/ 302545 w 816895"/>
              <a:gd name="connsiteY25" fmla="*/ 16328 h 400050"/>
              <a:gd name="connsiteX26" fmla="*/ 327038 w 816895"/>
              <a:gd name="connsiteY26" fmla="*/ 8164 h 400050"/>
              <a:gd name="connsiteX27" fmla="*/ 359695 w 816895"/>
              <a:gd name="connsiteY27" fmla="*/ 0 h 400050"/>
              <a:gd name="connsiteX28" fmla="*/ 571967 w 816895"/>
              <a:gd name="connsiteY28" fmla="*/ 8164 h 400050"/>
              <a:gd name="connsiteX29" fmla="*/ 596459 w 816895"/>
              <a:gd name="connsiteY29" fmla="*/ 24493 h 400050"/>
              <a:gd name="connsiteX30" fmla="*/ 620952 w 816895"/>
              <a:gd name="connsiteY30" fmla="*/ 32657 h 400050"/>
              <a:gd name="connsiteX31" fmla="*/ 718924 w 816895"/>
              <a:gd name="connsiteY31" fmla="*/ 81643 h 400050"/>
              <a:gd name="connsiteX32" fmla="*/ 743417 w 816895"/>
              <a:gd name="connsiteY32" fmla="*/ 89807 h 400050"/>
              <a:gd name="connsiteX33" fmla="*/ 767909 w 816895"/>
              <a:gd name="connsiteY33" fmla="*/ 97971 h 400050"/>
              <a:gd name="connsiteX34" fmla="*/ 800567 w 816895"/>
              <a:gd name="connsiteY34" fmla="*/ 146957 h 400050"/>
              <a:gd name="connsiteX35" fmla="*/ 816895 w 816895"/>
              <a:gd name="connsiteY35" fmla="*/ 187778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16895" h="400050">
                <a:moveTo>
                  <a:pt x="816895" y="187778"/>
                </a:moveTo>
                <a:cubicBezTo>
                  <a:pt x="816812" y="188278"/>
                  <a:pt x="809029" y="250679"/>
                  <a:pt x="800567" y="261257"/>
                </a:cubicBezTo>
                <a:cubicBezTo>
                  <a:pt x="794437" y="268919"/>
                  <a:pt x="784238" y="272142"/>
                  <a:pt x="776074" y="277585"/>
                </a:cubicBezTo>
                <a:cubicBezTo>
                  <a:pt x="752323" y="313211"/>
                  <a:pt x="769889" y="293666"/>
                  <a:pt x="735252" y="318407"/>
                </a:cubicBezTo>
                <a:cubicBezTo>
                  <a:pt x="724179" y="326316"/>
                  <a:pt x="714134" y="335688"/>
                  <a:pt x="702595" y="342900"/>
                </a:cubicBezTo>
                <a:cubicBezTo>
                  <a:pt x="675140" y="360059"/>
                  <a:pt x="652355" y="365089"/>
                  <a:pt x="620952" y="375557"/>
                </a:cubicBezTo>
                <a:cubicBezTo>
                  <a:pt x="594960" y="384221"/>
                  <a:pt x="586087" y="388303"/>
                  <a:pt x="555638" y="391885"/>
                </a:cubicBezTo>
                <a:cubicBezTo>
                  <a:pt x="523092" y="395714"/>
                  <a:pt x="490324" y="397328"/>
                  <a:pt x="457667" y="400050"/>
                </a:cubicBezTo>
                <a:cubicBezTo>
                  <a:pt x="427731" y="397328"/>
                  <a:pt x="397735" y="395205"/>
                  <a:pt x="367859" y="391885"/>
                </a:cubicBezTo>
                <a:cubicBezTo>
                  <a:pt x="322285" y="386821"/>
                  <a:pt x="311325" y="383844"/>
                  <a:pt x="269888" y="375557"/>
                </a:cubicBezTo>
                <a:cubicBezTo>
                  <a:pt x="259002" y="370114"/>
                  <a:pt x="248418" y="364022"/>
                  <a:pt x="237231" y="359228"/>
                </a:cubicBezTo>
                <a:cubicBezTo>
                  <a:pt x="229321" y="355838"/>
                  <a:pt x="219899" y="355838"/>
                  <a:pt x="212738" y="351064"/>
                </a:cubicBezTo>
                <a:cubicBezTo>
                  <a:pt x="203131" y="344659"/>
                  <a:pt x="198270" y="332299"/>
                  <a:pt x="188245" y="326571"/>
                </a:cubicBezTo>
                <a:cubicBezTo>
                  <a:pt x="178503" y="321004"/>
                  <a:pt x="166377" y="321489"/>
                  <a:pt x="155588" y="318407"/>
                </a:cubicBezTo>
                <a:cubicBezTo>
                  <a:pt x="147313" y="316043"/>
                  <a:pt x="139259" y="312964"/>
                  <a:pt x="131095" y="310243"/>
                </a:cubicBezTo>
                <a:cubicBezTo>
                  <a:pt x="120209" y="302079"/>
                  <a:pt x="110252" y="292501"/>
                  <a:pt x="98438" y="285750"/>
                </a:cubicBezTo>
                <a:cubicBezTo>
                  <a:pt x="90966" y="281480"/>
                  <a:pt x="81855" y="280975"/>
                  <a:pt x="73945" y="277585"/>
                </a:cubicBezTo>
                <a:cubicBezTo>
                  <a:pt x="44938" y="265153"/>
                  <a:pt x="41396" y="261329"/>
                  <a:pt x="16795" y="244928"/>
                </a:cubicBezTo>
                <a:cubicBezTo>
                  <a:pt x="11352" y="234042"/>
                  <a:pt x="1678" y="224381"/>
                  <a:pt x="467" y="212271"/>
                </a:cubicBezTo>
                <a:cubicBezTo>
                  <a:pt x="-4372" y="163880"/>
                  <a:pt x="28960" y="121130"/>
                  <a:pt x="73945" y="106135"/>
                </a:cubicBezTo>
                <a:cubicBezTo>
                  <a:pt x="82109" y="103414"/>
                  <a:pt x="90528" y="101361"/>
                  <a:pt x="98438" y="97971"/>
                </a:cubicBezTo>
                <a:cubicBezTo>
                  <a:pt x="158212" y="72354"/>
                  <a:pt x="103540" y="88532"/>
                  <a:pt x="163752" y="73478"/>
                </a:cubicBezTo>
                <a:cubicBezTo>
                  <a:pt x="171916" y="68035"/>
                  <a:pt x="179469" y="61538"/>
                  <a:pt x="188245" y="57150"/>
                </a:cubicBezTo>
                <a:cubicBezTo>
                  <a:pt x="195942" y="53301"/>
                  <a:pt x="204680" y="52007"/>
                  <a:pt x="212738" y="48985"/>
                </a:cubicBezTo>
                <a:cubicBezTo>
                  <a:pt x="226460" y="43839"/>
                  <a:pt x="239786" y="37665"/>
                  <a:pt x="253559" y="32657"/>
                </a:cubicBezTo>
                <a:cubicBezTo>
                  <a:pt x="269735" y="26775"/>
                  <a:pt x="286216" y="21771"/>
                  <a:pt x="302545" y="16328"/>
                </a:cubicBezTo>
                <a:cubicBezTo>
                  <a:pt x="310709" y="13607"/>
                  <a:pt x="318689" y="10251"/>
                  <a:pt x="327038" y="8164"/>
                </a:cubicBezTo>
                <a:lnTo>
                  <a:pt x="359695" y="0"/>
                </a:lnTo>
                <a:cubicBezTo>
                  <a:pt x="430452" y="2721"/>
                  <a:pt x="501533" y="878"/>
                  <a:pt x="571967" y="8164"/>
                </a:cubicBezTo>
                <a:cubicBezTo>
                  <a:pt x="581727" y="9174"/>
                  <a:pt x="587683" y="20105"/>
                  <a:pt x="596459" y="24493"/>
                </a:cubicBezTo>
                <a:cubicBezTo>
                  <a:pt x="604156" y="28342"/>
                  <a:pt x="613429" y="28478"/>
                  <a:pt x="620952" y="32657"/>
                </a:cubicBezTo>
                <a:cubicBezTo>
                  <a:pt x="715912" y="85412"/>
                  <a:pt x="623559" y="49855"/>
                  <a:pt x="718924" y="81643"/>
                </a:cubicBezTo>
                <a:lnTo>
                  <a:pt x="743417" y="89807"/>
                </a:lnTo>
                <a:lnTo>
                  <a:pt x="767909" y="97971"/>
                </a:lnTo>
                <a:cubicBezTo>
                  <a:pt x="778795" y="114300"/>
                  <a:pt x="784238" y="136071"/>
                  <a:pt x="800567" y="146957"/>
                </a:cubicBezTo>
                <a:lnTo>
                  <a:pt x="816895" y="187778"/>
                </a:ln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p:cNvSpPr/>
          <p:nvPr/>
        </p:nvSpPr>
        <p:spPr>
          <a:xfrm>
            <a:off x="5518981" y="2955469"/>
            <a:ext cx="808340" cy="359526"/>
          </a:xfrm>
          <a:custGeom>
            <a:avLst/>
            <a:gdLst>
              <a:gd name="connsiteX0" fmla="*/ 743026 w 808340"/>
              <a:gd name="connsiteY0" fmla="*/ 220436 h 359526"/>
              <a:gd name="connsiteX1" fmla="*/ 98048 w 808340"/>
              <a:gd name="connsiteY1" fmla="*/ 359229 h 359526"/>
              <a:gd name="connsiteX2" fmla="*/ 73555 w 808340"/>
              <a:gd name="connsiteY2" fmla="*/ 351065 h 359526"/>
              <a:gd name="connsiteX3" fmla="*/ 40898 w 808340"/>
              <a:gd name="connsiteY3" fmla="*/ 326572 h 359526"/>
              <a:gd name="connsiteX4" fmla="*/ 16405 w 808340"/>
              <a:gd name="connsiteY4" fmla="*/ 310243 h 359526"/>
              <a:gd name="connsiteX5" fmla="*/ 76 w 808340"/>
              <a:gd name="connsiteY5" fmla="*/ 261258 h 359526"/>
              <a:gd name="connsiteX6" fmla="*/ 8240 w 808340"/>
              <a:gd name="connsiteY6" fmla="*/ 138793 h 359526"/>
              <a:gd name="connsiteX7" fmla="*/ 24569 w 808340"/>
              <a:gd name="connsiteY7" fmla="*/ 89808 h 359526"/>
              <a:gd name="connsiteX8" fmla="*/ 49062 w 808340"/>
              <a:gd name="connsiteY8" fmla="*/ 65315 h 359526"/>
              <a:gd name="connsiteX9" fmla="*/ 73555 w 808340"/>
              <a:gd name="connsiteY9" fmla="*/ 57150 h 359526"/>
              <a:gd name="connsiteX10" fmla="*/ 187855 w 808340"/>
              <a:gd name="connsiteY10" fmla="*/ 40822 h 359526"/>
              <a:gd name="connsiteX11" fmla="*/ 432783 w 808340"/>
              <a:gd name="connsiteY11" fmla="*/ 24493 h 359526"/>
              <a:gd name="connsiteX12" fmla="*/ 579740 w 808340"/>
              <a:gd name="connsiteY12" fmla="*/ 0 h 359526"/>
              <a:gd name="connsiteX13" fmla="*/ 669548 w 808340"/>
              <a:gd name="connsiteY13" fmla="*/ 8165 h 359526"/>
              <a:gd name="connsiteX14" fmla="*/ 718533 w 808340"/>
              <a:gd name="connsiteY14" fmla="*/ 24493 h 359526"/>
              <a:gd name="connsiteX15" fmla="*/ 775683 w 808340"/>
              <a:gd name="connsiteY15" fmla="*/ 57150 h 359526"/>
              <a:gd name="connsiteX16" fmla="*/ 800176 w 808340"/>
              <a:gd name="connsiteY16" fmla="*/ 73479 h 359526"/>
              <a:gd name="connsiteX17" fmla="*/ 808340 w 808340"/>
              <a:gd name="connsiteY17" fmla="*/ 97972 h 359526"/>
              <a:gd name="connsiteX18" fmla="*/ 792012 w 808340"/>
              <a:gd name="connsiteY18" fmla="*/ 179615 h 359526"/>
              <a:gd name="connsiteX19" fmla="*/ 783848 w 808340"/>
              <a:gd name="connsiteY19" fmla="*/ 204108 h 359526"/>
              <a:gd name="connsiteX20" fmla="*/ 743026 w 808340"/>
              <a:gd name="connsiteY20" fmla="*/ 220436 h 35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08340" h="359526">
                <a:moveTo>
                  <a:pt x="743026" y="220436"/>
                </a:moveTo>
                <a:cubicBezTo>
                  <a:pt x="628726" y="246290"/>
                  <a:pt x="313892" y="317113"/>
                  <a:pt x="98048" y="359229"/>
                </a:cubicBezTo>
                <a:cubicBezTo>
                  <a:pt x="89601" y="360877"/>
                  <a:pt x="81027" y="355335"/>
                  <a:pt x="73555" y="351065"/>
                </a:cubicBezTo>
                <a:cubicBezTo>
                  <a:pt x="61741" y="344314"/>
                  <a:pt x="51971" y="334481"/>
                  <a:pt x="40898" y="326572"/>
                </a:cubicBezTo>
                <a:cubicBezTo>
                  <a:pt x="32913" y="320869"/>
                  <a:pt x="24569" y="315686"/>
                  <a:pt x="16405" y="310243"/>
                </a:cubicBezTo>
                <a:cubicBezTo>
                  <a:pt x="10962" y="293915"/>
                  <a:pt x="-1069" y="278432"/>
                  <a:pt x="76" y="261258"/>
                </a:cubicBezTo>
                <a:cubicBezTo>
                  <a:pt x="2797" y="220436"/>
                  <a:pt x="2454" y="179294"/>
                  <a:pt x="8240" y="138793"/>
                </a:cubicBezTo>
                <a:cubicBezTo>
                  <a:pt x="10674" y="121754"/>
                  <a:pt x="12399" y="101978"/>
                  <a:pt x="24569" y="89808"/>
                </a:cubicBezTo>
                <a:cubicBezTo>
                  <a:pt x="32733" y="81644"/>
                  <a:pt x="39455" y="71720"/>
                  <a:pt x="49062" y="65315"/>
                </a:cubicBezTo>
                <a:cubicBezTo>
                  <a:pt x="56223" y="60541"/>
                  <a:pt x="65154" y="59017"/>
                  <a:pt x="73555" y="57150"/>
                </a:cubicBezTo>
                <a:cubicBezTo>
                  <a:pt x="101158" y="51016"/>
                  <a:pt x="163141" y="43568"/>
                  <a:pt x="187855" y="40822"/>
                </a:cubicBezTo>
                <a:cubicBezTo>
                  <a:pt x="299019" y="28471"/>
                  <a:pt x="291408" y="31562"/>
                  <a:pt x="432783" y="24493"/>
                </a:cubicBezTo>
                <a:cubicBezTo>
                  <a:pt x="433092" y="24437"/>
                  <a:pt x="561047" y="0"/>
                  <a:pt x="579740" y="0"/>
                </a:cubicBezTo>
                <a:cubicBezTo>
                  <a:pt x="609799" y="0"/>
                  <a:pt x="639612" y="5443"/>
                  <a:pt x="669548" y="8165"/>
                </a:cubicBezTo>
                <a:cubicBezTo>
                  <a:pt x="685876" y="13608"/>
                  <a:pt x="704212" y="14946"/>
                  <a:pt x="718533" y="24493"/>
                </a:cubicBezTo>
                <a:cubicBezTo>
                  <a:pt x="778207" y="64276"/>
                  <a:pt x="703174" y="15716"/>
                  <a:pt x="775683" y="57150"/>
                </a:cubicBezTo>
                <a:cubicBezTo>
                  <a:pt x="784203" y="62018"/>
                  <a:pt x="792012" y="68036"/>
                  <a:pt x="800176" y="73479"/>
                </a:cubicBezTo>
                <a:cubicBezTo>
                  <a:pt x="802897" y="81643"/>
                  <a:pt x="808340" y="89366"/>
                  <a:pt x="808340" y="97972"/>
                </a:cubicBezTo>
                <a:cubicBezTo>
                  <a:pt x="808340" y="114011"/>
                  <a:pt x="797407" y="160733"/>
                  <a:pt x="792012" y="179615"/>
                </a:cubicBezTo>
                <a:cubicBezTo>
                  <a:pt x="789648" y="187890"/>
                  <a:pt x="789224" y="197388"/>
                  <a:pt x="783848" y="204108"/>
                </a:cubicBezTo>
                <a:cubicBezTo>
                  <a:pt x="777718" y="211770"/>
                  <a:pt x="857326" y="194582"/>
                  <a:pt x="743026" y="220436"/>
                </a:cubicBez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ine Callout 1 (Accent Bar) 26"/>
          <p:cNvSpPr/>
          <p:nvPr/>
        </p:nvSpPr>
        <p:spPr>
          <a:xfrm>
            <a:off x="6115050" y="2245471"/>
            <a:ext cx="2820470" cy="354572"/>
          </a:xfrm>
          <a:prstGeom prst="accentCallout1">
            <a:avLst>
              <a:gd name="adj1" fmla="val 18750"/>
              <a:gd name="adj2" fmla="val -1617"/>
              <a:gd name="adj3" fmla="val 207278"/>
              <a:gd name="adj4" fmla="val -11781"/>
            </a:avLst>
          </a:prstGeom>
          <a:solidFill>
            <a:srgbClr val="1F497D">
              <a:alpha val="75000"/>
            </a:srgbClr>
          </a:solidFill>
          <a:ln w="3175" cap="flat" cmpd="sng" algn="ctr">
            <a:solidFill>
              <a:schemeClr val="tx1"/>
            </a:solidFill>
            <a:prstDash val="solid"/>
            <a:round/>
            <a:headEnd type="none" w="sm" len="sm"/>
            <a:tailEnd type="none" w="sm" len="sm"/>
          </a:ln>
          <a:effectLst/>
        </p:spPr>
        <p:txBody>
          <a:bodyPr vert="horz" wrap="square" lIns="36000" tIns="25718" rIns="36000" bIns="25718" numCol="1" rtlCol="0" anchor="ctr" anchorCtr="0" compatLnSpc="1">
            <a:prstTxWarp prst="textNoShape">
              <a:avLst/>
            </a:prstTxWarp>
            <a:normAutofit fontScale="70000" lnSpcReduction="20000"/>
          </a:bodyPr>
          <a:lstStyle/>
          <a:p>
            <a:pPr eaLnBrk="0" fontAlgn="base" hangingPunct="0">
              <a:spcBef>
                <a:spcPct val="0"/>
              </a:spcBef>
              <a:spcAft>
                <a:spcPct val="0"/>
              </a:spcAft>
            </a:pPr>
            <a:r>
              <a:rPr lang="en-US" sz="1400" i="1" dirty="0" smtClean="0">
                <a:solidFill>
                  <a:schemeClr val="bg1"/>
                </a:solidFill>
                <a:cs typeface="Arial" pitchFamily="34" charset="0"/>
              </a:rPr>
              <a:t>L3$ miss is 2x higher, kernel duration is ~6x shorter =&gt; 3X less L3$ misses per unit of work</a:t>
            </a:r>
            <a:endParaRPr lang="en-US" sz="1400" i="1" dirty="0">
              <a:solidFill>
                <a:schemeClr val="bg1"/>
              </a:solidFill>
              <a:cs typeface="Arial" pitchFamily="34" charset="0"/>
            </a:endParaRPr>
          </a:p>
        </p:txBody>
      </p:sp>
    </p:spTree>
    <p:extLst>
      <p:ext uri="{BB962C8B-B14F-4D97-AF65-F5344CB8AC3E}">
        <p14:creationId xmlns:p14="http://schemas.microsoft.com/office/powerpoint/2010/main" val="941428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8270" y="310129"/>
            <a:ext cx="8229600" cy="868680"/>
          </a:xfrm>
        </p:spPr>
        <p:txBody>
          <a:bodyPr/>
          <a:lstStyle/>
          <a:p>
            <a:r>
              <a:rPr lang="en-US" dirty="0" smtClean="0"/>
              <a:t>More VTune GPU options</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72</a:t>
            </a:fld>
            <a:endParaRPr lang="ru-RU"/>
          </a:p>
        </p:txBody>
      </p:sp>
      <p:pic>
        <p:nvPicPr>
          <p:cNvPr id="6" name="Picture 5"/>
          <p:cNvPicPr>
            <a:picLocks noChangeAspect="1"/>
          </p:cNvPicPr>
          <p:nvPr/>
        </p:nvPicPr>
        <p:blipFill>
          <a:blip r:embed="rId2"/>
          <a:stretch>
            <a:fillRect/>
          </a:stretch>
        </p:blipFill>
        <p:spPr>
          <a:xfrm>
            <a:off x="238124" y="744469"/>
            <a:ext cx="5188001" cy="1410901"/>
          </a:xfrm>
          <a:prstGeom prst="rect">
            <a:avLst/>
          </a:prstGeom>
        </p:spPr>
      </p:pic>
      <p:sp>
        <p:nvSpPr>
          <p:cNvPr id="9" name="Bent-Up Arrow 8"/>
          <p:cNvSpPr/>
          <p:nvPr/>
        </p:nvSpPr>
        <p:spPr>
          <a:xfrm rot="5400000">
            <a:off x="1412422" y="2434631"/>
            <a:ext cx="865415" cy="775607"/>
          </a:xfrm>
          <a:prstGeom prst="bentUp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585568" y="791929"/>
            <a:ext cx="778800" cy="318665"/>
          </a:xfrm>
          <a:custGeom>
            <a:avLst/>
            <a:gdLst>
              <a:gd name="connsiteX0" fmla="*/ 769703 w 778800"/>
              <a:gd name="connsiteY0" fmla="*/ 163292 h 318665"/>
              <a:gd name="connsiteX1" fmla="*/ 761539 w 778800"/>
              <a:gd name="connsiteY1" fmla="*/ 212278 h 318665"/>
              <a:gd name="connsiteX2" fmla="*/ 737046 w 778800"/>
              <a:gd name="connsiteY2" fmla="*/ 228607 h 318665"/>
              <a:gd name="connsiteX3" fmla="*/ 688061 w 778800"/>
              <a:gd name="connsiteY3" fmla="*/ 261264 h 318665"/>
              <a:gd name="connsiteX4" fmla="*/ 639075 w 778800"/>
              <a:gd name="connsiteY4" fmla="*/ 293921 h 318665"/>
              <a:gd name="connsiteX5" fmla="*/ 500282 w 778800"/>
              <a:gd name="connsiteY5" fmla="*/ 318414 h 318665"/>
              <a:gd name="connsiteX6" fmla="*/ 116561 w 778800"/>
              <a:gd name="connsiteY6" fmla="*/ 302085 h 318665"/>
              <a:gd name="connsiteX7" fmla="*/ 26753 w 778800"/>
              <a:gd name="connsiteY7" fmla="*/ 277592 h 318665"/>
              <a:gd name="connsiteX8" fmla="*/ 10425 w 778800"/>
              <a:gd name="connsiteY8" fmla="*/ 253100 h 318665"/>
              <a:gd name="connsiteX9" fmla="*/ 10425 w 778800"/>
              <a:gd name="connsiteY9" fmla="*/ 138800 h 318665"/>
              <a:gd name="connsiteX10" fmla="*/ 67575 w 778800"/>
              <a:gd name="connsiteY10" fmla="*/ 97978 h 318665"/>
              <a:gd name="connsiteX11" fmla="*/ 116561 w 778800"/>
              <a:gd name="connsiteY11" fmla="*/ 57157 h 318665"/>
              <a:gd name="connsiteX12" fmla="*/ 181875 w 778800"/>
              <a:gd name="connsiteY12" fmla="*/ 32664 h 318665"/>
              <a:gd name="connsiteX13" fmla="*/ 206368 w 778800"/>
              <a:gd name="connsiteY13" fmla="*/ 24500 h 318665"/>
              <a:gd name="connsiteX14" fmla="*/ 296175 w 778800"/>
              <a:gd name="connsiteY14" fmla="*/ 16335 h 318665"/>
              <a:gd name="connsiteX15" fmla="*/ 328832 w 778800"/>
              <a:gd name="connsiteY15" fmla="*/ 8171 h 318665"/>
              <a:gd name="connsiteX16" fmla="*/ 630911 w 778800"/>
              <a:gd name="connsiteY16" fmla="*/ 8171 h 318665"/>
              <a:gd name="connsiteX17" fmla="*/ 696225 w 778800"/>
              <a:gd name="connsiteY17" fmla="*/ 16335 h 318665"/>
              <a:gd name="connsiteX18" fmla="*/ 745211 w 778800"/>
              <a:gd name="connsiteY18" fmla="*/ 32664 h 318665"/>
              <a:gd name="connsiteX19" fmla="*/ 769703 w 778800"/>
              <a:gd name="connsiteY19" fmla="*/ 48992 h 318665"/>
              <a:gd name="connsiteX20" fmla="*/ 769703 w 778800"/>
              <a:gd name="connsiteY20" fmla="*/ 163292 h 31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8800" h="318665">
                <a:moveTo>
                  <a:pt x="769703" y="163292"/>
                </a:moveTo>
                <a:cubicBezTo>
                  <a:pt x="768342" y="190506"/>
                  <a:pt x="768942" y="197472"/>
                  <a:pt x="761539" y="212278"/>
                </a:cubicBezTo>
                <a:cubicBezTo>
                  <a:pt x="757151" y="221054"/>
                  <a:pt x="744584" y="222325"/>
                  <a:pt x="737046" y="228607"/>
                </a:cubicBezTo>
                <a:cubicBezTo>
                  <a:pt x="696276" y="262582"/>
                  <a:pt x="731103" y="246917"/>
                  <a:pt x="688061" y="261264"/>
                </a:cubicBezTo>
                <a:cubicBezTo>
                  <a:pt x="665408" y="283917"/>
                  <a:pt x="668614" y="288013"/>
                  <a:pt x="639075" y="293921"/>
                </a:cubicBezTo>
                <a:cubicBezTo>
                  <a:pt x="593008" y="303134"/>
                  <a:pt x="500282" y="318414"/>
                  <a:pt x="500282" y="318414"/>
                </a:cubicBezTo>
                <a:cubicBezTo>
                  <a:pt x="459178" y="317386"/>
                  <a:pt x="227659" y="324305"/>
                  <a:pt x="116561" y="302085"/>
                </a:cubicBezTo>
                <a:cubicBezTo>
                  <a:pt x="70509" y="292875"/>
                  <a:pt x="61947" y="289324"/>
                  <a:pt x="26753" y="277592"/>
                </a:cubicBezTo>
                <a:cubicBezTo>
                  <a:pt x="21310" y="269428"/>
                  <a:pt x="14813" y="261876"/>
                  <a:pt x="10425" y="253100"/>
                </a:cubicBezTo>
                <a:cubicBezTo>
                  <a:pt x="-6965" y="218319"/>
                  <a:pt x="508" y="173509"/>
                  <a:pt x="10425" y="138800"/>
                </a:cubicBezTo>
                <a:cubicBezTo>
                  <a:pt x="16956" y="115940"/>
                  <a:pt x="52595" y="108678"/>
                  <a:pt x="67575" y="97978"/>
                </a:cubicBezTo>
                <a:cubicBezTo>
                  <a:pt x="135120" y="49731"/>
                  <a:pt x="51771" y="94180"/>
                  <a:pt x="116561" y="57157"/>
                </a:cubicBezTo>
                <a:cubicBezTo>
                  <a:pt x="154612" y="35414"/>
                  <a:pt x="141691" y="44145"/>
                  <a:pt x="181875" y="32664"/>
                </a:cubicBezTo>
                <a:cubicBezTo>
                  <a:pt x="190150" y="30300"/>
                  <a:pt x="197849" y="25717"/>
                  <a:pt x="206368" y="24500"/>
                </a:cubicBezTo>
                <a:cubicBezTo>
                  <a:pt x="236125" y="20249"/>
                  <a:pt x="266239" y="19057"/>
                  <a:pt x="296175" y="16335"/>
                </a:cubicBezTo>
                <a:cubicBezTo>
                  <a:pt x="307061" y="13614"/>
                  <a:pt x="317673" y="9346"/>
                  <a:pt x="328832" y="8171"/>
                </a:cubicBezTo>
                <a:cubicBezTo>
                  <a:pt x="464421" y="-6101"/>
                  <a:pt x="478803" y="1257"/>
                  <a:pt x="630911" y="8171"/>
                </a:cubicBezTo>
                <a:cubicBezTo>
                  <a:pt x="652682" y="10892"/>
                  <a:pt x="674771" y="11738"/>
                  <a:pt x="696225" y="16335"/>
                </a:cubicBezTo>
                <a:cubicBezTo>
                  <a:pt x="713055" y="19941"/>
                  <a:pt x="745211" y="32664"/>
                  <a:pt x="745211" y="32664"/>
                </a:cubicBezTo>
                <a:cubicBezTo>
                  <a:pt x="753375" y="38107"/>
                  <a:pt x="764503" y="40672"/>
                  <a:pt x="769703" y="48992"/>
                </a:cubicBezTo>
                <a:cubicBezTo>
                  <a:pt x="789474" y="80626"/>
                  <a:pt x="771064" y="136078"/>
                  <a:pt x="769703" y="163292"/>
                </a:cubicBez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3028950" y="1764385"/>
            <a:ext cx="2196306" cy="449034"/>
          </a:xfrm>
          <a:custGeom>
            <a:avLst/>
            <a:gdLst>
              <a:gd name="connsiteX0" fmla="*/ 2196306 w 2196306"/>
              <a:gd name="connsiteY0" fmla="*/ 146957 h 595993"/>
              <a:gd name="connsiteX1" fmla="*/ 2106499 w 2196306"/>
              <a:gd name="connsiteY1" fmla="*/ 522514 h 595993"/>
              <a:gd name="connsiteX2" fmla="*/ 2057514 w 2196306"/>
              <a:gd name="connsiteY2" fmla="*/ 538843 h 595993"/>
              <a:gd name="connsiteX3" fmla="*/ 1992199 w 2196306"/>
              <a:gd name="connsiteY3" fmla="*/ 555171 h 595993"/>
              <a:gd name="connsiteX4" fmla="*/ 1959542 w 2196306"/>
              <a:gd name="connsiteY4" fmla="*/ 563335 h 595993"/>
              <a:gd name="connsiteX5" fmla="*/ 1845242 w 2196306"/>
              <a:gd name="connsiteY5" fmla="*/ 571500 h 595993"/>
              <a:gd name="connsiteX6" fmla="*/ 1706449 w 2196306"/>
              <a:gd name="connsiteY6" fmla="*/ 587828 h 595993"/>
              <a:gd name="connsiteX7" fmla="*/ 1583985 w 2196306"/>
              <a:gd name="connsiteY7" fmla="*/ 595993 h 595993"/>
              <a:gd name="connsiteX8" fmla="*/ 677749 w 2196306"/>
              <a:gd name="connsiteY8" fmla="*/ 579664 h 595993"/>
              <a:gd name="connsiteX9" fmla="*/ 473642 w 2196306"/>
              <a:gd name="connsiteY9" fmla="*/ 563335 h 595993"/>
              <a:gd name="connsiteX10" fmla="*/ 416492 w 2196306"/>
              <a:gd name="connsiteY10" fmla="*/ 547007 h 595993"/>
              <a:gd name="connsiteX11" fmla="*/ 375671 w 2196306"/>
              <a:gd name="connsiteY11" fmla="*/ 538843 h 595993"/>
              <a:gd name="connsiteX12" fmla="*/ 285864 w 2196306"/>
              <a:gd name="connsiteY12" fmla="*/ 530678 h 595993"/>
              <a:gd name="connsiteX13" fmla="*/ 212385 w 2196306"/>
              <a:gd name="connsiteY13" fmla="*/ 522514 h 595993"/>
              <a:gd name="connsiteX14" fmla="*/ 155235 w 2196306"/>
              <a:gd name="connsiteY14" fmla="*/ 506185 h 595993"/>
              <a:gd name="connsiteX15" fmla="*/ 130742 w 2196306"/>
              <a:gd name="connsiteY15" fmla="*/ 498021 h 595993"/>
              <a:gd name="connsiteX16" fmla="*/ 32771 w 2196306"/>
              <a:gd name="connsiteY16" fmla="*/ 416378 h 595993"/>
              <a:gd name="connsiteX17" fmla="*/ 16442 w 2196306"/>
              <a:gd name="connsiteY17" fmla="*/ 391885 h 595993"/>
              <a:gd name="connsiteX18" fmla="*/ 114 w 2196306"/>
              <a:gd name="connsiteY18" fmla="*/ 342900 h 595993"/>
              <a:gd name="connsiteX19" fmla="*/ 8278 w 2196306"/>
              <a:gd name="connsiteY19" fmla="*/ 244928 h 595993"/>
              <a:gd name="connsiteX20" fmla="*/ 40935 w 2196306"/>
              <a:gd name="connsiteY20" fmla="*/ 195943 h 595993"/>
              <a:gd name="connsiteX21" fmla="*/ 89921 w 2196306"/>
              <a:gd name="connsiteY21" fmla="*/ 163285 h 595993"/>
              <a:gd name="connsiteX22" fmla="*/ 122578 w 2196306"/>
              <a:gd name="connsiteY22" fmla="*/ 146957 h 595993"/>
              <a:gd name="connsiteX23" fmla="*/ 179728 w 2196306"/>
              <a:gd name="connsiteY23" fmla="*/ 130628 h 595993"/>
              <a:gd name="connsiteX24" fmla="*/ 236878 w 2196306"/>
              <a:gd name="connsiteY24" fmla="*/ 122464 h 595993"/>
              <a:gd name="connsiteX25" fmla="*/ 302192 w 2196306"/>
              <a:gd name="connsiteY25" fmla="*/ 114300 h 595993"/>
              <a:gd name="connsiteX26" fmla="*/ 481806 w 2196306"/>
              <a:gd name="connsiteY26" fmla="*/ 97971 h 595993"/>
              <a:gd name="connsiteX27" fmla="*/ 530792 w 2196306"/>
              <a:gd name="connsiteY27" fmla="*/ 89807 h 595993"/>
              <a:gd name="connsiteX28" fmla="*/ 620599 w 2196306"/>
              <a:gd name="connsiteY28" fmla="*/ 81643 h 595993"/>
              <a:gd name="connsiteX29" fmla="*/ 677749 w 2196306"/>
              <a:gd name="connsiteY29" fmla="*/ 73478 h 595993"/>
              <a:gd name="connsiteX30" fmla="*/ 743064 w 2196306"/>
              <a:gd name="connsiteY30" fmla="*/ 65314 h 595993"/>
              <a:gd name="connsiteX31" fmla="*/ 800214 w 2196306"/>
              <a:gd name="connsiteY31" fmla="*/ 57150 h 595993"/>
              <a:gd name="connsiteX32" fmla="*/ 930842 w 2196306"/>
              <a:gd name="connsiteY32" fmla="*/ 48985 h 595993"/>
              <a:gd name="connsiteX33" fmla="*/ 1045142 w 2196306"/>
              <a:gd name="connsiteY33" fmla="*/ 40821 h 595993"/>
              <a:gd name="connsiteX34" fmla="*/ 1134949 w 2196306"/>
              <a:gd name="connsiteY34" fmla="*/ 32657 h 595993"/>
              <a:gd name="connsiteX35" fmla="*/ 1273742 w 2196306"/>
              <a:gd name="connsiteY35" fmla="*/ 16328 h 595993"/>
              <a:gd name="connsiteX36" fmla="*/ 1428864 w 2196306"/>
              <a:gd name="connsiteY36" fmla="*/ 8164 h 595993"/>
              <a:gd name="connsiteX37" fmla="*/ 1510506 w 2196306"/>
              <a:gd name="connsiteY37" fmla="*/ 0 h 595993"/>
              <a:gd name="connsiteX38" fmla="*/ 1910556 w 2196306"/>
              <a:gd name="connsiteY38" fmla="*/ 8164 h 595993"/>
              <a:gd name="connsiteX39" fmla="*/ 1992199 w 2196306"/>
              <a:gd name="connsiteY39" fmla="*/ 32657 h 595993"/>
              <a:gd name="connsiteX40" fmla="*/ 2016692 w 2196306"/>
              <a:gd name="connsiteY40" fmla="*/ 40821 h 595993"/>
              <a:gd name="connsiteX41" fmla="*/ 2041185 w 2196306"/>
              <a:gd name="connsiteY41" fmla="*/ 48985 h 595993"/>
              <a:gd name="connsiteX42" fmla="*/ 2090171 w 2196306"/>
              <a:gd name="connsiteY42" fmla="*/ 73478 h 595993"/>
              <a:gd name="connsiteX43" fmla="*/ 2114664 w 2196306"/>
              <a:gd name="connsiteY43" fmla="*/ 89807 h 595993"/>
              <a:gd name="connsiteX44" fmla="*/ 2147321 w 2196306"/>
              <a:gd name="connsiteY44" fmla="*/ 138793 h 595993"/>
              <a:gd name="connsiteX45" fmla="*/ 2163649 w 2196306"/>
              <a:gd name="connsiteY45" fmla="*/ 163285 h 595993"/>
              <a:gd name="connsiteX46" fmla="*/ 2196306 w 2196306"/>
              <a:gd name="connsiteY46" fmla="*/ 146957 h 595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196306" h="595993">
                <a:moveTo>
                  <a:pt x="2196306" y="146957"/>
                </a:moveTo>
                <a:cubicBezTo>
                  <a:pt x="2166370" y="272143"/>
                  <a:pt x="2149470" y="401183"/>
                  <a:pt x="2106499" y="522514"/>
                </a:cubicBezTo>
                <a:cubicBezTo>
                  <a:pt x="2100753" y="538738"/>
                  <a:pt x="2073842" y="533400"/>
                  <a:pt x="2057514" y="538843"/>
                </a:cubicBezTo>
                <a:cubicBezTo>
                  <a:pt x="2013753" y="553430"/>
                  <a:pt x="2051301" y="542038"/>
                  <a:pt x="1992199" y="555171"/>
                </a:cubicBezTo>
                <a:cubicBezTo>
                  <a:pt x="1981246" y="557605"/>
                  <a:pt x="1970694" y="562096"/>
                  <a:pt x="1959542" y="563335"/>
                </a:cubicBezTo>
                <a:cubicBezTo>
                  <a:pt x="1921579" y="567553"/>
                  <a:pt x="1883342" y="568778"/>
                  <a:pt x="1845242" y="571500"/>
                </a:cubicBezTo>
                <a:cubicBezTo>
                  <a:pt x="1779302" y="587985"/>
                  <a:pt x="1820166" y="579705"/>
                  <a:pt x="1706449" y="587828"/>
                </a:cubicBezTo>
                <a:lnTo>
                  <a:pt x="1583985" y="595993"/>
                </a:lnTo>
                <a:lnTo>
                  <a:pt x="677749" y="579664"/>
                </a:lnTo>
                <a:cubicBezTo>
                  <a:pt x="498720" y="567318"/>
                  <a:pt x="603928" y="577812"/>
                  <a:pt x="473642" y="563335"/>
                </a:cubicBezTo>
                <a:cubicBezTo>
                  <a:pt x="446367" y="554244"/>
                  <a:pt x="447246" y="553841"/>
                  <a:pt x="416492" y="547007"/>
                </a:cubicBezTo>
                <a:cubicBezTo>
                  <a:pt x="402946" y="543997"/>
                  <a:pt x="389440" y="540564"/>
                  <a:pt x="375671" y="538843"/>
                </a:cubicBezTo>
                <a:cubicBezTo>
                  <a:pt x="345844" y="535115"/>
                  <a:pt x="315774" y="533669"/>
                  <a:pt x="285864" y="530678"/>
                </a:cubicBezTo>
                <a:cubicBezTo>
                  <a:pt x="261343" y="528226"/>
                  <a:pt x="236878" y="525235"/>
                  <a:pt x="212385" y="522514"/>
                </a:cubicBezTo>
                <a:cubicBezTo>
                  <a:pt x="153659" y="502940"/>
                  <a:pt x="226996" y="526689"/>
                  <a:pt x="155235" y="506185"/>
                </a:cubicBezTo>
                <a:cubicBezTo>
                  <a:pt x="146960" y="503821"/>
                  <a:pt x="138265" y="502200"/>
                  <a:pt x="130742" y="498021"/>
                </a:cubicBezTo>
                <a:cubicBezTo>
                  <a:pt x="98846" y="480301"/>
                  <a:pt x="52914" y="446592"/>
                  <a:pt x="32771" y="416378"/>
                </a:cubicBezTo>
                <a:lnTo>
                  <a:pt x="16442" y="391885"/>
                </a:lnTo>
                <a:cubicBezTo>
                  <a:pt x="10999" y="375557"/>
                  <a:pt x="-1315" y="360052"/>
                  <a:pt x="114" y="342900"/>
                </a:cubicBezTo>
                <a:cubicBezTo>
                  <a:pt x="2835" y="310243"/>
                  <a:pt x="-493" y="276503"/>
                  <a:pt x="8278" y="244928"/>
                </a:cubicBezTo>
                <a:cubicBezTo>
                  <a:pt x="13530" y="226020"/>
                  <a:pt x="24607" y="206829"/>
                  <a:pt x="40935" y="195943"/>
                </a:cubicBezTo>
                <a:cubicBezTo>
                  <a:pt x="57264" y="185057"/>
                  <a:pt x="72368" y="172061"/>
                  <a:pt x="89921" y="163285"/>
                </a:cubicBezTo>
                <a:cubicBezTo>
                  <a:pt x="100807" y="157842"/>
                  <a:pt x="111392" y="151751"/>
                  <a:pt x="122578" y="146957"/>
                </a:cubicBezTo>
                <a:cubicBezTo>
                  <a:pt x="135460" y="141436"/>
                  <a:pt x="167740" y="132808"/>
                  <a:pt x="179728" y="130628"/>
                </a:cubicBezTo>
                <a:cubicBezTo>
                  <a:pt x="198661" y="127186"/>
                  <a:pt x="217803" y="125007"/>
                  <a:pt x="236878" y="122464"/>
                </a:cubicBezTo>
                <a:lnTo>
                  <a:pt x="302192" y="114300"/>
                </a:lnTo>
                <a:cubicBezTo>
                  <a:pt x="388473" y="92728"/>
                  <a:pt x="297291" y="113347"/>
                  <a:pt x="481806" y="97971"/>
                </a:cubicBezTo>
                <a:cubicBezTo>
                  <a:pt x="498303" y="96596"/>
                  <a:pt x="514351" y="91741"/>
                  <a:pt x="530792" y="89807"/>
                </a:cubicBezTo>
                <a:cubicBezTo>
                  <a:pt x="560645" y="86295"/>
                  <a:pt x="590724" y="84963"/>
                  <a:pt x="620599" y="81643"/>
                </a:cubicBezTo>
                <a:cubicBezTo>
                  <a:pt x="639725" y="79518"/>
                  <a:pt x="658674" y="76021"/>
                  <a:pt x="677749" y="73478"/>
                </a:cubicBezTo>
                <a:lnTo>
                  <a:pt x="743064" y="65314"/>
                </a:lnTo>
                <a:cubicBezTo>
                  <a:pt x="762139" y="62771"/>
                  <a:pt x="781043" y="58817"/>
                  <a:pt x="800214" y="57150"/>
                </a:cubicBezTo>
                <a:cubicBezTo>
                  <a:pt x="843678" y="53370"/>
                  <a:pt x="887311" y="51887"/>
                  <a:pt x="930842" y="48985"/>
                </a:cubicBezTo>
                <a:lnTo>
                  <a:pt x="1045142" y="40821"/>
                </a:lnTo>
                <a:cubicBezTo>
                  <a:pt x="1075105" y="38424"/>
                  <a:pt x="1105061" y="35859"/>
                  <a:pt x="1134949" y="32657"/>
                </a:cubicBezTo>
                <a:cubicBezTo>
                  <a:pt x="1181267" y="27694"/>
                  <a:pt x="1227319" y="20197"/>
                  <a:pt x="1273742" y="16328"/>
                </a:cubicBezTo>
                <a:cubicBezTo>
                  <a:pt x="1325342" y="12028"/>
                  <a:pt x="1377208" y="11726"/>
                  <a:pt x="1428864" y="8164"/>
                </a:cubicBezTo>
                <a:cubicBezTo>
                  <a:pt x="1456149" y="6282"/>
                  <a:pt x="1483292" y="2721"/>
                  <a:pt x="1510506" y="0"/>
                </a:cubicBezTo>
                <a:lnTo>
                  <a:pt x="1910556" y="8164"/>
                </a:lnTo>
                <a:cubicBezTo>
                  <a:pt x="1924474" y="8689"/>
                  <a:pt x="1986926" y="30899"/>
                  <a:pt x="1992199" y="32657"/>
                </a:cubicBezTo>
                <a:lnTo>
                  <a:pt x="2016692" y="40821"/>
                </a:lnTo>
                <a:lnTo>
                  <a:pt x="2041185" y="48985"/>
                </a:lnTo>
                <a:cubicBezTo>
                  <a:pt x="2111379" y="95782"/>
                  <a:pt x="2022567" y="39676"/>
                  <a:pt x="2090171" y="73478"/>
                </a:cubicBezTo>
                <a:cubicBezTo>
                  <a:pt x="2098947" y="77866"/>
                  <a:pt x="2106500" y="84364"/>
                  <a:pt x="2114664" y="89807"/>
                </a:cubicBezTo>
                <a:lnTo>
                  <a:pt x="2147321" y="138793"/>
                </a:lnTo>
                <a:cubicBezTo>
                  <a:pt x="2152764" y="146957"/>
                  <a:pt x="2154873" y="158897"/>
                  <a:pt x="2163649" y="163285"/>
                </a:cubicBezTo>
                <a:lnTo>
                  <a:pt x="2196306" y="146957"/>
                </a:ln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2898321" y="2286000"/>
            <a:ext cx="5645604" cy="2412061"/>
          </a:xfrm>
          <a:prstGeom prst="rect">
            <a:avLst/>
          </a:prstGeom>
        </p:spPr>
      </p:pic>
      <p:sp>
        <p:nvSpPr>
          <p:cNvPr id="15" name="Freeform 14"/>
          <p:cNvSpPr/>
          <p:nvPr/>
        </p:nvSpPr>
        <p:spPr>
          <a:xfrm>
            <a:off x="2857339" y="4204607"/>
            <a:ext cx="1413194" cy="408214"/>
          </a:xfrm>
          <a:custGeom>
            <a:avLst/>
            <a:gdLst>
              <a:gd name="connsiteX0" fmla="*/ 81804 w 1413194"/>
              <a:gd name="connsiteY0" fmla="*/ 114300 h 408214"/>
              <a:gd name="connsiteX1" fmla="*/ 171611 w 1413194"/>
              <a:gd name="connsiteY1" fmla="*/ 57150 h 408214"/>
              <a:gd name="connsiteX2" fmla="*/ 196104 w 1413194"/>
              <a:gd name="connsiteY2" fmla="*/ 40822 h 408214"/>
              <a:gd name="connsiteX3" fmla="*/ 269582 w 1413194"/>
              <a:gd name="connsiteY3" fmla="*/ 16329 h 408214"/>
              <a:gd name="connsiteX4" fmla="*/ 294075 w 1413194"/>
              <a:gd name="connsiteY4" fmla="*/ 8164 h 408214"/>
              <a:gd name="connsiteX5" fmla="*/ 326732 w 1413194"/>
              <a:gd name="connsiteY5" fmla="*/ 0 h 408214"/>
              <a:gd name="connsiteX6" fmla="*/ 890068 w 1413194"/>
              <a:gd name="connsiteY6" fmla="*/ 8164 h 408214"/>
              <a:gd name="connsiteX7" fmla="*/ 947218 w 1413194"/>
              <a:gd name="connsiteY7" fmla="*/ 24493 h 408214"/>
              <a:gd name="connsiteX8" fmla="*/ 1012532 w 1413194"/>
              <a:gd name="connsiteY8" fmla="*/ 40822 h 408214"/>
              <a:gd name="connsiteX9" fmla="*/ 1037025 w 1413194"/>
              <a:gd name="connsiteY9" fmla="*/ 48986 h 408214"/>
              <a:gd name="connsiteX10" fmla="*/ 1110504 w 1413194"/>
              <a:gd name="connsiteY10" fmla="*/ 65314 h 408214"/>
              <a:gd name="connsiteX11" fmla="*/ 1134997 w 1413194"/>
              <a:gd name="connsiteY11" fmla="*/ 73479 h 408214"/>
              <a:gd name="connsiteX12" fmla="*/ 1159490 w 1413194"/>
              <a:gd name="connsiteY12" fmla="*/ 89807 h 408214"/>
              <a:gd name="connsiteX13" fmla="*/ 1224804 w 1413194"/>
              <a:gd name="connsiteY13" fmla="*/ 106136 h 408214"/>
              <a:gd name="connsiteX14" fmla="*/ 1257461 w 1413194"/>
              <a:gd name="connsiteY14" fmla="*/ 114300 h 408214"/>
              <a:gd name="connsiteX15" fmla="*/ 1290118 w 1413194"/>
              <a:gd name="connsiteY15" fmla="*/ 122464 h 408214"/>
              <a:gd name="connsiteX16" fmla="*/ 1314611 w 1413194"/>
              <a:gd name="connsiteY16" fmla="*/ 130629 h 408214"/>
              <a:gd name="connsiteX17" fmla="*/ 1371761 w 1413194"/>
              <a:gd name="connsiteY17" fmla="*/ 146957 h 408214"/>
              <a:gd name="connsiteX18" fmla="*/ 1412582 w 1413194"/>
              <a:gd name="connsiteY18" fmla="*/ 187779 h 408214"/>
              <a:gd name="connsiteX19" fmla="*/ 1388090 w 1413194"/>
              <a:gd name="connsiteY19" fmla="*/ 269422 h 408214"/>
              <a:gd name="connsiteX20" fmla="*/ 1363597 w 1413194"/>
              <a:gd name="connsiteY20" fmla="*/ 285750 h 408214"/>
              <a:gd name="connsiteX21" fmla="*/ 1314611 w 1413194"/>
              <a:gd name="connsiteY21" fmla="*/ 302079 h 408214"/>
              <a:gd name="connsiteX22" fmla="*/ 1290118 w 1413194"/>
              <a:gd name="connsiteY22" fmla="*/ 310243 h 408214"/>
              <a:gd name="connsiteX23" fmla="*/ 1192147 w 1413194"/>
              <a:gd name="connsiteY23" fmla="*/ 326572 h 408214"/>
              <a:gd name="connsiteX24" fmla="*/ 1110504 w 1413194"/>
              <a:gd name="connsiteY24" fmla="*/ 342900 h 408214"/>
              <a:gd name="connsiteX25" fmla="*/ 1061518 w 1413194"/>
              <a:gd name="connsiteY25" fmla="*/ 359229 h 408214"/>
              <a:gd name="connsiteX26" fmla="*/ 971711 w 1413194"/>
              <a:gd name="connsiteY26" fmla="*/ 383722 h 408214"/>
              <a:gd name="connsiteX27" fmla="*/ 890068 w 1413194"/>
              <a:gd name="connsiteY27" fmla="*/ 391886 h 408214"/>
              <a:gd name="connsiteX28" fmla="*/ 783932 w 1413194"/>
              <a:gd name="connsiteY28" fmla="*/ 408214 h 408214"/>
              <a:gd name="connsiteX29" fmla="*/ 277747 w 1413194"/>
              <a:gd name="connsiteY29" fmla="*/ 400050 h 408214"/>
              <a:gd name="connsiteX30" fmla="*/ 16490 w 1413194"/>
              <a:gd name="connsiteY30" fmla="*/ 367393 h 408214"/>
              <a:gd name="connsiteX31" fmla="*/ 161 w 1413194"/>
              <a:gd name="connsiteY31" fmla="*/ 342900 h 408214"/>
              <a:gd name="connsiteX32" fmla="*/ 16490 w 1413194"/>
              <a:gd name="connsiteY32" fmla="*/ 253093 h 408214"/>
              <a:gd name="connsiteX33" fmla="*/ 32818 w 1413194"/>
              <a:gd name="connsiteY33" fmla="*/ 228600 h 408214"/>
              <a:gd name="connsiteX34" fmla="*/ 40982 w 1413194"/>
              <a:gd name="connsiteY34" fmla="*/ 204107 h 408214"/>
              <a:gd name="connsiteX35" fmla="*/ 65475 w 1413194"/>
              <a:gd name="connsiteY35" fmla="*/ 179614 h 408214"/>
              <a:gd name="connsiteX36" fmla="*/ 81804 w 1413194"/>
              <a:gd name="connsiteY36" fmla="*/ 114300 h 40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13194" h="408214">
                <a:moveTo>
                  <a:pt x="81804" y="114300"/>
                </a:moveTo>
                <a:cubicBezTo>
                  <a:pt x="99493" y="93889"/>
                  <a:pt x="109415" y="98613"/>
                  <a:pt x="171611" y="57150"/>
                </a:cubicBezTo>
                <a:cubicBezTo>
                  <a:pt x="179775" y="51707"/>
                  <a:pt x="186795" y="43925"/>
                  <a:pt x="196104" y="40822"/>
                </a:cubicBezTo>
                <a:lnTo>
                  <a:pt x="269582" y="16329"/>
                </a:lnTo>
                <a:cubicBezTo>
                  <a:pt x="277746" y="13607"/>
                  <a:pt x="285726" y="10251"/>
                  <a:pt x="294075" y="8164"/>
                </a:cubicBezTo>
                <a:lnTo>
                  <a:pt x="326732" y="0"/>
                </a:lnTo>
                <a:lnTo>
                  <a:pt x="890068" y="8164"/>
                </a:lnTo>
                <a:cubicBezTo>
                  <a:pt x="905178" y="8578"/>
                  <a:pt x="931941" y="20327"/>
                  <a:pt x="947218" y="24493"/>
                </a:cubicBezTo>
                <a:cubicBezTo>
                  <a:pt x="968869" y="30398"/>
                  <a:pt x="991242" y="33726"/>
                  <a:pt x="1012532" y="40822"/>
                </a:cubicBezTo>
                <a:cubicBezTo>
                  <a:pt x="1020696" y="43543"/>
                  <a:pt x="1028676" y="46899"/>
                  <a:pt x="1037025" y="48986"/>
                </a:cubicBezTo>
                <a:cubicBezTo>
                  <a:pt x="1104333" y="65812"/>
                  <a:pt x="1051865" y="48560"/>
                  <a:pt x="1110504" y="65314"/>
                </a:cubicBezTo>
                <a:cubicBezTo>
                  <a:pt x="1118779" y="67678"/>
                  <a:pt x="1127300" y="69630"/>
                  <a:pt x="1134997" y="73479"/>
                </a:cubicBezTo>
                <a:cubicBezTo>
                  <a:pt x="1143773" y="77867"/>
                  <a:pt x="1150269" y="86454"/>
                  <a:pt x="1159490" y="89807"/>
                </a:cubicBezTo>
                <a:cubicBezTo>
                  <a:pt x="1180580" y="97476"/>
                  <a:pt x="1203033" y="100693"/>
                  <a:pt x="1224804" y="106136"/>
                </a:cubicBezTo>
                <a:lnTo>
                  <a:pt x="1257461" y="114300"/>
                </a:lnTo>
                <a:cubicBezTo>
                  <a:pt x="1268347" y="117021"/>
                  <a:pt x="1279473" y="118915"/>
                  <a:pt x="1290118" y="122464"/>
                </a:cubicBezTo>
                <a:cubicBezTo>
                  <a:pt x="1298282" y="125186"/>
                  <a:pt x="1306336" y="128265"/>
                  <a:pt x="1314611" y="130629"/>
                </a:cubicBezTo>
                <a:cubicBezTo>
                  <a:pt x="1386398" y="151140"/>
                  <a:pt x="1313015" y="127376"/>
                  <a:pt x="1371761" y="146957"/>
                </a:cubicBezTo>
                <a:cubicBezTo>
                  <a:pt x="1384591" y="155510"/>
                  <a:pt x="1410638" y="168340"/>
                  <a:pt x="1412582" y="187779"/>
                </a:cubicBezTo>
                <a:cubicBezTo>
                  <a:pt x="1415385" y="215807"/>
                  <a:pt x="1408793" y="248719"/>
                  <a:pt x="1388090" y="269422"/>
                </a:cubicBezTo>
                <a:cubicBezTo>
                  <a:pt x="1381152" y="276360"/>
                  <a:pt x="1372564" y="281765"/>
                  <a:pt x="1363597" y="285750"/>
                </a:cubicBezTo>
                <a:cubicBezTo>
                  <a:pt x="1347868" y="292740"/>
                  <a:pt x="1330940" y="296636"/>
                  <a:pt x="1314611" y="302079"/>
                </a:cubicBezTo>
                <a:cubicBezTo>
                  <a:pt x="1306447" y="304800"/>
                  <a:pt x="1298607" y="308828"/>
                  <a:pt x="1290118" y="310243"/>
                </a:cubicBezTo>
                <a:cubicBezTo>
                  <a:pt x="1257461" y="315686"/>
                  <a:pt x="1223556" y="316103"/>
                  <a:pt x="1192147" y="326572"/>
                </a:cubicBezTo>
                <a:cubicBezTo>
                  <a:pt x="1149398" y="340821"/>
                  <a:pt x="1176173" y="333519"/>
                  <a:pt x="1110504" y="342900"/>
                </a:cubicBezTo>
                <a:lnTo>
                  <a:pt x="1061518" y="359229"/>
                </a:lnTo>
                <a:cubicBezTo>
                  <a:pt x="1033899" y="368435"/>
                  <a:pt x="998009" y="381092"/>
                  <a:pt x="971711" y="383722"/>
                </a:cubicBezTo>
                <a:lnTo>
                  <a:pt x="890068" y="391886"/>
                </a:lnTo>
                <a:cubicBezTo>
                  <a:pt x="848144" y="405860"/>
                  <a:pt x="847076" y="408214"/>
                  <a:pt x="783932" y="408214"/>
                </a:cubicBezTo>
                <a:cubicBezTo>
                  <a:pt x="615182" y="408214"/>
                  <a:pt x="446475" y="402771"/>
                  <a:pt x="277747" y="400050"/>
                </a:cubicBezTo>
                <a:cubicBezTo>
                  <a:pt x="31193" y="383047"/>
                  <a:pt x="106804" y="427606"/>
                  <a:pt x="16490" y="367393"/>
                </a:cubicBezTo>
                <a:cubicBezTo>
                  <a:pt x="11047" y="359229"/>
                  <a:pt x="1049" y="352672"/>
                  <a:pt x="161" y="342900"/>
                </a:cubicBezTo>
                <a:cubicBezTo>
                  <a:pt x="-1139" y="328606"/>
                  <a:pt x="5517" y="275039"/>
                  <a:pt x="16490" y="253093"/>
                </a:cubicBezTo>
                <a:cubicBezTo>
                  <a:pt x="20878" y="244317"/>
                  <a:pt x="28430" y="237376"/>
                  <a:pt x="32818" y="228600"/>
                </a:cubicBezTo>
                <a:cubicBezTo>
                  <a:pt x="36667" y="220903"/>
                  <a:pt x="36208" y="211268"/>
                  <a:pt x="40982" y="204107"/>
                </a:cubicBezTo>
                <a:cubicBezTo>
                  <a:pt x="47387" y="194500"/>
                  <a:pt x="58386" y="188728"/>
                  <a:pt x="65475" y="179614"/>
                </a:cubicBezTo>
                <a:cubicBezTo>
                  <a:pt x="77523" y="164124"/>
                  <a:pt x="64115" y="134711"/>
                  <a:pt x="81804" y="114300"/>
                </a:cubicBez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1401109" y="1691610"/>
            <a:ext cx="213189" cy="256472"/>
          </a:xfrm>
          <a:custGeom>
            <a:avLst/>
            <a:gdLst>
              <a:gd name="connsiteX0" fmla="*/ 769703 w 778800"/>
              <a:gd name="connsiteY0" fmla="*/ 163292 h 318665"/>
              <a:gd name="connsiteX1" fmla="*/ 761539 w 778800"/>
              <a:gd name="connsiteY1" fmla="*/ 212278 h 318665"/>
              <a:gd name="connsiteX2" fmla="*/ 737046 w 778800"/>
              <a:gd name="connsiteY2" fmla="*/ 228607 h 318665"/>
              <a:gd name="connsiteX3" fmla="*/ 688061 w 778800"/>
              <a:gd name="connsiteY3" fmla="*/ 261264 h 318665"/>
              <a:gd name="connsiteX4" fmla="*/ 639075 w 778800"/>
              <a:gd name="connsiteY4" fmla="*/ 293921 h 318665"/>
              <a:gd name="connsiteX5" fmla="*/ 500282 w 778800"/>
              <a:gd name="connsiteY5" fmla="*/ 318414 h 318665"/>
              <a:gd name="connsiteX6" fmla="*/ 116561 w 778800"/>
              <a:gd name="connsiteY6" fmla="*/ 302085 h 318665"/>
              <a:gd name="connsiteX7" fmla="*/ 26753 w 778800"/>
              <a:gd name="connsiteY7" fmla="*/ 277592 h 318665"/>
              <a:gd name="connsiteX8" fmla="*/ 10425 w 778800"/>
              <a:gd name="connsiteY8" fmla="*/ 253100 h 318665"/>
              <a:gd name="connsiteX9" fmla="*/ 10425 w 778800"/>
              <a:gd name="connsiteY9" fmla="*/ 138800 h 318665"/>
              <a:gd name="connsiteX10" fmla="*/ 67575 w 778800"/>
              <a:gd name="connsiteY10" fmla="*/ 97978 h 318665"/>
              <a:gd name="connsiteX11" fmla="*/ 116561 w 778800"/>
              <a:gd name="connsiteY11" fmla="*/ 57157 h 318665"/>
              <a:gd name="connsiteX12" fmla="*/ 181875 w 778800"/>
              <a:gd name="connsiteY12" fmla="*/ 32664 h 318665"/>
              <a:gd name="connsiteX13" fmla="*/ 206368 w 778800"/>
              <a:gd name="connsiteY13" fmla="*/ 24500 h 318665"/>
              <a:gd name="connsiteX14" fmla="*/ 296175 w 778800"/>
              <a:gd name="connsiteY14" fmla="*/ 16335 h 318665"/>
              <a:gd name="connsiteX15" fmla="*/ 328832 w 778800"/>
              <a:gd name="connsiteY15" fmla="*/ 8171 h 318665"/>
              <a:gd name="connsiteX16" fmla="*/ 630911 w 778800"/>
              <a:gd name="connsiteY16" fmla="*/ 8171 h 318665"/>
              <a:gd name="connsiteX17" fmla="*/ 696225 w 778800"/>
              <a:gd name="connsiteY17" fmla="*/ 16335 h 318665"/>
              <a:gd name="connsiteX18" fmla="*/ 745211 w 778800"/>
              <a:gd name="connsiteY18" fmla="*/ 32664 h 318665"/>
              <a:gd name="connsiteX19" fmla="*/ 769703 w 778800"/>
              <a:gd name="connsiteY19" fmla="*/ 48992 h 318665"/>
              <a:gd name="connsiteX20" fmla="*/ 769703 w 778800"/>
              <a:gd name="connsiteY20" fmla="*/ 163292 h 31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8800" h="318665">
                <a:moveTo>
                  <a:pt x="769703" y="163292"/>
                </a:moveTo>
                <a:cubicBezTo>
                  <a:pt x="768342" y="190506"/>
                  <a:pt x="768942" y="197472"/>
                  <a:pt x="761539" y="212278"/>
                </a:cubicBezTo>
                <a:cubicBezTo>
                  <a:pt x="757151" y="221054"/>
                  <a:pt x="744584" y="222325"/>
                  <a:pt x="737046" y="228607"/>
                </a:cubicBezTo>
                <a:cubicBezTo>
                  <a:pt x="696276" y="262582"/>
                  <a:pt x="731103" y="246917"/>
                  <a:pt x="688061" y="261264"/>
                </a:cubicBezTo>
                <a:cubicBezTo>
                  <a:pt x="665408" y="283917"/>
                  <a:pt x="668614" y="288013"/>
                  <a:pt x="639075" y="293921"/>
                </a:cubicBezTo>
                <a:cubicBezTo>
                  <a:pt x="593008" y="303134"/>
                  <a:pt x="500282" y="318414"/>
                  <a:pt x="500282" y="318414"/>
                </a:cubicBezTo>
                <a:cubicBezTo>
                  <a:pt x="459178" y="317386"/>
                  <a:pt x="227659" y="324305"/>
                  <a:pt x="116561" y="302085"/>
                </a:cubicBezTo>
                <a:cubicBezTo>
                  <a:pt x="70509" y="292875"/>
                  <a:pt x="61947" y="289324"/>
                  <a:pt x="26753" y="277592"/>
                </a:cubicBezTo>
                <a:cubicBezTo>
                  <a:pt x="21310" y="269428"/>
                  <a:pt x="14813" y="261876"/>
                  <a:pt x="10425" y="253100"/>
                </a:cubicBezTo>
                <a:cubicBezTo>
                  <a:pt x="-6965" y="218319"/>
                  <a:pt x="508" y="173509"/>
                  <a:pt x="10425" y="138800"/>
                </a:cubicBezTo>
                <a:cubicBezTo>
                  <a:pt x="16956" y="115940"/>
                  <a:pt x="52595" y="108678"/>
                  <a:pt x="67575" y="97978"/>
                </a:cubicBezTo>
                <a:cubicBezTo>
                  <a:pt x="135120" y="49731"/>
                  <a:pt x="51771" y="94180"/>
                  <a:pt x="116561" y="57157"/>
                </a:cubicBezTo>
                <a:cubicBezTo>
                  <a:pt x="154612" y="35414"/>
                  <a:pt x="141691" y="44145"/>
                  <a:pt x="181875" y="32664"/>
                </a:cubicBezTo>
                <a:cubicBezTo>
                  <a:pt x="190150" y="30300"/>
                  <a:pt x="197849" y="25717"/>
                  <a:pt x="206368" y="24500"/>
                </a:cubicBezTo>
                <a:cubicBezTo>
                  <a:pt x="236125" y="20249"/>
                  <a:pt x="266239" y="19057"/>
                  <a:pt x="296175" y="16335"/>
                </a:cubicBezTo>
                <a:cubicBezTo>
                  <a:pt x="307061" y="13614"/>
                  <a:pt x="317673" y="9346"/>
                  <a:pt x="328832" y="8171"/>
                </a:cubicBezTo>
                <a:cubicBezTo>
                  <a:pt x="464421" y="-6101"/>
                  <a:pt x="478803" y="1257"/>
                  <a:pt x="630911" y="8171"/>
                </a:cubicBezTo>
                <a:cubicBezTo>
                  <a:pt x="652682" y="10892"/>
                  <a:pt x="674771" y="11738"/>
                  <a:pt x="696225" y="16335"/>
                </a:cubicBezTo>
                <a:cubicBezTo>
                  <a:pt x="713055" y="19941"/>
                  <a:pt x="745211" y="32664"/>
                  <a:pt x="745211" y="32664"/>
                </a:cubicBezTo>
                <a:cubicBezTo>
                  <a:pt x="753375" y="38107"/>
                  <a:pt x="764503" y="40672"/>
                  <a:pt x="769703" y="48992"/>
                </a:cubicBezTo>
                <a:cubicBezTo>
                  <a:pt x="789474" y="80626"/>
                  <a:pt x="771064" y="136078"/>
                  <a:pt x="769703" y="163292"/>
                </a:cubicBez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59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More </a:t>
            </a:r>
            <a:r>
              <a:rPr lang="en-US" dirty="0" err="1" smtClean="0"/>
              <a:t>Vtune</a:t>
            </a:r>
            <a:r>
              <a:rPr lang="en-US" dirty="0" smtClean="0"/>
              <a:t> GPU options (cont’d)</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73</a:t>
            </a:fld>
            <a:endParaRPr lang="ru-RU"/>
          </a:p>
        </p:txBody>
      </p:sp>
      <p:pic>
        <p:nvPicPr>
          <p:cNvPr id="6" name="Picture 5"/>
          <p:cNvPicPr>
            <a:picLocks noChangeAspect="1"/>
          </p:cNvPicPr>
          <p:nvPr/>
        </p:nvPicPr>
        <p:blipFill>
          <a:blip r:embed="rId2"/>
          <a:stretch>
            <a:fillRect/>
          </a:stretch>
        </p:blipFill>
        <p:spPr>
          <a:xfrm>
            <a:off x="262002" y="744471"/>
            <a:ext cx="4851001" cy="1321094"/>
          </a:xfrm>
          <a:prstGeom prst="rect">
            <a:avLst/>
          </a:prstGeom>
        </p:spPr>
      </p:pic>
      <p:sp>
        <p:nvSpPr>
          <p:cNvPr id="7" name="Bent-Up Arrow 6"/>
          <p:cNvSpPr/>
          <p:nvPr/>
        </p:nvSpPr>
        <p:spPr>
          <a:xfrm rot="5400000">
            <a:off x="1036865" y="2186643"/>
            <a:ext cx="865415" cy="775607"/>
          </a:xfrm>
          <a:prstGeom prst="bentUp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2424792" y="2259128"/>
            <a:ext cx="6478361" cy="2361467"/>
          </a:xfrm>
          <a:prstGeom prst="rect">
            <a:avLst/>
          </a:prstGeom>
        </p:spPr>
      </p:pic>
      <p:sp>
        <p:nvSpPr>
          <p:cNvPr id="9" name="Freeform 8"/>
          <p:cNvSpPr/>
          <p:nvPr/>
        </p:nvSpPr>
        <p:spPr>
          <a:xfrm>
            <a:off x="552911" y="808264"/>
            <a:ext cx="778800" cy="254872"/>
          </a:xfrm>
          <a:custGeom>
            <a:avLst/>
            <a:gdLst>
              <a:gd name="connsiteX0" fmla="*/ 769703 w 778800"/>
              <a:gd name="connsiteY0" fmla="*/ 163292 h 318665"/>
              <a:gd name="connsiteX1" fmla="*/ 761539 w 778800"/>
              <a:gd name="connsiteY1" fmla="*/ 212278 h 318665"/>
              <a:gd name="connsiteX2" fmla="*/ 737046 w 778800"/>
              <a:gd name="connsiteY2" fmla="*/ 228607 h 318665"/>
              <a:gd name="connsiteX3" fmla="*/ 688061 w 778800"/>
              <a:gd name="connsiteY3" fmla="*/ 261264 h 318665"/>
              <a:gd name="connsiteX4" fmla="*/ 639075 w 778800"/>
              <a:gd name="connsiteY4" fmla="*/ 293921 h 318665"/>
              <a:gd name="connsiteX5" fmla="*/ 500282 w 778800"/>
              <a:gd name="connsiteY5" fmla="*/ 318414 h 318665"/>
              <a:gd name="connsiteX6" fmla="*/ 116561 w 778800"/>
              <a:gd name="connsiteY6" fmla="*/ 302085 h 318665"/>
              <a:gd name="connsiteX7" fmla="*/ 26753 w 778800"/>
              <a:gd name="connsiteY7" fmla="*/ 277592 h 318665"/>
              <a:gd name="connsiteX8" fmla="*/ 10425 w 778800"/>
              <a:gd name="connsiteY8" fmla="*/ 253100 h 318665"/>
              <a:gd name="connsiteX9" fmla="*/ 10425 w 778800"/>
              <a:gd name="connsiteY9" fmla="*/ 138800 h 318665"/>
              <a:gd name="connsiteX10" fmla="*/ 67575 w 778800"/>
              <a:gd name="connsiteY10" fmla="*/ 97978 h 318665"/>
              <a:gd name="connsiteX11" fmla="*/ 116561 w 778800"/>
              <a:gd name="connsiteY11" fmla="*/ 57157 h 318665"/>
              <a:gd name="connsiteX12" fmla="*/ 181875 w 778800"/>
              <a:gd name="connsiteY12" fmla="*/ 32664 h 318665"/>
              <a:gd name="connsiteX13" fmla="*/ 206368 w 778800"/>
              <a:gd name="connsiteY13" fmla="*/ 24500 h 318665"/>
              <a:gd name="connsiteX14" fmla="*/ 296175 w 778800"/>
              <a:gd name="connsiteY14" fmla="*/ 16335 h 318665"/>
              <a:gd name="connsiteX15" fmla="*/ 328832 w 778800"/>
              <a:gd name="connsiteY15" fmla="*/ 8171 h 318665"/>
              <a:gd name="connsiteX16" fmla="*/ 630911 w 778800"/>
              <a:gd name="connsiteY16" fmla="*/ 8171 h 318665"/>
              <a:gd name="connsiteX17" fmla="*/ 696225 w 778800"/>
              <a:gd name="connsiteY17" fmla="*/ 16335 h 318665"/>
              <a:gd name="connsiteX18" fmla="*/ 745211 w 778800"/>
              <a:gd name="connsiteY18" fmla="*/ 32664 h 318665"/>
              <a:gd name="connsiteX19" fmla="*/ 769703 w 778800"/>
              <a:gd name="connsiteY19" fmla="*/ 48992 h 318665"/>
              <a:gd name="connsiteX20" fmla="*/ 769703 w 778800"/>
              <a:gd name="connsiteY20" fmla="*/ 163292 h 31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8800" h="318665">
                <a:moveTo>
                  <a:pt x="769703" y="163292"/>
                </a:moveTo>
                <a:cubicBezTo>
                  <a:pt x="768342" y="190506"/>
                  <a:pt x="768942" y="197472"/>
                  <a:pt x="761539" y="212278"/>
                </a:cubicBezTo>
                <a:cubicBezTo>
                  <a:pt x="757151" y="221054"/>
                  <a:pt x="744584" y="222325"/>
                  <a:pt x="737046" y="228607"/>
                </a:cubicBezTo>
                <a:cubicBezTo>
                  <a:pt x="696276" y="262582"/>
                  <a:pt x="731103" y="246917"/>
                  <a:pt x="688061" y="261264"/>
                </a:cubicBezTo>
                <a:cubicBezTo>
                  <a:pt x="665408" y="283917"/>
                  <a:pt x="668614" y="288013"/>
                  <a:pt x="639075" y="293921"/>
                </a:cubicBezTo>
                <a:cubicBezTo>
                  <a:pt x="593008" y="303134"/>
                  <a:pt x="500282" y="318414"/>
                  <a:pt x="500282" y="318414"/>
                </a:cubicBezTo>
                <a:cubicBezTo>
                  <a:pt x="459178" y="317386"/>
                  <a:pt x="227659" y="324305"/>
                  <a:pt x="116561" y="302085"/>
                </a:cubicBezTo>
                <a:cubicBezTo>
                  <a:pt x="70509" y="292875"/>
                  <a:pt x="61947" y="289324"/>
                  <a:pt x="26753" y="277592"/>
                </a:cubicBezTo>
                <a:cubicBezTo>
                  <a:pt x="21310" y="269428"/>
                  <a:pt x="14813" y="261876"/>
                  <a:pt x="10425" y="253100"/>
                </a:cubicBezTo>
                <a:cubicBezTo>
                  <a:pt x="-6965" y="218319"/>
                  <a:pt x="508" y="173509"/>
                  <a:pt x="10425" y="138800"/>
                </a:cubicBezTo>
                <a:cubicBezTo>
                  <a:pt x="16956" y="115940"/>
                  <a:pt x="52595" y="108678"/>
                  <a:pt x="67575" y="97978"/>
                </a:cubicBezTo>
                <a:cubicBezTo>
                  <a:pt x="135120" y="49731"/>
                  <a:pt x="51771" y="94180"/>
                  <a:pt x="116561" y="57157"/>
                </a:cubicBezTo>
                <a:cubicBezTo>
                  <a:pt x="154612" y="35414"/>
                  <a:pt x="141691" y="44145"/>
                  <a:pt x="181875" y="32664"/>
                </a:cubicBezTo>
                <a:cubicBezTo>
                  <a:pt x="190150" y="30300"/>
                  <a:pt x="197849" y="25717"/>
                  <a:pt x="206368" y="24500"/>
                </a:cubicBezTo>
                <a:cubicBezTo>
                  <a:pt x="236125" y="20249"/>
                  <a:pt x="266239" y="19057"/>
                  <a:pt x="296175" y="16335"/>
                </a:cubicBezTo>
                <a:cubicBezTo>
                  <a:pt x="307061" y="13614"/>
                  <a:pt x="317673" y="9346"/>
                  <a:pt x="328832" y="8171"/>
                </a:cubicBezTo>
                <a:cubicBezTo>
                  <a:pt x="464421" y="-6101"/>
                  <a:pt x="478803" y="1257"/>
                  <a:pt x="630911" y="8171"/>
                </a:cubicBezTo>
                <a:cubicBezTo>
                  <a:pt x="652682" y="10892"/>
                  <a:pt x="674771" y="11738"/>
                  <a:pt x="696225" y="16335"/>
                </a:cubicBezTo>
                <a:cubicBezTo>
                  <a:pt x="713055" y="19941"/>
                  <a:pt x="745211" y="32664"/>
                  <a:pt x="745211" y="32664"/>
                </a:cubicBezTo>
                <a:cubicBezTo>
                  <a:pt x="753375" y="38107"/>
                  <a:pt x="764503" y="40672"/>
                  <a:pt x="769703" y="48992"/>
                </a:cubicBezTo>
                <a:cubicBezTo>
                  <a:pt x="789474" y="80626"/>
                  <a:pt x="771064" y="136078"/>
                  <a:pt x="769703" y="163292"/>
                </a:cubicBez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2868323" y="1744543"/>
            <a:ext cx="2196306" cy="348638"/>
          </a:xfrm>
          <a:custGeom>
            <a:avLst/>
            <a:gdLst>
              <a:gd name="connsiteX0" fmla="*/ 2196306 w 2196306"/>
              <a:gd name="connsiteY0" fmla="*/ 146957 h 595993"/>
              <a:gd name="connsiteX1" fmla="*/ 2106499 w 2196306"/>
              <a:gd name="connsiteY1" fmla="*/ 522514 h 595993"/>
              <a:gd name="connsiteX2" fmla="*/ 2057514 w 2196306"/>
              <a:gd name="connsiteY2" fmla="*/ 538843 h 595993"/>
              <a:gd name="connsiteX3" fmla="*/ 1992199 w 2196306"/>
              <a:gd name="connsiteY3" fmla="*/ 555171 h 595993"/>
              <a:gd name="connsiteX4" fmla="*/ 1959542 w 2196306"/>
              <a:gd name="connsiteY4" fmla="*/ 563335 h 595993"/>
              <a:gd name="connsiteX5" fmla="*/ 1845242 w 2196306"/>
              <a:gd name="connsiteY5" fmla="*/ 571500 h 595993"/>
              <a:gd name="connsiteX6" fmla="*/ 1706449 w 2196306"/>
              <a:gd name="connsiteY6" fmla="*/ 587828 h 595993"/>
              <a:gd name="connsiteX7" fmla="*/ 1583985 w 2196306"/>
              <a:gd name="connsiteY7" fmla="*/ 595993 h 595993"/>
              <a:gd name="connsiteX8" fmla="*/ 677749 w 2196306"/>
              <a:gd name="connsiteY8" fmla="*/ 579664 h 595993"/>
              <a:gd name="connsiteX9" fmla="*/ 473642 w 2196306"/>
              <a:gd name="connsiteY9" fmla="*/ 563335 h 595993"/>
              <a:gd name="connsiteX10" fmla="*/ 416492 w 2196306"/>
              <a:gd name="connsiteY10" fmla="*/ 547007 h 595993"/>
              <a:gd name="connsiteX11" fmla="*/ 375671 w 2196306"/>
              <a:gd name="connsiteY11" fmla="*/ 538843 h 595993"/>
              <a:gd name="connsiteX12" fmla="*/ 285864 w 2196306"/>
              <a:gd name="connsiteY12" fmla="*/ 530678 h 595993"/>
              <a:gd name="connsiteX13" fmla="*/ 212385 w 2196306"/>
              <a:gd name="connsiteY13" fmla="*/ 522514 h 595993"/>
              <a:gd name="connsiteX14" fmla="*/ 155235 w 2196306"/>
              <a:gd name="connsiteY14" fmla="*/ 506185 h 595993"/>
              <a:gd name="connsiteX15" fmla="*/ 130742 w 2196306"/>
              <a:gd name="connsiteY15" fmla="*/ 498021 h 595993"/>
              <a:gd name="connsiteX16" fmla="*/ 32771 w 2196306"/>
              <a:gd name="connsiteY16" fmla="*/ 416378 h 595993"/>
              <a:gd name="connsiteX17" fmla="*/ 16442 w 2196306"/>
              <a:gd name="connsiteY17" fmla="*/ 391885 h 595993"/>
              <a:gd name="connsiteX18" fmla="*/ 114 w 2196306"/>
              <a:gd name="connsiteY18" fmla="*/ 342900 h 595993"/>
              <a:gd name="connsiteX19" fmla="*/ 8278 w 2196306"/>
              <a:gd name="connsiteY19" fmla="*/ 244928 h 595993"/>
              <a:gd name="connsiteX20" fmla="*/ 40935 w 2196306"/>
              <a:gd name="connsiteY20" fmla="*/ 195943 h 595993"/>
              <a:gd name="connsiteX21" fmla="*/ 89921 w 2196306"/>
              <a:gd name="connsiteY21" fmla="*/ 163285 h 595993"/>
              <a:gd name="connsiteX22" fmla="*/ 122578 w 2196306"/>
              <a:gd name="connsiteY22" fmla="*/ 146957 h 595993"/>
              <a:gd name="connsiteX23" fmla="*/ 179728 w 2196306"/>
              <a:gd name="connsiteY23" fmla="*/ 130628 h 595993"/>
              <a:gd name="connsiteX24" fmla="*/ 236878 w 2196306"/>
              <a:gd name="connsiteY24" fmla="*/ 122464 h 595993"/>
              <a:gd name="connsiteX25" fmla="*/ 302192 w 2196306"/>
              <a:gd name="connsiteY25" fmla="*/ 114300 h 595993"/>
              <a:gd name="connsiteX26" fmla="*/ 481806 w 2196306"/>
              <a:gd name="connsiteY26" fmla="*/ 97971 h 595993"/>
              <a:gd name="connsiteX27" fmla="*/ 530792 w 2196306"/>
              <a:gd name="connsiteY27" fmla="*/ 89807 h 595993"/>
              <a:gd name="connsiteX28" fmla="*/ 620599 w 2196306"/>
              <a:gd name="connsiteY28" fmla="*/ 81643 h 595993"/>
              <a:gd name="connsiteX29" fmla="*/ 677749 w 2196306"/>
              <a:gd name="connsiteY29" fmla="*/ 73478 h 595993"/>
              <a:gd name="connsiteX30" fmla="*/ 743064 w 2196306"/>
              <a:gd name="connsiteY30" fmla="*/ 65314 h 595993"/>
              <a:gd name="connsiteX31" fmla="*/ 800214 w 2196306"/>
              <a:gd name="connsiteY31" fmla="*/ 57150 h 595993"/>
              <a:gd name="connsiteX32" fmla="*/ 930842 w 2196306"/>
              <a:gd name="connsiteY32" fmla="*/ 48985 h 595993"/>
              <a:gd name="connsiteX33" fmla="*/ 1045142 w 2196306"/>
              <a:gd name="connsiteY33" fmla="*/ 40821 h 595993"/>
              <a:gd name="connsiteX34" fmla="*/ 1134949 w 2196306"/>
              <a:gd name="connsiteY34" fmla="*/ 32657 h 595993"/>
              <a:gd name="connsiteX35" fmla="*/ 1273742 w 2196306"/>
              <a:gd name="connsiteY35" fmla="*/ 16328 h 595993"/>
              <a:gd name="connsiteX36" fmla="*/ 1428864 w 2196306"/>
              <a:gd name="connsiteY36" fmla="*/ 8164 h 595993"/>
              <a:gd name="connsiteX37" fmla="*/ 1510506 w 2196306"/>
              <a:gd name="connsiteY37" fmla="*/ 0 h 595993"/>
              <a:gd name="connsiteX38" fmla="*/ 1910556 w 2196306"/>
              <a:gd name="connsiteY38" fmla="*/ 8164 h 595993"/>
              <a:gd name="connsiteX39" fmla="*/ 1992199 w 2196306"/>
              <a:gd name="connsiteY39" fmla="*/ 32657 h 595993"/>
              <a:gd name="connsiteX40" fmla="*/ 2016692 w 2196306"/>
              <a:gd name="connsiteY40" fmla="*/ 40821 h 595993"/>
              <a:gd name="connsiteX41" fmla="*/ 2041185 w 2196306"/>
              <a:gd name="connsiteY41" fmla="*/ 48985 h 595993"/>
              <a:gd name="connsiteX42" fmla="*/ 2090171 w 2196306"/>
              <a:gd name="connsiteY42" fmla="*/ 73478 h 595993"/>
              <a:gd name="connsiteX43" fmla="*/ 2114664 w 2196306"/>
              <a:gd name="connsiteY43" fmla="*/ 89807 h 595993"/>
              <a:gd name="connsiteX44" fmla="*/ 2147321 w 2196306"/>
              <a:gd name="connsiteY44" fmla="*/ 138793 h 595993"/>
              <a:gd name="connsiteX45" fmla="*/ 2163649 w 2196306"/>
              <a:gd name="connsiteY45" fmla="*/ 163285 h 595993"/>
              <a:gd name="connsiteX46" fmla="*/ 2196306 w 2196306"/>
              <a:gd name="connsiteY46" fmla="*/ 146957 h 595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196306" h="595993">
                <a:moveTo>
                  <a:pt x="2196306" y="146957"/>
                </a:moveTo>
                <a:cubicBezTo>
                  <a:pt x="2166370" y="272143"/>
                  <a:pt x="2149470" y="401183"/>
                  <a:pt x="2106499" y="522514"/>
                </a:cubicBezTo>
                <a:cubicBezTo>
                  <a:pt x="2100753" y="538738"/>
                  <a:pt x="2073842" y="533400"/>
                  <a:pt x="2057514" y="538843"/>
                </a:cubicBezTo>
                <a:cubicBezTo>
                  <a:pt x="2013753" y="553430"/>
                  <a:pt x="2051301" y="542038"/>
                  <a:pt x="1992199" y="555171"/>
                </a:cubicBezTo>
                <a:cubicBezTo>
                  <a:pt x="1981246" y="557605"/>
                  <a:pt x="1970694" y="562096"/>
                  <a:pt x="1959542" y="563335"/>
                </a:cubicBezTo>
                <a:cubicBezTo>
                  <a:pt x="1921579" y="567553"/>
                  <a:pt x="1883342" y="568778"/>
                  <a:pt x="1845242" y="571500"/>
                </a:cubicBezTo>
                <a:cubicBezTo>
                  <a:pt x="1779302" y="587985"/>
                  <a:pt x="1820166" y="579705"/>
                  <a:pt x="1706449" y="587828"/>
                </a:cubicBezTo>
                <a:lnTo>
                  <a:pt x="1583985" y="595993"/>
                </a:lnTo>
                <a:lnTo>
                  <a:pt x="677749" y="579664"/>
                </a:lnTo>
                <a:cubicBezTo>
                  <a:pt x="498720" y="567318"/>
                  <a:pt x="603928" y="577812"/>
                  <a:pt x="473642" y="563335"/>
                </a:cubicBezTo>
                <a:cubicBezTo>
                  <a:pt x="446367" y="554244"/>
                  <a:pt x="447246" y="553841"/>
                  <a:pt x="416492" y="547007"/>
                </a:cubicBezTo>
                <a:cubicBezTo>
                  <a:pt x="402946" y="543997"/>
                  <a:pt x="389440" y="540564"/>
                  <a:pt x="375671" y="538843"/>
                </a:cubicBezTo>
                <a:cubicBezTo>
                  <a:pt x="345844" y="535115"/>
                  <a:pt x="315774" y="533669"/>
                  <a:pt x="285864" y="530678"/>
                </a:cubicBezTo>
                <a:cubicBezTo>
                  <a:pt x="261343" y="528226"/>
                  <a:pt x="236878" y="525235"/>
                  <a:pt x="212385" y="522514"/>
                </a:cubicBezTo>
                <a:cubicBezTo>
                  <a:pt x="153659" y="502940"/>
                  <a:pt x="226996" y="526689"/>
                  <a:pt x="155235" y="506185"/>
                </a:cubicBezTo>
                <a:cubicBezTo>
                  <a:pt x="146960" y="503821"/>
                  <a:pt x="138265" y="502200"/>
                  <a:pt x="130742" y="498021"/>
                </a:cubicBezTo>
                <a:cubicBezTo>
                  <a:pt x="98846" y="480301"/>
                  <a:pt x="52914" y="446592"/>
                  <a:pt x="32771" y="416378"/>
                </a:cubicBezTo>
                <a:lnTo>
                  <a:pt x="16442" y="391885"/>
                </a:lnTo>
                <a:cubicBezTo>
                  <a:pt x="10999" y="375557"/>
                  <a:pt x="-1315" y="360052"/>
                  <a:pt x="114" y="342900"/>
                </a:cubicBezTo>
                <a:cubicBezTo>
                  <a:pt x="2835" y="310243"/>
                  <a:pt x="-493" y="276503"/>
                  <a:pt x="8278" y="244928"/>
                </a:cubicBezTo>
                <a:cubicBezTo>
                  <a:pt x="13530" y="226020"/>
                  <a:pt x="24607" y="206829"/>
                  <a:pt x="40935" y="195943"/>
                </a:cubicBezTo>
                <a:cubicBezTo>
                  <a:pt x="57264" y="185057"/>
                  <a:pt x="72368" y="172061"/>
                  <a:pt x="89921" y="163285"/>
                </a:cubicBezTo>
                <a:cubicBezTo>
                  <a:pt x="100807" y="157842"/>
                  <a:pt x="111392" y="151751"/>
                  <a:pt x="122578" y="146957"/>
                </a:cubicBezTo>
                <a:cubicBezTo>
                  <a:pt x="135460" y="141436"/>
                  <a:pt x="167740" y="132808"/>
                  <a:pt x="179728" y="130628"/>
                </a:cubicBezTo>
                <a:cubicBezTo>
                  <a:pt x="198661" y="127186"/>
                  <a:pt x="217803" y="125007"/>
                  <a:pt x="236878" y="122464"/>
                </a:cubicBezTo>
                <a:lnTo>
                  <a:pt x="302192" y="114300"/>
                </a:lnTo>
                <a:cubicBezTo>
                  <a:pt x="388473" y="92728"/>
                  <a:pt x="297291" y="113347"/>
                  <a:pt x="481806" y="97971"/>
                </a:cubicBezTo>
                <a:cubicBezTo>
                  <a:pt x="498303" y="96596"/>
                  <a:pt x="514351" y="91741"/>
                  <a:pt x="530792" y="89807"/>
                </a:cubicBezTo>
                <a:cubicBezTo>
                  <a:pt x="560645" y="86295"/>
                  <a:pt x="590724" y="84963"/>
                  <a:pt x="620599" y="81643"/>
                </a:cubicBezTo>
                <a:cubicBezTo>
                  <a:pt x="639725" y="79518"/>
                  <a:pt x="658674" y="76021"/>
                  <a:pt x="677749" y="73478"/>
                </a:cubicBezTo>
                <a:lnTo>
                  <a:pt x="743064" y="65314"/>
                </a:lnTo>
                <a:cubicBezTo>
                  <a:pt x="762139" y="62771"/>
                  <a:pt x="781043" y="58817"/>
                  <a:pt x="800214" y="57150"/>
                </a:cubicBezTo>
                <a:cubicBezTo>
                  <a:pt x="843678" y="53370"/>
                  <a:pt x="887311" y="51887"/>
                  <a:pt x="930842" y="48985"/>
                </a:cubicBezTo>
                <a:lnTo>
                  <a:pt x="1045142" y="40821"/>
                </a:lnTo>
                <a:cubicBezTo>
                  <a:pt x="1075105" y="38424"/>
                  <a:pt x="1105061" y="35859"/>
                  <a:pt x="1134949" y="32657"/>
                </a:cubicBezTo>
                <a:cubicBezTo>
                  <a:pt x="1181267" y="27694"/>
                  <a:pt x="1227319" y="20197"/>
                  <a:pt x="1273742" y="16328"/>
                </a:cubicBezTo>
                <a:cubicBezTo>
                  <a:pt x="1325342" y="12028"/>
                  <a:pt x="1377208" y="11726"/>
                  <a:pt x="1428864" y="8164"/>
                </a:cubicBezTo>
                <a:cubicBezTo>
                  <a:pt x="1456149" y="6282"/>
                  <a:pt x="1483292" y="2721"/>
                  <a:pt x="1510506" y="0"/>
                </a:cubicBezTo>
                <a:lnTo>
                  <a:pt x="1910556" y="8164"/>
                </a:lnTo>
                <a:cubicBezTo>
                  <a:pt x="1924474" y="8689"/>
                  <a:pt x="1986926" y="30899"/>
                  <a:pt x="1992199" y="32657"/>
                </a:cubicBezTo>
                <a:lnTo>
                  <a:pt x="2016692" y="40821"/>
                </a:lnTo>
                <a:lnTo>
                  <a:pt x="2041185" y="48985"/>
                </a:lnTo>
                <a:cubicBezTo>
                  <a:pt x="2111379" y="95782"/>
                  <a:pt x="2022567" y="39676"/>
                  <a:pt x="2090171" y="73478"/>
                </a:cubicBezTo>
                <a:cubicBezTo>
                  <a:pt x="2098947" y="77866"/>
                  <a:pt x="2106500" y="84364"/>
                  <a:pt x="2114664" y="89807"/>
                </a:cubicBezTo>
                <a:lnTo>
                  <a:pt x="2147321" y="138793"/>
                </a:lnTo>
                <a:cubicBezTo>
                  <a:pt x="2152764" y="146957"/>
                  <a:pt x="2154873" y="158897"/>
                  <a:pt x="2163649" y="163285"/>
                </a:cubicBezTo>
                <a:lnTo>
                  <a:pt x="2196306" y="146957"/>
                </a:ln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p:cNvSpPr/>
          <p:nvPr/>
        </p:nvSpPr>
        <p:spPr>
          <a:xfrm>
            <a:off x="2245017" y="4105056"/>
            <a:ext cx="1567703" cy="336315"/>
          </a:xfrm>
          <a:custGeom>
            <a:avLst/>
            <a:gdLst>
              <a:gd name="connsiteX0" fmla="*/ 81804 w 1413194"/>
              <a:gd name="connsiteY0" fmla="*/ 114300 h 408214"/>
              <a:gd name="connsiteX1" fmla="*/ 171611 w 1413194"/>
              <a:gd name="connsiteY1" fmla="*/ 57150 h 408214"/>
              <a:gd name="connsiteX2" fmla="*/ 196104 w 1413194"/>
              <a:gd name="connsiteY2" fmla="*/ 40822 h 408214"/>
              <a:gd name="connsiteX3" fmla="*/ 269582 w 1413194"/>
              <a:gd name="connsiteY3" fmla="*/ 16329 h 408214"/>
              <a:gd name="connsiteX4" fmla="*/ 294075 w 1413194"/>
              <a:gd name="connsiteY4" fmla="*/ 8164 h 408214"/>
              <a:gd name="connsiteX5" fmla="*/ 326732 w 1413194"/>
              <a:gd name="connsiteY5" fmla="*/ 0 h 408214"/>
              <a:gd name="connsiteX6" fmla="*/ 890068 w 1413194"/>
              <a:gd name="connsiteY6" fmla="*/ 8164 h 408214"/>
              <a:gd name="connsiteX7" fmla="*/ 947218 w 1413194"/>
              <a:gd name="connsiteY7" fmla="*/ 24493 h 408214"/>
              <a:gd name="connsiteX8" fmla="*/ 1012532 w 1413194"/>
              <a:gd name="connsiteY8" fmla="*/ 40822 h 408214"/>
              <a:gd name="connsiteX9" fmla="*/ 1037025 w 1413194"/>
              <a:gd name="connsiteY9" fmla="*/ 48986 h 408214"/>
              <a:gd name="connsiteX10" fmla="*/ 1110504 w 1413194"/>
              <a:gd name="connsiteY10" fmla="*/ 65314 h 408214"/>
              <a:gd name="connsiteX11" fmla="*/ 1134997 w 1413194"/>
              <a:gd name="connsiteY11" fmla="*/ 73479 h 408214"/>
              <a:gd name="connsiteX12" fmla="*/ 1159490 w 1413194"/>
              <a:gd name="connsiteY12" fmla="*/ 89807 h 408214"/>
              <a:gd name="connsiteX13" fmla="*/ 1224804 w 1413194"/>
              <a:gd name="connsiteY13" fmla="*/ 106136 h 408214"/>
              <a:gd name="connsiteX14" fmla="*/ 1257461 w 1413194"/>
              <a:gd name="connsiteY14" fmla="*/ 114300 h 408214"/>
              <a:gd name="connsiteX15" fmla="*/ 1290118 w 1413194"/>
              <a:gd name="connsiteY15" fmla="*/ 122464 h 408214"/>
              <a:gd name="connsiteX16" fmla="*/ 1314611 w 1413194"/>
              <a:gd name="connsiteY16" fmla="*/ 130629 h 408214"/>
              <a:gd name="connsiteX17" fmla="*/ 1371761 w 1413194"/>
              <a:gd name="connsiteY17" fmla="*/ 146957 h 408214"/>
              <a:gd name="connsiteX18" fmla="*/ 1412582 w 1413194"/>
              <a:gd name="connsiteY18" fmla="*/ 187779 h 408214"/>
              <a:gd name="connsiteX19" fmla="*/ 1388090 w 1413194"/>
              <a:gd name="connsiteY19" fmla="*/ 269422 h 408214"/>
              <a:gd name="connsiteX20" fmla="*/ 1363597 w 1413194"/>
              <a:gd name="connsiteY20" fmla="*/ 285750 h 408214"/>
              <a:gd name="connsiteX21" fmla="*/ 1314611 w 1413194"/>
              <a:gd name="connsiteY21" fmla="*/ 302079 h 408214"/>
              <a:gd name="connsiteX22" fmla="*/ 1290118 w 1413194"/>
              <a:gd name="connsiteY22" fmla="*/ 310243 h 408214"/>
              <a:gd name="connsiteX23" fmla="*/ 1192147 w 1413194"/>
              <a:gd name="connsiteY23" fmla="*/ 326572 h 408214"/>
              <a:gd name="connsiteX24" fmla="*/ 1110504 w 1413194"/>
              <a:gd name="connsiteY24" fmla="*/ 342900 h 408214"/>
              <a:gd name="connsiteX25" fmla="*/ 1061518 w 1413194"/>
              <a:gd name="connsiteY25" fmla="*/ 359229 h 408214"/>
              <a:gd name="connsiteX26" fmla="*/ 971711 w 1413194"/>
              <a:gd name="connsiteY26" fmla="*/ 383722 h 408214"/>
              <a:gd name="connsiteX27" fmla="*/ 890068 w 1413194"/>
              <a:gd name="connsiteY27" fmla="*/ 391886 h 408214"/>
              <a:gd name="connsiteX28" fmla="*/ 783932 w 1413194"/>
              <a:gd name="connsiteY28" fmla="*/ 408214 h 408214"/>
              <a:gd name="connsiteX29" fmla="*/ 277747 w 1413194"/>
              <a:gd name="connsiteY29" fmla="*/ 400050 h 408214"/>
              <a:gd name="connsiteX30" fmla="*/ 16490 w 1413194"/>
              <a:gd name="connsiteY30" fmla="*/ 367393 h 408214"/>
              <a:gd name="connsiteX31" fmla="*/ 161 w 1413194"/>
              <a:gd name="connsiteY31" fmla="*/ 342900 h 408214"/>
              <a:gd name="connsiteX32" fmla="*/ 16490 w 1413194"/>
              <a:gd name="connsiteY32" fmla="*/ 253093 h 408214"/>
              <a:gd name="connsiteX33" fmla="*/ 32818 w 1413194"/>
              <a:gd name="connsiteY33" fmla="*/ 228600 h 408214"/>
              <a:gd name="connsiteX34" fmla="*/ 40982 w 1413194"/>
              <a:gd name="connsiteY34" fmla="*/ 204107 h 408214"/>
              <a:gd name="connsiteX35" fmla="*/ 65475 w 1413194"/>
              <a:gd name="connsiteY35" fmla="*/ 179614 h 408214"/>
              <a:gd name="connsiteX36" fmla="*/ 81804 w 1413194"/>
              <a:gd name="connsiteY36" fmla="*/ 114300 h 40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13194" h="408214">
                <a:moveTo>
                  <a:pt x="81804" y="114300"/>
                </a:moveTo>
                <a:cubicBezTo>
                  <a:pt x="99493" y="93889"/>
                  <a:pt x="109415" y="98613"/>
                  <a:pt x="171611" y="57150"/>
                </a:cubicBezTo>
                <a:cubicBezTo>
                  <a:pt x="179775" y="51707"/>
                  <a:pt x="186795" y="43925"/>
                  <a:pt x="196104" y="40822"/>
                </a:cubicBezTo>
                <a:lnTo>
                  <a:pt x="269582" y="16329"/>
                </a:lnTo>
                <a:cubicBezTo>
                  <a:pt x="277746" y="13607"/>
                  <a:pt x="285726" y="10251"/>
                  <a:pt x="294075" y="8164"/>
                </a:cubicBezTo>
                <a:lnTo>
                  <a:pt x="326732" y="0"/>
                </a:lnTo>
                <a:lnTo>
                  <a:pt x="890068" y="8164"/>
                </a:lnTo>
                <a:cubicBezTo>
                  <a:pt x="905178" y="8578"/>
                  <a:pt x="931941" y="20327"/>
                  <a:pt x="947218" y="24493"/>
                </a:cubicBezTo>
                <a:cubicBezTo>
                  <a:pt x="968869" y="30398"/>
                  <a:pt x="991242" y="33726"/>
                  <a:pt x="1012532" y="40822"/>
                </a:cubicBezTo>
                <a:cubicBezTo>
                  <a:pt x="1020696" y="43543"/>
                  <a:pt x="1028676" y="46899"/>
                  <a:pt x="1037025" y="48986"/>
                </a:cubicBezTo>
                <a:cubicBezTo>
                  <a:pt x="1104333" y="65812"/>
                  <a:pt x="1051865" y="48560"/>
                  <a:pt x="1110504" y="65314"/>
                </a:cubicBezTo>
                <a:cubicBezTo>
                  <a:pt x="1118779" y="67678"/>
                  <a:pt x="1127300" y="69630"/>
                  <a:pt x="1134997" y="73479"/>
                </a:cubicBezTo>
                <a:cubicBezTo>
                  <a:pt x="1143773" y="77867"/>
                  <a:pt x="1150269" y="86454"/>
                  <a:pt x="1159490" y="89807"/>
                </a:cubicBezTo>
                <a:cubicBezTo>
                  <a:pt x="1180580" y="97476"/>
                  <a:pt x="1203033" y="100693"/>
                  <a:pt x="1224804" y="106136"/>
                </a:cubicBezTo>
                <a:lnTo>
                  <a:pt x="1257461" y="114300"/>
                </a:lnTo>
                <a:cubicBezTo>
                  <a:pt x="1268347" y="117021"/>
                  <a:pt x="1279473" y="118915"/>
                  <a:pt x="1290118" y="122464"/>
                </a:cubicBezTo>
                <a:cubicBezTo>
                  <a:pt x="1298282" y="125186"/>
                  <a:pt x="1306336" y="128265"/>
                  <a:pt x="1314611" y="130629"/>
                </a:cubicBezTo>
                <a:cubicBezTo>
                  <a:pt x="1386398" y="151140"/>
                  <a:pt x="1313015" y="127376"/>
                  <a:pt x="1371761" y="146957"/>
                </a:cubicBezTo>
                <a:cubicBezTo>
                  <a:pt x="1384591" y="155510"/>
                  <a:pt x="1410638" y="168340"/>
                  <a:pt x="1412582" y="187779"/>
                </a:cubicBezTo>
                <a:cubicBezTo>
                  <a:pt x="1415385" y="215807"/>
                  <a:pt x="1408793" y="248719"/>
                  <a:pt x="1388090" y="269422"/>
                </a:cubicBezTo>
                <a:cubicBezTo>
                  <a:pt x="1381152" y="276360"/>
                  <a:pt x="1372564" y="281765"/>
                  <a:pt x="1363597" y="285750"/>
                </a:cubicBezTo>
                <a:cubicBezTo>
                  <a:pt x="1347868" y="292740"/>
                  <a:pt x="1330940" y="296636"/>
                  <a:pt x="1314611" y="302079"/>
                </a:cubicBezTo>
                <a:cubicBezTo>
                  <a:pt x="1306447" y="304800"/>
                  <a:pt x="1298607" y="308828"/>
                  <a:pt x="1290118" y="310243"/>
                </a:cubicBezTo>
                <a:cubicBezTo>
                  <a:pt x="1257461" y="315686"/>
                  <a:pt x="1223556" y="316103"/>
                  <a:pt x="1192147" y="326572"/>
                </a:cubicBezTo>
                <a:cubicBezTo>
                  <a:pt x="1149398" y="340821"/>
                  <a:pt x="1176173" y="333519"/>
                  <a:pt x="1110504" y="342900"/>
                </a:cubicBezTo>
                <a:lnTo>
                  <a:pt x="1061518" y="359229"/>
                </a:lnTo>
                <a:cubicBezTo>
                  <a:pt x="1033899" y="368435"/>
                  <a:pt x="998009" y="381092"/>
                  <a:pt x="971711" y="383722"/>
                </a:cubicBezTo>
                <a:lnTo>
                  <a:pt x="890068" y="391886"/>
                </a:lnTo>
                <a:cubicBezTo>
                  <a:pt x="848144" y="405860"/>
                  <a:pt x="847076" y="408214"/>
                  <a:pt x="783932" y="408214"/>
                </a:cubicBezTo>
                <a:cubicBezTo>
                  <a:pt x="615182" y="408214"/>
                  <a:pt x="446475" y="402771"/>
                  <a:pt x="277747" y="400050"/>
                </a:cubicBezTo>
                <a:cubicBezTo>
                  <a:pt x="31193" y="383047"/>
                  <a:pt x="106804" y="427606"/>
                  <a:pt x="16490" y="367393"/>
                </a:cubicBezTo>
                <a:cubicBezTo>
                  <a:pt x="11047" y="359229"/>
                  <a:pt x="1049" y="352672"/>
                  <a:pt x="161" y="342900"/>
                </a:cubicBezTo>
                <a:cubicBezTo>
                  <a:pt x="-1139" y="328606"/>
                  <a:pt x="5517" y="275039"/>
                  <a:pt x="16490" y="253093"/>
                </a:cubicBezTo>
                <a:cubicBezTo>
                  <a:pt x="20878" y="244317"/>
                  <a:pt x="28430" y="237376"/>
                  <a:pt x="32818" y="228600"/>
                </a:cubicBezTo>
                <a:cubicBezTo>
                  <a:pt x="36667" y="220903"/>
                  <a:pt x="36208" y="211268"/>
                  <a:pt x="40982" y="204107"/>
                </a:cubicBezTo>
                <a:cubicBezTo>
                  <a:pt x="47387" y="194500"/>
                  <a:pt x="58386" y="188728"/>
                  <a:pt x="65475" y="179614"/>
                </a:cubicBezTo>
                <a:cubicBezTo>
                  <a:pt x="77523" y="164124"/>
                  <a:pt x="64115" y="134711"/>
                  <a:pt x="81804" y="114300"/>
                </a:cubicBez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1313531" y="1624471"/>
            <a:ext cx="213189" cy="256472"/>
          </a:xfrm>
          <a:custGeom>
            <a:avLst/>
            <a:gdLst>
              <a:gd name="connsiteX0" fmla="*/ 769703 w 778800"/>
              <a:gd name="connsiteY0" fmla="*/ 163292 h 318665"/>
              <a:gd name="connsiteX1" fmla="*/ 761539 w 778800"/>
              <a:gd name="connsiteY1" fmla="*/ 212278 h 318665"/>
              <a:gd name="connsiteX2" fmla="*/ 737046 w 778800"/>
              <a:gd name="connsiteY2" fmla="*/ 228607 h 318665"/>
              <a:gd name="connsiteX3" fmla="*/ 688061 w 778800"/>
              <a:gd name="connsiteY3" fmla="*/ 261264 h 318665"/>
              <a:gd name="connsiteX4" fmla="*/ 639075 w 778800"/>
              <a:gd name="connsiteY4" fmla="*/ 293921 h 318665"/>
              <a:gd name="connsiteX5" fmla="*/ 500282 w 778800"/>
              <a:gd name="connsiteY5" fmla="*/ 318414 h 318665"/>
              <a:gd name="connsiteX6" fmla="*/ 116561 w 778800"/>
              <a:gd name="connsiteY6" fmla="*/ 302085 h 318665"/>
              <a:gd name="connsiteX7" fmla="*/ 26753 w 778800"/>
              <a:gd name="connsiteY7" fmla="*/ 277592 h 318665"/>
              <a:gd name="connsiteX8" fmla="*/ 10425 w 778800"/>
              <a:gd name="connsiteY8" fmla="*/ 253100 h 318665"/>
              <a:gd name="connsiteX9" fmla="*/ 10425 w 778800"/>
              <a:gd name="connsiteY9" fmla="*/ 138800 h 318665"/>
              <a:gd name="connsiteX10" fmla="*/ 67575 w 778800"/>
              <a:gd name="connsiteY10" fmla="*/ 97978 h 318665"/>
              <a:gd name="connsiteX11" fmla="*/ 116561 w 778800"/>
              <a:gd name="connsiteY11" fmla="*/ 57157 h 318665"/>
              <a:gd name="connsiteX12" fmla="*/ 181875 w 778800"/>
              <a:gd name="connsiteY12" fmla="*/ 32664 h 318665"/>
              <a:gd name="connsiteX13" fmla="*/ 206368 w 778800"/>
              <a:gd name="connsiteY13" fmla="*/ 24500 h 318665"/>
              <a:gd name="connsiteX14" fmla="*/ 296175 w 778800"/>
              <a:gd name="connsiteY14" fmla="*/ 16335 h 318665"/>
              <a:gd name="connsiteX15" fmla="*/ 328832 w 778800"/>
              <a:gd name="connsiteY15" fmla="*/ 8171 h 318665"/>
              <a:gd name="connsiteX16" fmla="*/ 630911 w 778800"/>
              <a:gd name="connsiteY16" fmla="*/ 8171 h 318665"/>
              <a:gd name="connsiteX17" fmla="*/ 696225 w 778800"/>
              <a:gd name="connsiteY17" fmla="*/ 16335 h 318665"/>
              <a:gd name="connsiteX18" fmla="*/ 745211 w 778800"/>
              <a:gd name="connsiteY18" fmla="*/ 32664 h 318665"/>
              <a:gd name="connsiteX19" fmla="*/ 769703 w 778800"/>
              <a:gd name="connsiteY19" fmla="*/ 48992 h 318665"/>
              <a:gd name="connsiteX20" fmla="*/ 769703 w 778800"/>
              <a:gd name="connsiteY20" fmla="*/ 163292 h 31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8800" h="318665">
                <a:moveTo>
                  <a:pt x="769703" y="163292"/>
                </a:moveTo>
                <a:cubicBezTo>
                  <a:pt x="768342" y="190506"/>
                  <a:pt x="768942" y="197472"/>
                  <a:pt x="761539" y="212278"/>
                </a:cubicBezTo>
                <a:cubicBezTo>
                  <a:pt x="757151" y="221054"/>
                  <a:pt x="744584" y="222325"/>
                  <a:pt x="737046" y="228607"/>
                </a:cubicBezTo>
                <a:cubicBezTo>
                  <a:pt x="696276" y="262582"/>
                  <a:pt x="731103" y="246917"/>
                  <a:pt x="688061" y="261264"/>
                </a:cubicBezTo>
                <a:cubicBezTo>
                  <a:pt x="665408" y="283917"/>
                  <a:pt x="668614" y="288013"/>
                  <a:pt x="639075" y="293921"/>
                </a:cubicBezTo>
                <a:cubicBezTo>
                  <a:pt x="593008" y="303134"/>
                  <a:pt x="500282" y="318414"/>
                  <a:pt x="500282" y="318414"/>
                </a:cubicBezTo>
                <a:cubicBezTo>
                  <a:pt x="459178" y="317386"/>
                  <a:pt x="227659" y="324305"/>
                  <a:pt x="116561" y="302085"/>
                </a:cubicBezTo>
                <a:cubicBezTo>
                  <a:pt x="70509" y="292875"/>
                  <a:pt x="61947" y="289324"/>
                  <a:pt x="26753" y="277592"/>
                </a:cubicBezTo>
                <a:cubicBezTo>
                  <a:pt x="21310" y="269428"/>
                  <a:pt x="14813" y="261876"/>
                  <a:pt x="10425" y="253100"/>
                </a:cubicBezTo>
                <a:cubicBezTo>
                  <a:pt x="-6965" y="218319"/>
                  <a:pt x="508" y="173509"/>
                  <a:pt x="10425" y="138800"/>
                </a:cubicBezTo>
                <a:cubicBezTo>
                  <a:pt x="16956" y="115940"/>
                  <a:pt x="52595" y="108678"/>
                  <a:pt x="67575" y="97978"/>
                </a:cubicBezTo>
                <a:cubicBezTo>
                  <a:pt x="135120" y="49731"/>
                  <a:pt x="51771" y="94180"/>
                  <a:pt x="116561" y="57157"/>
                </a:cubicBezTo>
                <a:cubicBezTo>
                  <a:pt x="154612" y="35414"/>
                  <a:pt x="141691" y="44145"/>
                  <a:pt x="181875" y="32664"/>
                </a:cubicBezTo>
                <a:cubicBezTo>
                  <a:pt x="190150" y="30300"/>
                  <a:pt x="197849" y="25717"/>
                  <a:pt x="206368" y="24500"/>
                </a:cubicBezTo>
                <a:cubicBezTo>
                  <a:pt x="236125" y="20249"/>
                  <a:pt x="266239" y="19057"/>
                  <a:pt x="296175" y="16335"/>
                </a:cubicBezTo>
                <a:cubicBezTo>
                  <a:pt x="307061" y="13614"/>
                  <a:pt x="317673" y="9346"/>
                  <a:pt x="328832" y="8171"/>
                </a:cubicBezTo>
                <a:cubicBezTo>
                  <a:pt x="464421" y="-6101"/>
                  <a:pt x="478803" y="1257"/>
                  <a:pt x="630911" y="8171"/>
                </a:cubicBezTo>
                <a:cubicBezTo>
                  <a:pt x="652682" y="10892"/>
                  <a:pt x="674771" y="11738"/>
                  <a:pt x="696225" y="16335"/>
                </a:cubicBezTo>
                <a:cubicBezTo>
                  <a:pt x="713055" y="19941"/>
                  <a:pt x="745211" y="32664"/>
                  <a:pt x="745211" y="32664"/>
                </a:cubicBezTo>
                <a:cubicBezTo>
                  <a:pt x="753375" y="38107"/>
                  <a:pt x="764503" y="40672"/>
                  <a:pt x="769703" y="48992"/>
                </a:cubicBezTo>
                <a:cubicBezTo>
                  <a:pt x="789474" y="80626"/>
                  <a:pt x="771064" y="136078"/>
                  <a:pt x="769703" y="163292"/>
                </a:cubicBezTo>
                <a:close/>
              </a:path>
            </a:pathLst>
          </a:custGeom>
          <a:noFill/>
          <a:ln w="57150">
            <a:solidFill>
              <a:srgbClr val="FFC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35097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0310" y="1842838"/>
            <a:ext cx="8229600" cy="868680"/>
          </a:xfrm>
        </p:spPr>
        <p:txBody>
          <a:bodyPr/>
          <a:lstStyle/>
          <a:p>
            <a:r>
              <a:rPr lang="en-US" dirty="0"/>
              <a:t>Matrix multiplication: </a:t>
            </a:r>
            <a:r>
              <a:rPr lang="en-US" dirty="0" err="1" smtClean="0"/>
              <a:t>GTPin</a:t>
            </a:r>
            <a:r>
              <a:rPr lang="en-US" dirty="0" smtClean="0"/>
              <a:t> analysis</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74</a:t>
            </a:fld>
            <a:endParaRPr lang="ru-RU"/>
          </a:p>
        </p:txBody>
      </p:sp>
    </p:spTree>
    <p:extLst>
      <p:ext uri="{BB962C8B-B14F-4D97-AF65-F5344CB8AC3E}">
        <p14:creationId xmlns:p14="http://schemas.microsoft.com/office/powerpoint/2010/main" val="30784906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980909"/>
            <a:ext cx="8228012" cy="978519"/>
          </a:xfrm>
        </p:spPr>
        <p:txBody>
          <a:bodyPr/>
          <a:lstStyle/>
          <a:p>
            <a:r>
              <a:rPr lang="en-US" i="1" dirty="0" smtClean="0"/>
              <a:t>GT-Pin is a software system that instruments programs running on the programmable cores called Execution Units (EUs) of Intel GPUs.</a:t>
            </a:r>
          </a:p>
          <a:p>
            <a:r>
              <a:rPr lang="en-US" dirty="0" err="1" smtClean="0"/>
              <a:t>GTPin</a:t>
            </a:r>
            <a:r>
              <a:rPr lang="en-US" dirty="0" smtClean="0"/>
              <a:t>-based tools:</a:t>
            </a:r>
          </a:p>
        </p:txBody>
      </p:sp>
      <p:sp>
        <p:nvSpPr>
          <p:cNvPr id="3" name="Title 2"/>
          <p:cNvSpPr>
            <a:spLocks noGrp="1"/>
          </p:cNvSpPr>
          <p:nvPr>
            <p:ph type="title"/>
          </p:nvPr>
        </p:nvSpPr>
        <p:spPr/>
        <p:txBody>
          <a:bodyPr/>
          <a:lstStyle/>
          <a:p>
            <a:r>
              <a:rPr lang="en-US" dirty="0" err="1"/>
              <a:t>GTPin</a:t>
            </a:r>
            <a:r>
              <a:rPr lang="en-US" dirty="0"/>
              <a:t> intro (http://</a:t>
            </a:r>
            <a:r>
              <a:rPr lang="en-US" dirty="0" smtClean="0"/>
              <a:t>goto/gtpin)</a:t>
            </a:r>
            <a:r>
              <a:rPr lang="en-US" dirty="0"/>
              <a:t/>
            </a:r>
            <a:br>
              <a:rPr lang="en-US" dirty="0"/>
            </a:b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75</a:t>
            </a:fld>
            <a:endParaRPr lang="ru-RU"/>
          </a:p>
        </p:txBody>
      </p:sp>
      <p:sp>
        <p:nvSpPr>
          <p:cNvPr id="6" name="Content Placeholder 1"/>
          <p:cNvSpPr txBox="1">
            <a:spLocks/>
          </p:cNvSpPr>
          <p:nvPr/>
        </p:nvSpPr>
        <p:spPr>
          <a:xfrm>
            <a:off x="455613" y="2024743"/>
            <a:ext cx="8228012" cy="3427808"/>
          </a:xfrm>
          <a:prstGeom prst="rect">
            <a:avLst/>
          </a:prstGeom>
        </p:spPr>
        <p:txBody>
          <a:bodyPr vert="horz" lIns="0" tIns="0" rIns="0" bIns="0" rtlCol="0">
            <a:noAutofit/>
          </a:bodyPr>
          <a:lstStyle>
            <a:lvl1pPr marL="0" marR="0" indent="0" algn="l" defTabSz="257175" rtl="0" eaLnBrk="1" fontAlgn="auto" latinLnBrk="0" hangingPunct="1">
              <a:lnSpc>
                <a:spcPct val="100000"/>
              </a:lnSpc>
              <a:spcBef>
                <a:spcPts val="675"/>
              </a:spcBef>
              <a:spcAft>
                <a:spcPts val="0"/>
              </a:spcAft>
              <a:buClrTx/>
              <a:buSzTx/>
              <a:buFont typeface="Wingdings" panose="05000000000000000000" pitchFamily="2" charset="2"/>
              <a:buNone/>
              <a:tabLst/>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238"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238"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b="1" dirty="0" err="1" smtClean="0"/>
              <a:t>Funtime</a:t>
            </a:r>
            <a:r>
              <a:rPr lang="en-US" sz="1400" b="1" dirty="0" smtClean="0"/>
              <a:t>:</a:t>
            </a:r>
            <a:r>
              <a:rPr lang="en-US" sz="1400" dirty="0" smtClean="0"/>
              <a:t> Kernel and function execution time profiler</a:t>
            </a:r>
          </a:p>
          <a:p>
            <a:r>
              <a:rPr lang="en-US" sz="1400" b="1" dirty="0" smtClean="0"/>
              <a:t>Latency</a:t>
            </a:r>
            <a:r>
              <a:rPr lang="en-US" sz="1400" dirty="0" smtClean="0"/>
              <a:t>: an instruction-latency profiler using hardware performance</a:t>
            </a:r>
          </a:p>
          <a:p>
            <a:r>
              <a:rPr lang="en-US" sz="1400" b="1" dirty="0" err="1" smtClean="0"/>
              <a:t>Srcprof</a:t>
            </a:r>
            <a:r>
              <a:rPr lang="en-US" sz="1400" b="1" dirty="0" smtClean="0"/>
              <a:t>:</a:t>
            </a:r>
            <a:r>
              <a:rPr lang="en-US" sz="1400" dirty="0" smtClean="0"/>
              <a:t> a source-level execution-count profiler </a:t>
            </a:r>
          </a:p>
          <a:p>
            <a:r>
              <a:rPr lang="en-US" sz="1400" b="1" dirty="0" err="1" smtClean="0"/>
              <a:t>Opcodeprof</a:t>
            </a:r>
            <a:r>
              <a:rPr lang="en-US" sz="1400" b="1" dirty="0" smtClean="0"/>
              <a:t>:</a:t>
            </a:r>
            <a:r>
              <a:rPr lang="en-US" sz="1400" dirty="0" smtClean="0"/>
              <a:t> reporting the static and dynamic distributions of Gen machine opcodes</a:t>
            </a:r>
          </a:p>
          <a:p>
            <a:r>
              <a:rPr lang="en-US" sz="1400" b="1" dirty="0" smtClean="0"/>
              <a:t>Cacheprof2</a:t>
            </a:r>
            <a:r>
              <a:rPr lang="en-US" sz="1400" dirty="0" smtClean="0"/>
              <a:t>: analyzing cache behavior and memory bandwidth requirements. It can also generate memory address traces for other tools.</a:t>
            </a:r>
          </a:p>
          <a:p>
            <a:r>
              <a:rPr lang="en-US" sz="1400" b="1" dirty="0" err="1" smtClean="0"/>
              <a:t>Simdprof</a:t>
            </a:r>
            <a:r>
              <a:rPr lang="en-US" sz="1400" dirty="0" smtClean="0"/>
              <a:t>: Simd channel utilization</a:t>
            </a:r>
          </a:p>
          <a:p>
            <a:r>
              <a:rPr lang="en-US" sz="1400" b="1" dirty="0" err="1" smtClean="0"/>
              <a:t>DebugPrint</a:t>
            </a:r>
            <a:r>
              <a:rPr lang="en-US" sz="1400" dirty="0" smtClean="0"/>
              <a:t>: a tool which prints all Gen instructions that were successfully executed and hence can pinpoint where the crash happened in the </a:t>
            </a:r>
            <a:r>
              <a:rPr lang="en-US" sz="1400" dirty="0" err="1" smtClean="0"/>
              <a:t>shader</a:t>
            </a:r>
            <a:r>
              <a:rPr lang="en-US" sz="1400" dirty="0" smtClean="0"/>
              <a:t>/kernel</a:t>
            </a:r>
          </a:p>
          <a:p>
            <a:r>
              <a:rPr lang="en-US" sz="1400" b="1" dirty="0" err="1" smtClean="0"/>
              <a:t>CountMe</a:t>
            </a:r>
            <a:r>
              <a:rPr lang="en-US" sz="1400" dirty="0" smtClean="0"/>
              <a:t>: a tool for OpenCL tracing that can separate statistics into different </a:t>
            </a:r>
            <a:r>
              <a:rPr lang="en-US" sz="1400" dirty="0" err="1" smtClean="0"/>
              <a:t>enqueue</a:t>
            </a:r>
            <a:r>
              <a:rPr lang="en-US" sz="1400" dirty="0" smtClean="0"/>
              <a:t> instances.</a:t>
            </a:r>
            <a:endParaRPr lang="en-US" sz="1400" dirty="0"/>
          </a:p>
        </p:txBody>
      </p:sp>
    </p:spTree>
    <p:extLst>
      <p:ext uri="{BB962C8B-B14F-4D97-AF65-F5344CB8AC3E}">
        <p14:creationId xmlns:p14="http://schemas.microsoft.com/office/powerpoint/2010/main" val="3164238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GTPin</a:t>
            </a:r>
            <a:r>
              <a:rPr lang="en-US" dirty="0" smtClean="0"/>
              <a:t> </a:t>
            </a:r>
            <a:r>
              <a:rPr lang="en-US" dirty="0" err="1" smtClean="0"/>
              <a:t>opcodeprof</a:t>
            </a:r>
            <a:r>
              <a:rPr lang="en-US" dirty="0" smtClean="0"/>
              <a:t> sub-tool</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76</a:t>
            </a:fld>
            <a:endParaRPr lang="ru-RU"/>
          </a:p>
        </p:txBody>
      </p:sp>
      <p:sp>
        <p:nvSpPr>
          <p:cNvPr id="6" name="Rectangle 5"/>
          <p:cNvSpPr/>
          <p:nvPr/>
        </p:nvSpPr>
        <p:spPr>
          <a:xfrm>
            <a:off x="73479" y="1178810"/>
            <a:ext cx="9070521" cy="2123658"/>
          </a:xfrm>
          <a:prstGeom prst="rect">
            <a:avLst/>
          </a:prstGeom>
        </p:spPr>
        <p:txBody>
          <a:bodyPr wrap="square">
            <a:spAutoFit/>
          </a:bodyPr>
          <a:lstStyle/>
          <a:p>
            <a:r>
              <a:rPr lang="en-US" sz="1100" dirty="0">
                <a:latin typeface="Courier New" panose="02070309020205020404" pitchFamily="49" charset="0"/>
                <a:cs typeface="Courier New" panose="02070309020205020404" pitchFamily="49" charset="0"/>
              </a:rPr>
              <a:t>bash-3.2$ </a:t>
            </a:r>
            <a:r>
              <a:rPr lang="en-US" sz="1100" dirty="0">
                <a:solidFill>
                  <a:srgbClr val="FF0000"/>
                </a:solidFill>
                <a:latin typeface="Courier New" panose="02070309020205020404" pitchFamily="49" charset="0"/>
                <a:cs typeface="Courier New" panose="02070309020205020404" pitchFamily="49" charset="0"/>
              </a:rPr>
              <a:t>c:/Users/kbobrovs/GTPin/Bin/gtpinrun.exe</a:t>
            </a:r>
            <a:r>
              <a:rPr lang="en-US" sz="1100" dirty="0">
                <a:latin typeface="Courier New" panose="02070309020205020404" pitchFamily="49" charset="0"/>
                <a:cs typeface="Courier New" panose="02070309020205020404" pitchFamily="49" charset="0"/>
              </a:rPr>
              <a:t> </a:t>
            </a:r>
            <a:r>
              <a:rPr lang="en-US" sz="1100" b="1" dirty="0" err="1">
                <a:solidFill>
                  <a:srgbClr val="FF0000"/>
                </a:solidFill>
                <a:latin typeface="Courier New" panose="02070309020205020404" pitchFamily="49" charset="0"/>
                <a:cs typeface="Courier New" panose="02070309020205020404" pitchFamily="49" charset="0"/>
              </a:rPr>
              <a:t>opcodeprof</a:t>
            </a:r>
            <a:r>
              <a:rPr lang="en-US" sz="1100" dirty="0">
                <a:solidFill>
                  <a:srgbClr val="FF0000"/>
                </a:solidFill>
                <a:latin typeface="Courier New" panose="02070309020205020404" pitchFamily="49" charset="0"/>
                <a:cs typeface="Courier New" panose="02070309020205020404" pitchFamily="49" charset="0"/>
              </a:rPr>
              <a:t> -- ./Swpc2015GfxSamples.exe -a </a:t>
            </a:r>
            <a:r>
              <a:rPr lang="en-US" sz="1100" dirty="0" err="1">
                <a:solidFill>
                  <a:srgbClr val="FF0000"/>
                </a:solidFill>
                <a:latin typeface="Courier New" panose="02070309020205020404" pitchFamily="49" charset="0"/>
                <a:cs typeface="Courier New" panose="02070309020205020404" pitchFamily="49" charset="0"/>
              </a:rPr>
              <a:t>slm</a:t>
            </a:r>
            <a:endParaRPr lang="en-US" sz="1100" dirty="0">
              <a:solidFill>
                <a:srgbClr val="FF0000"/>
              </a:solidFill>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Executing </a:t>
            </a:r>
            <a:r>
              <a:rPr lang="en-US" sz="1100" dirty="0" err="1">
                <a:latin typeface="Courier New" panose="02070309020205020404" pitchFamily="49" charset="0"/>
                <a:cs typeface="Courier New" panose="02070309020205020404" pitchFamily="49" charset="0"/>
              </a:rPr>
              <a:t>slm</a:t>
            </a:r>
            <a:r>
              <a:rPr lang="en-US" sz="1100" dirty="0">
                <a:latin typeface="Courier New" panose="02070309020205020404" pitchFamily="49" charset="0"/>
                <a:cs typeface="Courier New" panose="02070309020205020404" pitchFamily="49" charset="0"/>
              </a:rPr>
              <a:t> version, X=512 Y=512 K=512...</a:t>
            </a:r>
          </a:p>
          <a:p>
            <a:r>
              <a:rPr lang="en-US" sz="1100" dirty="0">
                <a:latin typeface="Courier New" panose="02070309020205020404" pitchFamily="49" charset="0"/>
                <a:cs typeface="Courier New" panose="02070309020205020404" pitchFamily="49" charset="0"/>
              </a:rPr>
              <a:t>SLM_TILE_X=16, SLM_TILE_Y=512, SLM_TILE_K=16</a:t>
            </a:r>
          </a:p>
          <a:p>
            <a:r>
              <a:rPr lang="en-US" sz="1100" dirty="0">
                <a:latin typeface="Courier New" panose="02070309020205020404" pitchFamily="49" charset="0"/>
                <a:cs typeface="Courier New" panose="02070309020205020404" pitchFamily="49" charset="0"/>
              </a:rPr>
              <a:t>GROUP_WIDTH=1 GROUP_HEIGHT=32 SUBS_NUM_GROUPS=2 SLM_PER_GROUP=8192</a:t>
            </a:r>
          </a:p>
          <a:p>
            <a:r>
              <a:rPr lang="en-US" sz="1100" dirty="0">
                <a:latin typeface="Courier New" panose="02070309020205020404" pitchFamily="49" charset="0"/>
                <a:cs typeface="Courier New" panose="02070309020205020404" pitchFamily="49" charset="0"/>
              </a:rPr>
              <a:t>TILE_X=16, TILE_Y=16, TILE_K=16</a:t>
            </a:r>
          </a:p>
          <a:p>
            <a:r>
              <a:rPr lang="en-US" sz="1100" dirty="0">
                <a:latin typeface="Courier New" panose="02070309020205020404" pitchFamily="49" charset="0"/>
                <a:cs typeface="Courier New" panose="02070309020205020404" pitchFamily="49" charset="0"/>
              </a:rPr>
              <a:t>Validating...</a:t>
            </a:r>
          </a:p>
          <a:p>
            <a:r>
              <a:rPr lang="en-US" sz="1100" dirty="0">
                <a:latin typeface="Courier New" panose="02070309020205020404" pitchFamily="49" charset="0"/>
                <a:cs typeface="Courier New" panose="02070309020205020404" pitchFamily="49" charset="0"/>
              </a:rPr>
              <a:t>  CPU...</a:t>
            </a:r>
          </a:p>
          <a:p>
            <a:r>
              <a:rPr lang="en-US" sz="1100" dirty="0">
                <a:latin typeface="Courier New" panose="02070309020205020404" pitchFamily="49" charset="0"/>
                <a:cs typeface="Courier New" panose="02070309020205020404" pitchFamily="49" charset="0"/>
              </a:rPr>
              <a:t>  GFX...</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Successfully generated the debug-info file (C:\Users\kbobrovs\work\swpc2015\GTPIN_PROFILE_OPCODEPROF\</a:t>
            </a:r>
            <a:r>
              <a:rPr lang="en-US" sz="1100" dirty="0" err="1">
                <a:latin typeface="Courier New" panose="02070309020205020404" pitchFamily="49" charset="0"/>
                <a:cs typeface="Courier New" panose="02070309020205020404" pitchFamily="49" charset="0"/>
              </a:rPr>
              <a:t>Tmp</a:t>
            </a:r>
            <a:r>
              <a:rPr lang="en-US" sz="1100" dirty="0">
                <a:latin typeface="Courier New" panose="02070309020205020404" pitchFamily="49" charset="0"/>
                <a:cs typeface="Courier New" panose="02070309020205020404" pitchFamily="49" charset="0"/>
              </a:rPr>
              <a:t>\slm_matmult_3.dbg) from the kernel</a:t>
            </a:r>
          </a:p>
          <a:p>
            <a:r>
              <a:rPr lang="en-US" sz="1100" dirty="0" err="1">
                <a:latin typeface="Courier New" panose="02070309020205020404" pitchFamily="49" charset="0"/>
                <a:cs typeface="Courier New" panose="02070309020205020404" pitchFamily="49" charset="0"/>
              </a:rPr>
              <a:t>asm</a:t>
            </a:r>
            <a:r>
              <a:rPr lang="en-US" sz="1100" dirty="0">
                <a:latin typeface="Courier New" panose="02070309020205020404" pitchFamily="49" charset="0"/>
                <a:cs typeface="Courier New" panose="02070309020205020404" pitchFamily="49" charset="0"/>
              </a:rPr>
              <a:t> file (slm_matmult_3.asm)</a:t>
            </a:r>
          </a:p>
        </p:txBody>
      </p:sp>
    </p:spTree>
    <p:extLst>
      <p:ext uri="{BB962C8B-B14F-4D97-AF65-F5344CB8AC3E}">
        <p14:creationId xmlns:p14="http://schemas.microsoft.com/office/powerpoint/2010/main" val="14399510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4" y="1201345"/>
            <a:ext cx="5749243" cy="733591"/>
          </a:xfrm>
        </p:spPr>
        <p:txBody>
          <a:bodyPr/>
          <a:lstStyle/>
          <a:p>
            <a:pPr lvl="1"/>
            <a:r>
              <a:rPr lang="en-US" sz="1600" dirty="0" smtClean="0"/>
              <a:t>.</a:t>
            </a:r>
            <a:r>
              <a:rPr lang="en-US" sz="1600" dirty="0" err="1" smtClean="0"/>
              <a:t>asm</a:t>
            </a:r>
            <a:r>
              <a:rPr lang="en-US" sz="1600" dirty="0" smtClean="0"/>
              <a:t> files in current directory for each kernel</a:t>
            </a:r>
          </a:p>
          <a:p>
            <a:pPr lvl="1"/>
            <a:r>
              <a:rPr lang="en-US" sz="1600" dirty="0"/>
              <a:t>GTPIN_PROFILE_OPCODEPROF/.../</a:t>
            </a:r>
            <a:r>
              <a:rPr lang="en-US" sz="1600" dirty="0" err="1" smtClean="0"/>
              <a:t>opcode_prof.out</a:t>
            </a:r>
            <a:r>
              <a:rPr lang="en-US" sz="1600" dirty="0" smtClean="0"/>
              <a:t>:</a:t>
            </a:r>
            <a:endParaRPr lang="en-US" sz="1600" dirty="0"/>
          </a:p>
        </p:txBody>
      </p:sp>
      <p:sp>
        <p:nvSpPr>
          <p:cNvPr id="3" name="Title 2"/>
          <p:cNvSpPr>
            <a:spLocks noGrp="1"/>
          </p:cNvSpPr>
          <p:nvPr>
            <p:ph type="title"/>
          </p:nvPr>
        </p:nvSpPr>
        <p:spPr/>
        <p:txBody>
          <a:bodyPr/>
          <a:lstStyle/>
          <a:p>
            <a:r>
              <a:rPr lang="en-US" dirty="0" err="1"/>
              <a:t>GTPin</a:t>
            </a:r>
            <a:r>
              <a:rPr lang="en-US" dirty="0"/>
              <a:t> </a:t>
            </a:r>
            <a:r>
              <a:rPr lang="en-US" dirty="0" err="1"/>
              <a:t>opcodeprof</a:t>
            </a:r>
            <a:r>
              <a:rPr lang="en-US" dirty="0"/>
              <a:t> </a:t>
            </a:r>
            <a:r>
              <a:rPr lang="en-US" dirty="0" smtClean="0"/>
              <a:t>sub-tool</a:t>
            </a:r>
            <a:r>
              <a:rPr lang="ru-RU" dirty="0" smtClean="0"/>
              <a:t> </a:t>
            </a:r>
            <a:r>
              <a:rPr lang="en-US" dirty="0" smtClean="0"/>
              <a:t>results</a:t>
            </a:r>
            <a:endParaRPr lang="en-US" dirty="0"/>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238361-5415-46C4-8BAE-6B442F6CE6E7}" type="slidenum">
              <a:rPr lang="ru-RU" smtClean="0"/>
              <a:t>77</a:t>
            </a:fld>
            <a:endParaRPr lang="ru-RU"/>
          </a:p>
        </p:txBody>
      </p:sp>
      <p:sp>
        <p:nvSpPr>
          <p:cNvPr id="7" name="Rectangle 6"/>
          <p:cNvSpPr/>
          <p:nvPr/>
        </p:nvSpPr>
        <p:spPr>
          <a:xfrm>
            <a:off x="73478" y="2655063"/>
            <a:ext cx="4572000" cy="1892826"/>
          </a:xfrm>
          <a:prstGeom prst="rect">
            <a:avLst/>
          </a:prstGeom>
        </p:spPr>
        <p:txBody>
          <a:bodyPr>
            <a:spAutoFit/>
          </a:bodyPr>
          <a:lstStyle/>
          <a:p>
            <a:r>
              <a:rPr lang="en-US" sz="900" dirty="0">
                <a:solidFill>
                  <a:srgbClr val="000000"/>
                </a:solidFill>
                <a:highlight>
                  <a:srgbClr val="FFFFFF"/>
                </a:highlight>
                <a:latin typeface="Consolas" panose="020B0609020204030204" pitchFamily="49" charset="0"/>
              </a:rPr>
              <a:t>OPCODE Report:</a:t>
            </a:r>
          </a:p>
          <a:p>
            <a:r>
              <a:rPr lang="en-US" sz="900" dirty="0">
                <a:solidFill>
                  <a:srgbClr val="000000"/>
                </a:solidFill>
                <a:highlight>
                  <a:srgbClr val="FFFFFF"/>
                </a:highlight>
                <a:latin typeface="Consolas" panose="020B0609020204030204" pitchFamily="49" charset="0"/>
              </a:rPr>
              <a:t>            add         1680 (23.9%)     18831360 (12.9%)</a:t>
            </a:r>
          </a:p>
          <a:p>
            <a:r>
              <a:rPr lang="en-US" sz="900" dirty="0">
                <a:solidFill>
                  <a:srgbClr val="000000"/>
                </a:solidFill>
                <a:highlight>
                  <a:srgbClr val="FFFFFF"/>
                </a:highlight>
                <a:latin typeface="Consolas" panose="020B0609020204030204" pitchFamily="49" charset="0"/>
              </a:rPr>
              <a:t>            and           50 ( 0.7%)        51200 ( 0.0%)</a:t>
            </a:r>
          </a:p>
          <a:p>
            <a:r>
              <a:rPr lang="pt-BR" sz="900" dirty="0">
                <a:solidFill>
                  <a:srgbClr val="000000"/>
                </a:solidFill>
                <a:highlight>
                  <a:srgbClr val="FFFFFF"/>
                </a:highlight>
                <a:latin typeface="Consolas" panose="020B0609020204030204" pitchFamily="49" charset="0"/>
              </a:rPr>
              <a:t>            asr          400 ( 5.7%)      6113280 ( 4.2%)</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cmp</a:t>
            </a:r>
            <a:r>
              <a:rPr lang="en-US" sz="900" dirty="0">
                <a:solidFill>
                  <a:srgbClr val="000000"/>
                </a:solidFill>
                <a:highlight>
                  <a:srgbClr val="FFFFFF"/>
                </a:highlight>
                <a:latin typeface="Consolas" panose="020B0609020204030204" pitchFamily="49" charset="0"/>
              </a:rPr>
              <a:t>           70 ( 1.0%)       542720 ( 0.4%)</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jmpi</a:t>
            </a:r>
            <a:r>
              <a:rPr lang="en-US" sz="900" dirty="0">
                <a:solidFill>
                  <a:srgbClr val="000000"/>
                </a:solidFill>
                <a:highlight>
                  <a:srgbClr val="FFFFFF"/>
                </a:highlight>
                <a:latin typeface="Consolas" panose="020B0609020204030204" pitchFamily="49" charset="0"/>
              </a:rPr>
              <a:t>           70 ( 1.0%)       542720 ( 0.4%)</a:t>
            </a:r>
          </a:p>
          <a:p>
            <a:r>
              <a:rPr lang="da-DK" sz="900" dirty="0">
                <a:solidFill>
                  <a:srgbClr val="000000"/>
                </a:solidFill>
                <a:highlight>
                  <a:srgbClr val="FFFFFF"/>
                </a:highlight>
                <a:latin typeface="Consolas" panose="020B0609020204030204" pitchFamily="49" charset="0"/>
              </a:rPr>
              <a:t>            mad         2560 (36.4%)     83886080 (57.7%)</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mov</a:t>
            </a:r>
            <a:r>
              <a:rPr lang="en-US" sz="900" dirty="0">
                <a:solidFill>
                  <a:srgbClr val="000000"/>
                </a:solidFill>
                <a:highlight>
                  <a:srgbClr val="FFFFFF"/>
                </a:highlight>
                <a:latin typeface="Consolas" panose="020B0609020204030204" pitchFamily="49" charset="0"/>
              </a:rPr>
              <a:t>          590 ( 8.4%)      6307840 ( 4.3%)</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mul</a:t>
            </a:r>
            <a:r>
              <a:rPr lang="en-US" sz="900" dirty="0">
                <a:solidFill>
                  <a:srgbClr val="000000"/>
                </a:solidFill>
                <a:highlight>
                  <a:srgbClr val="FFFFFF"/>
                </a:highlight>
                <a:latin typeface="Consolas" panose="020B0609020204030204" pitchFamily="49" charset="0"/>
              </a:rPr>
              <a:t>          300 ( 4.3%)       460800 ( 0.3%)</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sel</a:t>
            </a:r>
            <a:r>
              <a:rPr lang="en-US" sz="900" dirty="0">
                <a:solidFill>
                  <a:srgbClr val="000000"/>
                </a:solidFill>
                <a:highlight>
                  <a:srgbClr val="FFFFFF"/>
                </a:highlight>
                <a:latin typeface="Consolas" panose="020B0609020204030204" pitchFamily="49" charset="0"/>
              </a:rPr>
              <a:t>           30 ( 0.4%)        30720 ( 0.0%)</a:t>
            </a:r>
          </a:p>
          <a:p>
            <a:r>
              <a:rPr lang="da-DK" sz="900" dirty="0">
                <a:solidFill>
                  <a:srgbClr val="000000"/>
                </a:solidFill>
                <a:highlight>
                  <a:srgbClr val="FFFFFF"/>
                </a:highlight>
                <a:latin typeface="Consolas" panose="020B0609020204030204" pitchFamily="49" charset="0"/>
              </a:rPr>
              <a:t>           send          530 ( 7.5%)     11008000 ( 7.6%)</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shl</a:t>
            </a:r>
            <a:r>
              <a:rPr lang="en-US" sz="900" dirty="0">
                <a:solidFill>
                  <a:srgbClr val="000000"/>
                </a:solidFill>
                <a:highlight>
                  <a:srgbClr val="FFFFFF"/>
                </a:highlight>
                <a:latin typeface="Consolas" panose="020B0609020204030204" pitchFamily="49" charset="0"/>
              </a:rPr>
              <a:t>          560 ( 8.0%)     12298240 ( 8.5%)</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shr</a:t>
            </a:r>
            <a:r>
              <a:rPr lang="en-US" sz="900" dirty="0">
                <a:solidFill>
                  <a:srgbClr val="000000"/>
                </a:solidFill>
                <a:highlight>
                  <a:srgbClr val="FFFFFF"/>
                </a:highlight>
                <a:latin typeface="Consolas" panose="020B0609020204030204" pitchFamily="49" charset="0"/>
              </a:rPr>
              <a:t>          190 ( 2.7%)      5427200 ( 3.7%)</a:t>
            </a:r>
          </a:p>
        </p:txBody>
      </p:sp>
      <p:sp>
        <p:nvSpPr>
          <p:cNvPr id="9" name="Rectangle 8"/>
          <p:cNvSpPr/>
          <p:nvPr/>
        </p:nvSpPr>
        <p:spPr>
          <a:xfrm>
            <a:off x="4294414" y="2372700"/>
            <a:ext cx="4711538" cy="2169825"/>
          </a:xfrm>
          <a:prstGeom prst="rect">
            <a:avLst/>
          </a:prstGeom>
        </p:spPr>
        <p:txBody>
          <a:bodyPr wrap="square">
            <a:spAutoFit/>
          </a:bodyPr>
          <a:lstStyle/>
          <a:p>
            <a:r>
              <a:rPr lang="en-US" sz="900" dirty="0">
                <a:solidFill>
                  <a:srgbClr val="000000"/>
                </a:solidFill>
                <a:highlight>
                  <a:srgbClr val="FFFFFF"/>
                </a:highlight>
                <a:latin typeface="Consolas" panose="020B0609020204030204" pitchFamily="49" charset="0"/>
              </a:rPr>
              <a:t>*** Kernel_0: "matmult3"</a:t>
            </a:r>
          </a:p>
          <a:p>
            <a:r>
              <a:rPr lang="en-US" sz="900" dirty="0">
                <a:solidFill>
                  <a:srgbClr val="000000"/>
                </a:solidFill>
                <a:highlight>
                  <a:srgbClr val="FFFFFF"/>
                </a:highlight>
                <a:latin typeface="Consolas" panose="020B0609020204030204" pitchFamily="49" charset="0"/>
              </a:rPr>
              <a:t>         Opcode  Simd-width  Type  Static-Count         Dynamic-Count</a:t>
            </a:r>
          </a:p>
          <a:p>
            <a:r>
              <a:rPr lang="en-US" sz="900" dirty="0">
                <a:solidFill>
                  <a:srgbClr val="000000"/>
                </a:solidFill>
                <a:highlight>
                  <a:srgbClr val="FFFFFF"/>
                </a:highlight>
                <a:latin typeface="Consolas" panose="020B0609020204030204" pitchFamily="49" charset="0"/>
              </a:rPr>
              <a:t>-----------------------------------------------------------------------</a:t>
            </a:r>
          </a:p>
          <a:p>
            <a:r>
              <a:rPr lang="da-DK" sz="900" dirty="0">
                <a:solidFill>
                  <a:srgbClr val="000000"/>
                </a:solidFill>
                <a:highlight>
                  <a:srgbClr val="FFFFFF"/>
                </a:highlight>
                <a:latin typeface="Consolas" panose="020B0609020204030204" pitchFamily="49" charset="0"/>
              </a:rPr>
              <a:t>            mad          16     f           256               8388608</a:t>
            </a:r>
          </a:p>
          <a:p>
            <a:r>
              <a:rPr lang="en-US" sz="900" dirty="0">
                <a:solidFill>
                  <a:srgbClr val="000000"/>
                </a:solidFill>
                <a:highlight>
                  <a:srgbClr val="FFFFFF"/>
                </a:highlight>
                <a:latin typeface="Consolas" panose="020B0609020204030204" pitchFamily="49" charset="0"/>
              </a:rPr>
              <a:t>            add           1     d           122               1250304</a:t>
            </a:r>
          </a:p>
          <a:p>
            <a:r>
              <a:rPr lang="pl-PL" sz="900" dirty="0">
                <a:solidFill>
                  <a:srgbClr val="000000"/>
                </a:solidFill>
                <a:highlight>
                  <a:srgbClr val="FFFFFF"/>
                </a:highlight>
                <a:latin typeface="Consolas" panose="020B0609020204030204" pitchFamily="49" charset="0"/>
              </a:rPr>
              <a:t>           send          16     w            33               1064960</a:t>
            </a:r>
          </a:p>
          <a:p>
            <a:r>
              <a:rPr lang="da-DK" sz="900" dirty="0">
                <a:solidFill>
                  <a:srgbClr val="000000"/>
                </a:solidFill>
                <a:highlight>
                  <a:srgbClr val="FFFFFF"/>
                </a:highlight>
                <a:latin typeface="Consolas" panose="020B0609020204030204" pitchFamily="49" charset="0"/>
              </a:rPr>
              <a:t>            add          16    ud            33                557056</a:t>
            </a:r>
          </a:p>
          <a:p>
            <a:r>
              <a:rPr lang="da-DK" sz="900" dirty="0">
                <a:solidFill>
                  <a:srgbClr val="000000"/>
                </a:solidFill>
                <a:highlight>
                  <a:srgbClr val="FFFFFF"/>
                </a:highlight>
                <a:latin typeface="Consolas" panose="020B0609020204030204" pitchFamily="49" charset="0"/>
              </a:rPr>
              <a:t>            asr           1    ud            21                544768</a:t>
            </a:r>
          </a:p>
          <a:p>
            <a:r>
              <a:rPr lang="da-DK" sz="900" dirty="0">
                <a:solidFill>
                  <a:srgbClr val="000000"/>
                </a:solidFill>
                <a:highlight>
                  <a:srgbClr val="FFFFFF"/>
                </a:highlight>
                <a:latin typeface="Consolas" panose="020B0609020204030204" pitchFamily="49" charset="0"/>
              </a:rPr>
              <a:t>            shl           1    ud            20                543744</a:t>
            </a:r>
          </a:p>
          <a:p>
            <a:r>
              <a:rPr lang="da-DK" sz="900" dirty="0">
                <a:solidFill>
                  <a:srgbClr val="000000"/>
                </a:solidFill>
                <a:highlight>
                  <a:srgbClr val="FFFFFF"/>
                </a:highlight>
                <a:latin typeface="Consolas" panose="020B0609020204030204" pitchFamily="49" charset="0"/>
              </a:rPr>
              <a:t>            shl          16    ud            17                540672</a:t>
            </a:r>
          </a:p>
          <a:p>
            <a:r>
              <a:rPr lang="da-DK" sz="900" dirty="0">
                <a:solidFill>
                  <a:srgbClr val="000000"/>
                </a:solidFill>
                <a:highlight>
                  <a:srgbClr val="FFFFFF"/>
                </a:highlight>
                <a:latin typeface="Consolas" panose="020B0609020204030204" pitchFamily="49" charset="0"/>
              </a:rPr>
              <a:t>            shr           1    ud            17                540672</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mov</a:t>
            </a:r>
            <a:r>
              <a:rPr lang="en-US" sz="900" dirty="0">
                <a:solidFill>
                  <a:srgbClr val="000000"/>
                </a:solidFill>
                <a:highlight>
                  <a:srgbClr val="FFFFFF"/>
                </a:highlight>
                <a:latin typeface="Consolas" panose="020B0609020204030204" pitchFamily="49" charset="0"/>
              </a:rPr>
              <a:t>          16     d            32                540672</a:t>
            </a:r>
          </a:p>
          <a:p>
            <a:r>
              <a:rPr lang="en-US" sz="900" dirty="0">
                <a:solidFill>
                  <a:srgbClr val="000000"/>
                </a:solidFill>
                <a:highlight>
                  <a:srgbClr val="FFFFFF"/>
                </a:highlight>
                <a:latin typeface="Consolas" panose="020B0609020204030204" pitchFamily="49" charset="0"/>
              </a:rPr>
              <a:t>            </a:t>
            </a:r>
            <a:r>
              <a:rPr lang="en-US" sz="900" dirty="0" err="1">
                <a:solidFill>
                  <a:srgbClr val="000000"/>
                </a:solidFill>
                <a:highlight>
                  <a:srgbClr val="FFFFFF"/>
                </a:highlight>
                <a:latin typeface="Consolas" panose="020B0609020204030204" pitchFamily="49" charset="0"/>
              </a:rPr>
              <a:t>shl</a:t>
            </a:r>
            <a:r>
              <a:rPr lang="en-US" sz="900" dirty="0">
                <a:solidFill>
                  <a:srgbClr val="000000"/>
                </a:solidFill>
                <a:highlight>
                  <a:srgbClr val="FFFFFF"/>
                </a:highlight>
                <a:latin typeface="Consolas" panose="020B0609020204030204" pitchFamily="49" charset="0"/>
              </a:rPr>
              <a:t>           1     d            16                 95232</a:t>
            </a:r>
          </a:p>
          <a:p>
            <a:r>
              <a:rPr lang="da-DK" sz="900" dirty="0">
                <a:solidFill>
                  <a:srgbClr val="000000"/>
                </a:solidFill>
                <a:highlight>
                  <a:srgbClr val="FFFFFF"/>
                </a:highlight>
                <a:latin typeface="Consolas" panose="020B0609020204030204" pitchFamily="49" charset="0"/>
              </a:rPr>
              <a:t>            add           1    ud            12                 74752</a:t>
            </a:r>
          </a:p>
          <a:p>
            <a:r>
              <a:rPr lang="da-DK" sz="900" dirty="0">
                <a:solidFill>
                  <a:srgbClr val="000000"/>
                </a:solidFill>
                <a:highlight>
                  <a:srgbClr val="FFFFFF"/>
                </a:highlight>
                <a:latin typeface="Consolas" panose="020B0609020204030204" pitchFamily="49" charset="0"/>
              </a:rPr>
              <a:t>            asr          16    ud            18                 65536</a:t>
            </a:r>
          </a:p>
        </p:txBody>
      </p:sp>
      <p:sp>
        <p:nvSpPr>
          <p:cNvPr id="10" name="Freeform 9"/>
          <p:cNvSpPr/>
          <p:nvPr/>
        </p:nvSpPr>
        <p:spPr>
          <a:xfrm>
            <a:off x="5012871" y="2680925"/>
            <a:ext cx="3984172" cy="357494"/>
          </a:xfrm>
          <a:custGeom>
            <a:avLst/>
            <a:gdLst>
              <a:gd name="connsiteX0" fmla="*/ 3927022 w 3984172"/>
              <a:gd name="connsiteY0" fmla="*/ 274546 h 357494"/>
              <a:gd name="connsiteX1" fmla="*/ 3592286 w 3984172"/>
              <a:gd name="connsiteY1" fmla="*/ 274546 h 357494"/>
              <a:gd name="connsiteX2" fmla="*/ 3551465 w 3984172"/>
              <a:gd name="connsiteY2" fmla="*/ 282711 h 357494"/>
              <a:gd name="connsiteX3" fmla="*/ 3371850 w 3984172"/>
              <a:gd name="connsiteY3" fmla="*/ 299039 h 357494"/>
              <a:gd name="connsiteX4" fmla="*/ 3200400 w 3984172"/>
              <a:gd name="connsiteY4" fmla="*/ 315368 h 357494"/>
              <a:gd name="connsiteX5" fmla="*/ 2637065 w 3984172"/>
              <a:gd name="connsiteY5" fmla="*/ 307204 h 357494"/>
              <a:gd name="connsiteX6" fmla="*/ 2588079 w 3984172"/>
              <a:gd name="connsiteY6" fmla="*/ 299039 h 357494"/>
              <a:gd name="connsiteX7" fmla="*/ 2522765 w 3984172"/>
              <a:gd name="connsiteY7" fmla="*/ 282711 h 357494"/>
              <a:gd name="connsiteX8" fmla="*/ 2457450 w 3984172"/>
              <a:gd name="connsiteY8" fmla="*/ 266382 h 357494"/>
              <a:gd name="connsiteX9" fmla="*/ 2196193 w 3984172"/>
              <a:gd name="connsiteY9" fmla="*/ 274546 h 357494"/>
              <a:gd name="connsiteX10" fmla="*/ 2090058 w 3984172"/>
              <a:gd name="connsiteY10" fmla="*/ 282711 h 357494"/>
              <a:gd name="connsiteX11" fmla="*/ 1575708 w 3984172"/>
              <a:gd name="connsiteY11" fmla="*/ 274546 h 357494"/>
              <a:gd name="connsiteX12" fmla="*/ 1363436 w 3984172"/>
              <a:gd name="connsiteY12" fmla="*/ 250054 h 357494"/>
              <a:gd name="connsiteX13" fmla="*/ 1134836 w 3984172"/>
              <a:gd name="connsiteY13" fmla="*/ 258218 h 357494"/>
              <a:gd name="connsiteX14" fmla="*/ 979715 w 3984172"/>
              <a:gd name="connsiteY14" fmla="*/ 282711 h 357494"/>
              <a:gd name="connsiteX15" fmla="*/ 930729 w 3984172"/>
              <a:gd name="connsiteY15" fmla="*/ 299039 h 357494"/>
              <a:gd name="connsiteX16" fmla="*/ 906236 w 3984172"/>
              <a:gd name="connsiteY16" fmla="*/ 307204 h 357494"/>
              <a:gd name="connsiteX17" fmla="*/ 873579 w 3984172"/>
              <a:gd name="connsiteY17" fmla="*/ 315368 h 357494"/>
              <a:gd name="connsiteX18" fmla="*/ 498022 w 3984172"/>
              <a:gd name="connsiteY18" fmla="*/ 323532 h 357494"/>
              <a:gd name="connsiteX19" fmla="*/ 473529 w 3984172"/>
              <a:gd name="connsiteY19" fmla="*/ 315368 h 357494"/>
              <a:gd name="connsiteX20" fmla="*/ 432708 w 3984172"/>
              <a:gd name="connsiteY20" fmla="*/ 307204 h 357494"/>
              <a:gd name="connsiteX21" fmla="*/ 400050 w 3984172"/>
              <a:gd name="connsiteY21" fmla="*/ 299039 h 357494"/>
              <a:gd name="connsiteX22" fmla="*/ 359229 w 3984172"/>
              <a:gd name="connsiteY22" fmla="*/ 290875 h 357494"/>
              <a:gd name="connsiteX23" fmla="*/ 261258 w 3984172"/>
              <a:gd name="connsiteY23" fmla="*/ 274546 h 357494"/>
              <a:gd name="connsiteX24" fmla="*/ 0 w 3984172"/>
              <a:gd name="connsiteY24" fmla="*/ 266382 h 357494"/>
              <a:gd name="connsiteX25" fmla="*/ 8165 w 3984172"/>
              <a:gd name="connsiteY25" fmla="*/ 192904 h 357494"/>
              <a:gd name="connsiteX26" fmla="*/ 32658 w 3984172"/>
              <a:gd name="connsiteY26" fmla="*/ 184739 h 357494"/>
              <a:gd name="connsiteX27" fmla="*/ 57150 w 3984172"/>
              <a:gd name="connsiteY27" fmla="*/ 168411 h 357494"/>
              <a:gd name="connsiteX28" fmla="*/ 138793 w 3984172"/>
              <a:gd name="connsiteY28" fmla="*/ 152082 h 357494"/>
              <a:gd name="connsiteX29" fmla="*/ 179615 w 3984172"/>
              <a:gd name="connsiteY29" fmla="*/ 135754 h 357494"/>
              <a:gd name="connsiteX30" fmla="*/ 204108 w 3984172"/>
              <a:gd name="connsiteY30" fmla="*/ 127589 h 357494"/>
              <a:gd name="connsiteX31" fmla="*/ 302079 w 3984172"/>
              <a:gd name="connsiteY31" fmla="*/ 119425 h 357494"/>
              <a:gd name="connsiteX32" fmla="*/ 726622 w 3984172"/>
              <a:gd name="connsiteY32" fmla="*/ 103096 h 357494"/>
              <a:gd name="connsiteX33" fmla="*/ 824593 w 3984172"/>
              <a:gd name="connsiteY33" fmla="*/ 94932 h 357494"/>
              <a:gd name="connsiteX34" fmla="*/ 1371600 w 3984172"/>
              <a:gd name="connsiteY34" fmla="*/ 86768 h 357494"/>
              <a:gd name="connsiteX35" fmla="*/ 1706336 w 3984172"/>
              <a:gd name="connsiteY35" fmla="*/ 70439 h 357494"/>
              <a:gd name="connsiteX36" fmla="*/ 1812472 w 3984172"/>
              <a:gd name="connsiteY36" fmla="*/ 62275 h 357494"/>
              <a:gd name="connsiteX37" fmla="*/ 1894115 w 3984172"/>
              <a:gd name="connsiteY37" fmla="*/ 54111 h 357494"/>
              <a:gd name="connsiteX38" fmla="*/ 2041072 w 3984172"/>
              <a:gd name="connsiteY38" fmla="*/ 45946 h 357494"/>
              <a:gd name="connsiteX39" fmla="*/ 2359479 w 3984172"/>
              <a:gd name="connsiteY39" fmla="*/ 21454 h 357494"/>
              <a:gd name="connsiteX40" fmla="*/ 2857500 w 3984172"/>
              <a:gd name="connsiteY40" fmla="*/ 13289 h 357494"/>
              <a:gd name="connsiteX41" fmla="*/ 3747408 w 3984172"/>
              <a:gd name="connsiteY41" fmla="*/ 13289 h 357494"/>
              <a:gd name="connsiteX42" fmla="*/ 3812722 w 3984172"/>
              <a:gd name="connsiteY42" fmla="*/ 29618 h 357494"/>
              <a:gd name="connsiteX43" fmla="*/ 3845379 w 3984172"/>
              <a:gd name="connsiteY43" fmla="*/ 37782 h 357494"/>
              <a:gd name="connsiteX44" fmla="*/ 3894365 w 3984172"/>
              <a:gd name="connsiteY44" fmla="*/ 54111 h 357494"/>
              <a:gd name="connsiteX45" fmla="*/ 3910693 w 3984172"/>
              <a:gd name="connsiteY45" fmla="*/ 78604 h 357494"/>
              <a:gd name="connsiteX46" fmla="*/ 3935186 w 3984172"/>
              <a:gd name="connsiteY46" fmla="*/ 103096 h 357494"/>
              <a:gd name="connsiteX47" fmla="*/ 3951515 w 3984172"/>
              <a:gd name="connsiteY47" fmla="*/ 160246 h 357494"/>
              <a:gd name="connsiteX48" fmla="*/ 3984172 w 3984172"/>
              <a:gd name="connsiteY48" fmla="*/ 209232 h 357494"/>
              <a:gd name="connsiteX49" fmla="*/ 3976008 w 3984172"/>
              <a:gd name="connsiteY49" fmla="*/ 241889 h 357494"/>
              <a:gd name="connsiteX50" fmla="*/ 3951515 w 3984172"/>
              <a:gd name="connsiteY50" fmla="*/ 250054 h 357494"/>
              <a:gd name="connsiteX51" fmla="*/ 3927022 w 3984172"/>
              <a:gd name="connsiteY51" fmla="*/ 274546 h 35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984172" h="357494">
                <a:moveTo>
                  <a:pt x="3927022" y="274546"/>
                </a:moveTo>
                <a:cubicBezTo>
                  <a:pt x="3867151" y="278628"/>
                  <a:pt x="3847011" y="261139"/>
                  <a:pt x="3592286" y="274546"/>
                </a:cubicBezTo>
                <a:cubicBezTo>
                  <a:pt x="3578429" y="275275"/>
                  <a:pt x="3565220" y="280877"/>
                  <a:pt x="3551465" y="282711"/>
                </a:cubicBezTo>
                <a:cubicBezTo>
                  <a:pt x="3491242" y="290741"/>
                  <a:pt x="3432342" y="292671"/>
                  <a:pt x="3371850" y="299039"/>
                </a:cubicBezTo>
                <a:cubicBezTo>
                  <a:pt x="3171359" y="320144"/>
                  <a:pt x="3543361" y="290872"/>
                  <a:pt x="3200400" y="315368"/>
                </a:cubicBezTo>
                <a:lnTo>
                  <a:pt x="2637065" y="307204"/>
                </a:lnTo>
                <a:cubicBezTo>
                  <a:pt x="2620517" y="306763"/>
                  <a:pt x="2604265" y="302508"/>
                  <a:pt x="2588079" y="299039"/>
                </a:cubicBezTo>
                <a:cubicBezTo>
                  <a:pt x="2566136" y="294337"/>
                  <a:pt x="2544770" y="287112"/>
                  <a:pt x="2522765" y="282711"/>
                </a:cubicBezTo>
                <a:cubicBezTo>
                  <a:pt x="2473504" y="272858"/>
                  <a:pt x="2495108" y="278934"/>
                  <a:pt x="2457450" y="266382"/>
                </a:cubicBezTo>
                <a:lnTo>
                  <a:pt x="2196193" y="274546"/>
                </a:lnTo>
                <a:cubicBezTo>
                  <a:pt x="2160745" y="276122"/>
                  <a:pt x="2125541" y="282711"/>
                  <a:pt x="2090058" y="282711"/>
                </a:cubicBezTo>
                <a:cubicBezTo>
                  <a:pt x="1918586" y="282711"/>
                  <a:pt x="1747158" y="277268"/>
                  <a:pt x="1575708" y="274546"/>
                </a:cubicBezTo>
                <a:cubicBezTo>
                  <a:pt x="1494785" y="261059"/>
                  <a:pt x="1447621" y="250054"/>
                  <a:pt x="1363436" y="250054"/>
                </a:cubicBezTo>
                <a:cubicBezTo>
                  <a:pt x="1287187" y="250054"/>
                  <a:pt x="1211036" y="255497"/>
                  <a:pt x="1134836" y="258218"/>
                </a:cubicBezTo>
                <a:cubicBezTo>
                  <a:pt x="1090140" y="263184"/>
                  <a:pt x="1022044" y="268602"/>
                  <a:pt x="979715" y="282711"/>
                </a:cubicBezTo>
                <a:lnTo>
                  <a:pt x="930729" y="299039"/>
                </a:lnTo>
                <a:cubicBezTo>
                  <a:pt x="922565" y="301760"/>
                  <a:pt x="914585" y="305117"/>
                  <a:pt x="906236" y="307204"/>
                </a:cubicBezTo>
                <a:lnTo>
                  <a:pt x="873579" y="315368"/>
                </a:lnTo>
                <a:cubicBezTo>
                  <a:pt x="752552" y="396049"/>
                  <a:pt x="848619" y="338775"/>
                  <a:pt x="498022" y="323532"/>
                </a:cubicBezTo>
                <a:cubicBezTo>
                  <a:pt x="489424" y="323158"/>
                  <a:pt x="481878" y="317455"/>
                  <a:pt x="473529" y="315368"/>
                </a:cubicBezTo>
                <a:cubicBezTo>
                  <a:pt x="460067" y="312003"/>
                  <a:pt x="446254" y="310214"/>
                  <a:pt x="432708" y="307204"/>
                </a:cubicBezTo>
                <a:cubicBezTo>
                  <a:pt x="421754" y="304770"/>
                  <a:pt x="411004" y="301473"/>
                  <a:pt x="400050" y="299039"/>
                </a:cubicBezTo>
                <a:cubicBezTo>
                  <a:pt x="386504" y="296029"/>
                  <a:pt x="372775" y="293885"/>
                  <a:pt x="359229" y="290875"/>
                </a:cubicBezTo>
                <a:cubicBezTo>
                  <a:pt x="313615" y="280739"/>
                  <a:pt x="321421" y="277554"/>
                  <a:pt x="261258" y="274546"/>
                </a:cubicBezTo>
                <a:cubicBezTo>
                  <a:pt x="174238" y="270195"/>
                  <a:pt x="87086" y="269103"/>
                  <a:pt x="0" y="266382"/>
                </a:cubicBezTo>
                <a:cubicBezTo>
                  <a:pt x="2722" y="241889"/>
                  <a:pt x="-988" y="215785"/>
                  <a:pt x="8165" y="192904"/>
                </a:cubicBezTo>
                <a:cubicBezTo>
                  <a:pt x="11361" y="184914"/>
                  <a:pt x="24961" y="188588"/>
                  <a:pt x="32658" y="184739"/>
                </a:cubicBezTo>
                <a:cubicBezTo>
                  <a:pt x="41434" y="180351"/>
                  <a:pt x="48131" y="172276"/>
                  <a:pt x="57150" y="168411"/>
                </a:cubicBezTo>
                <a:cubicBezTo>
                  <a:pt x="72654" y="161766"/>
                  <a:pt x="127736" y="153925"/>
                  <a:pt x="138793" y="152082"/>
                </a:cubicBezTo>
                <a:cubicBezTo>
                  <a:pt x="152400" y="146639"/>
                  <a:pt x="165893" y="140900"/>
                  <a:pt x="179615" y="135754"/>
                </a:cubicBezTo>
                <a:cubicBezTo>
                  <a:pt x="187673" y="132732"/>
                  <a:pt x="195577" y="128726"/>
                  <a:pt x="204108" y="127589"/>
                </a:cubicBezTo>
                <a:cubicBezTo>
                  <a:pt x="236591" y="123258"/>
                  <a:pt x="269422" y="122146"/>
                  <a:pt x="302079" y="119425"/>
                </a:cubicBezTo>
                <a:cubicBezTo>
                  <a:pt x="454192" y="68723"/>
                  <a:pt x="301137" y="117047"/>
                  <a:pt x="726622" y="103096"/>
                </a:cubicBezTo>
                <a:cubicBezTo>
                  <a:pt x="759375" y="102022"/>
                  <a:pt x="791833" y="95761"/>
                  <a:pt x="824593" y="94932"/>
                </a:cubicBezTo>
                <a:cubicBezTo>
                  <a:pt x="1006891" y="90317"/>
                  <a:pt x="1189264" y="89489"/>
                  <a:pt x="1371600" y="86768"/>
                </a:cubicBezTo>
                <a:cubicBezTo>
                  <a:pt x="1550168" y="79626"/>
                  <a:pt x="1552046" y="81080"/>
                  <a:pt x="1706336" y="70439"/>
                </a:cubicBezTo>
                <a:lnTo>
                  <a:pt x="1812472" y="62275"/>
                </a:lnTo>
                <a:cubicBezTo>
                  <a:pt x="1839719" y="59906"/>
                  <a:pt x="1866834" y="56060"/>
                  <a:pt x="1894115" y="54111"/>
                </a:cubicBezTo>
                <a:cubicBezTo>
                  <a:pt x="1943052" y="50615"/>
                  <a:pt x="1992135" y="49442"/>
                  <a:pt x="2041072" y="45946"/>
                </a:cubicBezTo>
                <a:cubicBezTo>
                  <a:pt x="2236295" y="32001"/>
                  <a:pt x="1994587" y="33617"/>
                  <a:pt x="2359479" y="21454"/>
                </a:cubicBezTo>
                <a:cubicBezTo>
                  <a:pt x="2525416" y="15923"/>
                  <a:pt x="2691493" y="16011"/>
                  <a:pt x="2857500" y="13289"/>
                </a:cubicBezTo>
                <a:cubicBezTo>
                  <a:pt x="3231520" y="-7489"/>
                  <a:pt x="3057479" y="-1085"/>
                  <a:pt x="3747408" y="13289"/>
                </a:cubicBezTo>
                <a:cubicBezTo>
                  <a:pt x="3774259" y="13848"/>
                  <a:pt x="3788962" y="22830"/>
                  <a:pt x="3812722" y="29618"/>
                </a:cubicBezTo>
                <a:cubicBezTo>
                  <a:pt x="3823511" y="32700"/>
                  <a:pt x="3834632" y="34558"/>
                  <a:pt x="3845379" y="37782"/>
                </a:cubicBezTo>
                <a:cubicBezTo>
                  <a:pt x="3861865" y="42728"/>
                  <a:pt x="3894365" y="54111"/>
                  <a:pt x="3894365" y="54111"/>
                </a:cubicBezTo>
                <a:cubicBezTo>
                  <a:pt x="3899808" y="62275"/>
                  <a:pt x="3904411" y="71066"/>
                  <a:pt x="3910693" y="78604"/>
                </a:cubicBezTo>
                <a:cubicBezTo>
                  <a:pt x="3918085" y="87474"/>
                  <a:pt x="3928781" y="93489"/>
                  <a:pt x="3935186" y="103096"/>
                </a:cubicBezTo>
                <a:cubicBezTo>
                  <a:pt x="3943206" y="115126"/>
                  <a:pt x="3946077" y="149369"/>
                  <a:pt x="3951515" y="160246"/>
                </a:cubicBezTo>
                <a:cubicBezTo>
                  <a:pt x="3960291" y="177799"/>
                  <a:pt x="3984172" y="209232"/>
                  <a:pt x="3984172" y="209232"/>
                </a:cubicBezTo>
                <a:cubicBezTo>
                  <a:pt x="3981451" y="220118"/>
                  <a:pt x="3983017" y="233127"/>
                  <a:pt x="3976008" y="241889"/>
                </a:cubicBezTo>
                <a:cubicBezTo>
                  <a:pt x="3970632" y="248609"/>
                  <a:pt x="3959212" y="246205"/>
                  <a:pt x="3951515" y="250054"/>
                </a:cubicBezTo>
                <a:cubicBezTo>
                  <a:pt x="3948073" y="251775"/>
                  <a:pt x="3986893" y="270464"/>
                  <a:pt x="3927022" y="274546"/>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a:off x="4906736" y="2769156"/>
            <a:ext cx="3959678" cy="213688"/>
          </a:xfrm>
          <a:custGeom>
            <a:avLst/>
            <a:gdLst>
              <a:gd name="connsiteX0" fmla="*/ 1232807 w 1281793"/>
              <a:gd name="connsiteY0" fmla="*/ 172866 h 213688"/>
              <a:gd name="connsiteX1" fmla="*/ 1004207 w 1281793"/>
              <a:gd name="connsiteY1" fmla="*/ 172866 h 213688"/>
              <a:gd name="connsiteX2" fmla="*/ 914400 w 1281793"/>
              <a:gd name="connsiteY2" fmla="*/ 197359 h 213688"/>
              <a:gd name="connsiteX3" fmla="*/ 889907 w 1281793"/>
              <a:gd name="connsiteY3" fmla="*/ 205523 h 213688"/>
              <a:gd name="connsiteX4" fmla="*/ 571500 w 1281793"/>
              <a:gd name="connsiteY4" fmla="*/ 213688 h 213688"/>
              <a:gd name="connsiteX5" fmla="*/ 122465 w 1281793"/>
              <a:gd name="connsiteY5" fmla="*/ 205523 h 213688"/>
              <a:gd name="connsiteX6" fmla="*/ 57150 w 1281793"/>
              <a:gd name="connsiteY6" fmla="*/ 189195 h 213688"/>
              <a:gd name="connsiteX7" fmla="*/ 32657 w 1281793"/>
              <a:gd name="connsiteY7" fmla="*/ 164702 h 213688"/>
              <a:gd name="connsiteX8" fmla="*/ 8165 w 1281793"/>
              <a:gd name="connsiteY8" fmla="*/ 148373 h 213688"/>
              <a:gd name="connsiteX9" fmla="*/ 0 w 1281793"/>
              <a:gd name="connsiteY9" fmla="*/ 123881 h 213688"/>
              <a:gd name="connsiteX10" fmla="*/ 8165 w 1281793"/>
              <a:gd name="connsiteY10" fmla="*/ 91223 h 213688"/>
              <a:gd name="connsiteX11" fmla="*/ 57150 w 1281793"/>
              <a:gd name="connsiteY11" fmla="*/ 74895 h 213688"/>
              <a:gd name="connsiteX12" fmla="*/ 81643 w 1281793"/>
              <a:gd name="connsiteY12" fmla="*/ 66731 h 213688"/>
              <a:gd name="connsiteX13" fmla="*/ 146957 w 1281793"/>
              <a:gd name="connsiteY13" fmla="*/ 50402 h 213688"/>
              <a:gd name="connsiteX14" fmla="*/ 179615 w 1281793"/>
              <a:gd name="connsiteY14" fmla="*/ 42238 h 213688"/>
              <a:gd name="connsiteX15" fmla="*/ 236765 w 1281793"/>
              <a:gd name="connsiteY15" fmla="*/ 34073 h 213688"/>
              <a:gd name="connsiteX16" fmla="*/ 285750 w 1281793"/>
              <a:gd name="connsiteY16" fmla="*/ 25909 h 213688"/>
              <a:gd name="connsiteX17" fmla="*/ 367393 w 1281793"/>
              <a:gd name="connsiteY17" fmla="*/ 17745 h 213688"/>
              <a:gd name="connsiteX18" fmla="*/ 400050 w 1281793"/>
              <a:gd name="connsiteY18" fmla="*/ 9581 h 213688"/>
              <a:gd name="connsiteX19" fmla="*/ 1273629 w 1281793"/>
              <a:gd name="connsiteY19" fmla="*/ 9581 h 213688"/>
              <a:gd name="connsiteX20" fmla="*/ 1281793 w 1281793"/>
              <a:gd name="connsiteY20" fmla="*/ 34073 h 213688"/>
              <a:gd name="connsiteX21" fmla="*/ 1232807 w 1281793"/>
              <a:gd name="connsiteY21" fmla="*/ 172866 h 21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1793" h="213688">
                <a:moveTo>
                  <a:pt x="1232807" y="172866"/>
                </a:moveTo>
                <a:cubicBezTo>
                  <a:pt x="1186543" y="195998"/>
                  <a:pt x="1122874" y="159680"/>
                  <a:pt x="1004207" y="172866"/>
                </a:cubicBezTo>
                <a:cubicBezTo>
                  <a:pt x="969594" y="176712"/>
                  <a:pt x="947916" y="186187"/>
                  <a:pt x="914400" y="197359"/>
                </a:cubicBezTo>
                <a:cubicBezTo>
                  <a:pt x="906236" y="200080"/>
                  <a:pt x="898510" y="205302"/>
                  <a:pt x="889907" y="205523"/>
                </a:cubicBezTo>
                <a:lnTo>
                  <a:pt x="571500" y="213688"/>
                </a:lnTo>
                <a:cubicBezTo>
                  <a:pt x="421822" y="210966"/>
                  <a:pt x="271999" y="212644"/>
                  <a:pt x="122465" y="205523"/>
                </a:cubicBezTo>
                <a:cubicBezTo>
                  <a:pt x="100049" y="204456"/>
                  <a:pt x="57150" y="189195"/>
                  <a:pt x="57150" y="189195"/>
                </a:cubicBezTo>
                <a:cubicBezTo>
                  <a:pt x="48986" y="181031"/>
                  <a:pt x="41527" y="172094"/>
                  <a:pt x="32657" y="164702"/>
                </a:cubicBezTo>
                <a:cubicBezTo>
                  <a:pt x="25119" y="158420"/>
                  <a:pt x="14295" y="156035"/>
                  <a:pt x="8165" y="148373"/>
                </a:cubicBezTo>
                <a:cubicBezTo>
                  <a:pt x="2789" y="141653"/>
                  <a:pt x="2722" y="132045"/>
                  <a:pt x="0" y="123881"/>
                </a:cubicBezTo>
                <a:cubicBezTo>
                  <a:pt x="2722" y="112995"/>
                  <a:pt x="-355" y="98526"/>
                  <a:pt x="8165" y="91223"/>
                </a:cubicBezTo>
                <a:cubicBezTo>
                  <a:pt x="21233" y="80022"/>
                  <a:pt x="40822" y="80338"/>
                  <a:pt x="57150" y="74895"/>
                </a:cubicBezTo>
                <a:cubicBezTo>
                  <a:pt x="65314" y="72174"/>
                  <a:pt x="73294" y="68818"/>
                  <a:pt x="81643" y="66731"/>
                </a:cubicBezTo>
                <a:lnTo>
                  <a:pt x="146957" y="50402"/>
                </a:lnTo>
                <a:cubicBezTo>
                  <a:pt x="157843" y="47681"/>
                  <a:pt x="168507" y="43825"/>
                  <a:pt x="179615" y="42238"/>
                </a:cubicBezTo>
                <a:lnTo>
                  <a:pt x="236765" y="34073"/>
                </a:lnTo>
                <a:cubicBezTo>
                  <a:pt x="253126" y="31556"/>
                  <a:pt x="269324" y="27962"/>
                  <a:pt x="285750" y="25909"/>
                </a:cubicBezTo>
                <a:cubicBezTo>
                  <a:pt x="312889" y="22517"/>
                  <a:pt x="340179" y="20466"/>
                  <a:pt x="367393" y="17745"/>
                </a:cubicBezTo>
                <a:cubicBezTo>
                  <a:pt x="378279" y="15024"/>
                  <a:pt x="388862" y="10442"/>
                  <a:pt x="400050" y="9581"/>
                </a:cubicBezTo>
                <a:cubicBezTo>
                  <a:pt x="665047" y="-10804"/>
                  <a:pt x="1082189" y="7329"/>
                  <a:pt x="1273629" y="9581"/>
                </a:cubicBezTo>
                <a:cubicBezTo>
                  <a:pt x="1276350" y="17745"/>
                  <a:pt x="1281793" y="25467"/>
                  <a:pt x="1281793" y="34073"/>
                </a:cubicBezTo>
                <a:cubicBezTo>
                  <a:pt x="1281793" y="120770"/>
                  <a:pt x="1279071" y="149734"/>
                  <a:pt x="1232807" y="172866"/>
                </a:cubicBezTo>
                <a:close/>
              </a:path>
            </a:pathLst>
          </a:custGeom>
          <a:noFill/>
          <a:ln w="158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reeform 15"/>
          <p:cNvSpPr/>
          <p:nvPr/>
        </p:nvSpPr>
        <p:spPr>
          <a:xfrm>
            <a:off x="5012871" y="2949982"/>
            <a:ext cx="3853543" cy="204041"/>
          </a:xfrm>
          <a:custGeom>
            <a:avLst/>
            <a:gdLst>
              <a:gd name="connsiteX0" fmla="*/ 1278466 w 1322449"/>
              <a:gd name="connsiteY0" fmla="*/ 171450 h 204041"/>
              <a:gd name="connsiteX1" fmla="*/ 1033537 w 1322449"/>
              <a:gd name="connsiteY1" fmla="*/ 179615 h 204041"/>
              <a:gd name="connsiteX2" fmla="*/ 951894 w 1322449"/>
              <a:gd name="connsiteY2" fmla="*/ 187779 h 204041"/>
              <a:gd name="connsiteX3" fmla="*/ 845759 w 1322449"/>
              <a:gd name="connsiteY3" fmla="*/ 195943 h 204041"/>
              <a:gd name="connsiteX4" fmla="*/ 13001 w 1322449"/>
              <a:gd name="connsiteY4" fmla="*/ 187779 h 204041"/>
              <a:gd name="connsiteX5" fmla="*/ 21166 w 1322449"/>
              <a:gd name="connsiteY5" fmla="*/ 97972 h 204041"/>
              <a:gd name="connsiteX6" fmla="*/ 45659 w 1322449"/>
              <a:gd name="connsiteY6" fmla="*/ 73479 h 204041"/>
              <a:gd name="connsiteX7" fmla="*/ 78316 w 1322449"/>
              <a:gd name="connsiteY7" fmla="*/ 24493 h 204041"/>
              <a:gd name="connsiteX8" fmla="*/ 127301 w 1322449"/>
              <a:gd name="connsiteY8" fmla="*/ 8165 h 204041"/>
              <a:gd name="connsiteX9" fmla="*/ 151794 w 1322449"/>
              <a:gd name="connsiteY9" fmla="*/ 0 h 204041"/>
              <a:gd name="connsiteX10" fmla="*/ 1229480 w 1322449"/>
              <a:gd name="connsiteY10" fmla="*/ 8165 h 204041"/>
              <a:gd name="connsiteX11" fmla="*/ 1311123 w 1322449"/>
              <a:gd name="connsiteY11" fmla="*/ 32658 h 204041"/>
              <a:gd name="connsiteX12" fmla="*/ 1311123 w 1322449"/>
              <a:gd name="connsiteY12" fmla="*/ 146958 h 204041"/>
              <a:gd name="connsiteX13" fmla="*/ 1278466 w 1322449"/>
              <a:gd name="connsiteY13" fmla="*/ 171450 h 20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22449" h="204041">
                <a:moveTo>
                  <a:pt x="1278466" y="171450"/>
                </a:moveTo>
                <a:cubicBezTo>
                  <a:pt x="1232202" y="176893"/>
                  <a:pt x="1115123" y="175536"/>
                  <a:pt x="1033537" y="179615"/>
                </a:cubicBezTo>
                <a:cubicBezTo>
                  <a:pt x="1006221" y="180981"/>
                  <a:pt x="979141" y="185410"/>
                  <a:pt x="951894" y="187779"/>
                </a:cubicBezTo>
                <a:cubicBezTo>
                  <a:pt x="916545" y="190853"/>
                  <a:pt x="881137" y="193222"/>
                  <a:pt x="845759" y="195943"/>
                </a:cubicBezTo>
                <a:cubicBezTo>
                  <a:pt x="568173" y="193222"/>
                  <a:pt x="288662" y="220531"/>
                  <a:pt x="13001" y="187779"/>
                </a:cubicBezTo>
                <a:cubicBezTo>
                  <a:pt x="-16848" y="184233"/>
                  <a:pt x="12908" y="126875"/>
                  <a:pt x="21166" y="97972"/>
                </a:cubicBezTo>
                <a:cubicBezTo>
                  <a:pt x="24338" y="86870"/>
                  <a:pt x="38570" y="82593"/>
                  <a:pt x="45659" y="73479"/>
                </a:cubicBezTo>
                <a:cubicBezTo>
                  <a:pt x="57707" y="57988"/>
                  <a:pt x="59698" y="30699"/>
                  <a:pt x="78316" y="24493"/>
                </a:cubicBezTo>
                <a:lnTo>
                  <a:pt x="127301" y="8165"/>
                </a:lnTo>
                <a:lnTo>
                  <a:pt x="151794" y="0"/>
                </a:lnTo>
                <a:lnTo>
                  <a:pt x="1229480" y="8165"/>
                </a:lnTo>
                <a:cubicBezTo>
                  <a:pt x="1283176" y="8938"/>
                  <a:pt x="1277333" y="10131"/>
                  <a:pt x="1311123" y="32658"/>
                </a:cubicBezTo>
                <a:cubicBezTo>
                  <a:pt x="1327370" y="81400"/>
                  <a:pt x="1325035" y="63485"/>
                  <a:pt x="1311123" y="146958"/>
                </a:cubicBezTo>
                <a:cubicBezTo>
                  <a:pt x="1310490" y="150754"/>
                  <a:pt x="1324730" y="166007"/>
                  <a:pt x="1278466" y="171450"/>
                </a:cubicBezTo>
                <a:close/>
              </a:path>
            </a:pathLst>
          </a:cu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984171" y="2822975"/>
            <a:ext cx="465365" cy="215444"/>
          </a:xfrm>
          <a:prstGeom prst="rect">
            <a:avLst/>
          </a:prstGeom>
          <a:noFill/>
        </p:spPr>
        <p:txBody>
          <a:bodyPr vert="horz" wrap="square" lIns="0" tIns="0" rIns="0" bIns="0" rtlCol="0">
            <a:spAutoFit/>
          </a:bodyPr>
          <a:lstStyle/>
          <a:p>
            <a:r>
              <a:rPr lang="en-US" sz="1400" dirty="0" smtClean="0">
                <a:solidFill>
                  <a:srgbClr val="003C71"/>
                </a:solidFill>
              </a:rPr>
              <a:t>Good</a:t>
            </a:r>
          </a:p>
        </p:txBody>
      </p:sp>
      <p:cxnSp>
        <p:nvCxnSpPr>
          <p:cNvPr id="19" name="Straight Arrow Connector 18"/>
          <p:cNvCxnSpPr>
            <a:stCxn id="17" idx="3"/>
          </p:cNvCxnSpPr>
          <p:nvPr/>
        </p:nvCxnSpPr>
        <p:spPr>
          <a:xfrm flipV="1">
            <a:off x="4449536" y="2876001"/>
            <a:ext cx="457200" cy="5469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759653" y="3349890"/>
            <a:ext cx="1069521" cy="215444"/>
          </a:xfrm>
          <a:prstGeom prst="rect">
            <a:avLst/>
          </a:prstGeom>
          <a:noFill/>
        </p:spPr>
        <p:txBody>
          <a:bodyPr vert="horz" wrap="square" lIns="0" tIns="0" rIns="0" bIns="0" rtlCol="0">
            <a:spAutoFit/>
          </a:bodyPr>
          <a:lstStyle/>
          <a:p>
            <a:r>
              <a:rPr lang="en-US" sz="1400" dirty="0" smtClean="0">
                <a:solidFill>
                  <a:srgbClr val="003C71"/>
                </a:solidFill>
              </a:rPr>
              <a:t>Not so good</a:t>
            </a:r>
          </a:p>
        </p:txBody>
      </p:sp>
      <p:cxnSp>
        <p:nvCxnSpPr>
          <p:cNvPr id="22" name="Straight Arrow Connector 21"/>
          <p:cNvCxnSpPr>
            <a:stCxn id="21" idx="3"/>
            <a:endCxn id="16" idx="4"/>
          </p:cNvCxnSpPr>
          <p:nvPr/>
        </p:nvCxnSpPr>
        <p:spPr>
          <a:xfrm flipV="1">
            <a:off x="4829174" y="3137761"/>
            <a:ext cx="221581" cy="31985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5968094" y="2974679"/>
            <a:ext cx="212271" cy="154917"/>
          </a:xfrm>
          <a:prstGeom prst="ellipse">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5935437" y="2813922"/>
            <a:ext cx="212271" cy="154917"/>
          </a:xfrm>
          <a:prstGeom prst="ellipse">
            <a:avLst/>
          </a:prstGeom>
          <a:noFill/>
          <a:ln w="158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5893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Key results &amp; Conclusion</a:t>
            </a:r>
            <a:endParaRPr lang="en-US" dirty="0"/>
          </a:p>
        </p:txBody>
      </p:sp>
      <p:sp>
        <p:nvSpPr>
          <p:cNvPr id="7" name="Text Placeholder 6"/>
          <p:cNvSpPr>
            <a:spLocks noGrp="1"/>
          </p:cNvSpPr>
          <p:nvPr>
            <p:ph type="body" idx="1"/>
          </p:nvPr>
        </p:nvSpPr>
        <p:spPr/>
        <p:txBody>
          <a:bodyPr/>
          <a:lstStyle/>
          <a:p>
            <a:r>
              <a:rPr lang="en-US" dirty="0" smtClean="0"/>
              <a:t>This section shows performance data, provides a summary of new compiler features</a:t>
            </a:r>
            <a:endParaRPr lang="en-US" dirty="0"/>
          </a:p>
        </p:txBody>
      </p:sp>
    </p:spTree>
    <p:extLst>
      <p:ext uri="{BB962C8B-B14F-4D97-AF65-F5344CB8AC3E}">
        <p14:creationId xmlns:p14="http://schemas.microsoft.com/office/powerpoint/2010/main" val="268128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573384" y="4842143"/>
            <a:ext cx="324080" cy="273844"/>
          </a:xfrm>
          <a:prstGeom prst="rect">
            <a:avLst/>
          </a:prstGeom>
        </p:spPr>
        <p:txBody>
          <a:bodyPr/>
          <a:lstStyle/>
          <a:p>
            <a:fld id="{EE2556C5-CE8C-6547-B838-EA80C61A4AF7}" type="slidenum">
              <a:rPr lang="en-US" smtClean="0"/>
              <a:pPr/>
              <a:t>79</a:t>
            </a:fld>
            <a:endParaRPr lang="en-US" dirty="0"/>
          </a:p>
        </p:txBody>
      </p:sp>
      <p:sp>
        <p:nvSpPr>
          <p:cNvPr id="2" name="Title 1"/>
          <p:cNvSpPr>
            <a:spLocks noGrp="1"/>
          </p:cNvSpPr>
          <p:nvPr>
            <p:ph type="title"/>
          </p:nvPr>
        </p:nvSpPr>
        <p:spPr>
          <a:xfrm>
            <a:off x="1484709" y="239266"/>
            <a:ext cx="7340114" cy="857250"/>
          </a:xfrm>
        </p:spPr>
        <p:txBody>
          <a:bodyPr vert="horz" lIns="0" tIns="0" rIns="0" bIns="0" rtlCol="0" anchor="t" anchorCtr="0">
            <a:noAutofit/>
          </a:bodyPr>
          <a:lstStyle/>
          <a:p>
            <a:pPr algn="l"/>
            <a:r>
              <a:rPr lang="en-US" sz="2800" dirty="0">
                <a:latin typeface="Intel Clear"/>
              </a:rPr>
              <a:t>CPU + GPU cooperative execution speed-up</a:t>
            </a:r>
          </a:p>
        </p:txBody>
      </p:sp>
      <p:graphicFrame>
        <p:nvGraphicFramePr>
          <p:cNvPr id="7" name="Chart 6"/>
          <p:cNvGraphicFramePr>
            <a:graphicFrameLocks/>
          </p:cNvGraphicFramePr>
          <p:nvPr>
            <p:extLst/>
          </p:nvPr>
        </p:nvGraphicFramePr>
        <p:xfrm>
          <a:off x="1600200" y="971551"/>
          <a:ext cx="6088674" cy="36746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31716256"/>
              </p:ext>
            </p:extLst>
          </p:nvPr>
        </p:nvGraphicFramePr>
        <p:xfrm>
          <a:off x="4218317" y="1443842"/>
          <a:ext cx="1885950" cy="687530"/>
        </p:xfrm>
        <a:graphic>
          <a:graphicData uri="http://schemas.openxmlformats.org/drawingml/2006/table">
            <a:tbl>
              <a:tblPr firstRow="1" firstCol="1" bandRow="1">
                <a:tableStyleId>{5C22544A-7EE6-4342-B048-85BDC9FD1C3A}</a:tableStyleId>
              </a:tblPr>
              <a:tblGrid>
                <a:gridCol w="689719"/>
                <a:gridCol w="1196231"/>
              </a:tblGrid>
              <a:tr h="160885">
                <a:tc>
                  <a:txBody>
                    <a:bodyPr/>
                    <a:lstStyle/>
                    <a:p>
                      <a:pPr marL="0" marR="0">
                        <a:spcBef>
                          <a:spcPts val="0"/>
                        </a:spcBef>
                        <a:spcAft>
                          <a:spcPts val="0"/>
                        </a:spcAft>
                      </a:pPr>
                      <a:r>
                        <a:rPr lang="en-US" sz="600" dirty="0">
                          <a:effectLst/>
                        </a:rPr>
                        <a:t>Driver</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600">
                          <a:effectLst/>
                        </a:rPr>
                        <a:t>Intel(R) HD Graphics 4600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160885">
                <a:tc>
                  <a:txBody>
                    <a:bodyPr/>
                    <a:lstStyle/>
                    <a:p>
                      <a:pPr marL="0" marR="0">
                        <a:spcBef>
                          <a:spcPts val="0"/>
                        </a:spcBef>
                        <a:spcAft>
                          <a:spcPts val="0"/>
                        </a:spcAft>
                      </a:pPr>
                      <a:r>
                        <a:rPr lang="en-US" sz="600" dirty="0">
                          <a:effectLst/>
                        </a:rPr>
                        <a:t>Driver version</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600" dirty="0">
                          <a:effectLst/>
                        </a:rPr>
                        <a:t>10.18.10.3960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91440">
                <a:tc>
                  <a:txBody>
                    <a:bodyPr/>
                    <a:lstStyle/>
                    <a:p>
                      <a:pPr marL="0" marR="0">
                        <a:spcBef>
                          <a:spcPts val="0"/>
                        </a:spcBef>
                        <a:spcAft>
                          <a:spcPts val="0"/>
                        </a:spcAft>
                      </a:pPr>
                      <a:r>
                        <a:rPr lang="en-US" sz="600">
                          <a:effectLst/>
                        </a:rPr>
                        <a:t>MDF version</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600" dirty="0">
                          <a:effectLst/>
                        </a:rPr>
                        <a:t>4.0.0.1072</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91440">
                <a:tc>
                  <a:txBody>
                    <a:bodyPr/>
                    <a:lstStyle/>
                    <a:p>
                      <a:pPr marL="0" marR="0">
                        <a:spcBef>
                          <a:spcPts val="0"/>
                        </a:spcBef>
                        <a:spcAft>
                          <a:spcPts val="0"/>
                        </a:spcAft>
                      </a:pPr>
                      <a:r>
                        <a:rPr lang="en-US" sz="600">
                          <a:effectLst/>
                        </a:rPr>
                        <a:t>CPU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600" dirty="0">
                          <a:effectLst/>
                        </a:rPr>
                        <a:t>i7-4770 3.5 GHz 16GB</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91440">
                <a:tc>
                  <a:txBody>
                    <a:bodyPr/>
                    <a:lstStyle/>
                    <a:p>
                      <a:pPr marL="0" marR="0">
                        <a:spcBef>
                          <a:spcPts val="0"/>
                        </a:spcBef>
                        <a:spcAft>
                          <a:spcPts val="0"/>
                        </a:spcAft>
                      </a:pPr>
                      <a:r>
                        <a:rPr lang="en-US" sz="600">
                          <a:effectLst/>
                        </a:rPr>
                        <a:t>GPU</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600" dirty="0">
                          <a:effectLst/>
                        </a:rPr>
                        <a:t>HSW GT2 1300 MHz</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r h="91440">
                <a:tc>
                  <a:txBody>
                    <a:bodyPr/>
                    <a:lstStyle/>
                    <a:p>
                      <a:pPr marL="0" marR="0">
                        <a:spcBef>
                          <a:spcPts val="0"/>
                        </a:spcBef>
                        <a:spcAft>
                          <a:spcPts val="0"/>
                        </a:spcAft>
                      </a:pPr>
                      <a:r>
                        <a:rPr lang="en-US" sz="600">
                          <a:effectLst/>
                        </a:rPr>
                        <a:t>OS</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spcBef>
                          <a:spcPts val="0"/>
                        </a:spcBef>
                        <a:spcAft>
                          <a:spcPts val="0"/>
                        </a:spcAft>
                      </a:pPr>
                      <a:r>
                        <a:rPr lang="en-US" sz="600" dirty="0">
                          <a:effectLst/>
                        </a:rPr>
                        <a:t>Windows 8/Server</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r>
            </a:tbl>
          </a:graphicData>
        </a:graphic>
      </p:graphicFrame>
      <p:sp>
        <p:nvSpPr>
          <p:cNvPr id="5" name="Rectangle 1"/>
          <p:cNvSpPr>
            <a:spLocks noChangeArrowheads="1"/>
          </p:cNvSpPr>
          <p:nvPr/>
        </p:nvSpPr>
        <p:spPr bwMode="auto">
          <a:xfrm>
            <a:off x="1600200" y="4318037"/>
            <a:ext cx="564315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en-US" sz="1350"/>
          </a:p>
        </p:txBody>
      </p:sp>
      <p:sp>
        <p:nvSpPr>
          <p:cNvPr id="8" name="Rectangle 7"/>
          <p:cNvSpPr/>
          <p:nvPr/>
        </p:nvSpPr>
        <p:spPr>
          <a:xfrm>
            <a:off x="660507" y="3554082"/>
            <a:ext cx="7529689" cy="3558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solidFill>
              </a:rPr>
              <a:t>Up to 3X speedup with Gen offload compared to pure-CPU</a:t>
            </a:r>
            <a:endParaRPr lang="en-US" sz="2000" dirty="0">
              <a:solidFill>
                <a:schemeClr val="tx2"/>
              </a:solidFill>
            </a:endParaRPr>
          </a:p>
        </p:txBody>
      </p:sp>
    </p:spTree>
    <p:extLst>
      <p:ext uri="{BB962C8B-B14F-4D97-AF65-F5344CB8AC3E}">
        <p14:creationId xmlns:p14="http://schemas.microsoft.com/office/powerpoint/2010/main" val="134201915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pPr algn="l"/>
            <a:r>
              <a:rPr lang="en-US" sz="2800" dirty="0">
                <a:latin typeface="Intel Clear"/>
              </a:rPr>
              <a:t>Gen architecture</a:t>
            </a:r>
            <a:endParaRPr lang="ru-RU" sz="2800" dirty="0">
              <a:latin typeface="Intel Clear"/>
            </a:endParaRPr>
          </a:p>
        </p:txBody>
      </p:sp>
      <p:sp>
        <p:nvSpPr>
          <p:cNvPr id="4" name="Footer Placeholder 3"/>
          <p:cNvSpPr>
            <a:spLocks noGrp="1"/>
          </p:cNvSpPr>
          <p:nvPr>
            <p:ph type="ftr" sz="quarter" idx="4294967295"/>
          </p:nvPr>
        </p:nvSpPr>
        <p:spPr>
          <a:xfrm>
            <a:off x="3341808" y="5274050"/>
            <a:ext cx="2453878" cy="157717"/>
          </a:xfrm>
          <a:prstGeom prst="rect">
            <a:avLst/>
          </a:prstGeom>
        </p:spPr>
        <p:txBody>
          <a:bodyPr/>
          <a:lstStyle/>
          <a:p>
            <a:pPr>
              <a:defRPr/>
            </a:pPr>
            <a:r>
              <a:rPr lang="en-US" smtClean="0"/>
              <a:t>Intel Confidential</a:t>
            </a:r>
            <a:endParaRPr lang="en-US" dirty="0"/>
          </a:p>
        </p:txBody>
      </p:sp>
      <p:sp>
        <p:nvSpPr>
          <p:cNvPr id="13" name="Rectangle 12"/>
          <p:cNvSpPr/>
          <p:nvPr/>
        </p:nvSpPr>
        <p:spPr>
          <a:xfrm>
            <a:off x="2501068" y="1594022"/>
            <a:ext cx="1481597" cy="2882241"/>
          </a:xfrm>
          <a:prstGeom prst="rect">
            <a:avLst/>
          </a:prstGeom>
          <a:solidFill>
            <a:schemeClr val="accent3">
              <a:lumMod val="20000"/>
              <a:lumOff val="80000"/>
            </a:schemeClr>
          </a:solidFill>
          <a:ln w="3175" cap="flat" cmpd="sng" algn="ctr">
            <a:no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ru-RU" sz="1500" b="1">
              <a:latin typeface="Neo Sans Intel" pitchFamily="34" charset="0"/>
              <a:cs typeface="Arial" pitchFamily="34" charset="0"/>
            </a:endParaRPr>
          </a:p>
        </p:txBody>
      </p:sp>
      <p:sp>
        <p:nvSpPr>
          <p:cNvPr id="18" name="Rectangle 17"/>
          <p:cNvSpPr/>
          <p:nvPr/>
        </p:nvSpPr>
        <p:spPr>
          <a:xfrm>
            <a:off x="3128772" y="1622775"/>
            <a:ext cx="781759" cy="218042"/>
          </a:xfrm>
          <a:prstGeom prst="rect">
            <a:avLst/>
          </a:prstGeom>
          <a:solidFill>
            <a:schemeClr val="accent4">
              <a:lumMod val="75000"/>
            </a:schemeClr>
          </a:solidFill>
          <a:ln w="317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775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Blitter</a:t>
            </a:r>
            <a:endParaRPr lang="ru-RU" sz="1500" b="1" dirty="0">
              <a:solidFill>
                <a:schemeClr val="bg1"/>
              </a:solidFill>
              <a:latin typeface="Neo Sans Intel" pitchFamily="34" charset="0"/>
              <a:cs typeface="Arial" pitchFamily="34" charset="0"/>
            </a:endParaRPr>
          </a:p>
        </p:txBody>
      </p:sp>
      <p:sp>
        <p:nvSpPr>
          <p:cNvPr id="21" name="Trapezoid 20"/>
          <p:cNvSpPr/>
          <p:nvPr/>
        </p:nvSpPr>
        <p:spPr>
          <a:xfrm rot="5400000">
            <a:off x="2926122" y="3421224"/>
            <a:ext cx="1761204" cy="207608"/>
          </a:xfrm>
          <a:prstGeom prst="trapezoid">
            <a:avLst/>
          </a:prstGeom>
          <a:solidFill>
            <a:schemeClr val="accent5">
              <a:lumMod val="75000"/>
            </a:schemeClr>
          </a:solidFill>
          <a:ln w="317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700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Thread dispatcher</a:t>
            </a:r>
            <a:endParaRPr lang="ru-RU" sz="1500" b="1" dirty="0">
              <a:solidFill>
                <a:schemeClr val="bg1"/>
              </a:solidFill>
              <a:latin typeface="Neo Sans Intel" pitchFamily="34" charset="0"/>
              <a:cs typeface="Arial" pitchFamily="34" charset="0"/>
            </a:endParaRPr>
          </a:p>
        </p:txBody>
      </p:sp>
      <p:sp>
        <p:nvSpPr>
          <p:cNvPr id="24" name="Rectangle 23"/>
          <p:cNvSpPr/>
          <p:nvPr/>
        </p:nvSpPr>
        <p:spPr>
          <a:xfrm>
            <a:off x="3128771" y="1857597"/>
            <a:ext cx="781759" cy="218042"/>
          </a:xfrm>
          <a:prstGeom prst="rect">
            <a:avLst/>
          </a:prstGeom>
          <a:solidFill>
            <a:schemeClr val="accent4">
              <a:lumMod val="75000"/>
            </a:schemeClr>
          </a:solidFill>
          <a:ln w="317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775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Display</a:t>
            </a:r>
            <a:endParaRPr lang="ru-RU" sz="1500" b="1" dirty="0">
              <a:solidFill>
                <a:schemeClr val="bg1"/>
              </a:solidFill>
              <a:latin typeface="Neo Sans Intel" pitchFamily="34" charset="0"/>
              <a:cs typeface="Arial" pitchFamily="34" charset="0"/>
            </a:endParaRPr>
          </a:p>
        </p:txBody>
      </p:sp>
      <p:sp>
        <p:nvSpPr>
          <p:cNvPr id="25" name="Rectangle 24"/>
          <p:cNvSpPr/>
          <p:nvPr/>
        </p:nvSpPr>
        <p:spPr>
          <a:xfrm>
            <a:off x="2534399" y="2197125"/>
            <a:ext cx="1376130" cy="218042"/>
          </a:xfrm>
          <a:prstGeom prst="rect">
            <a:avLst/>
          </a:prstGeom>
          <a:solidFill>
            <a:schemeClr val="accent4">
              <a:lumMod val="75000"/>
            </a:schemeClr>
          </a:solidFill>
          <a:ln w="317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700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Command streamer</a:t>
            </a:r>
            <a:endParaRPr lang="ru-RU" sz="1500" b="1" dirty="0">
              <a:solidFill>
                <a:schemeClr val="bg1"/>
              </a:solidFill>
              <a:latin typeface="Neo Sans Intel" pitchFamily="34" charset="0"/>
              <a:cs typeface="Arial" pitchFamily="34" charset="0"/>
            </a:endParaRPr>
          </a:p>
        </p:txBody>
      </p:sp>
      <p:sp>
        <p:nvSpPr>
          <p:cNvPr id="26" name="Rectangle 25"/>
          <p:cNvSpPr/>
          <p:nvPr/>
        </p:nvSpPr>
        <p:spPr>
          <a:xfrm>
            <a:off x="2534400" y="1622774"/>
            <a:ext cx="551107" cy="452864"/>
          </a:xfrm>
          <a:prstGeom prst="rect">
            <a:avLst/>
          </a:prstGeom>
          <a:solidFill>
            <a:schemeClr val="accent4">
              <a:lumMod val="75000"/>
            </a:schemeClr>
          </a:solidFill>
          <a:ln w="317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GTI</a:t>
            </a:r>
            <a:endParaRPr lang="ru-RU" sz="1500" b="1" dirty="0">
              <a:solidFill>
                <a:schemeClr val="bg1"/>
              </a:solidFill>
              <a:latin typeface="Neo Sans Intel" pitchFamily="34" charset="0"/>
              <a:cs typeface="Arial" pitchFamily="34" charset="0"/>
            </a:endParaRPr>
          </a:p>
        </p:txBody>
      </p:sp>
      <p:cxnSp>
        <p:nvCxnSpPr>
          <p:cNvPr id="30" name="Elbow Connector 29"/>
          <p:cNvCxnSpPr>
            <a:stCxn id="25" idx="2"/>
            <a:endCxn id="53" idx="1"/>
          </p:cNvCxnSpPr>
          <p:nvPr/>
        </p:nvCxnSpPr>
        <p:spPr>
          <a:xfrm rot="5400000">
            <a:off x="2604361" y="2337290"/>
            <a:ext cx="540227" cy="695981"/>
          </a:xfrm>
          <a:prstGeom prst="bentConnector4">
            <a:avLst>
              <a:gd name="adj1" fmla="val 27335"/>
              <a:gd name="adj2" fmla="val 12463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526483" y="2710510"/>
            <a:ext cx="906530" cy="489767"/>
          </a:xfrm>
          <a:prstGeom prst="rect">
            <a:avLst/>
          </a:prstGeom>
          <a:solidFill>
            <a:schemeClr val="accent6">
              <a:lumMod val="75000"/>
            </a:schemeClr>
          </a:solidFill>
          <a:ln w="317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92500" lnSpcReduction="1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3D pipeline</a:t>
            </a:r>
            <a:endParaRPr lang="ru-RU" sz="1500" b="1" dirty="0">
              <a:solidFill>
                <a:schemeClr val="bg1"/>
              </a:solidFill>
              <a:latin typeface="Neo Sans Intel" pitchFamily="34" charset="0"/>
              <a:cs typeface="Arial" pitchFamily="34" charset="0"/>
            </a:endParaRPr>
          </a:p>
        </p:txBody>
      </p:sp>
      <p:cxnSp>
        <p:nvCxnSpPr>
          <p:cNvPr id="69" name="Straight Arrow Connector 68"/>
          <p:cNvCxnSpPr>
            <a:stCxn id="53" idx="3"/>
            <a:endCxn id="21" idx="2"/>
          </p:cNvCxnSpPr>
          <p:nvPr/>
        </p:nvCxnSpPr>
        <p:spPr>
          <a:xfrm>
            <a:off x="3433013" y="2955394"/>
            <a:ext cx="269908" cy="5696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25" idx="1"/>
          </p:cNvCxnSpPr>
          <p:nvPr/>
        </p:nvCxnSpPr>
        <p:spPr>
          <a:xfrm>
            <a:off x="2211014" y="2304562"/>
            <a:ext cx="323385" cy="15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4390984" y="3486447"/>
            <a:ext cx="3288560" cy="989818"/>
          </a:xfrm>
          <a:prstGeom prst="rect">
            <a:avLst/>
          </a:prstGeom>
          <a:solidFill>
            <a:schemeClr val="accent3">
              <a:lumMod val="20000"/>
              <a:lumOff val="80000"/>
            </a:schemeClr>
          </a:solidFill>
          <a:ln w="3175" cap="flat" cmpd="sng" algn="ctr">
            <a:no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ru-RU" sz="1500" b="1">
              <a:latin typeface="Neo Sans Intel" pitchFamily="34" charset="0"/>
              <a:cs typeface="Arial" pitchFamily="34" charset="0"/>
            </a:endParaRPr>
          </a:p>
        </p:txBody>
      </p:sp>
      <p:sp>
        <p:nvSpPr>
          <p:cNvPr id="80" name="Rectangle 79"/>
          <p:cNvSpPr/>
          <p:nvPr/>
        </p:nvSpPr>
        <p:spPr>
          <a:xfrm>
            <a:off x="4448492" y="3556583"/>
            <a:ext cx="496143" cy="822621"/>
          </a:xfrm>
          <a:prstGeom prst="rect">
            <a:avLst/>
          </a:prstGeom>
          <a:solidFill>
            <a:srgbClr val="F26B50"/>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L1 </a:t>
            </a:r>
            <a:r>
              <a:rPr lang="en-US" sz="1500" b="1" dirty="0" err="1">
                <a:solidFill>
                  <a:schemeClr val="bg1"/>
                </a:solidFill>
                <a:latin typeface="Neo Sans Intel" pitchFamily="34" charset="0"/>
                <a:cs typeface="Arial" pitchFamily="34" charset="0"/>
              </a:rPr>
              <a:t>Inst</a:t>
            </a:r>
            <a:r>
              <a:rPr lang="en-US" sz="1500" b="1" dirty="0">
                <a:solidFill>
                  <a:schemeClr val="bg1"/>
                </a:solidFill>
                <a:latin typeface="Neo Sans Intel" pitchFamily="34" charset="0"/>
                <a:cs typeface="Arial" pitchFamily="34" charset="0"/>
              </a:rPr>
              <a:t> $</a:t>
            </a:r>
            <a:endParaRPr lang="ru-RU" sz="1500" b="1" dirty="0">
              <a:solidFill>
                <a:schemeClr val="bg1"/>
              </a:solidFill>
              <a:latin typeface="Neo Sans Intel" pitchFamily="34" charset="0"/>
              <a:cs typeface="Arial" pitchFamily="34" charset="0"/>
            </a:endParaRPr>
          </a:p>
        </p:txBody>
      </p:sp>
      <p:sp>
        <p:nvSpPr>
          <p:cNvPr id="81" name="Rectangle 80"/>
          <p:cNvSpPr/>
          <p:nvPr/>
        </p:nvSpPr>
        <p:spPr>
          <a:xfrm>
            <a:off x="7080613" y="3559687"/>
            <a:ext cx="553763" cy="819518"/>
          </a:xfrm>
          <a:prstGeom prst="rect">
            <a:avLst/>
          </a:prstGeom>
          <a:solidFill>
            <a:srgbClr val="F26B50"/>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Tex $</a:t>
            </a:r>
            <a:endParaRPr lang="ru-RU" sz="1500" b="1" dirty="0">
              <a:solidFill>
                <a:schemeClr val="bg1"/>
              </a:solidFill>
              <a:latin typeface="Neo Sans Intel" pitchFamily="34" charset="0"/>
              <a:cs typeface="Arial" pitchFamily="34" charset="0"/>
            </a:endParaRPr>
          </a:p>
        </p:txBody>
      </p:sp>
      <p:grpSp>
        <p:nvGrpSpPr>
          <p:cNvPr id="90" name="Group 89"/>
          <p:cNvGrpSpPr/>
          <p:nvPr/>
        </p:nvGrpSpPr>
        <p:grpSpPr>
          <a:xfrm>
            <a:off x="5001337" y="3556583"/>
            <a:ext cx="1215271" cy="822621"/>
            <a:chOff x="3977477" y="4250649"/>
            <a:chExt cx="1620361" cy="1096828"/>
          </a:xfrm>
        </p:grpSpPr>
        <p:sp>
          <p:nvSpPr>
            <p:cNvPr id="82" name="Rectangle 81"/>
            <p:cNvSpPr/>
            <p:nvPr/>
          </p:nvSpPr>
          <p:spPr>
            <a:xfrm>
              <a:off x="3977477" y="4250649"/>
              <a:ext cx="1620361" cy="1096828"/>
            </a:xfrm>
            <a:prstGeom prst="rect">
              <a:avLst/>
            </a:prstGeom>
            <a:solidFill>
              <a:schemeClr val="accent3">
                <a:lumMod val="20000"/>
                <a:lumOff val="80000"/>
              </a:schemeClr>
            </a:solidFill>
            <a:ln w="317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ru-RU" sz="1500" b="1">
                <a:latin typeface="Neo Sans Intel" pitchFamily="34" charset="0"/>
                <a:cs typeface="Arial" pitchFamily="34" charset="0"/>
              </a:endParaRPr>
            </a:p>
          </p:txBody>
        </p:sp>
        <p:sp>
          <p:nvSpPr>
            <p:cNvPr id="83" name="Rectangle 82"/>
            <p:cNvSpPr/>
            <p:nvPr/>
          </p:nvSpPr>
          <p:spPr>
            <a:xfrm>
              <a:off x="4039304" y="4293741"/>
              <a:ext cx="506266" cy="491067"/>
            </a:xfrm>
            <a:prstGeom prst="rect">
              <a:avLst/>
            </a:prstGeom>
            <a:solidFill>
              <a:schemeClr val="accent3">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EU</a:t>
              </a:r>
              <a:endParaRPr lang="ru-RU" sz="1500" b="1" dirty="0">
                <a:solidFill>
                  <a:schemeClr val="bg1"/>
                </a:solidFill>
                <a:latin typeface="Neo Sans Intel" pitchFamily="34" charset="0"/>
                <a:cs typeface="Arial" pitchFamily="34" charset="0"/>
              </a:endParaRPr>
            </a:p>
          </p:txBody>
        </p:sp>
        <p:sp>
          <p:nvSpPr>
            <p:cNvPr id="84" name="Rectangle 83"/>
            <p:cNvSpPr/>
            <p:nvPr/>
          </p:nvSpPr>
          <p:spPr>
            <a:xfrm>
              <a:off x="4039304" y="4800981"/>
              <a:ext cx="506266" cy="491067"/>
            </a:xfrm>
            <a:prstGeom prst="rect">
              <a:avLst/>
            </a:prstGeom>
            <a:solidFill>
              <a:schemeClr val="accent3">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EU</a:t>
              </a:r>
              <a:endParaRPr lang="ru-RU" sz="1500" b="1" dirty="0">
                <a:solidFill>
                  <a:schemeClr val="bg1"/>
                </a:solidFill>
                <a:latin typeface="Neo Sans Intel" pitchFamily="34" charset="0"/>
                <a:cs typeface="Arial" pitchFamily="34" charset="0"/>
              </a:endParaRPr>
            </a:p>
          </p:txBody>
        </p:sp>
        <p:sp>
          <p:nvSpPr>
            <p:cNvPr id="85" name="Rectangle 84"/>
            <p:cNvSpPr/>
            <p:nvPr/>
          </p:nvSpPr>
          <p:spPr>
            <a:xfrm>
              <a:off x="5003814" y="4293741"/>
              <a:ext cx="506266" cy="491067"/>
            </a:xfrm>
            <a:prstGeom prst="rect">
              <a:avLst/>
            </a:prstGeom>
            <a:solidFill>
              <a:schemeClr val="accent3">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EU</a:t>
              </a:r>
              <a:endParaRPr lang="ru-RU" sz="1500" b="1" dirty="0">
                <a:solidFill>
                  <a:schemeClr val="bg1"/>
                </a:solidFill>
                <a:latin typeface="Neo Sans Intel" pitchFamily="34" charset="0"/>
                <a:cs typeface="Arial" pitchFamily="34" charset="0"/>
              </a:endParaRPr>
            </a:p>
          </p:txBody>
        </p:sp>
        <p:sp>
          <p:nvSpPr>
            <p:cNvPr id="86" name="Rectangle 85"/>
            <p:cNvSpPr/>
            <p:nvPr/>
          </p:nvSpPr>
          <p:spPr>
            <a:xfrm>
              <a:off x="5003814" y="4800981"/>
              <a:ext cx="506266" cy="491067"/>
            </a:xfrm>
            <a:prstGeom prst="rect">
              <a:avLst/>
            </a:prstGeom>
            <a:solidFill>
              <a:schemeClr val="accent3">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EU</a:t>
              </a:r>
              <a:endParaRPr lang="ru-RU" sz="1500" b="1" dirty="0">
                <a:solidFill>
                  <a:schemeClr val="bg1"/>
                </a:solidFill>
                <a:latin typeface="Neo Sans Intel" pitchFamily="34" charset="0"/>
                <a:cs typeface="Arial" pitchFamily="34" charset="0"/>
              </a:endParaRPr>
            </a:p>
          </p:txBody>
        </p:sp>
        <p:sp>
          <p:nvSpPr>
            <p:cNvPr id="87" name="TextBox 86"/>
            <p:cNvSpPr txBox="1"/>
            <p:nvPr/>
          </p:nvSpPr>
          <p:spPr>
            <a:xfrm>
              <a:off x="4557200" y="4573136"/>
              <a:ext cx="448048" cy="400109"/>
            </a:xfrm>
            <a:prstGeom prst="rect">
              <a:avLst/>
            </a:prstGeom>
            <a:noFill/>
            <a:ln>
              <a:noFill/>
            </a:ln>
          </p:spPr>
          <p:txBody>
            <a:bodyPr wrap="square" rtlCol="0">
              <a:spAutoFit/>
            </a:bodyPr>
            <a:lstStyle/>
            <a:p>
              <a:r>
                <a:rPr lang="en-US" sz="1350" dirty="0"/>
                <a:t>...</a:t>
              </a:r>
              <a:endParaRPr lang="ru-RU" sz="1350" dirty="0"/>
            </a:p>
          </p:txBody>
        </p:sp>
      </p:grpSp>
      <p:sp>
        <p:nvSpPr>
          <p:cNvPr id="91" name="Rectangle 90"/>
          <p:cNvSpPr/>
          <p:nvPr/>
        </p:nvSpPr>
        <p:spPr>
          <a:xfrm>
            <a:off x="6262977" y="3556584"/>
            <a:ext cx="781050" cy="216469"/>
          </a:xfrm>
          <a:prstGeom prst="rect">
            <a:avLst/>
          </a:prstGeom>
          <a:solidFill>
            <a:schemeClr val="accent1">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625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3D sampler</a:t>
            </a:r>
            <a:endParaRPr lang="ru-RU" sz="1500" b="1" dirty="0">
              <a:solidFill>
                <a:schemeClr val="bg1"/>
              </a:solidFill>
              <a:latin typeface="Neo Sans Intel" pitchFamily="34" charset="0"/>
              <a:cs typeface="Arial" pitchFamily="34" charset="0"/>
            </a:endParaRPr>
          </a:p>
        </p:txBody>
      </p:sp>
      <p:sp>
        <p:nvSpPr>
          <p:cNvPr id="92" name="Rectangle 91"/>
          <p:cNvSpPr/>
          <p:nvPr/>
        </p:nvSpPr>
        <p:spPr>
          <a:xfrm>
            <a:off x="6262977" y="3798449"/>
            <a:ext cx="781050" cy="216469"/>
          </a:xfrm>
          <a:prstGeom prst="rect">
            <a:avLst/>
          </a:prstGeom>
          <a:solidFill>
            <a:schemeClr val="accent1">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625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2D sampler</a:t>
            </a:r>
            <a:endParaRPr lang="ru-RU" sz="1500" b="1" dirty="0">
              <a:solidFill>
                <a:schemeClr val="bg1"/>
              </a:solidFill>
              <a:latin typeface="Neo Sans Intel" pitchFamily="34" charset="0"/>
              <a:cs typeface="Arial" pitchFamily="34" charset="0"/>
            </a:endParaRPr>
          </a:p>
        </p:txBody>
      </p:sp>
      <p:sp>
        <p:nvSpPr>
          <p:cNvPr id="93" name="Rectangle 92"/>
          <p:cNvSpPr/>
          <p:nvPr/>
        </p:nvSpPr>
        <p:spPr>
          <a:xfrm>
            <a:off x="6262977" y="4049959"/>
            <a:ext cx="781050" cy="339183"/>
          </a:xfrm>
          <a:prstGeom prst="rect">
            <a:avLst/>
          </a:prstGeom>
          <a:solidFill>
            <a:srgbClr val="D55C2B"/>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700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Data cluster</a:t>
            </a:r>
            <a:endParaRPr lang="ru-RU" sz="1500" b="1" dirty="0">
              <a:solidFill>
                <a:schemeClr val="bg1"/>
              </a:solidFill>
              <a:latin typeface="Neo Sans Intel" pitchFamily="34" charset="0"/>
              <a:cs typeface="Arial" pitchFamily="34" charset="0"/>
            </a:endParaRPr>
          </a:p>
        </p:txBody>
      </p:sp>
      <p:cxnSp>
        <p:nvCxnSpPr>
          <p:cNvPr id="101" name="Straight Arrow Connector 100"/>
          <p:cNvCxnSpPr>
            <a:stCxn id="21" idx="0"/>
            <a:endCxn id="79" idx="1"/>
          </p:cNvCxnSpPr>
          <p:nvPr/>
        </p:nvCxnSpPr>
        <p:spPr>
          <a:xfrm>
            <a:off x="3910530" y="3525028"/>
            <a:ext cx="480455" cy="4563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4390984" y="1594191"/>
            <a:ext cx="3288560" cy="989818"/>
          </a:xfrm>
          <a:prstGeom prst="rect">
            <a:avLst/>
          </a:prstGeom>
          <a:solidFill>
            <a:schemeClr val="accent3">
              <a:lumMod val="20000"/>
              <a:lumOff val="80000"/>
            </a:schemeClr>
          </a:solidFill>
          <a:ln w="3175" cap="flat" cmpd="sng" algn="ctr">
            <a:no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ru-RU" sz="1500" b="1">
              <a:latin typeface="Neo Sans Intel" pitchFamily="34" charset="0"/>
              <a:cs typeface="Arial" pitchFamily="34" charset="0"/>
            </a:endParaRPr>
          </a:p>
        </p:txBody>
      </p:sp>
      <p:sp>
        <p:nvSpPr>
          <p:cNvPr id="111" name="Rectangle 110"/>
          <p:cNvSpPr/>
          <p:nvPr/>
        </p:nvSpPr>
        <p:spPr>
          <a:xfrm>
            <a:off x="4448492" y="1664327"/>
            <a:ext cx="496143" cy="822621"/>
          </a:xfrm>
          <a:prstGeom prst="rect">
            <a:avLst/>
          </a:prstGeom>
          <a:solidFill>
            <a:srgbClr val="F26B50"/>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L1 </a:t>
            </a:r>
            <a:r>
              <a:rPr lang="en-US" sz="1500" b="1" dirty="0" err="1">
                <a:solidFill>
                  <a:schemeClr val="bg1"/>
                </a:solidFill>
                <a:latin typeface="Neo Sans Intel" pitchFamily="34" charset="0"/>
                <a:cs typeface="Arial" pitchFamily="34" charset="0"/>
              </a:rPr>
              <a:t>Inst</a:t>
            </a:r>
            <a:r>
              <a:rPr lang="en-US" sz="1500" b="1" dirty="0">
                <a:solidFill>
                  <a:schemeClr val="bg1"/>
                </a:solidFill>
                <a:latin typeface="Neo Sans Intel" pitchFamily="34" charset="0"/>
                <a:cs typeface="Arial" pitchFamily="34" charset="0"/>
              </a:rPr>
              <a:t> $</a:t>
            </a:r>
            <a:endParaRPr lang="ru-RU" sz="1500" b="1" dirty="0">
              <a:solidFill>
                <a:schemeClr val="bg1"/>
              </a:solidFill>
              <a:latin typeface="Neo Sans Intel" pitchFamily="34" charset="0"/>
              <a:cs typeface="Arial" pitchFamily="34" charset="0"/>
            </a:endParaRPr>
          </a:p>
        </p:txBody>
      </p:sp>
      <p:sp>
        <p:nvSpPr>
          <p:cNvPr id="112" name="Rectangle 111"/>
          <p:cNvSpPr/>
          <p:nvPr/>
        </p:nvSpPr>
        <p:spPr>
          <a:xfrm>
            <a:off x="7080613" y="1667431"/>
            <a:ext cx="553763" cy="819518"/>
          </a:xfrm>
          <a:prstGeom prst="rect">
            <a:avLst/>
          </a:prstGeom>
          <a:solidFill>
            <a:srgbClr val="F26B50"/>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Tex $</a:t>
            </a:r>
            <a:endParaRPr lang="ru-RU" sz="1500" b="1" dirty="0">
              <a:solidFill>
                <a:schemeClr val="bg1"/>
              </a:solidFill>
              <a:latin typeface="Neo Sans Intel" pitchFamily="34" charset="0"/>
              <a:cs typeface="Arial" pitchFamily="34" charset="0"/>
            </a:endParaRPr>
          </a:p>
        </p:txBody>
      </p:sp>
      <p:grpSp>
        <p:nvGrpSpPr>
          <p:cNvPr id="113" name="Group 112"/>
          <p:cNvGrpSpPr/>
          <p:nvPr/>
        </p:nvGrpSpPr>
        <p:grpSpPr>
          <a:xfrm>
            <a:off x="5001337" y="1664327"/>
            <a:ext cx="1215271" cy="822621"/>
            <a:chOff x="3977477" y="4250649"/>
            <a:chExt cx="1620361" cy="1096828"/>
          </a:xfrm>
        </p:grpSpPr>
        <p:sp>
          <p:nvSpPr>
            <p:cNvPr id="114" name="Rectangle 113"/>
            <p:cNvSpPr/>
            <p:nvPr/>
          </p:nvSpPr>
          <p:spPr>
            <a:xfrm>
              <a:off x="3977477" y="4250649"/>
              <a:ext cx="1620361" cy="1096828"/>
            </a:xfrm>
            <a:prstGeom prst="rect">
              <a:avLst/>
            </a:prstGeom>
            <a:solidFill>
              <a:schemeClr val="accent3">
                <a:lumMod val="20000"/>
                <a:lumOff val="80000"/>
              </a:schemeClr>
            </a:solidFill>
            <a:ln w="317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ru-RU" sz="1500" b="1">
                <a:latin typeface="Neo Sans Intel" pitchFamily="34" charset="0"/>
                <a:cs typeface="Arial" pitchFamily="34" charset="0"/>
              </a:endParaRPr>
            </a:p>
          </p:txBody>
        </p:sp>
        <p:sp>
          <p:nvSpPr>
            <p:cNvPr id="115" name="Rectangle 114"/>
            <p:cNvSpPr/>
            <p:nvPr/>
          </p:nvSpPr>
          <p:spPr>
            <a:xfrm>
              <a:off x="4039304" y="4293741"/>
              <a:ext cx="506266" cy="491067"/>
            </a:xfrm>
            <a:prstGeom prst="rect">
              <a:avLst/>
            </a:prstGeom>
            <a:solidFill>
              <a:schemeClr val="accent3">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EU</a:t>
              </a:r>
              <a:endParaRPr lang="ru-RU" sz="1500" b="1" dirty="0">
                <a:solidFill>
                  <a:schemeClr val="bg1"/>
                </a:solidFill>
                <a:latin typeface="Neo Sans Intel" pitchFamily="34" charset="0"/>
                <a:cs typeface="Arial" pitchFamily="34" charset="0"/>
              </a:endParaRPr>
            </a:p>
          </p:txBody>
        </p:sp>
        <p:sp>
          <p:nvSpPr>
            <p:cNvPr id="116" name="Rectangle 115"/>
            <p:cNvSpPr/>
            <p:nvPr/>
          </p:nvSpPr>
          <p:spPr>
            <a:xfrm>
              <a:off x="4039304" y="4800981"/>
              <a:ext cx="506266" cy="491067"/>
            </a:xfrm>
            <a:prstGeom prst="rect">
              <a:avLst/>
            </a:prstGeom>
            <a:solidFill>
              <a:schemeClr val="accent3">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EU</a:t>
              </a:r>
              <a:endParaRPr lang="ru-RU" sz="1500" b="1" dirty="0">
                <a:solidFill>
                  <a:schemeClr val="bg1"/>
                </a:solidFill>
                <a:latin typeface="Neo Sans Intel" pitchFamily="34" charset="0"/>
                <a:cs typeface="Arial" pitchFamily="34" charset="0"/>
              </a:endParaRPr>
            </a:p>
          </p:txBody>
        </p:sp>
        <p:sp>
          <p:nvSpPr>
            <p:cNvPr id="117" name="Rectangle 116"/>
            <p:cNvSpPr/>
            <p:nvPr/>
          </p:nvSpPr>
          <p:spPr>
            <a:xfrm>
              <a:off x="5003814" y="4293741"/>
              <a:ext cx="506266" cy="491067"/>
            </a:xfrm>
            <a:prstGeom prst="rect">
              <a:avLst/>
            </a:prstGeom>
            <a:solidFill>
              <a:schemeClr val="accent3">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EU</a:t>
              </a:r>
              <a:endParaRPr lang="ru-RU" sz="1500" b="1" dirty="0">
                <a:solidFill>
                  <a:schemeClr val="bg1"/>
                </a:solidFill>
                <a:latin typeface="Neo Sans Intel" pitchFamily="34" charset="0"/>
                <a:cs typeface="Arial" pitchFamily="34" charset="0"/>
              </a:endParaRPr>
            </a:p>
          </p:txBody>
        </p:sp>
        <p:sp>
          <p:nvSpPr>
            <p:cNvPr id="118" name="Rectangle 117"/>
            <p:cNvSpPr/>
            <p:nvPr/>
          </p:nvSpPr>
          <p:spPr>
            <a:xfrm>
              <a:off x="5003814" y="4800981"/>
              <a:ext cx="506266" cy="491067"/>
            </a:xfrm>
            <a:prstGeom prst="rect">
              <a:avLst/>
            </a:prstGeom>
            <a:solidFill>
              <a:schemeClr val="accent3">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EU</a:t>
              </a:r>
              <a:endParaRPr lang="ru-RU" sz="1500" b="1" dirty="0">
                <a:solidFill>
                  <a:schemeClr val="bg1"/>
                </a:solidFill>
                <a:latin typeface="Neo Sans Intel" pitchFamily="34" charset="0"/>
                <a:cs typeface="Arial" pitchFamily="34" charset="0"/>
              </a:endParaRPr>
            </a:p>
          </p:txBody>
        </p:sp>
        <p:sp>
          <p:nvSpPr>
            <p:cNvPr id="119" name="TextBox 118"/>
            <p:cNvSpPr txBox="1"/>
            <p:nvPr/>
          </p:nvSpPr>
          <p:spPr>
            <a:xfrm>
              <a:off x="4557200" y="4573136"/>
              <a:ext cx="448048" cy="400109"/>
            </a:xfrm>
            <a:prstGeom prst="rect">
              <a:avLst/>
            </a:prstGeom>
            <a:noFill/>
            <a:ln>
              <a:noFill/>
            </a:ln>
          </p:spPr>
          <p:txBody>
            <a:bodyPr wrap="square" rtlCol="0">
              <a:spAutoFit/>
            </a:bodyPr>
            <a:lstStyle/>
            <a:p>
              <a:r>
                <a:rPr lang="en-US" sz="1350" dirty="0"/>
                <a:t>...</a:t>
              </a:r>
              <a:endParaRPr lang="ru-RU" sz="1350" dirty="0"/>
            </a:p>
          </p:txBody>
        </p:sp>
      </p:grpSp>
      <p:sp>
        <p:nvSpPr>
          <p:cNvPr id="120" name="Rectangle 119"/>
          <p:cNvSpPr/>
          <p:nvPr/>
        </p:nvSpPr>
        <p:spPr>
          <a:xfrm>
            <a:off x="6262977" y="1664328"/>
            <a:ext cx="781050" cy="216469"/>
          </a:xfrm>
          <a:prstGeom prst="rect">
            <a:avLst/>
          </a:prstGeom>
          <a:solidFill>
            <a:schemeClr val="accent1">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625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3D sampler</a:t>
            </a:r>
            <a:endParaRPr lang="ru-RU" sz="1500" b="1" dirty="0">
              <a:solidFill>
                <a:schemeClr val="bg1"/>
              </a:solidFill>
              <a:latin typeface="Neo Sans Intel" pitchFamily="34" charset="0"/>
              <a:cs typeface="Arial" pitchFamily="34" charset="0"/>
            </a:endParaRPr>
          </a:p>
        </p:txBody>
      </p:sp>
      <p:sp>
        <p:nvSpPr>
          <p:cNvPr id="121" name="Rectangle 120"/>
          <p:cNvSpPr/>
          <p:nvPr/>
        </p:nvSpPr>
        <p:spPr>
          <a:xfrm>
            <a:off x="6262977" y="1906193"/>
            <a:ext cx="781050" cy="216469"/>
          </a:xfrm>
          <a:prstGeom prst="rect">
            <a:avLst/>
          </a:prstGeom>
          <a:solidFill>
            <a:schemeClr val="accent1">
              <a:lumMod val="60000"/>
              <a:lumOff val="4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625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2D sampler</a:t>
            </a:r>
            <a:endParaRPr lang="ru-RU" sz="1500" b="1" dirty="0">
              <a:solidFill>
                <a:schemeClr val="bg1"/>
              </a:solidFill>
              <a:latin typeface="Neo Sans Intel" pitchFamily="34" charset="0"/>
              <a:cs typeface="Arial" pitchFamily="34" charset="0"/>
            </a:endParaRPr>
          </a:p>
        </p:txBody>
      </p:sp>
      <p:sp>
        <p:nvSpPr>
          <p:cNvPr id="122" name="Rectangle 121"/>
          <p:cNvSpPr/>
          <p:nvPr/>
        </p:nvSpPr>
        <p:spPr>
          <a:xfrm>
            <a:off x="6262977" y="2157703"/>
            <a:ext cx="781050" cy="339183"/>
          </a:xfrm>
          <a:prstGeom prst="rect">
            <a:avLst/>
          </a:prstGeom>
          <a:solidFill>
            <a:srgbClr val="D55C2B"/>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700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Data cluster</a:t>
            </a:r>
            <a:endParaRPr lang="ru-RU" sz="1500" b="1" dirty="0">
              <a:solidFill>
                <a:schemeClr val="bg1"/>
              </a:solidFill>
              <a:latin typeface="Neo Sans Intel" pitchFamily="34" charset="0"/>
              <a:cs typeface="Arial" pitchFamily="34" charset="0"/>
            </a:endParaRPr>
          </a:p>
        </p:txBody>
      </p:sp>
      <p:cxnSp>
        <p:nvCxnSpPr>
          <p:cNvPr id="123" name="Straight Arrow Connector 122"/>
          <p:cNvCxnSpPr>
            <a:stCxn id="21" idx="0"/>
            <a:endCxn id="110" idx="1"/>
          </p:cNvCxnSpPr>
          <p:nvPr/>
        </p:nvCxnSpPr>
        <p:spPr>
          <a:xfrm flipV="1">
            <a:off x="3910530" y="2089100"/>
            <a:ext cx="480455" cy="14359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4390984" y="2644425"/>
            <a:ext cx="3288560" cy="754900"/>
          </a:xfrm>
          <a:prstGeom prst="rect">
            <a:avLst/>
          </a:prstGeom>
          <a:solidFill>
            <a:schemeClr val="accent1">
              <a:lumMod val="40000"/>
              <a:lumOff val="60000"/>
            </a:schemeClr>
          </a:solidFill>
          <a:ln w="3175" cap="flat" cmpd="sng" algn="ctr">
            <a:no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ru-RU" sz="1500" b="1">
              <a:latin typeface="Neo Sans Intel" pitchFamily="34" charset="0"/>
              <a:cs typeface="Arial" pitchFamily="34" charset="0"/>
            </a:endParaRPr>
          </a:p>
        </p:txBody>
      </p:sp>
      <p:sp>
        <p:nvSpPr>
          <p:cNvPr id="128" name="Rectangle 127"/>
          <p:cNvSpPr/>
          <p:nvPr/>
        </p:nvSpPr>
        <p:spPr>
          <a:xfrm>
            <a:off x="4438334" y="2704578"/>
            <a:ext cx="702571" cy="643820"/>
          </a:xfrm>
          <a:prstGeom prst="rect">
            <a:avLst/>
          </a:prstGeom>
          <a:solidFill>
            <a:schemeClr val="bg2">
              <a:lumMod val="75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900" b="1" dirty="0">
                <a:solidFill>
                  <a:schemeClr val="bg1"/>
                </a:solidFill>
                <a:latin typeface="Neo Sans Intel" pitchFamily="34" charset="0"/>
                <a:cs typeface="Arial" pitchFamily="34" charset="0"/>
              </a:rPr>
              <a:t>Rasterizer / depth</a:t>
            </a:r>
            <a:endParaRPr lang="ru-RU" sz="900" b="1" dirty="0">
              <a:solidFill>
                <a:schemeClr val="bg1"/>
              </a:solidFill>
              <a:latin typeface="Neo Sans Intel" pitchFamily="34" charset="0"/>
              <a:cs typeface="Arial" pitchFamily="34" charset="0"/>
            </a:endParaRPr>
          </a:p>
        </p:txBody>
      </p:sp>
      <p:sp>
        <p:nvSpPr>
          <p:cNvPr id="129" name="Rectangle 128"/>
          <p:cNvSpPr/>
          <p:nvPr/>
        </p:nvSpPr>
        <p:spPr>
          <a:xfrm>
            <a:off x="5294240" y="2703412"/>
            <a:ext cx="781050" cy="644986"/>
          </a:xfrm>
          <a:prstGeom prst="rect">
            <a:avLst/>
          </a:prstGeom>
          <a:solidFill>
            <a:srgbClr val="D55C2B"/>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L3 $</a:t>
            </a:r>
            <a:endParaRPr lang="ru-RU" sz="1500" b="1" dirty="0">
              <a:solidFill>
                <a:schemeClr val="bg1"/>
              </a:solidFill>
              <a:latin typeface="Neo Sans Intel" pitchFamily="34" charset="0"/>
              <a:cs typeface="Arial" pitchFamily="34" charset="0"/>
            </a:endParaRPr>
          </a:p>
        </p:txBody>
      </p:sp>
      <p:sp>
        <p:nvSpPr>
          <p:cNvPr id="130" name="Rectangle 129"/>
          <p:cNvSpPr/>
          <p:nvPr/>
        </p:nvSpPr>
        <p:spPr>
          <a:xfrm>
            <a:off x="7080612" y="2703411"/>
            <a:ext cx="553763" cy="644987"/>
          </a:xfrm>
          <a:prstGeom prst="rect">
            <a:avLst/>
          </a:prstGeom>
          <a:solidFill>
            <a:srgbClr val="F26B50"/>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700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Render$ Depth$</a:t>
            </a:r>
            <a:endParaRPr lang="ru-RU" sz="1500" b="1" dirty="0">
              <a:solidFill>
                <a:schemeClr val="bg1"/>
              </a:solidFill>
              <a:latin typeface="Neo Sans Intel" pitchFamily="34" charset="0"/>
              <a:cs typeface="Arial" pitchFamily="34" charset="0"/>
            </a:endParaRPr>
          </a:p>
        </p:txBody>
      </p:sp>
      <p:sp>
        <p:nvSpPr>
          <p:cNvPr id="131" name="Rectangle 130"/>
          <p:cNvSpPr/>
          <p:nvPr/>
        </p:nvSpPr>
        <p:spPr>
          <a:xfrm>
            <a:off x="6228628" y="2704578"/>
            <a:ext cx="702571" cy="643820"/>
          </a:xfrm>
          <a:prstGeom prst="rect">
            <a:avLst/>
          </a:prstGeom>
          <a:solidFill>
            <a:schemeClr val="bg2">
              <a:lumMod val="75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900" b="1" dirty="0">
                <a:solidFill>
                  <a:schemeClr val="bg1"/>
                </a:solidFill>
                <a:latin typeface="Neo Sans Intel" pitchFamily="34" charset="0"/>
                <a:cs typeface="Arial" pitchFamily="34" charset="0"/>
              </a:rPr>
              <a:t>2D/3D Pixel ops</a:t>
            </a:r>
            <a:endParaRPr lang="ru-RU" sz="900" b="1" dirty="0">
              <a:solidFill>
                <a:schemeClr val="bg1"/>
              </a:solidFill>
              <a:latin typeface="Neo Sans Intel" pitchFamily="34" charset="0"/>
              <a:cs typeface="Arial" pitchFamily="34" charset="0"/>
            </a:endParaRPr>
          </a:p>
        </p:txBody>
      </p:sp>
      <p:sp>
        <p:nvSpPr>
          <p:cNvPr id="8" name="Rectangular Callout 7"/>
          <p:cNvSpPr/>
          <p:nvPr/>
        </p:nvSpPr>
        <p:spPr>
          <a:xfrm>
            <a:off x="6552483" y="1084856"/>
            <a:ext cx="834082" cy="352168"/>
          </a:xfrm>
          <a:prstGeom prst="wedgeRectCallout">
            <a:avLst>
              <a:gd name="adj1" fmla="val -39579"/>
              <a:gd name="adj2" fmla="val 127942"/>
            </a:avLst>
          </a:prstGeom>
          <a:solidFill>
            <a:schemeClr val="bg1">
              <a:alpha val="5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fontScale="62500" lnSpcReduction="20000"/>
          </a:bodyPr>
          <a:lstStyle/>
          <a:p>
            <a:pPr algn="ctr" eaLnBrk="0" fontAlgn="base" hangingPunct="0">
              <a:spcBef>
                <a:spcPct val="0"/>
              </a:spcBef>
              <a:spcAft>
                <a:spcPct val="0"/>
              </a:spcAft>
            </a:pPr>
            <a:r>
              <a:rPr lang="en-US" sz="1500" i="1" dirty="0">
                <a:solidFill>
                  <a:schemeClr val="tx2">
                    <a:lumMod val="75000"/>
                  </a:schemeClr>
                </a:solidFill>
                <a:latin typeface="Neo Sans Intel" pitchFamily="34" charset="0"/>
                <a:cs typeface="Arial" pitchFamily="34" charset="0"/>
              </a:rPr>
              <a:t>Filtering / interpolation</a:t>
            </a:r>
            <a:endParaRPr lang="ru-RU" sz="1500" i="1" dirty="0">
              <a:solidFill>
                <a:schemeClr val="tx2">
                  <a:lumMod val="75000"/>
                </a:schemeClr>
              </a:solidFill>
              <a:latin typeface="Neo Sans Intel" pitchFamily="34" charset="0"/>
              <a:cs typeface="Arial" pitchFamily="34" charset="0"/>
            </a:endParaRPr>
          </a:p>
        </p:txBody>
      </p:sp>
      <p:sp>
        <p:nvSpPr>
          <p:cNvPr id="38" name="Rectangle 37"/>
          <p:cNvSpPr/>
          <p:nvPr/>
        </p:nvSpPr>
        <p:spPr>
          <a:xfrm>
            <a:off x="2502754" y="3314171"/>
            <a:ext cx="965606" cy="1156582"/>
          </a:xfrm>
          <a:prstGeom prst="rect">
            <a:avLst/>
          </a:prstGeom>
          <a:solidFill>
            <a:schemeClr val="accent4">
              <a:lumMod val="60000"/>
              <a:lumOff val="40000"/>
            </a:schemeClr>
          </a:solidFill>
          <a:ln w="3175" cap="flat" cmpd="sng" algn="ctr">
            <a:noFill/>
            <a:prstDash val="solid"/>
            <a:round/>
            <a:headEnd type="none" w="sm" len="sm"/>
            <a:tailEnd type="none" w="sm" len="sm"/>
          </a:ln>
          <a:effectLst>
            <a:outerShdw blurRad="50800" dist="38100" dir="18900000" algn="bl" rotWithShape="0">
              <a:prstClr val="black">
                <a:alpha val="40000"/>
              </a:prstClr>
            </a:outerShdw>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latin typeface="Neo Sans Intel" pitchFamily="34" charset="0"/>
              <a:cs typeface="Arial" pitchFamily="34" charset="0"/>
            </a:endParaRPr>
          </a:p>
        </p:txBody>
      </p:sp>
      <p:sp>
        <p:nvSpPr>
          <p:cNvPr id="10" name="Rectangular Callout 9"/>
          <p:cNvSpPr/>
          <p:nvPr/>
        </p:nvSpPr>
        <p:spPr>
          <a:xfrm>
            <a:off x="2461794" y="971551"/>
            <a:ext cx="1000898" cy="444714"/>
          </a:xfrm>
          <a:prstGeom prst="wedgeRectCallout">
            <a:avLst>
              <a:gd name="adj1" fmla="val -2131"/>
              <a:gd name="adj2" fmla="val 112200"/>
            </a:avLst>
          </a:prstGeom>
          <a:solidFill>
            <a:schemeClr val="bg1">
              <a:alpha val="5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fontScale="92500" lnSpcReduction="10000"/>
          </a:bodyPr>
          <a:lstStyle/>
          <a:p>
            <a:pPr algn="ctr" eaLnBrk="0" fontAlgn="base" hangingPunct="0">
              <a:spcBef>
                <a:spcPct val="0"/>
              </a:spcBef>
              <a:spcAft>
                <a:spcPct val="0"/>
              </a:spcAft>
            </a:pPr>
            <a:r>
              <a:rPr lang="en-US" sz="1500" i="1" dirty="0">
                <a:solidFill>
                  <a:schemeClr val="tx2">
                    <a:lumMod val="75000"/>
                  </a:schemeClr>
                </a:solidFill>
                <a:latin typeface="Neo Sans Intel" pitchFamily="34" charset="0"/>
                <a:cs typeface="Arial" pitchFamily="34" charset="0"/>
              </a:rPr>
              <a:t>Interface to the LLC</a:t>
            </a:r>
            <a:endParaRPr lang="ru-RU" sz="1500" i="1" dirty="0">
              <a:solidFill>
                <a:schemeClr val="tx2">
                  <a:lumMod val="75000"/>
                </a:schemeClr>
              </a:solidFill>
              <a:latin typeface="Neo Sans Intel" pitchFamily="34" charset="0"/>
              <a:cs typeface="Arial" pitchFamily="34" charset="0"/>
            </a:endParaRPr>
          </a:p>
        </p:txBody>
      </p:sp>
      <p:sp>
        <p:nvSpPr>
          <p:cNvPr id="11" name="Rectangular Callout 10"/>
          <p:cNvSpPr/>
          <p:nvPr/>
        </p:nvSpPr>
        <p:spPr>
          <a:xfrm>
            <a:off x="5427406" y="1134877"/>
            <a:ext cx="1000898" cy="444714"/>
          </a:xfrm>
          <a:prstGeom prst="wedgeRectCallout">
            <a:avLst>
              <a:gd name="adj1" fmla="val 36861"/>
              <a:gd name="adj2" fmla="val 200806"/>
            </a:avLst>
          </a:prstGeom>
          <a:solidFill>
            <a:schemeClr val="bg1">
              <a:alpha val="5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fontScale="62500" lnSpcReduction="20000"/>
          </a:bodyPr>
          <a:lstStyle/>
          <a:p>
            <a:pPr algn="ctr" eaLnBrk="0" fontAlgn="base" hangingPunct="0">
              <a:spcBef>
                <a:spcPct val="0"/>
              </a:spcBef>
              <a:spcAft>
                <a:spcPct val="0"/>
              </a:spcAft>
            </a:pPr>
            <a:r>
              <a:rPr lang="en-US" sz="1500" i="1" dirty="0">
                <a:solidFill>
                  <a:schemeClr val="tx2">
                    <a:lumMod val="75000"/>
                  </a:schemeClr>
                </a:solidFill>
                <a:latin typeface="Neo Sans Intel" pitchFamily="34" charset="0"/>
                <a:cs typeface="Arial" pitchFamily="34" charset="0"/>
              </a:rPr>
              <a:t>Data cluster – talks to L3$ and render caches</a:t>
            </a:r>
            <a:endParaRPr lang="ru-RU" sz="1500" i="1" dirty="0">
              <a:solidFill>
                <a:schemeClr val="tx2">
                  <a:lumMod val="75000"/>
                </a:schemeClr>
              </a:solidFill>
              <a:latin typeface="Neo Sans Intel" pitchFamily="34" charset="0"/>
              <a:cs typeface="Arial" pitchFamily="34" charset="0"/>
            </a:endParaRPr>
          </a:p>
        </p:txBody>
      </p:sp>
      <p:sp>
        <p:nvSpPr>
          <p:cNvPr id="12" name="Rectangular Callout 11"/>
          <p:cNvSpPr/>
          <p:nvPr/>
        </p:nvSpPr>
        <p:spPr>
          <a:xfrm>
            <a:off x="7764489" y="1679768"/>
            <a:ext cx="747584" cy="322097"/>
          </a:xfrm>
          <a:prstGeom prst="wedgeRectCallout">
            <a:avLst>
              <a:gd name="adj1" fmla="val -62657"/>
              <a:gd name="adj2" fmla="val 256883"/>
            </a:avLst>
          </a:prstGeom>
          <a:solidFill>
            <a:schemeClr val="bg1">
              <a:alpha val="5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fontScale="62500" lnSpcReduction="20000"/>
          </a:bodyPr>
          <a:lstStyle/>
          <a:p>
            <a:pPr algn="ctr" eaLnBrk="0" fontAlgn="base" hangingPunct="0">
              <a:spcBef>
                <a:spcPct val="0"/>
              </a:spcBef>
              <a:spcAft>
                <a:spcPct val="0"/>
              </a:spcAft>
            </a:pPr>
            <a:r>
              <a:rPr lang="en-US" sz="1500" i="1" dirty="0">
                <a:solidFill>
                  <a:schemeClr val="tx2">
                    <a:lumMod val="75000"/>
                  </a:schemeClr>
                </a:solidFill>
                <a:latin typeface="Neo Sans Intel" pitchFamily="34" charset="0"/>
                <a:cs typeface="Arial" pitchFamily="34" charset="0"/>
              </a:rPr>
              <a:t>“Slice common”</a:t>
            </a:r>
            <a:endParaRPr lang="ru-RU" sz="1500" i="1" dirty="0">
              <a:solidFill>
                <a:schemeClr val="tx2">
                  <a:lumMod val="75000"/>
                </a:schemeClr>
              </a:solidFill>
              <a:latin typeface="Neo Sans Intel" pitchFamily="34" charset="0"/>
              <a:cs typeface="Arial" pitchFamily="34" charset="0"/>
            </a:endParaRPr>
          </a:p>
        </p:txBody>
      </p:sp>
      <p:sp>
        <p:nvSpPr>
          <p:cNvPr id="132" name="Rectangular Callout 131"/>
          <p:cNvSpPr/>
          <p:nvPr/>
        </p:nvSpPr>
        <p:spPr>
          <a:xfrm>
            <a:off x="1434351" y="3328338"/>
            <a:ext cx="1000898" cy="444714"/>
          </a:xfrm>
          <a:prstGeom prst="wedgeRectCallout">
            <a:avLst>
              <a:gd name="adj1" fmla="val 67450"/>
              <a:gd name="adj2" fmla="val 81867"/>
            </a:avLst>
          </a:prstGeom>
          <a:solidFill>
            <a:schemeClr val="bg1">
              <a:alpha val="5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fontScale="62500" lnSpcReduction="20000"/>
          </a:bodyPr>
          <a:lstStyle/>
          <a:p>
            <a:pPr algn="ctr" eaLnBrk="0" fontAlgn="base" hangingPunct="0">
              <a:spcBef>
                <a:spcPct val="0"/>
              </a:spcBef>
              <a:spcAft>
                <a:spcPct val="0"/>
              </a:spcAft>
            </a:pPr>
            <a:r>
              <a:rPr lang="en-US" sz="1500" i="1" dirty="0">
                <a:solidFill>
                  <a:schemeClr val="tx2">
                    <a:lumMod val="75000"/>
                  </a:schemeClr>
                </a:solidFill>
                <a:latin typeface="Neo Sans Intel" pitchFamily="34" charset="0"/>
                <a:cs typeface="Arial" pitchFamily="34" charset="0"/>
              </a:rPr>
              <a:t>Media / GPGPU pipeline</a:t>
            </a:r>
            <a:endParaRPr lang="ru-RU" sz="1500" i="1" dirty="0">
              <a:solidFill>
                <a:schemeClr val="tx2">
                  <a:lumMod val="75000"/>
                </a:schemeClr>
              </a:solidFill>
              <a:latin typeface="Neo Sans Intel" pitchFamily="34" charset="0"/>
              <a:cs typeface="Arial" pitchFamily="34" charset="0"/>
            </a:endParaRPr>
          </a:p>
        </p:txBody>
      </p:sp>
      <p:sp>
        <p:nvSpPr>
          <p:cNvPr id="66" name="Rectangle 65"/>
          <p:cNvSpPr/>
          <p:nvPr/>
        </p:nvSpPr>
        <p:spPr>
          <a:xfrm>
            <a:off x="2532882" y="3343355"/>
            <a:ext cx="893420" cy="389625"/>
          </a:xfrm>
          <a:prstGeom prst="rect">
            <a:avLst/>
          </a:prstGeom>
          <a:solidFill>
            <a:schemeClr val="accent4">
              <a:lumMod val="50000"/>
            </a:schemeClr>
          </a:solidFill>
          <a:ln w="317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850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Thread </a:t>
            </a:r>
            <a:r>
              <a:rPr lang="en-US" sz="1500" b="1" dirty="0" err="1">
                <a:solidFill>
                  <a:schemeClr val="bg1"/>
                </a:solidFill>
                <a:latin typeface="Neo Sans Intel" pitchFamily="34" charset="0"/>
                <a:cs typeface="Arial" pitchFamily="34" charset="0"/>
              </a:rPr>
              <a:t>spawner</a:t>
            </a:r>
            <a:endParaRPr lang="ru-RU" sz="1500" b="1" dirty="0">
              <a:solidFill>
                <a:schemeClr val="bg1"/>
              </a:solidFill>
              <a:latin typeface="Neo Sans Intel" pitchFamily="34" charset="0"/>
              <a:cs typeface="Arial" pitchFamily="34" charset="0"/>
            </a:endParaRPr>
          </a:p>
        </p:txBody>
      </p:sp>
      <p:cxnSp>
        <p:nvCxnSpPr>
          <p:cNvPr id="70" name="Straight Arrow Connector 69"/>
          <p:cNvCxnSpPr>
            <a:stCxn id="57" idx="0"/>
            <a:endCxn id="66" idx="2"/>
          </p:cNvCxnSpPr>
          <p:nvPr/>
        </p:nvCxnSpPr>
        <p:spPr>
          <a:xfrm flipH="1" flipV="1">
            <a:off x="2979592" y="3732979"/>
            <a:ext cx="3793" cy="1238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530120" y="3856878"/>
            <a:ext cx="906530" cy="549990"/>
          </a:xfrm>
          <a:prstGeom prst="rect">
            <a:avLst/>
          </a:prstGeom>
          <a:solidFill>
            <a:schemeClr val="accent4">
              <a:lumMod val="50000"/>
            </a:schemeClr>
          </a:solidFill>
          <a:ln w="3175" cap="flat" cmpd="sng" algn="ctr">
            <a:solidFill>
              <a:schemeClr val="tx1"/>
            </a:solidFill>
            <a:prstDash val="solid"/>
            <a:round/>
            <a:headEnd type="none" w="sm" len="sm"/>
            <a:tailEnd type="none" w="sm" len="sm"/>
          </a:ln>
          <a:effectLst>
            <a:outerShdw blurRad="50800" dist="38100" dir="18900000" algn="bl"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rmAutofit fontScale="85000" lnSpcReduction="20000"/>
          </a:bodyPr>
          <a:lstStyle/>
          <a:p>
            <a:pPr algn="ctr" eaLnBrk="0" fontAlgn="base" hangingPunct="0">
              <a:spcBef>
                <a:spcPct val="0"/>
              </a:spcBef>
              <a:spcAft>
                <a:spcPct val="0"/>
              </a:spcAft>
            </a:pPr>
            <a:r>
              <a:rPr lang="en-US" sz="1500" b="1" dirty="0">
                <a:solidFill>
                  <a:schemeClr val="bg1"/>
                </a:solidFill>
                <a:latin typeface="Neo Sans Intel" pitchFamily="34" charset="0"/>
                <a:cs typeface="Arial" pitchFamily="34" charset="0"/>
              </a:rPr>
              <a:t>Video Front End (VFE) </a:t>
            </a:r>
            <a:endParaRPr lang="ru-RU" sz="1500" b="1" dirty="0">
              <a:solidFill>
                <a:schemeClr val="bg1"/>
              </a:solidFill>
              <a:latin typeface="Neo Sans Intel" pitchFamily="34" charset="0"/>
              <a:cs typeface="Arial" pitchFamily="34" charset="0"/>
            </a:endParaRPr>
          </a:p>
        </p:txBody>
      </p:sp>
      <p:cxnSp>
        <p:nvCxnSpPr>
          <p:cNvPr id="71" name="Straight Arrow Connector 70"/>
          <p:cNvCxnSpPr>
            <a:stCxn id="66" idx="3"/>
            <a:endCxn id="21" idx="2"/>
          </p:cNvCxnSpPr>
          <p:nvPr/>
        </p:nvCxnSpPr>
        <p:spPr>
          <a:xfrm flipV="1">
            <a:off x="3426302" y="3525028"/>
            <a:ext cx="276619" cy="131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5" idx="2"/>
            <a:endCxn id="57" idx="1"/>
          </p:cNvCxnSpPr>
          <p:nvPr/>
        </p:nvCxnSpPr>
        <p:spPr>
          <a:xfrm rot="5400000">
            <a:off x="2017938" y="2927347"/>
            <a:ext cx="1716707" cy="692345"/>
          </a:xfrm>
          <a:prstGeom prst="bentConnector4">
            <a:avLst>
              <a:gd name="adj1" fmla="val 8521"/>
              <a:gd name="adj2" fmla="val 12476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ular Callout 87"/>
          <p:cNvSpPr/>
          <p:nvPr/>
        </p:nvSpPr>
        <p:spPr>
          <a:xfrm>
            <a:off x="7726893" y="2909756"/>
            <a:ext cx="1144013" cy="615272"/>
          </a:xfrm>
          <a:prstGeom prst="wedgeRectCallout">
            <a:avLst>
              <a:gd name="adj1" fmla="val -135245"/>
              <a:gd name="adj2" fmla="val 9051"/>
            </a:avLst>
          </a:prstGeom>
          <a:solidFill>
            <a:schemeClr val="bg1">
              <a:alpha val="5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fontScale="77500" lnSpcReduction="20000"/>
          </a:bodyPr>
          <a:lstStyle/>
          <a:p>
            <a:pPr algn="ctr" eaLnBrk="0" fontAlgn="base" hangingPunct="0">
              <a:spcBef>
                <a:spcPct val="0"/>
              </a:spcBef>
              <a:spcAft>
                <a:spcPct val="0"/>
              </a:spcAft>
            </a:pPr>
            <a:r>
              <a:rPr lang="en-US" sz="1500" i="1" dirty="0">
                <a:solidFill>
                  <a:schemeClr val="tx2">
                    <a:lumMod val="75000"/>
                  </a:schemeClr>
                </a:solidFill>
                <a:latin typeface="Neo Sans Intel" pitchFamily="34" charset="0"/>
                <a:cs typeface="Arial" pitchFamily="34" charset="0"/>
              </a:rPr>
              <a:t>Formatted surfaces I/O goes thru these</a:t>
            </a:r>
            <a:endParaRPr lang="ru-RU" sz="1500" i="1" dirty="0">
              <a:solidFill>
                <a:schemeClr val="tx2">
                  <a:lumMod val="75000"/>
                </a:schemeClr>
              </a:solidFill>
              <a:latin typeface="Neo Sans Intel" pitchFamily="34" charset="0"/>
              <a:cs typeface="Arial" pitchFamily="34" charset="0"/>
            </a:endParaRPr>
          </a:p>
        </p:txBody>
      </p:sp>
      <p:sp>
        <p:nvSpPr>
          <p:cNvPr id="89" name="Rectangular Callout 88"/>
          <p:cNvSpPr/>
          <p:nvPr/>
        </p:nvSpPr>
        <p:spPr>
          <a:xfrm>
            <a:off x="4696564" y="641209"/>
            <a:ext cx="747584" cy="322097"/>
          </a:xfrm>
          <a:prstGeom prst="wedgeRectCallout">
            <a:avLst>
              <a:gd name="adj1" fmla="val -62657"/>
              <a:gd name="adj2" fmla="val 256883"/>
            </a:avLst>
          </a:prstGeom>
          <a:solidFill>
            <a:schemeClr val="bg1">
              <a:alpha val="5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fontScale="77500" lnSpcReduction="20000"/>
          </a:bodyPr>
          <a:lstStyle/>
          <a:p>
            <a:pPr algn="ctr" eaLnBrk="0" fontAlgn="base" hangingPunct="0">
              <a:spcBef>
                <a:spcPct val="0"/>
              </a:spcBef>
              <a:spcAft>
                <a:spcPct val="0"/>
              </a:spcAft>
            </a:pPr>
            <a:r>
              <a:rPr lang="en-US" sz="1500" i="1" dirty="0">
                <a:solidFill>
                  <a:schemeClr val="tx2">
                    <a:lumMod val="75000"/>
                  </a:schemeClr>
                </a:solidFill>
                <a:latin typeface="Neo Sans Intel" pitchFamily="34" charset="0"/>
                <a:cs typeface="Arial" pitchFamily="34" charset="0"/>
              </a:rPr>
              <a:t>Half-slice</a:t>
            </a:r>
            <a:endParaRPr lang="ru-RU" sz="1500" i="1" dirty="0">
              <a:solidFill>
                <a:schemeClr val="tx2">
                  <a:lumMod val="75000"/>
                </a:schemeClr>
              </a:solidFill>
              <a:latin typeface="Neo Sans Intel" pitchFamily="34" charset="0"/>
              <a:cs typeface="Arial" pitchFamily="34" charset="0"/>
            </a:endParaRPr>
          </a:p>
        </p:txBody>
      </p:sp>
      <p:sp>
        <p:nvSpPr>
          <p:cNvPr id="94" name="Rectangular Callout 93"/>
          <p:cNvSpPr/>
          <p:nvPr/>
        </p:nvSpPr>
        <p:spPr>
          <a:xfrm>
            <a:off x="7726893" y="3649566"/>
            <a:ext cx="1144013" cy="446698"/>
          </a:xfrm>
          <a:prstGeom prst="wedgeRectCallout">
            <a:avLst>
              <a:gd name="adj1" fmla="val -200053"/>
              <a:gd name="adj2" fmla="val -133211"/>
            </a:avLst>
          </a:prstGeom>
          <a:solidFill>
            <a:schemeClr val="bg1">
              <a:alpha val="5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fontScale="70000" lnSpcReduction="20000"/>
          </a:bodyPr>
          <a:lstStyle/>
          <a:p>
            <a:pPr algn="ctr" eaLnBrk="0" fontAlgn="base" hangingPunct="0">
              <a:spcBef>
                <a:spcPct val="0"/>
              </a:spcBef>
              <a:spcAft>
                <a:spcPct val="0"/>
              </a:spcAft>
            </a:pPr>
            <a:r>
              <a:rPr lang="en-US" sz="1500" i="1" dirty="0">
                <a:solidFill>
                  <a:schemeClr val="tx2">
                    <a:lumMod val="75000"/>
                  </a:schemeClr>
                </a:solidFill>
                <a:latin typeface="Neo Sans Intel" pitchFamily="34" charset="0"/>
                <a:cs typeface="Arial" pitchFamily="34" charset="0"/>
              </a:rPr>
              <a:t>Also URB (IVB+), SLM, constants</a:t>
            </a:r>
            <a:endParaRPr lang="ru-RU" sz="1500" i="1" dirty="0">
              <a:solidFill>
                <a:schemeClr val="tx2">
                  <a:lumMod val="75000"/>
                </a:schemeClr>
              </a:solidFill>
              <a:latin typeface="Neo Sans Intel" pitchFamily="34" charset="0"/>
              <a:cs typeface="Arial" pitchFamily="34" charset="0"/>
            </a:endParaRPr>
          </a:p>
        </p:txBody>
      </p:sp>
      <p:sp>
        <p:nvSpPr>
          <p:cNvPr id="95" name="Rectangular Callout 94"/>
          <p:cNvSpPr/>
          <p:nvPr/>
        </p:nvSpPr>
        <p:spPr>
          <a:xfrm>
            <a:off x="836672" y="1609370"/>
            <a:ext cx="1144013" cy="677816"/>
          </a:xfrm>
          <a:prstGeom prst="wedgeRectCallout">
            <a:avLst>
              <a:gd name="adj1" fmla="val 79429"/>
              <a:gd name="adj2" fmla="val 54817"/>
            </a:avLst>
          </a:prstGeom>
          <a:solidFill>
            <a:schemeClr val="bg1">
              <a:alpha val="5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fontScale="77500" lnSpcReduction="20000"/>
          </a:bodyPr>
          <a:lstStyle/>
          <a:p>
            <a:pPr algn="ctr" eaLnBrk="0" fontAlgn="base" hangingPunct="0">
              <a:spcBef>
                <a:spcPct val="0"/>
              </a:spcBef>
              <a:spcAft>
                <a:spcPct val="0"/>
              </a:spcAft>
            </a:pPr>
            <a:r>
              <a:rPr lang="en-US" sz="1500" i="1" dirty="0">
                <a:solidFill>
                  <a:schemeClr val="tx2">
                    <a:lumMod val="75000"/>
                  </a:schemeClr>
                </a:solidFill>
                <a:latin typeface="Neo Sans Intel" pitchFamily="34" charset="0"/>
                <a:cs typeface="Arial" pitchFamily="34" charset="0"/>
              </a:rPr>
              <a:t>Commands from the driver, including kernel code for EUs</a:t>
            </a:r>
            <a:endParaRPr lang="ru-RU" sz="1500" i="1" dirty="0">
              <a:solidFill>
                <a:schemeClr val="tx2">
                  <a:lumMod val="75000"/>
                </a:schemeClr>
              </a:solidFill>
              <a:latin typeface="Neo Sans Intel" pitchFamily="34" charset="0"/>
              <a:cs typeface="Arial" pitchFamily="34" charset="0"/>
            </a:endParaRPr>
          </a:p>
        </p:txBody>
      </p:sp>
      <p:sp>
        <p:nvSpPr>
          <p:cNvPr id="96" name="Rectangular Callout 95"/>
          <p:cNvSpPr/>
          <p:nvPr/>
        </p:nvSpPr>
        <p:spPr>
          <a:xfrm>
            <a:off x="1434352" y="1084856"/>
            <a:ext cx="752795" cy="352168"/>
          </a:xfrm>
          <a:prstGeom prst="wedgeRectCallout">
            <a:avLst>
              <a:gd name="adj1" fmla="val 64879"/>
              <a:gd name="adj2" fmla="val 166137"/>
            </a:avLst>
          </a:prstGeom>
          <a:solidFill>
            <a:schemeClr val="bg1">
              <a:alpha val="50000"/>
            </a:schemeClr>
          </a:solidFill>
          <a:ln w="3175" cap="flat" cmpd="sng" algn="ctr">
            <a:solidFill>
              <a:schemeClr val="tx1"/>
            </a:solidFill>
            <a:prstDash val="solid"/>
            <a:round/>
            <a:headEnd type="none" w="sm" len="sm"/>
            <a:tailEnd type="none" w="sm" len="sm"/>
          </a:ln>
          <a:effectLst/>
        </p:spPr>
        <p:txBody>
          <a:bodyPr rot="0" spcFirstLastPara="0" vertOverflow="overflow" horzOverflow="overflow" vert="horz" wrap="square" lIns="54000" tIns="27000" rIns="54000" bIns="27000" numCol="1" spcCol="0" rtlCol="0" fromWordArt="0" anchor="ctr" anchorCtr="0" forceAA="0" compatLnSpc="1">
            <a:prstTxWarp prst="textNoShape">
              <a:avLst/>
            </a:prstTxWarp>
            <a:normAutofit/>
          </a:bodyPr>
          <a:lstStyle/>
          <a:p>
            <a:pPr algn="ctr" eaLnBrk="0" fontAlgn="base" hangingPunct="0">
              <a:spcBef>
                <a:spcPct val="0"/>
              </a:spcBef>
              <a:spcAft>
                <a:spcPct val="0"/>
              </a:spcAft>
            </a:pPr>
            <a:r>
              <a:rPr lang="en-US" sz="1500" i="1" dirty="0">
                <a:solidFill>
                  <a:schemeClr val="tx2">
                    <a:lumMod val="75000"/>
                  </a:schemeClr>
                </a:solidFill>
                <a:latin typeface="Neo Sans Intel" pitchFamily="34" charset="0"/>
                <a:cs typeface="Arial" pitchFamily="34" charset="0"/>
              </a:rPr>
              <a:t>To LLC</a:t>
            </a:r>
            <a:endParaRPr lang="ru-RU" sz="1500" i="1" dirty="0">
              <a:solidFill>
                <a:schemeClr val="tx2">
                  <a:lumMod val="75000"/>
                </a:schemeClr>
              </a:solidFill>
              <a:latin typeface="Neo Sans Intel" pitchFamily="34" charset="0"/>
              <a:cs typeface="Arial" pitchFamily="34" charset="0"/>
            </a:endParaRPr>
          </a:p>
        </p:txBody>
      </p:sp>
      <p:cxnSp>
        <p:nvCxnSpPr>
          <p:cNvPr id="40" name="Straight Arrow Connector 39"/>
          <p:cNvCxnSpPr>
            <a:stCxn id="26" idx="1"/>
          </p:cNvCxnSpPr>
          <p:nvPr/>
        </p:nvCxnSpPr>
        <p:spPr>
          <a:xfrm flipH="1" flipV="1">
            <a:off x="2187146" y="1844247"/>
            <a:ext cx="347253" cy="496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614067"/>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80</a:t>
            </a:fld>
            <a:endParaRPr lang="en-US" dirty="0"/>
          </a:p>
        </p:txBody>
      </p:sp>
      <p:sp>
        <p:nvSpPr>
          <p:cNvPr id="3" name="Title 2"/>
          <p:cNvSpPr>
            <a:spLocks noGrp="1"/>
          </p:cNvSpPr>
          <p:nvPr>
            <p:ph type="title"/>
          </p:nvPr>
        </p:nvSpPr>
        <p:spPr/>
        <p:txBody>
          <a:bodyPr vert="horz" lIns="0" tIns="0" rIns="0" bIns="0" rtlCol="0" anchor="t" anchorCtr="0">
            <a:noAutofit/>
          </a:bodyPr>
          <a:lstStyle/>
          <a:p>
            <a:r>
              <a:rPr lang="en-US" dirty="0"/>
              <a:t>Key 16.0 compiler features summary</a:t>
            </a:r>
          </a:p>
        </p:txBody>
      </p:sp>
      <p:sp>
        <p:nvSpPr>
          <p:cNvPr id="4" name="Content Placeholder 3"/>
          <p:cNvSpPr>
            <a:spLocks noGrp="1"/>
          </p:cNvSpPr>
          <p:nvPr>
            <p:ph sz="quarter" idx="13"/>
          </p:nvPr>
        </p:nvSpPr>
        <p:spPr>
          <a:xfrm>
            <a:off x="457201" y="1177528"/>
            <a:ext cx="8228012" cy="3425825"/>
          </a:xfrm>
        </p:spPr>
        <p:txBody>
          <a:bodyPr/>
          <a:lstStyle/>
          <a:p>
            <a:pPr lvl="1"/>
            <a:r>
              <a:rPr lang="en-US" dirty="0" smtClean="0"/>
              <a:t>Supports </a:t>
            </a:r>
            <a:r>
              <a:rPr lang="en-US" dirty="0" err="1" smtClean="0"/>
              <a:t>OpenMP</a:t>
            </a:r>
            <a:r>
              <a:rPr lang="en-US" dirty="0" smtClean="0"/>
              <a:t> 4.0 syntax for offload, expect more in 17.0</a:t>
            </a:r>
          </a:p>
          <a:p>
            <a:pPr lvl="1"/>
            <a:r>
              <a:rPr lang="en-US" dirty="0" smtClean="0"/>
              <a:t>Shared Local Memory (aka local in OpenCL) for better performance</a:t>
            </a:r>
          </a:p>
          <a:p>
            <a:pPr lvl="1"/>
            <a:r>
              <a:rPr lang="en-US" dirty="0" smtClean="0"/>
              <a:t>Shared Virtual Memory wipes out the offload boundary. OS and H/W is not fully ready yet to run SVM apps efficiently, but they can be developed now.</a:t>
            </a:r>
          </a:p>
          <a:p>
            <a:pPr lvl="1"/>
            <a:r>
              <a:rPr lang="en-US" dirty="0" smtClean="0"/>
              <a:t>Improved performance (vectorization, runtime scheduling)</a:t>
            </a:r>
          </a:p>
          <a:p>
            <a:pPr lvl="1"/>
            <a:r>
              <a:rPr lang="en-US" dirty="0" smtClean="0"/>
              <a:t>Improved usability (opt reports, fewer language restrictions)</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
        <p:nvSpPr>
          <p:cNvPr id="7" name="Rectangle 6"/>
          <p:cNvSpPr/>
          <p:nvPr/>
        </p:nvSpPr>
        <p:spPr>
          <a:xfrm>
            <a:off x="805568" y="4356340"/>
            <a:ext cx="8002002" cy="3570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2"/>
                </a:solidFill>
              </a:rPr>
              <a:t>16.0: lots of programming model extensions, better performance</a:t>
            </a:r>
            <a:endParaRPr lang="en-US" sz="2000" dirty="0">
              <a:solidFill>
                <a:schemeClr val="tx2"/>
              </a:solidFill>
            </a:endParaRPr>
          </a:p>
        </p:txBody>
      </p:sp>
    </p:spTree>
    <p:extLst>
      <p:ext uri="{BB962C8B-B14F-4D97-AF65-F5344CB8AC3E}">
        <p14:creationId xmlns:p14="http://schemas.microsoft.com/office/powerpoint/2010/main" val="179468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81</a:t>
            </a:fld>
            <a:endParaRPr lang="en-US" dirty="0"/>
          </a:p>
        </p:txBody>
      </p:sp>
      <p:sp>
        <p:nvSpPr>
          <p:cNvPr id="3" name="Title 2"/>
          <p:cNvSpPr>
            <a:spLocks noGrp="1"/>
          </p:cNvSpPr>
          <p:nvPr>
            <p:ph type="title"/>
          </p:nvPr>
        </p:nvSpPr>
        <p:spPr/>
        <p:txBody>
          <a:bodyPr/>
          <a:lstStyle/>
          <a:p>
            <a:r>
              <a:rPr lang="en-US" dirty="0" smtClean="0"/>
              <a:t>Acknowledgements</a:t>
            </a:r>
            <a:endParaRPr lang="en-US" dirty="0"/>
          </a:p>
        </p:txBody>
      </p:sp>
      <p:sp>
        <p:nvSpPr>
          <p:cNvPr id="4" name="Content Placeholder 3"/>
          <p:cNvSpPr>
            <a:spLocks noGrp="1"/>
          </p:cNvSpPr>
          <p:nvPr>
            <p:ph sz="quarter" idx="13"/>
          </p:nvPr>
        </p:nvSpPr>
        <p:spPr/>
        <p:txBody>
          <a:bodyPr/>
          <a:lstStyle/>
          <a:p>
            <a:r>
              <a:rPr lang="en-US" dirty="0" smtClean="0"/>
              <a:t>Vyacheslav Shakin</a:t>
            </a:r>
          </a:p>
          <a:p>
            <a:r>
              <a:rPr lang="en-US" dirty="0" smtClean="0"/>
              <a:t>Sergey Dmitriev</a:t>
            </a:r>
          </a:p>
          <a:p>
            <a:r>
              <a:rPr lang="en-US" altLang="ja-JP" dirty="0" smtClean="0"/>
              <a:t>Knud Kirkegaard</a:t>
            </a:r>
          </a:p>
          <a:p>
            <a:r>
              <a:rPr lang="en-US" altLang="ja-JP" dirty="0"/>
              <a:t>Anoop </a:t>
            </a:r>
            <a:r>
              <a:rPr lang="en-US" altLang="ja-JP" dirty="0" smtClean="0"/>
              <a:t>Madhusoodhanan</a:t>
            </a:r>
          </a:p>
          <a:p>
            <a:r>
              <a:rPr lang="en-US" altLang="ja-JP" dirty="0" smtClean="0"/>
              <a:t>Novosibirsk Gen C/C++ compiler team</a:t>
            </a:r>
            <a:endParaRPr lang="en-US" altLang="ja-JP"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286295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82</a:t>
            </a:fld>
            <a:endParaRPr lang="en-US" dirty="0"/>
          </a:p>
        </p:txBody>
      </p:sp>
      <p:sp>
        <p:nvSpPr>
          <p:cNvPr id="3" name="Title 2"/>
          <p:cNvSpPr>
            <a:spLocks noGrp="1"/>
          </p:cNvSpPr>
          <p:nvPr>
            <p:ph type="title"/>
          </p:nvPr>
        </p:nvSpPr>
        <p:spPr>
          <a:xfrm>
            <a:off x="3998618" y="1980894"/>
            <a:ext cx="1146764" cy="553301"/>
          </a:xfrm>
        </p:spPr>
        <p:txBody>
          <a:bodyPr/>
          <a:lstStyle/>
          <a:p>
            <a:r>
              <a:rPr lang="en-US" dirty="0" smtClean="0"/>
              <a:t>Q&amp;A</a:t>
            </a:r>
            <a:endParaRPr lang="en-US" dirty="0"/>
          </a:p>
        </p:txBody>
      </p:sp>
      <p:sp>
        <p:nvSpPr>
          <p:cNvPr id="5" name="Footer Placeholder 4"/>
          <p:cNvSpPr>
            <a:spLocks noGrp="1"/>
          </p:cNvSpPr>
          <p:nvPr>
            <p:ph type="ftr" sz="quarter" idx="14"/>
          </p:nvPr>
        </p:nvSpPr>
        <p:spPr/>
        <p:txBody>
          <a:bodyPr/>
          <a:lstStyle/>
          <a:p>
            <a:r>
              <a:rPr lang="it-IT" smtClean="0"/>
              <a:t>Intel Confidential    SWPC                                  COLLABORATE. INNOVATE. ENRICH.</a:t>
            </a:r>
            <a:endParaRPr lang="en-US" dirty="0"/>
          </a:p>
        </p:txBody>
      </p:sp>
    </p:spTree>
    <p:extLst>
      <p:ext uri="{BB962C8B-B14F-4D97-AF65-F5344CB8AC3E}">
        <p14:creationId xmlns:p14="http://schemas.microsoft.com/office/powerpoint/2010/main" val="196269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1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78352" y="1088797"/>
            <a:ext cx="4857161" cy="3676457"/>
          </a:xfrm>
          <a:prstGeom prst="rect">
            <a:avLst/>
          </a:prstGeom>
          <a:solidFill>
            <a:schemeClr val="accent2">
              <a:lumMod val="20000"/>
              <a:lumOff val="8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57" name="Rectangle 156"/>
          <p:cNvSpPr/>
          <p:nvPr/>
        </p:nvSpPr>
        <p:spPr>
          <a:xfrm>
            <a:off x="2740845" y="1449372"/>
            <a:ext cx="3245177" cy="3301738"/>
          </a:xfrm>
          <a:prstGeom prst="rect">
            <a:avLst/>
          </a:prstGeom>
          <a:solidFill>
            <a:schemeClr val="accent4">
              <a:lumMod val="75000"/>
            </a:schemeClr>
          </a:solidFill>
          <a:ln w="3175" cap="flat" cmpd="sng" algn="ctr">
            <a:no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2" name="Title 1"/>
          <p:cNvSpPr>
            <a:spLocks noGrp="1"/>
          </p:cNvSpPr>
          <p:nvPr>
            <p:ph type="title"/>
          </p:nvPr>
        </p:nvSpPr>
        <p:spPr>
          <a:xfrm>
            <a:off x="1485900" y="307181"/>
            <a:ext cx="6172200" cy="350339"/>
          </a:xfrm>
        </p:spPr>
        <p:txBody>
          <a:bodyPr vert="horz" lIns="0" tIns="0" rIns="0" bIns="0" rtlCol="0" anchor="t" anchorCtr="0">
            <a:noAutofit/>
          </a:bodyPr>
          <a:lstStyle/>
          <a:p>
            <a:pPr algn="l"/>
            <a:r>
              <a:rPr lang="en-US" sz="2800" dirty="0">
                <a:latin typeface="Intel Clear"/>
              </a:rPr>
              <a:t>Gen architecture building blocks</a:t>
            </a:r>
            <a:endParaRPr lang="ru-RU" sz="2800" dirty="0">
              <a:latin typeface="Intel Clear"/>
            </a:endParaRPr>
          </a:p>
        </p:txBody>
      </p:sp>
      <p:sp>
        <p:nvSpPr>
          <p:cNvPr id="4" name="Footer Placeholder 3"/>
          <p:cNvSpPr>
            <a:spLocks noGrp="1"/>
          </p:cNvSpPr>
          <p:nvPr>
            <p:ph type="ftr" sz="quarter" idx="4294967295"/>
          </p:nvPr>
        </p:nvSpPr>
        <p:spPr>
          <a:xfrm>
            <a:off x="3341808" y="4814102"/>
            <a:ext cx="2453878" cy="157717"/>
          </a:xfrm>
          <a:prstGeom prst="rect">
            <a:avLst/>
          </a:prstGeom>
        </p:spPr>
        <p:txBody>
          <a:bodyPr/>
          <a:lstStyle/>
          <a:p>
            <a:pPr>
              <a:defRPr/>
            </a:pPr>
            <a:r>
              <a:rPr lang="en-US" smtClean="0">
                <a:solidFill>
                  <a:srgbClr val="FFFFFF"/>
                </a:solidFill>
              </a:rPr>
              <a:t>Intel Confidential</a:t>
            </a:r>
            <a:endParaRPr lang="en-US" dirty="0">
              <a:solidFill>
                <a:srgbClr val="FFFFFF"/>
              </a:solidFill>
            </a:endParaRPr>
          </a:p>
        </p:txBody>
      </p:sp>
      <p:sp>
        <p:nvSpPr>
          <p:cNvPr id="14" name="Rounded Rectangle 13"/>
          <p:cNvSpPr/>
          <p:nvPr/>
        </p:nvSpPr>
        <p:spPr>
          <a:xfrm>
            <a:off x="6912205" y="1937209"/>
            <a:ext cx="954464" cy="636312"/>
          </a:xfrm>
          <a:prstGeom prst="round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rgbClr val="002060"/>
                </a:solidFill>
                <a:latin typeface="Neo Sans Intel" pitchFamily="34" charset="0"/>
                <a:cs typeface="Arial" pitchFamily="34" charset="0"/>
              </a:rPr>
              <a:t>CPU Core</a:t>
            </a:r>
            <a:endParaRPr lang="ru-RU" sz="1500" b="1" dirty="0">
              <a:solidFill>
                <a:srgbClr val="002060"/>
              </a:solidFill>
              <a:latin typeface="Neo Sans Intel" pitchFamily="34" charset="0"/>
              <a:cs typeface="Arial" pitchFamily="34" charset="0"/>
            </a:endParaRPr>
          </a:p>
        </p:txBody>
      </p:sp>
      <p:sp>
        <p:nvSpPr>
          <p:cNvPr id="19" name="Rounded Rectangle 18"/>
          <p:cNvSpPr/>
          <p:nvPr/>
        </p:nvSpPr>
        <p:spPr>
          <a:xfrm>
            <a:off x="6077932" y="1937208"/>
            <a:ext cx="714107" cy="2771484"/>
          </a:xfrm>
          <a:prstGeom prst="round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vert="vert"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2400" b="1" dirty="0">
                <a:solidFill>
                  <a:srgbClr val="FFFFFF"/>
                </a:solidFill>
                <a:latin typeface="Neo Sans Intel" pitchFamily="34" charset="0"/>
                <a:cs typeface="Arial" pitchFamily="34" charset="0"/>
              </a:rPr>
              <a:t>CPU  L3 Cache =</a:t>
            </a:r>
          </a:p>
          <a:p>
            <a:pPr algn="ctr" eaLnBrk="0" fontAlgn="base" hangingPunct="0">
              <a:spcBef>
                <a:spcPct val="0"/>
              </a:spcBef>
              <a:spcAft>
                <a:spcPct val="0"/>
              </a:spcAft>
            </a:pPr>
            <a:r>
              <a:rPr lang="en-US" sz="2400" b="1" dirty="0">
                <a:solidFill>
                  <a:srgbClr val="FFFFFF"/>
                </a:solidFill>
                <a:latin typeface="Neo Sans Intel" pitchFamily="34" charset="0"/>
                <a:cs typeface="Arial" pitchFamily="34" charset="0"/>
              </a:rPr>
              <a:t> GT Last Level Cache</a:t>
            </a:r>
            <a:endParaRPr lang="ru-RU" sz="2400" b="1" dirty="0">
              <a:solidFill>
                <a:srgbClr val="FFFFFF"/>
              </a:solidFill>
              <a:latin typeface="Neo Sans Intel" pitchFamily="34" charset="0"/>
              <a:cs typeface="Arial" pitchFamily="34" charset="0"/>
            </a:endParaRPr>
          </a:p>
        </p:txBody>
      </p:sp>
      <p:sp>
        <p:nvSpPr>
          <p:cNvPr id="20" name="Left-Right Arrow 19"/>
          <p:cNvSpPr/>
          <p:nvPr/>
        </p:nvSpPr>
        <p:spPr>
          <a:xfrm>
            <a:off x="6700101" y="2142254"/>
            <a:ext cx="261619" cy="205033"/>
          </a:xfrm>
          <a:prstGeom prst="leftRight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26" name="Rectangle 25"/>
          <p:cNvSpPr/>
          <p:nvPr/>
        </p:nvSpPr>
        <p:spPr>
          <a:xfrm>
            <a:off x="2762054" y="1513006"/>
            <a:ext cx="3195726" cy="1357458"/>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29" name="Rounded Rectangle 28"/>
          <p:cNvSpPr/>
          <p:nvPr/>
        </p:nvSpPr>
        <p:spPr>
          <a:xfrm>
            <a:off x="6077930" y="1088799"/>
            <a:ext cx="1774598" cy="707007"/>
          </a:xfrm>
          <a:prstGeom prst="round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2400" b="1" dirty="0">
                <a:solidFill>
                  <a:srgbClr val="FFFFFF"/>
                </a:solidFill>
                <a:latin typeface="Neo Sans Intel" pitchFamily="34" charset="0"/>
                <a:cs typeface="Arial" pitchFamily="34" charset="0"/>
              </a:rPr>
              <a:t>MEMORY</a:t>
            </a:r>
            <a:endParaRPr lang="ru-RU" sz="2400" b="1" dirty="0">
              <a:solidFill>
                <a:srgbClr val="FFFFFF"/>
              </a:solidFill>
              <a:latin typeface="Neo Sans Intel" pitchFamily="34" charset="0"/>
              <a:cs typeface="Arial" pitchFamily="34" charset="0"/>
            </a:endParaRPr>
          </a:p>
        </p:txBody>
      </p:sp>
      <p:sp>
        <p:nvSpPr>
          <p:cNvPr id="30" name="Left-Right Arrow 29"/>
          <p:cNvSpPr/>
          <p:nvPr/>
        </p:nvSpPr>
        <p:spPr>
          <a:xfrm rot="5400000">
            <a:off x="6295367" y="1762233"/>
            <a:ext cx="258062" cy="205033"/>
          </a:xfrm>
          <a:prstGeom prst="leftRight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31" name="Rounded Rectangle 30"/>
          <p:cNvSpPr/>
          <p:nvPr/>
        </p:nvSpPr>
        <p:spPr>
          <a:xfrm>
            <a:off x="3228720" y="1541285"/>
            <a:ext cx="657520" cy="629239"/>
          </a:xfrm>
          <a:prstGeom prst="round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39" name="Rounded Rectangle 38"/>
          <p:cNvSpPr/>
          <p:nvPr/>
        </p:nvSpPr>
        <p:spPr>
          <a:xfrm>
            <a:off x="3264072" y="156956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42" name="Rounded Rectangle 41"/>
          <p:cNvSpPr/>
          <p:nvPr/>
        </p:nvSpPr>
        <p:spPr>
          <a:xfrm>
            <a:off x="3412544" y="156956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43" name="Rounded Rectangle 42"/>
          <p:cNvSpPr/>
          <p:nvPr/>
        </p:nvSpPr>
        <p:spPr>
          <a:xfrm>
            <a:off x="3561016" y="156956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44" name="Rounded Rectangle 43"/>
          <p:cNvSpPr/>
          <p:nvPr/>
        </p:nvSpPr>
        <p:spPr>
          <a:xfrm>
            <a:off x="3709488" y="156956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45" name="Rounded Rectangle 44"/>
          <p:cNvSpPr/>
          <p:nvPr/>
        </p:nvSpPr>
        <p:spPr>
          <a:xfrm>
            <a:off x="3264072" y="185236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46" name="Rounded Rectangle 45"/>
          <p:cNvSpPr/>
          <p:nvPr/>
        </p:nvSpPr>
        <p:spPr>
          <a:xfrm>
            <a:off x="3412544" y="185236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47" name="Rounded Rectangle 46"/>
          <p:cNvSpPr/>
          <p:nvPr/>
        </p:nvSpPr>
        <p:spPr>
          <a:xfrm>
            <a:off x="3561016" y="185236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48" name="Rounded Rectangle 47"/>
          <p:cNvSpPr/>
          <p:nvPr/>
        </p:nvSpPr>
        <p:spPr>
          <a:xfrm>
            <a:off x="3709488" y="185236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58" name="Rounded Rectangle 57"/>
          <p:cNvSpPr/>
          <p:nvPr/>
        </p:nvSpPr>
        <p:spPr>
          <a:xfrm>
            <a:off x="3907463" y="1548354"/>
            <a:ext cx="657520" cy="629239"/>
          </a:xfrm>
          <a:prstGeom prst="round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59" name="Rounded Rectangle 58"/>
          <p:cNvSpPr/>
          <p:nvPr/>
        </p:nvSpPr>
        <p:spPr>
          <a:xfrm>
            <a:off x="3942814" y="157663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60" name="Rounded Rectangle 59"/>
          <p:cNvSpPr/>
          <p:nvPr/>
        </p:nvSpPr>
        <p:spPr>
          <a:xfrm>
            <a:off x="4091286" y="157663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61" name="Rounded Rectangle 60"/>
          <p:cNvSpPr/>
          <p:nvPr/>
        </p:nvSpPr>
        <p:spPr>
          <a:xfrm>
            <a:off x="4239759" y="157663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vert" wrap="square" lIns="0" tIns="0" rIns="0" bIns="0" numCol="1" rtlCol="0" anchor="ctr" anchorCtr="0" compatLnSpc="1">
            <a:prstTxWarp prst="textNoShape">
              <a:avLst/>
            </a:prstTxWarp>
            <a:noAutofit/>
          </a:bodyPr>
          <a:lstStyle/>
          <a:p>
            <a:pPr algn="ctr" eaLnBrk="0" fontAlgn="base" hangingPunct="0">
              <a:lnSpc>
                <a:spcPct val="120000"/>
              </a:lnSpc>
              <a:spcBef>
                <a:spcPct val="0"/>
              </a:spcBef>
              <a:spcAft>
                <a:spcPct val="0"/>
              </a:spcAft>
            </a:pPr>
            <a:endParaRPr lang="ru-RU" sz="450" b="1" dirty="0">
              <a:solidFill>
                <a:srgbClr val="061922"/>
              </a:solidFill>
              <a:latin typeface="Neo Sans Intel" pitchFamily="34" charset="0"/>
              <a:cs typeface="Arial" pitchFamily="34" charset="0"/>
            </a:endParaRPr>
          </a:p>
        </p:txBody>
      </p:sp>
      <p:sp>
        <p:nvSpPr>
          <p:cNvPr id="62" name="Rounded Rectangle 61"/>
          <p:cNvSpPr/>
          <p:nvPr/>
        </p:nvSpPr>
        <p:spPr>
          <a:xfrm>
            <a:off x="4388231" y="157663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63" name="Rounded Rectangle 62"/>
          <p:cNvSpPr/>
          <p:nvPr/>
        </p:nvSpPr>
        <p:spPr>
          <a:xfrm>
            <a:off x="3942814" y="185943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64" name="Rounded Rectangle 63"/>
          <p:cNvSpPr/>
          <p:nvPr/>
        </p:nvSpPr>
        <p:spPr>
          <a:xfrm>
            <a:off x="4091286" y="185943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65" name="Rounded Rectangle 64"/>
          <p:cNvSpPr/>
          <p:nvPr/>
        </p:nvSpPr>
        <p:spPr>
          <a:xfrm>
            <a:off x="4239759" y="185943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66" name="Rounded Rectangle 65"/>
          <p:cNvSpPr/>
          <p:nvPr/>
        </p:nvSpPr>
        <p:spPr>
          <a:xfrm>
            <a:off x="4388231" y="185943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85" name="Rounded Rectangle 84"/>
          <p:cNvSpPr/>
          <p:nvPr/>
        </p:nvSpPr>
        <p:spPr>
          <a:xfrm>
            <a:off x="4586206" y="1541285"/>
            <a:ext cx="657520" cy="629239"/>
          </a:xfrm>
          <a:prstGeom prst="round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86" name="Rounded Rectangle 85"/>
          <p:cNvSpPr/>
          <p:nvPr/>
        </p:nvSpPr>
        <p:spPr>
          <a:xfrm>
            <a:off x="4621557" y="156956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87" name="Rounded Rectangle 86"/>
          <p:cNvSpPr/>
          <p:nvPr/>
        </p:nvSpPr>
        <p:spPr>
          <a:xfrm>
            <a:off x="4770030" y="156956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88" name="Rounded Rectangle 87"/>
          <p:cNvSpPr/>
          <p:nvPr/>
        </p:nvSpPr>
        <p:spPr>
          <a:xfrm>
            <a:off x="4918502" y="156956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89" name="Rounded Rectangle 88"/>
          <p:cNvSpPr/>
          <p:nvPr/>
        </p:nvSpPr>
        <p:spPr>
          <a:xfrm>
            <a:off x="5066974" y="156956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90" name="Rounded Rectangle 89"/>
          <p:cNvSpPr/>
          <p:nvPr/>
        </p:nvSpPr>
        <p:spPr>
          <a:xfrm>
            <a:off x="4621557" y="185236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91" name="Rounded Rectangle 90"/>
          <p:cNvSpPr/>
          <p:nvPr/>
        </p:nvSpPr>
        <p:spPr>
          <a:xfrm>
            <a:off x="4770030" y="185236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92" name="Rounded Rectangle 91"/>
          <p:cNvSpPr/>
          <p:nvPr/>
        </p:nvSpPr>
        <p:spPr>
          <a:xfrm>
            <a:off x="4918502" y="185236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93" name="Rounded Rectangle 92"/>
          <p:cNvSpPr/>
          <p:nvPr/>
        </p:nvSpPr>
        <p:spPr>
          <a:xfrm>
            <a:off x="5066974" y="185236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94" name="Rounded Rectangle 93"/>
          <p:cNvSpPr/>
          <p:nvPr/>
        </p:nvSpPr>
        <p:spPr>
          <a:xfrm>
            <a:off x="5264949" y="1548354"/>
            <a:ext cx="657520" cy="629239"/>
          </a:xfrm>
          <a:prstGeom prst="round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95" name="Rounded Rectangle 94"/>
          <p:cNvSpPr/>
          <p:nvPr/>
        </p:nvSpPr>
        <p:spPr>
          <a:xfrm>
            <a:off x="5300300" y="157663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96" name="Rounded Rectangle 95"/>
          <p:cNvSpPr/>
          <p:nvPr/>
        </p:nvSpPr>
        <p:spPr>
          <a:xfrm>
            <a:off x="5448772" y="157663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97" name="Rounded Rectangle 96"/>
          <p:cNvSpPr/>
          <p:nvPr/>
        </p:nvSpPr>
        <p:spPr>
          <a:xfrm>
            <a:off x="5597244" y="157663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98" name="Rounded Rectangle 97"/>
          <p:cNvSpPr/>
          <p:nvPr/>
        </p:nvSpPr>
        <p:spPr>
          <a:xfrm>
            <a:off x="5745717" y="1576634"/>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99" name="Rounded Rectangle 98"/>
          <p:cNvSpPr/>
          <p:nvPr/>
        </p:nvSpPr>
        <p:spPr>
          <a:xfrm>
            <a:off x="5300300" y="185943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00" name="Rounded Rectangle 99"/>
          <p:cNvSpPr/>
          <p:nvPr/>
        </p:nvSpPr>
        <p:spPr>
          <a:xfrm>
            <a:off x="5448772" y="185943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01" name="Rounded Rectangle 100"/>
          <p:cNvSpPr/>
          <p:nvPr/>
        </p:nvSpPr>
        <p:spPr>
          <a:xfrm>
            <a:off x="5597244" y="185943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02" name="Rounded Rectangle 101"/>
          <p:cNvSpPr/>
          <p:nvPr/>
        </p:nvSpPr>
        <p:spPr>
          <a:xfrm>
            <a:off x="5745717" y="185943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03" name="Rounded Rectangle 102"/>
          <p:cNvSpPr/>
          <p:nvPr/>
        </p:nvSpPr>
        <p:spPr>
          <a:xfrm>
            <a:off x="3228720" y="2198799"/>
            <a:ext cx="657520" cy="629239"/>
          </a:xfrm>
          <a:prstGeom prst="round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04" name="Rounded Rectangle 103"/>
          <p:cNvSpPr/>
          <p:nvPr/>
        </p:nvSpPr>
        <p:spPr>
          <a:xfrm>
            <a:off x="3264071" y="2227079"/>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05" name="Rounded Rectangle 104"/>
          <p:cNvSpPr/>
          <p:nvPr/>
        </p:nvSpPr>
        <p:spPr>
          <a:xfrm>
            <a:off x="3412543" y="2227079"/>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06" name="Rounded Rectangle 105"/>
          <p:cNvSpPr/>
          <p:nvPr/>
        </p:nvSpPr>
        <p:spPr>
          <a:xfrm>
            <a:off x="3561015" y="2227079"/>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07" name="Rounded Rectangle 106"/>
          <p:cNvSpPr/>
          <p:nvPr/>
        </p:nvSpPr>
        <p:spPr>
          <a:xfrm>
            <a:off x="3709488" y="2227079"/>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08" name="Rounded Rectangle 107"/>
          <p:cNvSpPr/>
          <p:nvPr/>
        </p:nvSpPr>
        <p:spPr>
          <a:xfrm>
            <a:off x="3264071" y="2509883"/>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09" name="Rounded Rectangle 108"/>
          <p:cNvSpPr/>
          <p:nvPr/>
        </p:nvSpPr>
        <p:spPr>
          <a:xfrm>
            <a:off x="3412543" y="2509883"/>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10" name="Rounded Rectangle 109"/>
          <p:cNvSpPr/>
          <p:nvPr/>
        </p:nvSpPr>
        <p:spPr>
          <a:xfrm>
            <a:off x="3561015" y="2509883"/>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11" name="Rounded Rectangle 110"/>
          <p:cNvSpPr/>
          <p:nvPr/>
        </p:nvSpPr>
        <p:spPr>
          <a:xfrm>
            <a:off x="3709488" y="2509883"/>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12" name="Rounded Rectangle 111"/>
          <p:cNvSpPr/>
          <p:nvPr/>
        </p:nvSpPr>
        <p:spPr>
          <a:xfrm>
            <a:off x="3907462" y="2205869"/>
            <a:ext cx="657520" cy="629239"/>
          </a:xfrm>
          <a:prstGeom prst="round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13" name="Rounded Rectangle 112"/>
          <p:cNvSpPr/>
          <p:nvPr/>
        </p:nvSpPr>
        <p:spPr>
          <a:xfrm>
            <a:off x="3942813" y="223414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14" name="Rounded Rectangle 113"/>
          <p:cNvSpPr/>
          <p:nvPr/>
        </p:nvSpPr>
        <p:spPr>
          <a:xfrm>
            <a:off x="4091286" y="223414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15" name="Rounded Rectangle 114"/>
          <p:cNvSpPr/>
          <p:nvPr/>
        </p:nvSpPr>
        <p:spPr>
          <a:xfrm>
            <a:off x="4239758" y="223414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16" name="Rounded Rectangle 115"/>
          <p:cNvSpPr/>
          <p:nvPr/>
        </p:nvSpPr>
        <p:spPr>
          <a:xfrm>
            <a:off x="4388230" y="223414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17" name="Rounded Rectangle 116"/>
          <p:cNvSpPr/>
          <p:nvPr/>
        </p:nvSpPr>
        <p:spPr>
          <a:xfrm>
            <a:off x="3942813" y="2516952"/>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18" name="Rounded Rectangle 117"/>
          <p:cNvSpPr/>
          <p:nvPr/>
        </p:nvSpPr>
        <p:spPr>
          <a:xfrm>
            <a:off x="4091286" y="2516952"/>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19" name="Rounded Rectangle 118"/>
          <p:cNvSpPr/>
          <p:nvPr/>
        </p:nvSpPr>
        <p:spPr>
          <a:xfrm>
            <a:off x="4239758" y="2516952"/>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20" name="Rounded Rectangle 119"/>
          <p:cNvSpPr/>
          <p:nvPr/>
        </p:nvSpPr>
        <p:spPr>
          <a:xfrm>
            <a:off x="4388230" y="2516952"/>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21" name="Rounded Rectangle 120"/>
          <p:cNvSpPr/>
          <p:nvPr/>
        </p:nvSpPr>
        <p:spPr>
          <a:xfrm>
            <a:off x="4586205" y="2198799"/>
            <a:ext cx="657520" cy="629239"/>
          </a:xfrm>
          <a:prstGeom prst="round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22" name="Rounded Rectangle 121"/>
          <p:cNvSpPr/>
          <p:nvPr/>
        </p:nvSpPr>
        <p:spPr>
          <a:xfrm>
            <a:off x="4621557" y="2227079"/>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23" name="Rounded Rectangle 122"/>
          <p:cNvSpPr/>
          <p:nvPr/>
        </p:nvSpPr>
        <p:spPr>
          <a:xfrm>
            <a:off x="4770029" y="2227079"/>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24" name="Rounded Rectangle 123"/>
          <p:cNvSpPr/>
          <p:nvPr/>
        </p:nvSpPr>
        <p:spPr>
          <a:xfrm>
            <a:off x="4918501" y="2227079"/>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25" name="Rounded Rectangle 124"/>
          <p:cNvSpPr/>
          <p:nvPr/>
        </p:nvSpPr>
        <p:spPr>
          <a:xfrm>
            <a:off x="5066973" y="2227079"/>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26" name="Rounded Rectangle 125"/>
          <p:cNvSpPr/>
          <p:nvPr/>
        </p:nvSpPr>
        <p:spPr>
          <a:xfrm>
            <a:off x="4621557" y="2509883"/>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27" name="Rounded Rectangle 126"/>
          <p:cNvSpPr/>
          <p:nvPr/>
        </p:nvSpPr>
        <p:spPr>
          <a:xfrm>
            <a:off x="4770029" y="2509883"/>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28" name="Rounded Rectangle 127"/>
          <p:cNvSpPr/>
          <p:nvPr/>
        </p:nvSpPr>
        <p:spPr>
          <a:xfrm>
            <a:off x="4918501" y="2509883"/>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29" name="Rounded Rectangle 128"/>
          <p:cNvSpPr/>
          <p:nvPr/>
        </p:nvSpPr>
        <p:spPr>
          <a:xfrm>
            <a:off x="5066973" y="2509883"/>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30" name="Rounded Rectangle 129"/>
          <p:cNvSpPr/>
          <p:nvPr/>
        </p:nvSpPr>
        <p:spPr>
          <a:xfrm>
            <a:off x="5264948" y="2205869"/>
            <a:ext cx="657520" cy="629239"/>
          </a:xfrm>
          <a:prstGeom prst="round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31" name="Rounded Rectangle 130"/>
          <p:cNvSpPr/>
          <p:nvPr/>
        </p:nvSpPr>
        <p:spPr>
          <a:xfrm>
            <a:off x="5300299" y="223414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32" name="Rounded Rectangle 131"/>
          <p:cNvSpPr/>
          <p:nvPr/>
        </p:nvSpPr>
        <p:spPr>
          <a:xfrm>
            <a:off x="5448771" y="223414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33" name="Rounded Rectangle 132"/>
          <p:cNvSpPr/>
          <p:nvPr/>
        </p:nvSpPr>
        <p:spPr>
          <a:xfrm>
            <a:off x="5597244" y="223414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34" name="Rounded Rectangle 133"/>
          <p:cNvSpPr/>
          <p:nvPr/>
        </p:nvSpPr>
        <p:spPr>
          <a:xfrm>
            <a:off x="5745716" y="2234148"/>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35" name="Rounded Rectangle 134"/>
          <p:cNvSpPr/>
          <p:nvPr/>
        </p:nvSpPr>
        <p:spPr>
          <a:xfrm>
            <a:off x="5300299" y="2516952"/>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36" name="Rounded Rectangle 135"/>
          <p:cNvSpPr/>
          <p:nvPr/>
        </p:nvSpPr>
        <p:spPr>
          <a:xfrm>
            <a:off x="5448771" y="2516952"/>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37" name="Rounded Rectangle 136"/>
          <p:cNvSpPr/>
          <p:nvPr/>
        </p:nvSpPr>
        <p:spPr>
          <a:xfrm>
            <a:off x="5597244" y="2516952"/>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38" name="Rounded Rectangle 137"/>
          <p:cNvSpPr/>
          <p:nvPr/>
        </p:nvSpPr>
        <p:spPr>
          <a:xfrm>
            <a:off x="5745716" y="2516952"/>
            <a:ext cx="113122" cy="254524"/>
          </a:xfrm>
          <a:prstGeom prst="roundRect">
            <a:avLst/>
          </a:prstGeom>
          <a:solidFill>
            <a:schemeClr val="accent5">
              <a:lumMod val="60000"/>
              <a:lumOff val="40000"/>
            </a:schemeClr>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39" name="Rounded Rectangle 138"/>
          <p:cNvSpPr/>
          <p:nvPr/>
        </p:nvSpPr>
        <p:spPr>
          <a:xfrm>
            <a:off x="2776194" y="2905809"/>
            <a:ext cx="3181547" cy="261598"/>
          </a:xfrm>
          <a:prstGeom prst="roundRect">
            <a:avLst/>
          </a:prstGeom>
          <a:solidFill>
            <a:schemeClr val="accent2">
              <a:lumMod val="75000"/>
            </a:schemeClr>
          </a:solidFill>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rgbClr val="FFFFFF"/>
                </a:solidFill>
                <a:latin typeface="Neo Sans Intel" pitchFamily="34" charset="0"/>
                <a:cs typeface="Arial" pitchFamily="34" charset="0"/>
              </a:rPr>
              <a:t>GT L3 Cache (Slice1)</a:t>
            </a:r>
            <a:endParaRPr lang="ru-RU" sz="1500" b="1" dirty="0">
              <a:solidFill>
                <a:srgbClr val="FFFFFF"/>
              </a:solidFill>
              <a:latin typeface="Neo Sans Intel" pitchFamily="34" charset="0"/>
              <a:cs typeface="Arial" pitchFamily="34" charset="0"/>
            </a:endParaRPr>
          </a:p>
        </p:txBody>
      </p:sp>
      <p:sp>
        <p:nvSpPr>
          <p:cNvPr id="140" name="TextBox 139"/>
          <p:cNvSpPr txBox="1"/>
          <p:nvPr/>
        </p:nvSpPr>
        <p:spPr>
          <a:xfrm>
            <a:off x="3101458" y="1640262"/>
            <a:ext cx="919113" cy="415498"/>
          </a:xfrm>
          <a:prstGeom prst="rect">
            <a:avLst/>
          </a:prstGeom>
          <a:noFill/>
        </p:spPr>
        <p:txBody>
          <a:bodyPr wrap="square" rtlCol="0">
            <a:spAutoFit/>
          </a:bodyPr>
          <a:lstStyle/>
          <a:p>
            <a:pPr algn="ctr"/>
            <a:r>
              <a:rPr lang="en-US" sz="1050" b="1" dirty="0">
                <a:solidFill>
                  <a:srgbClr val="002060"/>
                </a:solidFill>
              </a:rPr>
              <a:t>Execution Unit</a:t>
            </a:r>
            <a:endParaRPr lang="ru-RU" sz="1050" b="1" dirty="0">
              <a:solidFill>
                <a:srgbClr val="002060"/>
              </a:solidFill>
            </a:endParaRPr>
          </a:p>
        </p:txBody>
      </p:sp>
      <p:sp>
        <p:nvSpPr>
          <p:cNvPr id="145" name="Left-Right Arrow 144"/>
          <p:cNvSpPr/>
          <p:nvPr/>
        </p:nvSpPr>
        <p:spPr>
          <a:xfrm>
            <a:off x="5837590" y="2905818"/>
            <a:ext cx="289874" cy="205033"/>
          </a:xfrm>
          <a:prstGeom prst="leftRight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46" name="Rounded Rectangle 145"/>
          <p:cNvSpPr/>
          <p:nvPr/>
        </p:nvSpPr>
        <p:spPr>
          <a:xfrm>
            <a:off x="2811546" y="1555425"/>
            <a:ext cx="360605" cy="1272619"/>
          </a:xfrm>
          <a:prstGeom prst="round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vert="vert"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350" b="1" dirty="0">
                <a:solidFill>
                  <a:srgbClr val="002060"/>
                </a:solidFill>
                <a:latin typeface="Neo Sans Intel" pitchFamily="34" charset="0"/>
                <a:cs typeface="Arial" pitchFamily="34" charset="0"/>
              </a:rPr>
              <a:t>Sampler, Math,</a:t>
            </a:r>
          </a:p>
          <a:p>
            <a:pPr algn="ctr" eaLnBrk="0" fontAlgn="base" hangingPunct="0">
              <a:spcBef>
                <a:spcPct val="0"/>
              </a:spcBef>
              <a:spcAft>
                <a:spcPct val="0"/>
              </a:spcAft>
            </a:pPr>
            <a:r>
              <a:rPr lang="en-US" sz="1350" b="1" dirty="0">
                <a:solidFill>
                  <a:srgbClr val="002060"/>
                </a:solidFill>
                <a:latin typeface="Neo Sans Intel" pitchFamily="34" charset="0"/>
                <a:cs typeface="Arial" pitchFamily="34" charset="0"/>
              </a:rPr>
              <a:t> Data port, I$…</a:t>
            </a:r>
            <a:endParaRPr lang="ru-RU" sz="1350" b="1" dirty="0">
              <a:solidFill>
                <a:srgbClr val="002060"/>
              </a:solidFill>
              <a:latin typeface="Neo Sans Intel" pitchFamily="34" charset="0"/>
              <a:cs typeface="Arial" pitchFamily="34" charset="0"/>
            </a:endParaRPr>
          </a:p>
        </p:txBody>
      </p:sp>
      <p:sp>
        <p:nvSpPr>
          <p:cNvPr id="148" name="Rounded Rectangle 147"/>
          <p:cNvSpPr/>
          <p:nvPr/>
        </p:nvSpPr>
        <p:spPr>
          <a:xfrm>
            <a:off x="6919276" y="2630078"/>
            <a:ext cx="954464" cy="636312"/>
          </a:xfrm>
          <a:prstGeom prst="round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rgbClr val="002060"/>
                </a:solidFill>
                <a:latin typeface="Neo Sans Intel" pitchFamily="34" charset="0"/>
                <a:cs typeface="Arial" pitchFamily="34" charset="0"/>
              </a:rPr>
              <a:t>CPU Core</a:t>
            </a:r>
            <a:endParaRPr lang="ru-RU" sz="1500" b="1" dirty="0">
              <a:solidFill>
                <a:srgbClr val="002060"/>
              </a:solidFill>
              <a:latin typeface="Neo Sans Intel" pitchFamily="34" charset="0"/>
              <a:cs typeface="Arial" pitchFamily="34" charset="0"/>
            </a:endParaRPr>
          </a:p>
        </p:txBody>
      </p:sp>
      <p:sp>
        <p:nvSpPr>
          <p:cNvPr id="149" name="Rounded Rectangle 148"/>
          <p:cNvSpPr/>
          <p:nvPr/>
        </p:nvSpPr>
        <p:spPr>
          <a:xfrm>
            <a:off x="6912205" y="3322984"/>
            <a:ext cx="954464" cy="636312"/>
          </a:xfrm>
          <a:prstGeom prst="round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rgbClr val="002060"/>
                </a:solidFill>
                <a:latin typeface="Neo Sans Intel" pitchFamily="34" charset="0"/>
                <a:cs typeface="Arial" pitchFamily="34" charset="0"/>
              </a:rPr>
              <a:t>CPU Core</a:t>
            </a:r>
            <a:endParaRPr lang="ru-RU" sz="1500" b="1" dirty="0">
              <a:solidFill>
                <a:srgbClr val="002060"/>
              </a:solidFill>
              <a:latin typeface="Neo Sans Intel" pitchFamily="34" charset="0"/>
              <a:cs typeface="Arial" pitchFamily="34" charset="0"/>
            </a:endParaRPr>
          </a:p>
        </p:txBody>
      </p:sp>
      <p:sp>
        <p:nvSpPr>
          <p:cNvPr id="150" name="Rounded Rectangle 149"/>
          <p:cNvSpPr/>
          <p:nvPr/>
        </p:nvSpPr>
        <p:spPr>
          <a:xfrm>
            <a:off x="6912205" y="4008781"/>
            <a:ext cx="954464" cy="636312"/>
          </a:xfrm>
          <a:prstGeom prst="round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rgbClr val="002060"/>
                </a:solidFill>
                <a:latin typeface="Neo Sans Intel" pitchFamily="34" charset="0"/>
                <a:cs typeface="Arial" pitchFamily="34" charset="0"/>
              </a:rPr>
              <a:t>CPU Core</a:t>
            </a:r>
            <a:endParaRPr lang="ru-RU" sz="1500" b="1" dirty="0">
              <a:solidFill>
                <a:srgbClr val="002060"/>
              </a:solidFill>
              <a:latin typeface="Neo Sans Intel" pitchFamily="34" charset="0"/>
              <a:cs typeface="Arial" pitchFamily="34" charset="0"/>
            </a:endParaRPr>
          </a:p>
        </p:txBody>
      </p:sp>
      <p:sp>
        <p:nvSpPr>
          <p:cNvPr id="23" name="Left-Right Arrow 22"/>
          <p:cNvSpPr/>
          <p:nvPr/>
        </p:nvSpPr>
        <p:spPr>
          <a:xfrm>
            <a:off x="6707171" y="2842192"/>
            <a:ext cx="261619" cy="205033"/>
          </a:xfrm>
          <a:prstGeom prst="leftRight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24" name="Left-Right Arrow 23"/>
          <p:cNvSpPr/>
          <p:nvPr/>
        </p:nvSpPr>
        <p:spPr>
          <a:xfrm>
            <a:off x="6707172" y="3535059"/>
            <a:ext cx="261619" cy="205033"/>
          </a:xfrm>
          <a:prstGeom prst="leftRight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25" name="Left-Right Arrow 24"/>
          <p:cNvSpPr/>
          <p:nvPr/>
        </p:nvSpPr>
        <p:spPr>
          <a:xfrm>
            <a:off x="6714241" y="4220856"/>
            <a:ext cx="261619" cy="205033"/>
          </a:xfrm>
          <a:prstGeom prst="leftRight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52" name="Rectangle 151"/>
          <p:cNvSpPr/>
          <p:nvPr/>
        </p:nvSpPr>
        <p:spPr>
          <a:xfrm>
            <a:off x="2762054" y="3188654"/>
            <a:ext cx="3195726" cy="1357458"/>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47" name="Left-Right Arrow 146"/>
          <p:cNvSpPr/>
          <p:nvPr/>
        </p:nvSpPr>
        <p:spPr>
          <a:xfrm rot="5400000">
            <a:off x="5075786" y="2794457"/>
            <a:ext cx="229779" cy="176754"/>
          </a:xfrm>
          <a:prstGeom prst="leftRight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55" name="Left-Right Arrow 154"/>
          <p:cNvSpPr/>
          <p:nvPr/>
        </p:nvSpPr>
        <p:spPr>
          <a:xfrm rot="5400000">
            <a:off x="5075786" y="3169173"/>
            <a:ext cx="229779" cy="176754"/>
          </a:xfrm>
          <a:prstGeom prst="leftRight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56" name="TextBox 155"/>
          <p:cNvSpPr txBox="1"/>
          <p:nvPr/>
        </p:nvSpPr>
        <p:spPr>
          <a:xfrm rot="20126082">
            <a:off x="4095755" y="2134692"/>
            <a:ext cx="1627945" cy="300082"/>
          </a:xfrm>
          <a:prstGeom prst="rect">
            <a:avLst/>
          </a:prstGeom>
          <a:noFill/>
        </p:spPr>
        <p:txBody>
          <a:bodyPr wrap="square" rtlCol="0">
            <a:spAutoFit/>
          </a:bodyPr>
          <a:lstStyle/>
          <a:p>
            <a:r>
              <a:rPr lang="en-US" sz="1350" b="1" dirty="0">
                <a:solidFill>
                  <a:srgbClr val="FFFFFF"/>
                </a:solidFill>
              </a:rPr>
              <a:t>H a l f - s l </a:t>
            </a:r>
            <a:r>
              <a:rPr lang="en-US" sz="1350" b="1" dirty="0" err="1">
                <a:solidFill>
                  <a:srgbClr val="FFFFFF"/>
                </a:solidFill>
              </a:rPr>
              <a:t>i</a:t>
            </a:r>
            <a:r>
              <a:rPr lang="en-US" sz="1350" b="1" dirty="0">
                <a:solidFill>
                  <a:srgbClr val="FFFFFF"/>
                </a:solidFill>
              </a:rPr>
              <a:t> c e</a:t>
            </a:r>
            <a:endParaRPr lang="ru-RU" sz="1350" b="1" dirty="0">
              <a:solidFill>
                <a:srgbClr val="FFFFFF"/>
              </a:solidFill>
            </a:endParaRPr>
          </a:p>
        </p:txBody>
      </p:sp>
      <p:sp>
        <p:nvSpPr>
          <p:cNvPr id="158" name="TextBox 157"/>
          <p:cNvSpPr txBox="1"/>
          <p:nvPr/>
        </p:nvSpPr>
        <p:spPr>
          <a:xfrm>
            <a:off x="4607352" y="4510726"/>
            <a:ext cx="714080" cy="300082"/>
          </a:xfrm>
          <a:prstGeom prst="rect">
            <a:avLst/>
          </a:prstGeom>
          <a:noFill/>
        </p:spPr>
        <p:txBody>
          <a:bodyPr wrap="square" rtlCol="0">
            <a:spAutoFit/>
          </a:bodyPr>
          <a:lstStyle/>
          <a:p>
            <a:r>
              <a:rPr lang="en-US" sz="1350" b="1" dirty="0">
                <a:solidFill>
                  <a:srgbClr val="FFFFFF"/>
                </a:solidFill>
              </a:rPr>
              <a:t>Slice1</a:t>
            </a:r>
            <a:endParaRPr lang="ru-RU" sz="1350" b="1" dirty="0">
              <a:solidFill>
                <a:srgbClr val="FFFFFF"/>
              </a:solidFill>
            </a:endParaRPr>
          </a:p>
        </p:txBody>
      </p:sp>
      <p:sp>
        <p:nvSpPr>
          <p:cNvPr id="159" name="TextBox 158"/>
          <p:cNvSpPr txBox="1"/>
          <p:nvPr/>
        </p:nvSpPr>
        <p:spPr>
          <a:xfrm rot="20126082">
            <a:off x="3289764" y="3718395"/>
            <a:ext cx="1627945" cy="300082"/>
          </a:xfrm>
          <a:prstGeom prst="rect">
            <a:avLst/>
          </a:prstGeom>
          <a:noFill/>
        </p:spPr>
        <p:txBody>
          <a:bodyPr wrap="square" rtlCol="0">
            <a:spAutoFit/>
          </a:bodyPr>
          <a:lstStyle/>
          <a:p>
            <a:r>
              <a:rPr lang="en-US" sz="1350" b="1" dirty="0">
                <a:solidFill>
                  <a:srgbClr val="FFFFFF"/>
                </a:solidFill>
              </a:rPr>
              <a:t>H a l f - s l </a:t>
            </a:r>
            <a:r>
              <a:rPr lang="en-US" sz="1350" b="1" dirty="0" err="1">
                <a:solidFill>
                  <a:srgbClr val="FFFFFF"/>
                </a:solidFill>
              </a:rPr>
              <a:t>i</a:t>
            </a:r>
            <a:r>
              <a:rPr lang="en-US" sz="1350" b="1" dirty="0">
                <a:solidFill>
                  <a:srgbClr val="FFFFFF"/>
                </a:solidFill>
              </a:rPr>
              <a:t> c e</a:t>
            </a:r>
            <a:endParaRPr lang="ru-RU" sz="1350" b="1" dirty="0">
              <a:solidFill>
                <a:srgbClr val="FFFFFF"/>
              </a:solidFill>
            </a:endParaRPr>
          </a:p>
        </p:txBody>
      </p:sp>
      <p:sp>
        <p:nvSpPr>
          <p:cNvPr id="160" name="Rectangle 159"/>
          <p:cNvSpPr/>
          <p:nvPr/>
        </p:nvSpPr>
        <p:spPr>
          <a:xfrm>
            <a:off x="1934852" y="1449075"/>
            <a:ext cx="781245" cy="3301738"/>
          </a:xfrm>
          <a:prstGeom prst="rect">
            <a:avLst/>
          </a:prstGeom>
          <a:solidFill>
            <a:schemeClr val="accent4">
              <a:lumMod val="75000"/>
            </a:schemeClr>
          </a:solidFill>
          <a:ln w="3175" cap="flat" cmpd="sng" algn="ctr">
            <a:no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61" name="Rectangle 160"/>
          <p:cNvSpPr/>
          <p:nvPr/>
        </p:nvSpPr>
        <p:spPr>
          <a:xfrm>
            <a:off x="1977273" y="3188655"/>
            <a:ext cx="692898" cy="1357458"/>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62" name="TextBox 161"/>
          <p:cNvSpPr txBox="1"/>
          <p:nvPr/>
        </p:nvSpPr>
        <p:spPr>
          <a:xfrm>
            <a:off x="1970203" y="4503655"/>
            <a:ext cx="714080" cy="300082"/>
          </a:xfrm>
          <a:prstGeom prst="rect">
            <a:avLst/>
          </a:prstGeom>
          <a:noFill/>
        </p:spPr>
        <p:txBody>
          <a:bodyPr wrap="square" rtlCol="0">
            <a:spAutoFit/>
          </a:bodyPr>
          <a:lstStyle/>
          <a:p>
            <a:r>
              <a:rPr lang="en-US" sz="1350" b="1" dirty="0">
                <a:solidFill>
                  <a:srgbClr val="FFFFFF"/>
                </a:solidFill>
              </a:rPr>
              <a:t>Slice2</a:t>
            </a:r>
            <a:endParaRPr lang="ru-RU" sz="1350" b="1" dirty="0">
              <a:solidFill>
                <a:srgbClr val="FFFFFF"/>
              </a:solidFill>
            </a:endParaRPr>
          </a:p>
        </p:txBody>
      </p:sp>
      <p:sp>
        <p:nvSpPr>
          <p:cNvPr id="163" name="Rounded Rectangle 162"/>
          <p:cNvSpPr/>
          <p:nvPr/>
        </p:nvSpPr>
        <p:spPr>
          <a:xfrm>
            <a:off x="1991417" y="2905809"/>
            <a:ext cx="685800" cy="261598"/>
          </a:xfrm>
          <a:prstGeom prst="roundRect">
            <a:avLst/>
          </a:prstGeom>
          <a:solidFill>
            <a:schemeClr val="accent2">
              <a:lumMod val="75000"/>
            </a:schemeClr>
          </a:solidFill>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rgbClr val="FFFFFF"/>
                </a:solidFill>
                <a:latin typeface="Neo Sans Intel" pitchFamily="34" charset="0"/>
                <a:cs typeface="Arial" pitchFamily="34" charset="0"/>
              </a:rPr>
              <a:t>L3$</a:t>
            </a:r>
            <a:endParaRPr lang="ru-RU" sz="1500" b="1" dirty="0">
              <a:solidFill>
                <a:srgbClr val="FFFFFF"/>
              </a:solidFill>
              <a:latin typeface="Neo Sans Intel" pitchFamily="34" charset="0"/>
              <a:cs typeface="Arial" pitchFamily="34" charset="0"/>
            </a:endParaRPr>
          </a:p>
        </p:txBody>
      </p:sp>
      <p:sp>
        <p:nvSpPr>
          <p:cNvPr id="164" name="TextBox 163"/>
          <p:cNvSpPr txBox="1"/>
          <p:nvPr/>
        </p:nvSpPr>
        <p:spPr>
          <a:xfrm rot="18190026">
            <a:off x="1761852" y="3687801"/>
            <a:ext cx="1194269" cy="300082"/>
          </a:xfrm>
          <a:prstGeom prst="rect">
            <a:avLst/>
          </a:prstGeom>
          <a:noFill/>
        </p:spPr>
        <p:txBody>
          <a:bodyPr wrap="square" rtlCol="0">
            <a:spAutoFit/>
          </a:bodyPr>
          <a:lstStyle/>
          <a:p>
            <a:r>
              <a:rPr lang="en-US" sz="1350" b="1" dirty="0">
                <a:solidFill>
                  <a:srgbClr val="FFFFFF"/>
                </a:solidFill>
              </a:rPr>
              <a:t>Half-slice</a:t>
            </a:r>
            <a:endParaRPr lang="ru-RU" sz="1350" b="1" dirty="0">
              <a:solidFill>
                <a:srgbClr val="FFFFFF"/>
              </a:solidFill>
            </a:endParaRPr>
          </a:p>
        </p:txBody>
      </p:sp>
      <p:sp>
        <p:nvSpPr>
          <p:cNvPr id="166" name="Rectangle 165"/>
          <p:cNvSpPr/>
          <p:nvPr/>
        </p:nvSpPr>
        <p:spPr>
          <a:xfrm>
            <a:off x="1970203" y="1498900"/>
            <a:ext cx="692898" cy="1357458"/>
          </a:xfrm>
          <a:prstGeom prst="rect">
            <a:avLst/>
          </a:prstGeom>
          <a:solidFill>
            <a:schemeClr val="accent2">
              <a:lumMod val="60000"/>
              <a:lumOff val="40000"/>
            </a:schemeClr>
          </a:solidFill>
          <a:ln w="3175"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65" name="TextBox 164"/>
          <p:cNvSpPr txBox="1"/>
          <p:nvPr/>
        </p:nvSpPr>
        <p:spPr>
          <a:xfrm rot="18190026">
            <a:off x="1775992" y="1990974"/>
            <a:ext cx="1194269" cy="300082"/>
          </a:xfrm>
          <a:prstGeom prst="rect">
            <a:avLst/>
          </a:prstGeom>
          <a:noFill/>
        </p:spPr>
        <p:txBody>
          <a:bodyPr wrap="square" rtlCol="0">
            <a:spAutoFit/>
          </a:bodyPr>
          <a:lstStyle/>
          <a:p>
            <a:r>
              <a:rPr lang="en-US" sz="1350" b="1" dirty="0">
                <a:solidFill>
                  <a:srgbClr val="FFFFFF"/>
                </a:solidFill>
              </a:rPr>
              <a:t>Half-slice</a:t>
            </a:r>
            <a:endParaRPr lang="ru-RU" sz="1350" b="1" dirty="0">
              <a:solidFill>
                <a:srgbClr val="FFFFFF"/>
              </a:solidFill>
            </a:endParaRPr>
          </a:p>
        </p:txBody>
      </p:sp>
      <p:sp>
        <p:nvSpPr>
          <p:cNvPr id="167" name="Rounded Rectangle 166"/>
          <p:cNvSpPr/>
          <p:nvPr/>
        </p:nvSpPr>
        <p:spPr>
          <a:xfrm>
            <a:off x="1234911" y="1449372"/>
            <a:ext cx="643380" cy="3280528"/>
          </a:xfrm>
          <a:prstGeom prst="round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vert"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500" b="1" dirty="0">
                <a:solidFill>
                  <a:srgbClr val="061922"/>
                </a:solidFill>
                <a:latin typeface="Neo Sans Intel" pitchFamily="34" charset="0"/>
                <a:cs typeface="Arial" pitchFamily="34" charset="0"/>
              </a:rPr>
              <a:t>Fixed Functions, 3D &amp; Media pipelines</a:t>
            </a:r>
            <a:endParaRPr lang="ru-RU" sz="1500" b="1" dirty="0">
              <a:solidFill>
                <a:srgbClr val="061922"/>
              </a:solidFill>
              <a:latin typeface="Neo Sans Intel" pitchFamily="34" charset="0"/>
              <a:cs typeface="Arial" pitchFamily="34" charset="0"/>
            </a:endParaRPr>
          </a:p>
        </p:txBody>
      </p:sp>
      <p:sp>
        <p:nvSpPr>
          <p:cNvPr id="141" name="TextBox 140"/>
          <p:cNvSpPr txBox="1"/>
          <p:nvPr/>
        </p:nvSpPr>
        <p:spPr>
          <a:xfrm>
            <a:off x="2903494" y="3252245"/>
            <a:ext cx="919113" cy="138499"/>
          </a:xfrm>
          <a:prstGeom prst="rect">
            <a:avLst/>
          </a:prstGeom>
          <a:noFill/>
        </p:spPr>
        <p:txBody>
          <a:bodyPr wrap="square" lIns="0" tIns="0" rIns="0" bIns="0" rtlCol="0">
            <a:spAutoFit/>
          </a:bodyPr>
          <a:lstStyle/>
          <a:p>
            <a:pPr algn="ctr"/>
            <a:r>
              <a:rPr lang="en-US" sz="900" i="1" dirty="0">
                <a:solidFill>
                  <a:srgbClr val="002060"/>
                </a:solidFill>
              </a:rPr>
              <a:t>Hardware thread</a:t>
            </a:r>
            <a:endParaRPr lang="ru-RU" sz="900" i="1" dirty="0">
              <a:solidFill>
                <a:srgbClr val="002060"/>
              </a:solidFill>
            </a:endParaRPr>
          </a:p>
        </p:txBody>
      </p:sp>
      <p:cxnSp>
        <p:nvCxnSpPr>
          <p:cNvPr id="143" name="Straight Connector 142"/>
          <p:cNvCxnSpPr>
            <a:stCxn id="141" idx="0"/>
            <a:endCxn id="109" idx="2"/>
          </p:cNvCxnSpPr>
          <p:nvPr/>
        </p:nvCxnSpPr>
        <p:spPr>
          <a:xfrm flipV="1">
            <a:off x="3363051" y="2764407"/>
            <a:ext cx="106053" cy="4878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1234912" y="1138287"/>
            <a:ext cx="1442300" cy="300082"/>
          </a:xfrm>
          <a:prstGeom prst="rect">
            <a:avLst/>
          </a:prstGeom>
          <a:noFill/>
        </p:spPr>
        <p:txBody>
          <a:bodyPr wrap="square" rtlCol="0">
            <a:spAutoFit/>
          </a:bodyPr>
          <a:lstStyle/>
          <a:p>
            <a:r>
              <a:rPr lang="en-US" sz="1350" b="1" dirty="0">
                <a:solidFill>
                  <a:srgbClr val="004280"/>
                </a:solidFill>
              </a:rPr>
              <a:t>GT (aka Gen)</a:t>
            </a:r>
            <a:endParaRPr lang="ru-RU" sz="1350" b="1" dirty="0">
              <a:solidFill>
                <a:srgbClr val="004280"/>
              </a:solidFill>
            </a:endParaRPr>
          </a:p>
        </p:txBody>
      </p:sp>
      <p:sp>
        <p:nvSpPr>
          <p:cNvPr id="173" name="TextBox 172"/>
          <p:cNvSpPr txBox="1"/>
          <p:nvPr/>
        </p:nvSpPr>
        <p:spPr>
          <a:xfrm>
            <a:off x="1143000" y="650449"/>
            <a:ext cx="6766089" cy="300082"/>
          </a:xfrm>
          <a:prstGeom prst="rect">
            <a:avLst/>
          </a:prstGeom>
          <a:noFill/>
        </p:spPr>
        <p:txBody>
          <a:bodyPr wrap="square" rtlCol="0">
            <a:spAutoFit/>
          </a:bodyPr>
          <a:lstStyle/>
          <a:p>
            <a:r>
              <a:rPr lang="en-US" sz="1350" dirty="0">
                <a:solidFill>
                  <a:srgbClr val="061922"/>
                </a:solidFill>
              </a:rPr>
              <a:t>Gen building block hierarchy: Slice/Half slice/EU/thread/vector lane</a:t>
            </a:r>
            <a:endParaRPr lang="ru-RU" sz="1350" dirty="0">
              <a:solidFill>
                <a:srgbClr val="061922"/>
              </a:solidFill>
            </a:endParaRPr>
          </a:p>
        </p:txBody>
      </p:sp>
      <p:sp>
        <p:nvSpPr>
          <p:cNvPr id="174" name="TextBox 173"/>
          <p:cNvSpPr txBox="1"/>
          <p:nvPr/>
        </p:nvSpPr>
        <p:spPr>
          <a:xfrm>
            <a:off x="3593872" y="4128942"/>
            <a:ext cx="2406290" cy="461665"/>
          </a:xfrm>
          <a:prstGeom prst="rect">
            <a:avLst/>
          </a:prstGeom>
          <a:noFill/>
        </p:spPr>
        <p:txBody>
          <a:bodyPr wrap="square" rtlCol="0">
            <a:spAutoFit/>
          </a:bodyPr>
          <a:lstStyle/>
          <a:p>
            <a:r>
              <a:rPr lang="en-US" sz="1200" i="1" dirty="0">
                <a:solidFill>
                  <a:srgbClr val="C00000"/>
                </a:solidFill>
              </a:rPr>
              <a:t>IVB GT2: 1 slice, 2 ½slices, 8 EUs/½slice, 8 threads/EU</a:t>
            </a:r>
            <a:endParaRPr lang="ru-RU" sz="1200" i="1" dirty="0">
              <a:solidFill>
                <a:srgbClr val="C00000"/>
              </a:solidFill>
            </a:endParaRPr>
          </a:p>
        </p:txBody>
      </p:sp>
      <p:grpSp>
        <p:nvGrpSpPr>
          <p:cNvPr id="209" name="Group 208"/>
          <p:cNvGrpSpPr/>
          <p:nvPr/>
        </p:nvGrpSpPr>
        <p:grpSpPr>
          <a:xfrm>
            <a:off x="5625445" y="2531098"/>
            <a:ext cx="56561" cy="240383"/>
            <a:chOff x="-763571" y="1781667"/>
            <a:chExt cx="113122" cy="443060"/>
          </a:xfrm>
        </p:grpSpPr>
        <p:grpSp>
          <p:nvGrpSpPr>
            <p:cNvPr id="193" name="Group 192"/>
            <p:cNvGrpSpPr/>
            <p:nvPr/>
          </p:nvGrpSpPr>
          <p:grpSpPr>
            <a:xfrm>
              <a:off x="-763571" y="1781667"/>
              <a:ext cx="56561" cy="443060"/>
              <a:chOff x="-659876" y="509047"/>
              <a:chExt cx="65987" cy="518473"/>
            </a:xfrm>
          </p:grpSpPr>
          <p:grpSp>
            <p:nvGrpSpPr>
              <p:cNvPr id="185" name="Group 184"/>
              <p:cNvGrpSpPr/>
              <p:nvPr/>
            </p:nvGrpSpPr>
            <p:grpSpPr>
              <a:xfrm>
                <a:off x="-659876" y="509047"/>
                <a:ext cx="65987" cy="254523"/>
                <a:chOff x="-659876" y="509047"/>
                <a:chExt cx="65987" cy="254523"/>
              </a:xfrm>
            </p:grpSpPr>
            <p:grpSp>
              <p:nvGrpSpPr>
                <p:cNvPr id="181" name="Group 180"/>
                <p:cNvGrpSpPr/>
                <p:nvPr/>
              </p:nvGrpSpPr>
              <p:grpSpPr>
                <a:xfrm>
                  <a:off x="-659876" y="509047"/>
                  <a:ext cx="65987" cy="122548"/>
                  <a:chOff x="-659876" y="509047"/>
                  <a:chExt cx="65987" cy="122548"/>
                </a:xfrm>
              </p:grpSpPr>
              <p:sp>
                <p:nvSpPr>
                  <p:cNvPr id="179" name="Rectangle 178"/>
                  <p:cNvSpPr/>
                  <p:nvPr/>
                </p:nvSpPr>
                <p:spPr>
                  <a:xfrm>
                    <a:off x="-659876" y="509047"/>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80" name="Rectangle 179"/>
                  <p:cNvSpPr/>
                  <p:nvPr/>
                </p:nvSpPr>
                <p:spPr>
                  <a:xfrm>
                    <a:off x="-659876" y="575034"/>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grpSp>
            <p:grpSp>
              <p:nvGrpSpPr>
                <p:cNvPr id="182" name="Group 181"/>
                <p:cNvGrpSpPr/>
                <p:nvPr/>
              </p:nvGrpSpPr>
              <p:grpSpPr>
                <a:xfrm>
                  <a:off x="-659876" y="641022"/>
                  <a:ext cx="65987" cy="122548"/>
                  <a:chOff x="-659876" y="509047"/>
                  <a:chExt cx="65987" cy="122548"/>
                </a:xfrm>
              </p:grpSpPr>
              <p:sp>
                <p:nvSpPr>
                  <p:cNvPr id="183" name="Rectangle 182"/>
                  <p:cNvSpPr/>
                  <p:nvPr/>
                </p:nvSpPr>
                <p:spPr>
                  <a:xfrm>
                    <a:off x="-659876" y="509047"/>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84" name="Rectangle 183"/>
                  <p:cNvSpPr/>
                  <p:nvPr/>
                </p:nvSpPr>
                <p:spPr>
                  <a:xfrm>
                    <a:off x="-659876" y="575034"/>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grpSp>
          </p:grpSp>
          <p:grpSp>
            <p:nvGrpSpPr>
              <p:cNvPr id="186" name="Group 185"/>
              <p:cNvGrpSpPr/>
              <p:nvPr/>
            </p:nvGrpSpPr>
            <p:grpSpPr>
              <a:xfrm>
                <a:off x="-659876" y="772997"/>
                <a:ext cx="65987" cy="254523"/>
                <a:chOff x="-659876" y="509047"/>
                <a:chExt cx="65987" cy="254523"/>
              </a:xfrm>
            </p:grpSpPr>
            <p:grpSp>
              <p:nvGrpSpPr>
                <p:cNvPr id="187" name="Group 186"/>
                <p:cNvGrpSpPr/>
                <p:nvPr/>
              </p:nvGrpSpPr>
              <p:grpSpPr>
                <a:xfrm>
                  <a:off x="-659876" y="509047"/>
                  <a:ext cx="65987" cy="122548"/>
                  <a:chOff x="-659876" y="509047"/>
                  <a:chExt cx="65987" cy="122548"/>
                </a:xfrm>
              </p:grpSpPr>
              <p:sp>
                <p:nvSpPr>
                  <p:cNvPr id="191" name="Rectangle 190"/>
                  <p:cNvSpPr/>
                  <p:nvPr/>
                </p:nvSpPr>
                <p:spPr>
                  <a:xfrm>
                    <a:off x="-659876" y="509047"/>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92" name="Rectangle 191"/>
                  <p:cNvSpPr/>
                  <p:nvPr/>
                </p:nvSpPr>
                <p:spPr>
                  <a:xfrm>
                    <a:off x="-659876" y="575034"/>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grpSp>
            <p:grpSp>
              <p:nvGrpSpPr>
                <p:cNvPr id="188" name="Group 187"/>
                <p:cNvGrpSpPr/>
                <p:nvPr/>
              </p:nvGrpSpPr>
              <p:grpSpPr>
                <a:xfrm>
                  <a:off x="-659876" y="641022"/>
                  <a:ext cx="65987" cy="122548"/>
                  <a:chOff x="-659876" y="509047"/>
                  <a:chExt cx="65987" cy="122548"/>
                </a:xfrm>
              </p:grpSpPr>
              <p:sp>
                <p:nvSpPr>
                  <p:cNvPr id="189" name="Rectangle 188"/>
                  <p:cNvSpPr/>
                  <p:nvPr/>
                </p:nvSpPr>
                <p:spPr>
                  <a:xfrm>
                    <a:off x="-659876" y="509047"/>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190" name="Rectangle 189"/>
                  <p:cNvSpPr/>
                  <p:nvPr/>
                </p:nvSpPr>
                <p:spPr>
                  <a:xfrm>
                    <a:off x="-659876" y="575034"/>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grpSp>
          </p:grpSp>
        </p:grpSp>
        <p:grpSp>
          <p:nvGrpSpPr>
            <p:cNvPr id="194" name="Group 193"/>
            <p:cNvGrpSpPr/>
            <p:nvPr/>
          </p:nvGrpSpPr>
          <p:grpSpPr>
            <a:xfrm>
              <a:off x="-707010" y="1781667"/>
              <a:ext cx="56561" cy="443060"/>
              <a:chOff x="-659876" y="509047"/>
              <a:chExt cx="65987" cy="518473"/>
            </a:xfrm>
          </p:grpSpPr>
          <p:grpSp>
            <p:nvGrpSpPr>
              <p:cNvPr id="195" name="Group 194"/>
              <p:cNvGrpSpPr/>
              <p:nvPr/>
            </p:nvGrpSpPr>
            <p:grpSpPr>
              <a:xfrm>
                <a:off x="-659876" y="509047"/>
                <a:ext cx="65987" cy="254523"/>
                <a:chOff x="-659876" y="509047"/>
                <a:chExt cx="65987" cy="254523"/>
              </a:xfrm>
            </p:grpSpPr>
            <p:grpSp>
              <p:nvGrpSpPr>
                <p:cNvPr id="203" name="Group 202"/>
                <p:cNvGrpSpPr/>
                <p:nvPr/>
              </p:nvGrpSpPr>
              <p:grpSpPr>
                <a:xfrm>
                  <a:off x="-659876" y="509047"/>
                  <a:ext cx="65987" cy="122548"/>
                  <a:chOff x="-659876" y="509047"/>
                  <a:chExt cx="65987" cy="122548"/>
                </a:xfrm>
              </p:grpSpPr>
              <p:sp>
                <p:nvSpPr>
                  <p:cNvPr id="207" name="Rectangle 206"/>
                  <p:cNvSpPr/>
                  <p:nvPr/>
                </p:nvSpPr>
                <p:spPr>
                  <a:xfrm>
                    <a:off x="-659876" y="509047"/>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208" name="Rectangle 207"/>
                  <p:cNvSpPr/>
                  <p:nvPr/>
                </p:nvSpPr>
                <p:spPr>
                  <a:xfrm>
                    <a:off x="-659876" y="575034"/>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grpSp>
            <p:grpSp>
              <p:nvGrpSpPr>
                <p:cNvPr id="204" name="Group 203"/>
                <p:cNvGrpSpPr/>
                <p:nvPr/>
              </p:nvGrpSpPr>
              <p:grpSpPr>
                <a:xfrm>
                  <a:off x="-659876" y="641022"/>
                  <a:ext cx="65987" cy="122548"/>
                  <a:chOff x="-659876" y="509047"/>
                  <a:chExt cx="65987" cy="122548"/>
                </a:xfrm>
              </p:grpSpPr>
              <p:sp>
                <p:nvSpPr>
                  <p:cNvPr id="205" name="Rectangle 204"/>
                  <p:cNvSpPr/>
                  <p:nvPr/>
                </p:nvSpPr>
                <p:spPr>
                  <a:xfrm>
                    <a:off x="-659876" y="509047"/>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206" name="Rectangle 205"/>
                  <p:cNvSpPr/>
                  <p:nvPr/>
                </p:nvSpPr>
                <p:spPr>
                  <a:xfrm>
                    <a:off x="-659876" y="575034"/>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grpSp>
          </p:grpSp>
          <p:grpSp>
            <p:nvGrpSpPr>
              <p:cNvPr id="196" name="Group 195"/>
              <p:cNvGrpSpPr/>
              <p:nvPr/>
            </p:nvGrpSpPr>
            <p:grpSpPr>
              <a:xfrm>
                <a:off x="-659876" y="772997"/>
                <a:ext cx="65987" cy="254523"/>
                <a:chOff x="-659876" y="509047"/>
                <a:chExt cx="65987" cy="254523"/>
              </a:xfrm>
            </p:grpSpPr>
            <p:grpSp>
              <p:nvGrpSpPr>
                <p:cNvPr id="197" name="Group 196"/>
                <p:cNvGrpSpPr/>
                <p:nvPr/>
              </p:nvGrpSpPr>
              <p:grpSpPr>
                <a:xfrm>
                  <a:off x="-659876" y="509047"/>
                  <a:ext cx="65987" cy="122548"/>
                  <a:chOff x="-659876" y="509047"/>
                  <a:chExt cx="65987" cy="122548"/>
                </a:xfrm>
              </p:grpSpPr>
              <p:sp>
                <p:nvSpPr>
                  <p:cNvPr id="201" name="Rectangle 200"/>
                  <p:cNvSpPr/>
                  <p:nvPr/>
                </p:nvSpPr>
                <p:spPr>
                  <a:xfrm>
                    <a:off x="-659876" y="509047"/>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202" name="Rectangle 201"/>
                  <p:cNvSpPr/>
                  <p:nvPr/>
                </p:nvSpPr>
                <p:spPr>
                  <a:xfrm>
                    <a:off x="-659876" y="575034"/>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grpSp>
            <p:grpSp>
              <p:nvGrpSpPr>
                <p:cNvPr id="198" name="Group 197"/>
                <p:cNvGrpSpPr/>
                <p:nvPr/>
              </p:nvGrpSpPr>
              <p:grpSpPr>
                <a:xfrm>
                  <a:off x="-659876" y="641022"/>
                  <a:ext cx="65987" cy="122548"/>
                  <a:chOff x="-659876" y="509047"/>
                  <a:chExt cx="65987" cy="122548"/>
                </a:xfrm>
              </p:grpSpPr>
              <p:sp>
                <p:nvSpPr>
                  <p:cNvPr id="199" name="Rectangle 198"/>
                  <p:cNvSpPr/>
                  <p:nvPr/>
                </p:nvSpPr>
                <p:spPr>
                  <a:xfrm>
                    <a:off x="-659876" y="509047"/>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200" name="Rectangle 199"/>
                  <p:cNvSpPr/>
                  <p:nvPr/>
                </p:nvSpPr>
                <p:spPr>
                  <a:xfrm>
                    <a:off x="-659876" y="575034"/>
                    <a:ext cx="65987" cy="56561"/>
                  </a:xfrm>
                  <a:prstGeom prst="rect">
                    <a:avLst/>
                  </a:prstGeom>
                  <a:gradFill flip="none" rotWithShape="1">
                    <a:gsLst>
                      <a:gs pos="5000">
                        <a:schemeClr val="tx2"/>
                      </a:gs>
                      <a:gs pos="95000">
                        <a:schemeClr val="accent1"/>
                      </a:gs>
                    </a:gsLst>
                    <a:lin ang="16200000" scaled="0"/>
                    <a:tileRect/>
                  </a:gra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grpSp>
          </p:grpSp>
        </p:grpSp>
      </p:grpSp>
      <p:sp>
        <p:nvSpPr>
          <p:cNvPr id="211" name="TextBox 210"/>
          <p:cNvSpPr txBox="1"/>
          <p:nvPr/>
        </p:nvSpPr>
        <p:spPr>
          <a:xfrm>
            <a:off x="5123505" y="3223966"/>
            <a:ext cx="919113" cy="276999"/>
          </a:xfrm>
          <a:prstGeom prst="rect">
            <a:avLst/>
          </a:prstGeom>
          <a:noFill/>
        </p:spPr>
        <p:txBody>
          <a:bodyPr wrap="square" lIns="0" tIns="0" rIns="0" bIns="0" rtlCol="0">
            <a:spAutoFit/>
          </a:bodyPr>
          <a:lstStyle/>
          <a:p>
            <a:pPr algn="ctr"/>
            <a:r>
              <a:rPr lang="en-US" sz="900" i="1" dirty="0">
                <a:solidFill>
                  <a:srgbClr val="002060"/>
                </a:solidFill>
              </a:rPr>
              <a:t>16 vector</a:t>
            </a:r>
          </a:p>
          <a:p>
            <a:pPr algn="ctr"/>
            <a:r>
              <a:rPr lang="en-US" sz="900" i="1" dirty="0">
                <a:solidFill>
                  <a:srgbClr val="002060"/>
                </a:solidFill>
              </a:rPr>
              <a:t>lanes</a:t>
            </a:r>
            <a:endParaRPr lang="ru-RU" sz="900" i="1" dirty="0">
              <a:solidFill>
                <a:srgbClr val="002060"/>
              </a:solidFill>
            </a:endParaRPr>
          </a:p>
        </p:txBody>
      </p:sp>
      <p:cxnSp>
        <p:nvCxnSpPr>
          <p:cNvPr id="214" name="Straight Connector 213"/>
          <p:cNvCxnSpPr>
            <a:stCxn id="211" idx="0"/>
            <a:endCxn id="200" idx="2"/>
          </p:cNvCxnSpPr>
          <p:nvPr/>
        </p:nvCxnSpPr>
        <p:spPr>
          <a:xfrm flipV="1">
            <a:off x="5583062" y="2771481"/>
            <a:ext cx="84805" cy="452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Left-Right Arrow 218"/>
          <p:cNvSpPr/>
          <p:nvPr/>
        </p:nvSpPr>
        <p:spPr>
          <a:xfrm rot="5400000">
            <a:off x="2445713" y="2766177"/>
            <a:ext cx="229779" cy="176754"/>
          </a:xfrm>
          <a:prstGeom prst="leftRight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
        <p:nvSpPr>
          <p:cNvPr id="220" name="Left-Right Arrow 219"/>
          <p:cNvSpPr/>
          <p:nvPr/>
        </p:nvSpPr>
        <p:spPr>
          <a:xfrm rot="5400000">
            <a:off x="2445713" y="3140893"/>
            <a:ext cx="229779" cy="176754"/>
          </a:xfrm>
          <a:prstGeom prst="leftRightArrow">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ru-RU" sz="1500" b="1">
              <a:solidFill>
                <a:srgbClr val="061922"/>
              </a:solidFill>
              <a:latin typeface="Neo Sans Intel" pitchFamily="34" charset="0"/>
              <a:cs typeface="Arial" pitchFamily="34" charset="0"/>
            </a:endParaRPr>
          </a:p>
        </p:txBody>
      </p:sp>
    </p:spTree>
    <p:extLst>
      <p:ext uri="{BB962C8B-B14F-4D97-AF65-F5344CB8AC3E}">
        <p14:creationId xmlns:p14="http://schemas.microsoft.com/office/powerpoint/2010/main" val="4258967540"/>
      </p:ext>
    </p:extLst>
  </p:cSld>
  <p:clrMapOvr>
    <a:masterClrMapping/>
  </p:clrMapOvr>
  <p:transition/>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938FCB759CD04C8036DCFFB012F572" ma:contentTypeVersion="0" ma:contentTypeDescription="Create a new document." ma:contentTypeScope="" ma:versionID="6eb5870b0ecc88ef2f4a6b24d09d5901">
  <xsd:schema xmlns:xsd="http://www.w3.org/2001/XMLSchema" xmlns:xs="http://www.w3.org/2001/XMLSchema" xmlns:p="http://schemas.microsoft.com/office/2006/metadata/properties" xmlns:ns2="3d4b6912-1179-493d-a4d8-f079e557c7c9" targetNamespace="http://schemas.microsoft.com/office/2006/metadata/properties" ma:root="true" ma:fieldsID="e2332484233b5715775f83c67c9a1c18" ns2:_="">
    <xsd:import namespace="3d4b6912-1179-493d-a4d8-f079e557c7c9"/>
    <xsd:element name="properties">
      <xsd:complexType>
        <xsd:sequence>
          <xsd:element name="documentManagement">
            <xsd:complexType>
              <xsd:all>
                <xsd:element ref="ns2:Example_x0020_Abstract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b6912-1179-493d-a4d8-f079e557c7c9" elementFormDefault="qualified">
    <xsd:import namespace="http://schemas.microsoft.com/office/2006/documentManagement/types"/>
    <xsd:import namespace="http://schemas.microsoft.com/office/infopath/2007/PartnerControls"/>
    <xsd:element name="Example_x0020_Abstracts" ma:index="8" ma:displayName="Example Abstracts" ma:default="General" ma:format="RadioButtons" ma:internalName="Example_x0020_Abstracts">
      <xsd:simpleType>
        <xsd:restriction base="dms:Choice">
          <xsd:enumeration value="General"/>
          <xsd:enumeration value="Demos"/>
          <xsd:enumeration value="Posters"/>
          <xsd:enumeration value="Presentation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ample_x0020_Abstracts xmlns="3d4b6912-1179-493d-a4d8-f079e557c7c9">Presentations</Example_x0020_Abstracts>
  </documentManagement>
</p:properties>
</file>

<file path=customXml/itemProps1.xml><?xml version="1.0" encoding="utf-8"?>
<ds:datastoreItem xmlns:ds="http://schemas.openxmlformats.org/officeDocument/2006/customXml" ds:itemID="{47AE9418-B066-4CA4-A36B-903F665FBBCB}">
  <ds:schemaRefs>
    <ds:schemaRef ds:uri="http://schemas.microsoft.com/sharepoint/v3/contenttype/forms"/>
  </ds:schemaRefs>
</ds:datastoreItem>
</file>

<file path=customXml/itemProps2.xml><?xml version="1.0" encoding="utf-8"?>
<ds:datastoreItem xmlns:ds="http://schemas.openxmlformats.org/officeDocument/2006/customXml" ds:itemID="{738938DF-7CAB-4EBB-9871-3561DD8C2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b6912-1179-493d-a4d8-f079e557c7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754AFF-B3DC-409B-BC53-D7FFE8D141BF}">
  <ds:schemaRefs>
    <ds:schemaRef ds:uri="http://schemas.microsoft.com/office/2006/documentManagement/types"/>
    <ds:schemaRef ds:uri="3d4b6912-1179-493d-a4d8-f079e557c7c9"/>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8482</Words>
  <Application>Microsoft Office PowerPoint</Application>
  <PresentationFormat>On-screen Show (16:9)</PresentationFormat>
  <Paragraphs>1292</Paragraphs>
  <Slides>83</Slides>
  <Notes>10</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83</vt:i4>
      </vt:variant>
    </vt:vector>
  </HeadingPairs>
  <TitlesOfParts>
    <vt:vector size="99" baseType="lpstr">
      <vt:lpstr>FangSong</vt:lpstr>
      <vt:lpstr>ＭＳ Ｐゴシック</vt:lpstr>
      <vt:lpstr>ＭＳ Ｐゴシック</vt:lpstr>
      <vt:lpstr>Arial</vt:lpstr>
      <vt:lpstr>Calibri</vt:lpstr>
      <vt:lpstr>Consolas</vt:lpstr>
      <vt:lpstr>Courier New</vt:lpstr>
      <vt:lpstr>Intel Clear</vt:lpstr>
      <vt:lpstr>Intel Clear Pro</vt:lpstr>
      <vt:lpstr>Neo Sans Intel</vt:lpstr>
      <vt:lpstr>Neo Sans Intel Medium</vt:lpstr>
      <vt:lpstr>Symbol</vt:lpstr>
      <vt:lpstr>Times New Roman</vt:lpstr>
      <vt:lpstr>Verdana</vt:lpstr>
      <vt:lpstr>Wingdings</vt:lpstr>
      <vt:lpstr>Int_PPT Template_ClearPro_16x9</vt:lpstr>
      <vt:lpstr>Using intel C/C++ compiler for Integrated graphics</vt:lpstr>
      <vt:lpstr>Legal Notice</vt:lpstr>
      <vt:lpstr>Executive Summary</vt:lpstr>
      <vt:lpstr>Agenda</vt:lpstr>
      <vt:lpstr>Introduction</vt:lpstr>
      <vt:lpstr>Gen architecture</vt:lpstr>
      <vt:lpstr>What is Intel Integrated Graphics?</vt:lpstr>
      <vt:lpstr>Gen architecture</vt:lpstr>
      <vt:lpstr>Gen architecture building blocks</vt:lpstr>
      <vt:lpstr>Gen architecture highlights</vt:lpstr>
      <vt:lpstr>Gen architecture highlights (cont’d 1)</vt:lpstr>
      <vt:lpstr>Gen architecture highlights (cont’d 2)</vt:lpstr>
      <vt:lpstr>Architecture summary</vt:lpstr>
      <vt:lpstr>Programming models</vt:lpstr>
      <vt:lpstr>Programming models for Gen - OpenCL</vt:lpstr>
      <vt:lpstr>Programming models – Microsoft AMP</vt:lpstr>
      <vt:lpstr>Programming models for Gen – CilkPlus</vt:lpstr>
      <vt:lpstr>Why use Intel compiler?</vt:lpstr>
      <vt:lpstr>Gen C/C++ Compiler and Runtime workflow intro</vt:lpstr>
      <vt:lpstr>Compilation process flow</vt:lpstr>
      <vt:lpstr>Linking flow</vt:lpstr>
      <vt:lpstr>Software Stack for Gen offload </vt:lpstr>
      <vt:lpstr>System and compiler setup</vt:lpstr>
      <vt:lpstr>System Requirements</vt:lpstr>
      <vt:lpstr>System Requirements</vt:lpstr>
      <vt:lpstr>System Setup</vt:lpstr>
      <vt:lpstr>System Setup</vt:lpstr>
      <vt:lpstr>System setup: verify</vt:lpstr>
      <vt:lpstr>Compilation</vt:lpstr>
      <vt:lpstr>Running Gen hetero application</vt:lpstr>
      <vt:lpstr>Examples: basics</vt:lpstr>
      <vt:lpstr>Example1a: basic #pragma offload</vt:lpstr>
      <vt:lpstr>Example1b: basic #pragma offload with AN</vt:lpstr>
      <vt:lpstr>Example1c: basic OpenMP synatax for offload</vt:lpstr>
      <vt:lpstr>Example1d: basic async offload</vt:lpstr>
      <vt:lpstr>Key language and semantic restrictions</vt:lpstr>
      <vt:lpstr>Conclusion</vt:lpstr>
      <vt:lpstr>Examples: advanced features</vt:lpstr>
      <vt:lpstr>Advanced features: static data</vt:lpstr>
      <vt:lpstr>Advanced features: recursive calls &amp; separate compilation</vt:lpstr>
      <vt:lpstr>Advanced features: Shared Virtual Memory</vt:lpstr>
      <vt:lpstr>Advanced features: Shared Local Memory</vt:lpstr>
      <vt:lpstr>Examples: heterogeneous execution</vt:lpstr>
      <vt:lpstr>N-Body simulation</vt:lpstr>
      <vt:lpstr>N-Body simulation: main loop</vt:lpstr>
      <vt:lpstr>N-Body simulation: #pragma offload</vt:lpstr>
      <vt:lpstr>N-Body simulation: asynchronous kernel</vt:lpstr>
      <vt:lpstr>N-Body simulation: blocking</vt:lpstr>
      <vt:lpstr>N-Body simulation: heterogeneous execution</vt:lpstr>
      <vt:lpstr>N-Body simulation</vt:lpstr>
      <vt:lpstr>Performance tuning</vt:lpstr>
      <vt:lpstr>Performance tuning tips: engage all hardware</vt:lpstr>
      <vt:lpstr>Performance tuning tips: use registers</vt:lpstr>
      <vt:lpstr>Performance tuning tips: miscellaneous</vt:lpstr>
      <vt:lpstr>Matrix multiplication example. </vt:lpstr>
      <vt:lpstr>Matrix multiplication - naive</vt:lpstr>
      <vt:lpstr>Matrix multiplication - tiled</vt:lpstr>
      <vt:lpstr>Matrix multiplication - SLM</vt:lpstr>
      <vt:lpstr>Matrix multiplication: naïve</vt:lpstr>
      <vt:lpstr>Matrix multiplication: naïve (code)</vt:lpstr>
      <vt:lpstr>Matrix multiplication: tiled</vt:lpstr>
      <vt:lpstr>Matrix multiplication: tiled (code)</vt:lpstr>
      <vt:lpstr>Matrix multiplication: tiled (code) – cont’d</vt:lpstr>
      <vt:lpstr>Matrix multiplication: tiled optimized</vt:lpstr>
      <vt:lpstr>Matrix multiplication: tiled optimized</vt:lpstr>
      <vt:lpstr>Matrix multiplication: tiled optimized – cont’d</vt:lpstr>
      <vt:lpstr>Matrix multiplication: SLM version</vt:lpstr>
      <vt:lpstr>Matrix multiplication: SLM version (code)</vt:lpstr>
      <vt:lpstr>Matrix multiplication: VTune analysis</vt:lpstr>
      <vt:lpstr>VTune setup</vt:lpstr>
      <vt:lpstr>VTune results</vt:lpstr>
      <vt:lpstr>More VTune GPU options</vt:lpstr>
      <vt:lpstr>More Vtune GPU options (cont’d)</vt:lpstr>
      <vt:lpstr>Matrix multiplication: GTPin analysis</vt:lpstr>
      <vt:lpstr>GTPin intro (http://goto/gtpin) </vt:lpstr>
      <vt:lpstr>GTPin opcodeprof sub-tool</vt:lpstr>
      <vt:lpstr>GTPin opcodeprof sub-tool results</vt:lpstr>
      <vt:lpstr>Key results &amp; Conclusion</vt:lpstr>
      <vt:lpstr>CPU + GPU cooperative execution speed-up</vt:lpstr>
      <vt:lpstr>Key 16.0 compiler features summary</vt:lpstr>
      <vt:lpstr>Acknowledgements</vt:lpstr>
      <vt:lpstr>Q&amp;A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2015-05-06T16:36:39Z</dcterms:created>
  <dcterms:modified xsi:type="dcterms:W3CDTF">2015-10-16T13:34:59Z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0x010100ED938FCB759CD04C8036DCFFB012F572</vt:lpwstr>
  </property>
</Properties>
</file>