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0" r:id="rId2"/>
    <p:sldId id="257" r:id="rId3"/>
    <p:sldId id="261" r:id="rId4"/>
    <p:sldId id="258" r:id="rId5"/>
    <p:sldId id="276" r:id="rId6"/>
    <p:sldId id="271" r:id="rId7"/>
    <p:sldId id="268" r:id="rId8"/>
    <p:sldId id="262" r:id="rId9"/>
    <p:sldId id="282" r:id="rId10"/>
    <p:sldId id="281" r:id="rId11"/>
    <p:sldId id="267" r:id="rId12"/>
    <p:sldId id="273" r:id="rId13"/>
    <p:sldId id="263" r:id="rId14"/>
    <p:sldId id="264" r:id="rId15"/>
    <p:sldId id="275" r:id="rId16"/>
    <p:sldId id="265" r:id="rId17"/>
    <p:sldId id="266" r:id="rId18"/>
    <p:sldId id="278" r:id="rId19"/>
    <p:sldId id="280" r:id="rId20"/>
    <p:sldId id="279" r:id="rId21"/>
    <p:sldId id="277" r:id="rId22"/>
    <p:sldId id="272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9BD2C-A011-4B13-A99B-1190B3A8E9C6}" type="datetimeFigureOut">
              <a:rPr lang="ru-RU" smtClean="0"/>
              <a:t>28.05.2024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9BD79-FB5D-4267-8ADB-12A992F4E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488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33C3-4B11-44A5-8A4A-6D7E7173F684}" type="datetime1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82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C199-A282-4778-940C-0471E1202C45}" type="datetime1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74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1F8E-0F52-4441-92DB-189F221F18AD}" type="datetime1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4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4E19-BDBF-4459-BD64-082AF5CBAC81}" type="datetime1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94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4C45-CDF1-43EA-973D-051E1CAD298A}" type="datetime1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86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2D6B-C3B1-4408-AFE4-47400481D2AF}" type="datetime1">
              <a:rPr lang="ru-RU" smtClean="0"/>
              <a:t>28.05.2024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53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DAA4-D2BA-41BC-BB46-C75EBC7897D2}" type="datetime1">
              <a:rPr lang="ru-RU" smtClean="0"/>
              <a:t>28.05.2024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66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47CD-05FF-4CCE-ADBB-9D4F9CDA3A02}" type="datetime1">
              <a:rPr lang="ru-RU" smtClean="0"/>
              <a:t>28.05.2024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45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1656-6DDD-4CAA-81F6-6641D0DA7017}" type="datetime1">
              <a:rPr lang="ru-RU" smtClean="0"/>
              <a:t>28.05.2024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3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894B-9625-430F-9B9A-BF36AFAE0B5B}" type="datetime1">
              <a:rPr lang="ru-RU" smtClean="0"/>
              <a:t>28.05.2024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4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E669-6AE7-4F1D-BAF5-71C18E7D1E10}" type="datetime1">
              <a:rPr lang="ru-RU" smtClean="0"/>
              <a:t>28.05.2024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07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FB48F-75F0-47D3-910B-20E7BE5531C2}" type="datetime1">
              <a:rPr lang="ru-RU" smtClean="0"/>
              <a:t>28.05.2024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9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2736304"/>
          </a:xfrm>
        </p:spPr>
        <p:txBody>
          <a:bodyPr>
            <a:normAutofit/>
          </a:bodyPr>
          <a:lstStyle/>
          <a:p>
            <a:r>
              <a:rPr lang="ru-RU" sz="3200" dirty="0"/>
              <a:t>Разработка веб-сервиса для просмотра и сравнения рейтингов и отзывов автосервисов по городам России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5013176"/>
            <a:ext cx="8136904" cy="1512168"/>
          </a:xfrm>
        </p:spPr>
        <p:txBody>
          <a:bodyPr>
            <a:normAutofit/>
          </a:bodyPr>
          <a:lstStyle/>
          <a:p>
            <a:pPr algn="r"/>
            <a:r>
              <a:rPr lang="ru-RU" sz="2000" dirty="0">
                <a:solidFill>
                  <a:schemeClr val="tx1"/>
                </a:solidFill>
              </a:rPr>
              <a:t>Факультет: Факультет Электроники и Вычислительной техники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</a:rPr>
              <a:t>Кафедра: Программное обеспечение автоматизированных систем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</a:rPr>
              <a:t>Руководитель работы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Гилка</a:t>
            </a:r>
            <a:r>
              <a:rPr lang="ru-RU" sz="2000" dirty="0">
                <a:solidFill>
                  <a:schemeClr val="tx1"/>
                </a:solidFill>
              </a:rPr>
              <a:t> В.В.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</a:rPr>
              <a:t>Исполнитель работы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ru-RU" sz="2000" dirty="0">
                <a:solidFill>
                  <a:schemeClr val="tx1"/>
                </a:solidFill>
              </a:rPr>
              <a:t> студент группы ПрИн-466 Гайлевич Я.В.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5B3596C-C9D3-6940-D6E6-B037A96045E1}"/>
              </a:ext>
            </a:extLst>
          </p:cNvPr>
          <p:cNvSpPr txBox="1">
            <a:spLocks/>
          </p:cNvSpPr>
          <p:nvPr/>
        </p:nvSpPr>
        <p:spPr>
          <a:xfrm>
            <a:off x="685800" y="476672"/>
            <a:ext cx="777240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Государственное образовательное учреждение Высшего профессионального образования ФГБОУ ВО «Волгоградский государственный технический университет»</a:t>
            </a:r>
            <a:endParaRPr lang="en-US" sz="2000" dirty="0"/>
          </a:p>
          <a:p>
            <a:r>
              <a:rPr lang="ru-RU" sz="2000" dirty="0"/>
              <a:t>Факультет электроники и вычислительной техники</a:t>
            </a:r>
          </a:p>
        </p:txBody>
      </p:sp>
    </p:spTree>
    <p:extLst>
      <p:ext uri="{BB962C8B-B14F-4D97-AF65-F5344CB8AC3E}">
        <p14:creationId xmlns:p14="http://schemas.microsoft.com/office/powerpoint/2010/main" val="293470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1440160"/>
          </a:xfrm>
        </p:spPr>
        <p:txBody>
          <a:bodyPr>
            <a:normAutofit/>
          </a:bodyPr>
          <a:lstStyle/>
          <a:p>
            <a:r>
              <a:rPr lang="ru-RU" dirty="0"/>
              <a:t>Предлагаемое решение</a:t>
            </a:r>
            <a:br>
              <a:rPr lang="ru-RU" dirty="0"/>
            </a:br>
            <a:r>
              <a:rPr lang="ru-RU" dirty="0"/>
              <a:t>(Ложные отзывы)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DEFAFE-1386-B458-4D20-8526F850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10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35435-8581-9D15-EDE8-C50A0F10684C}"/>
              </a:ext>
            </a:extLst>
          </p:cNvPr>
          <p:cNvSpPr txBox="1"/>
          <p:nvPr/>
        </p:nvSpPr>
        <p:spPr>
          <a:xfrm>
            <a:off x="1619672" y="1988840"/>
            <a:ext cx="6408712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20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Требование прикрепить к отзыву чек о предоставлении услуги для подтверждения достоверности отзыва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20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Авторизация пользователя через Госуслуги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20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Проверка администратором наличия прикрепленного чека и его соответствия с данными пользователя. </a:t>
            </a:r>
          </a:p>
        </p:txBody>
      </p:sp>
    </p:spTree>
    <p:extLst>
      <p:ext uri="{BB962C8B-B14F-4D97-AF65-F5344CB8AC3E}">
        <p14:creationId xmlns:p14="http://schemas.microsoft.com/office/powerpoint/2010/main" val="13320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/>
          </a:bodyPr>
          <a:lstStyle/>
          <a:p>
            <a:r>
              <a:rPr lang="ru-RU" sz="3600" dirty="0"/>
              <a:t>Обзор аналогов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t">
            <a:normAutofit/>
          </a:bodyPr>
          <a:lstStyle/>
          <a:p>
            <a:pPr algn="l"/>
            <a:r>
              <a:rPr lang="ru-RU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Критерии сравнения: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Удобство использования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Доступность и актуальность данных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 Возможности фильтрации и сортировки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 Возможность оставлять отзывы и ставить рейтинги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5. </a:t>
            </a:r>
            <a:r>
              <a:rPr lang="ru-RU" sz="23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Надежность</a:t>
            </a: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отзывов и рейтингов: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</a:t>
            </a: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Геолокационные функции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</a:t>
            </a: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Сравнение рейтингов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pPr algn="l"/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98602D-2EB0-23B2-ADA0-A1E7FC15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516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Обзор аналогов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/>
          <a:lstStyle/>
          <a:p>
            <a:endParaRPr lang="ru-RU" sz="2800" dirty="0">
              <a:solidFill>
                <a:schemeClr val="tx1"/>
              </a:solidFill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B5AB990B-CC0E-A68D-02BA-F92475EBC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290861"/>
              </p:ext>
            </p:extLst>
          </p:nvPr>
        </p:nvGraphicFramePr>
        <p:xfrm>
          <a:off x="518870" y="1341008"/>
          <a:ext cx="8106259" cy="45805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65498">
                  <a:extLst>
                    <a:ext uri="{9D8B030D-6E8A-4147-A177-3AD203B41FA5}">
                      <a16:colId xmlns:a16="http://schemas.microsoft.com/office/drawing/2014/main" val="276953936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24461431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80473674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6554937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4271576394"/>
                    </a:ext>
                  </a:extLst>
                </a:gridCol>
                <a:gridCol w="1506260">
                  <a:extLst>
                    <a:ext uri="{9D8B030D-6E8A-4147-A177-3AD203B41FA5}">
                      <a16:colId xmlns:a16="http://schemas.microsoft.com/office/drawing/2014/main" val="4168093325"/>
                    </a:ext>
                  </a:extLst>
                </a:gridCol>
                <a:gridCol w="1158037">
                  <a:extLst>
                    <a:ext uri="{9D8B030D-6E8A-4147-A177-3AD203B41FA5}">
                      <a16:colId xmlns:a16="http://schemas.microsoft.com/office/drawing/2014/main" val="807557919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r>
                        <a:rPr lang="ru-RU" dirty="0"/>
                        <a:t>Критерий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Яндекс.Карты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2гис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uremont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Лучшие-автосервисы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autoreshenie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likengo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39247"/>
                  </a:ext>
                </a:extLst>
              </a:tr>
              <a:tr h="368032">
                <a:tc>
                  <a:txBody>
                    <a:bodyPr/>
                    <a:lstStyle/>
                    <a:p>
                      <a:r>
                        <a:rPr lang="ru-RU" sz="1600" dirty="0"/>
                        <a:t>Удобство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33667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ru-RU" sz="1600" dirty="0"/>
                        <a:t>Полнота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185850"/>
                  </a:ext>
                </a:extLst>
              </a:tr>
              <a:tr h="512048">
                <a:tc>
                  <a:txBody>
                    <a:bodyPr/>
                    <a:lstStyle/>
                    <a:p>
                      <a:r>
                        <a:rPr lang="ru-RU" sz="1600" dirty="0"/>
                        <a:t>Фильтрация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183611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ru-RU" sz="1600" dirty="0"/>
                        <a:t>Отзывы и рейтинги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43347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ru-RU" sz="1600" dirty="0"/>
                        <a:t>Надежность отзывов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544616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ru-RU" sz="1600" dirty="0"/>
                        <a:t>Геолокация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9940494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ru-RU" sz="1600" dirty="0"/>
                        <a:t>Сравнение рейтингов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739627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99BDE21-280E-6868-1531-FE7FA5CF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844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r>
              <a:rPr lang="ru-RU" sz="3200" dirty="0"/>
              <a:t>Функциональные требования нотации </a:t>
            </a:r>
            <a:r>
              <a:rPr lang="en-US" sz="3200" dirty="0"/>
              <a:t>UML</a:t>
            </a: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526A2B-6092-E89C-3C80-41B5E094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13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D8420C5-9625-84C7-7CF7-7579AACE1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836711"/>
            <a:ext cx="6984776" cy="569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8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Входные и выходные данные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/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Входные данные: 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Поисковые запросы пользователя</a:t>
            </a:r>
          </a:p>
          <a:p>
            <a:pPr algn="l"/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Выходные данные: 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Списки автосервисов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соответствующие запросам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подробной информацией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рейтингом и отзывами.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34CFC2-A48B-9B33-9681-05F97BB4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695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r>
              <a:rPr lang="ru-RU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Инструментальные средства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E63FBB-FD16-AD7A-6E99-6ADB48780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4517978"/>
            <a:ext cx="5611340" cy="171465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41BACD1-FB30-C519-837B-AC9A9A3B9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0768"/>
            <a:ext cx="5611340" cy="317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4BD161-C804-48FC-52BD-16EA9E96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652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классов нотации </a:t>
            </a:r>
            <a:r>
              <a:rPr lang="en-US" dirty="0"/>
              <a:t>UML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5589240"/>
            <a:ext cx="8106258" cy="648071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Концептуальный уровень</a:t>
            </a:r>
            <a:endParaRPr lang="ru-RU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167422-2B7E-51CF-69EC-8792A8884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319" y="1052736"/>
            <a:ext cx="4965353" cy="4248472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CE5631-09CA-3C4D-B7BE-BDE2DBAE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527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базы данных</a:t>
            </a:r>
            <a:r>
              <a:rPr lang="en-US" dirty="0"/>
              <a:t> </a:t>
            </a:r>
            <a:r>
              <a:rPr lang="ru-RU" dirty="0"/>
              <a:t>нотации </a:t>
            </a:r>
            <a:r>
              <a:rPr lang="en-US" dirty="0"/>
              <a:t>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5589240"/>
            <a:ext cx="8106258" cy="648072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Концептуальный уровень</a:t>
            </a:r>
            <a:endParaRPr lang="ru-RU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258A1F-4722-D171-0BE8-7CDC62E2C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453" y="1009585"/>
            <a:ext cx="6247094" cy="4542801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EDE2ED-2AE6-D58C-35F2-C35BB03F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491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504056"/>
          </a:xfrm>
        </p:spPr>
        <p:txBody>
          <a:bodyPr>
            <a:noAutofit/>
          </a:bodyPr>
          <a:lstStyle/>
          <a:p>
            <a:r>
              <a:rPr lang="ru-RU" sz="3200" dirty="0"/>
              <a:t>Макет главной страницы сервиса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EDE2ED-2AE6-D58C-35F2-C35BB03F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18</a:t>
            </a:fld>
            <a:endParaRPr lang="ru-RU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94A7DC2F-9DF7-F6A9-2930-09C823E3B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3C715D-95CE-A07F-D313-1C4DFC1FE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68" y="963065"/>
            <a:ext cx="8748464" cy="493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27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504056"/>
          </a:xfrm>
        </p:spPr>
        <p:txBody>
          <a:bodyPr>
            <a:noAutofit/>
          </a:bodyPr>
          <a:lstStyle/>
          <a:p>
            <a:r>
              <a:rPr lang="ru-RU" sz="3200" dirty="0"/>
              <a:t>Макет страницы со списком автосервисов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EDE2ED-2AE6-D58C-35F2-C35BB03F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19</a:t>
            </a:fld>
            <a:endParaRPr lang="ru-RU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94A7DC2F-9DF7-F6A9-2930-09C823E3B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2090570-0DDE-FF78-2F1E-828DA64E8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84" y="1055424"/>
            <a:ext cx="8460432" cy="474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648071"/>
          </a:xfrm>
        </p:spPr>
        <p:txBody>
          <a:bodyPr>
            <a:normAutofit/>
          </a:bodyPr>
          <a:lstStyle/>
          <a:p>
            <a:r>
              <a:rPr lang="ru-RU" sz="3600" dirty="0"/>
              <a:t>Актуальность работы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ru-RU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веб-сервиса обусловлена: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растущим спросом на качественное автообслуживание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повышенной конкуренцией среди автосервисов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</a:t>
            </a:r>
            <a:r>
              <a:rPr lang="ru-RU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тремлением потребителей получить услуги по оптимальным ценам</a:t>
            </a: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</a:t>
            </a:r>
            <a:r>
              <a:rPr lang="ru-RU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тсутствием уверенности потребителей в достоверности информации об автосервисах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</a:t>
            </a:r>
            <a:r>
              <a:rPr lang="ru-RU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отребностью потребителей в понятном интерфейсе, адаптированном для различных устройств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DA0F22-A181-B99E-BF69-21A68DF9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462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504056"/>
          </a:xfrm>
        </p:spPr>
        <p:txBody>
          <a:bodyPr>
            <a:noAutofit/>
          </a:bodyPr>
          <a:lstStyle/>
          <a:p>
            <a:r>
              <a:rPr lang="ru-RU" sz="3200" dirty="0"/>
              <a:t>Макет страницы автосервиса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EDE2ED-2AE6-D58C-35F2-C35BB03F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20</a:t>
            </a:fld>
            <a:endParaRPr lang="ru-RU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94A7DC2F-9DF7-F6A9-2930-09C823E3B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DC74438-5A38-9568-0D8E-93B26A60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714648"/>
            <a:ext cx="74390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97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504056"/>
          </a:xfrm>
        </p:spPr>
        <p:txBody>
          <a:bodyPr>
            <a:noAutofit/>
          </a:bodyPr>
          <a:lstStyle/>
          <a:p>
            <a:r>
              <a:rPr lang="ru-RU" sz="3200" dirty="0"/>
              <a:t>Макет результата сравнения автосервисов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EDE2ED-2AE6-D58C-35F2-C35BB03F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21</a:t>
            </a:fld>
            <a:endParaRPr lang="ru-RU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94A7DC2F-9DF7-F6A9-2930-09C823E3B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BF44FD2-97DA-89CE-AA36-FADB27594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92696"/>
            <a:ext cx="6400800" cy="589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00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F3AE5-8F5E-FB66-D9E0-D86BDEFC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Проценты готовности работ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D743FF-0B1E-2705-B3B4-92263E9E1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ТЗ: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готово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ПЗ: 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ru-RU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pPr marL="0" indent="0" algn="ctr">
              <a:buNone/>
            </a:pP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Программа: 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ru-RU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85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FC7ABF-14FB-4DD8-86FA-152750F5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10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r>
              <a:rPr lang="ru-RU" sz="3600" dirty="0"/>
              <a:t>Описание проблемы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В России нет полноценных платформ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которых можно сравнивать рейтинги и информацию различных автосервисов. 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ногие владельцы автосервисов могут создавать фейковые отзывы или платить третьим лицам за написание положительных отзывов о своих услугах.</a:t>
            </a: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399DA4-8A75-D0FC-BAF5-F9003DB4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03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Цель работы и задачи исследования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5112568"/>
          </a:xfrm>
        </p:spPr>
        <p:txBody>
          <a:bodyPr anchor="ctr">
            <a:no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Цель работы: </a:t>
            </a: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обеспечение пользователей всей необходимой и актуальной информацией для принятия обоснованных решений при выборе автосервиса в различных городах России.</a:t>
            </a:r>
          </a:p>
          <a:p>
            <a:pPr algn="just"/>
            <a:endParaRPr lang="ru-RU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Задачи: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произвести анализ предметной области;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произвести обзор существующих аналогов и выявить их основные преимущества и недостатки;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определить требования к разрабатываемому веб-сервису;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исходя из требований произвести проектирование базы данных;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протестировать разработанный веб-сервис и доказать его работоспособности и эффективность.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215325-C7F4-7947-F2B8-17284C60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94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/>
          </a:bodyPr>
          <a:lstStyle/>
          <a:p>
            <a:r>
              <a:rPr lang="ru-RU" sz="3600" dirty="0"/>
              <a:t>Объект и предмет исследования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908720"/>
            <a:ext cx="8106258" cy="5328592"/>
          </a:xfrm>
        </p:spPr>
        <p:txBody>
          <a:bodyPr anchor="ctr">
            <a:norm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Объектом исследования </a:t>
            </a: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 работе является процесс предоставления и получения информации о качестве услуг автосервисов в различных городах России.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Предметом исследования </a:t>
            </a: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является разработка веб-сервиса, который обеспечивает сбор, систематизацию, визуализацию и доступ к данным о рейтингах и отзывах автосервисов.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F39129-0D20-A4D3-8D9B-FB7A903B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56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/>
          </a:bodyPr>
          <a:lstStyle/>
          <a:p>
            <a:r>
              <a:rPr lang="ru-RU" sz="3600" dirty="0"/>
              <a:t>Практическая значимость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t">
            <a:norm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еб-сервис предоставит пользователям удобный и надежный инструмент для поиска и 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сравнения 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информации о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различных</a:t>
            </a:r>
            <a:r>
              <a:rPr lang="ru-RU" sz="2000" b="0" i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автосервис</a:t>
            </a:r>
            <a:r>
              <a:rPr lang="ru-RU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ах</a:t>
            </a: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их качестве и надежности. Это позволит потребителям экономить время и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принимать более обоснованные решения при выборе сервиса, основываясь на реальных отзывах и оценках других клиентов.</a:t>
            </a:r>
            <a:endParaRPr lang="ru-RU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DAF77A-1407-F295-BC8C-4B369B4C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98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1271166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 ранее решалась проблема (Выбор приоритетного автосервиса)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D240C1-9B63-8EB5-4E02-3C89A866C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71" y="1459806"/>
            <a:ext cx="8106258" cy="4896544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5EFE40-2619-D73C-CFCD-2EF14A13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20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144016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Предлагаемое решение</a:t>
            </a:r>
            <a:br>
              <a:rPr lang="ru-RU" dirty="0"/>
            </a:br>
            <a:r>
              <a:rPr lang="ru-RU" dirty="0"/>
              <a:t>(Выбор приоритетного автосервиса)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0AD9AA-D534-347C-4815-E10403BB3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71" y="1733550"/>
            <a:ext cx="8106258" cy="33909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DEFAFE-1386-B458-4D20-8526F850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561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1271166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 ранее решалась проблема (Ложные отзывы)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5EFE40-2619-D73C-CFCD-2EF14A13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9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E942F-160B-452B-6643-6ECFF995C529}"/>
              </a:ext>
            </a:extLst>
          </p:cNvPr>
          <p:cNvSpPr txBox="1"/>
          <p:nvPr/>
        </p:nvSpPr>
        <p:spPr>
          <a:xfrm>
            <a:off x="1619672" y="2348880"/>
            <a:ext cx="5832648" cy="1881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1) Анализ текста отзыва с помощью искусственного интеллекта</a:t>
            </a:r>
            <a:endParaRPr lang="en-US" sz="200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ru-RU" sz="2000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Проверка содержания отзывов командой модераторов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3668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3160</TotalTime>
  <Words>592</Words>
  <Application>Microsoft Office PowerPoint</Application>
  <PresentationFormat>Экран (4:3)</PresentationFormat>
  <Paragraphs>147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ui-sans-serif</vt:lpstr>
      <vt:lpstr>Тема Office</vt:lpstr>
      <vt:lpstr>Разработка веб-сервиса для просмотра и сравнения рейтингов и отзывов автосервисов по городам России</vt:lpstr>
      <vt:lpstr>Актуальность работы</vt:lpstr>
      <vt:lpstr>Описание проблемы</vt:lpstr>
      <vt:lpstr>Цель работы и задачи исследования</vt:lpstr>
      <vt:lpstr>Объект и предмет исследования</vt:lpstr>
      <vt:lpstr>Практическая значимость</vt:lpstr>
      <vt:lpstr>Как ранее решалась проблема (Выбор приоритетного автосервиса)</vt:lpstr>
      <vt:lpstr>Предлагаемое решение (Выбор приоритетного автосервиса)</vt:lpstr>
      <vt:lpstr>Как ранее решалась проблема (Ложные отзывы)</vt:lpstr>
      <vt:lpstr>Предлагаемое решение (Ложные отзывы)</vt:lpstr>
      <vt:lpstr>Обзор аналогов</vt:lpstr>
      <vt:lpstr>Обзор аналогов</vt:lpstr>
      <vt:lpstr>Функциональные требования нотации UML</vt:lpstr>
      <vt:lpstr>Входные и выходные данные</vt:lpstr>
      <vt:lpstr>Инструментальные средства</vt:lpstr>
      <vt:lpstr>Структура классов нотации UML</vt:lpstr>
      <vt:lpstr>Структура базы данных нотации ER</vt:lpstr>
      <vt:lpstr>Макет главной страницы сервиса</vt:lpstr>
      <vt:lpstr>Макет страницы со списком автосервисов</vt:lpstr>
      <vt:lpstr>Макет страницы автосервиса</vt:lpstr>
      <vt:lpstr>Макет результата сравнения автосервисов</vt:lpstr>
      <vt:lpstr>Проценты готовности работ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qq</dc:creator>
  <cp:lastModifiedBy>Yn Gl</cp:lastModifiedBy>
  <cp:revision>25</cp:revision>
  <dcterms:created xsi:type="dcterms:W3CDTF">2024-04-18T14:14:35Z</dcterms:created>
  <dcterms:modified xsi:type="dcterms:W3CDTF">2024-05-28T03:16:29Z</dcterms:modified>
</cp:coreProperties>
</file>