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0" autoAdjust="0"/>
  </p:normalViewPr>
  <p:slideViewPr>
    <p:cSldViewPr>
      <p:cViewPr>
        <p:scale>
          <a:sx n="75" d="100"/>
          <a:sy n="75" d="100"/>
        </p:scale>
        <p:origin x="-58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92AD3-C3F8-4419-8377-8AB6450BBD5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2639-AE41-4FCF-BB8D-2BD51F038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51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2639-AE41-4FCF-BB8D-2BD51F038F1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17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2639-AE41-4FCF-BB8D-2BD51F038F1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8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0899-1335-4285-9C68-A535A6A0AB31}" type="datetime1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DEDA-D5BF-4E01-9907-4DF9873E53FF}" type="datetime1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21E7-56A0-4150-BD66-D7C490E25544}" type="datetime1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E295-5B94-4823-94B5-FE9F2F6A8A1B}" type="datetime1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6850-C165-4DB4-99FF-9E9F58477740}" type="datetime1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45BE-2D5D-4A59-B9D9-A93CDA4B6247}" type="datetime1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7F26-66A6-4073-93DB-9231D7C2F2F2}" type="datetime1">
              <a:rPr lang="ru-RU" smtClean="0"/>
              <a:t>20.12.2024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A73E-9C8A-42D2-ADCA-32CBE28F612B}" type="datetime1">
              <a:rPr lang="ru-RU" smtClean="0"/>
              <a:t>20.12.2024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248B-780E-4599-99F7-37CA691140F9}" type="datetime1">
              <a:rPr lang="ru-RU" smtClean="0"/>
              <a:t>20.12.2024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643-A9E0-4174-B314-0E2D128C357B}" type="datetime1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80F6-40A1-4A2D-9FBA-CE3A87408C91}" type="datetime1">
              <a:rPr lang="ru-RU" smtClean="0"/>
              <a:t>20.12.2024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CA43FD7-6D4F-4E74-B39B-7A81C2585FEA}" type="datetime1">
              <a:rPr lang="ru-RU" smtClean="0"/>
              <a:t>20.12.2024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543800" cy="2942183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Исследование влияния мобильных приложений на социальную интеграцию глухих людей и разработка прототипа приложения для поддержки их общения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7776864" cy="1066800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</a:rPr>
              <a:t>Исполнитель: </a:t>
            </a:r>
            <a:r>
              <a:rPr lang="ru-RU" dirty="0" smtClean="0">
                <a:solidFill>
                  <a:schemeClr val="tx1"/>
                </a:solidFill>
              </a:rPr>
              <a:t>студент </a:t>
            </a:r>
            <a:r>
              <a:rPr lang="ru-RU" dirty="0">
                <a:solidFill>
                  <a:schemeClr val="tx1"/>
                </a:solidFill>
              </a:rPr>
              <a:t>4 </a:t>
            </a:r>
            <a:r>
              <a:rPr lang="ru-RU" dirty="0" smtClean="0">
                <a:solidFill>
                  <a:schemeClr val="tx1"/>
                </a:solidFill>
              </a:rPr>
              <a:t>курса ПрИн-467 Панова В.В.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Научный </a:t>
            </a:r>
            <a:r>
              <a:rPr lang="ru-RU" dirty="0">
                <a:solidFill>
                  <a:schemeClr val="tx1"/>
                </a:solidFill>
              </a:rPr>
              <a:t>руководитель: </a:t>
            </a:r>
            <a:r>
              <a:rPr lang="ru-RU" dirty="0" smtClean="0">
                <a:solidFill>
                  <a:schemeClr val="tx1"/>
                </a:solidFill>
              </a:rPr>
              <a:t>ст. пр. Кузнецова А.С.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865" y="332656"/>
            <a:ext cx="762510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</a:rPr>
              <a:t>Волгоградский государственный технический </a:t>
            </a:r>
            <a:r>
              <a:rPr lang="ru-RU" sz="2000" dirty="0" smtClean="0">
                <a:solidFill>
                  <a:srgbClr val="000000"/>
                </a:solidFill>
              </a:rPr>
              <a:t>университет</a:t>
            </a:r>
          </a:p>
          <a:p>
            <a:pPr algn="ctr"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</a:rPr>
              <a:t>Кафедра «Программное </a:t>
            </a:r>
            <a:r>
              <a:rPr lang="ru-RU" sz="2000" dirty="0">
                <a:solidFill>
                  <a:srgbClr val="000000"/>
                </a:solidFill>
              </a:rPr>
              <a:t>обеспечение автоматизированных </a:t>
            </a:r>
            <a:r>
              <a:rPr lang="ru-RU" sz="2000" dirty="0" smtClean="0">
                <a:solidFill>
                  <a:srgbClr val="000000"/>
                </a:solidFill>
              </a:rPr>
              <a:t>систем»</a:t>
            </a:r>
            <a:endParaRPr lang="ru-R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5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7620000" cy="1143000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Спасибо за внимание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8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</a:rPr>
              <a:t>Актуальность работы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1632" y="1484784"/>
            <a:ext cx="7704856" cy="40164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smtClean="0"/>
              <a:t>Тема </a:t>
            </a:r>
            <a:r>
              <a:rPr lang="ru-RU" sz="2000" dirty="0"/>
              <a:t>исследования и разработки мобильных приложений для поддержки социальной интеграции глухих людей является актуальной и имеет как научную, так и практическую </a:t>
            </a:r>
            <a:r>
              <a:rPr lang="ru-RU" sz="2000" dirty="0" smtClean="0"/>
              <a:t>значимость.</a:t>
            </a:r>
          </a:p>
          <a:p>
            <a:pPr>
              <a:spcAft>
                <a:spcPts val="600"/>
              </a:spcAft>
            </a:pPr>
            <a:r>
              <a:rPr lang="ru-RU" sz="2000" dirty="0" smtClean="0"/>
              <a:t>Она </a:t>
            </a:r>
            <a:r>
              <a:rPr lang="ru-RU" sz="2000" dirty="0"/>
              <a:t>отвечает на вызовы современного общества, связанные с </a:t>
            </a:r>
            <a:r>
              <a:rPr lang="ru-RU" sz="2000" b="1" i="1" dirty="0"/>
              <a:t>инклюзией</a:t>
            </a:r>
            <a:r>
              <a:rPr lang="ru-RU" sz="2000" dirty="0"/>
              <a:t> и устранением </a:t>
            </a:r>
            <a:r>
              <a:rPr lang="ru-RU" sz="2000" b="1" i="1" dirty="0" smtClean="0"/>
              <a:t>коммуникационных барьеров </a:t>
            </a:r>
            <a:r>
              <a:rPr lang="ru-RU" sz="2000" dirty="0"/>
              <a:t>для людей с ограниченными </a:t>
            </a:r>
            <a:r>
              <a:rPr lang="ru-RU" sz="2000" dirty="0" smtClean="0"/>
              <a:t>возможностями.</a:t>
            </a:r>
          </a:p>
          <a:p>
            <a:pPr>
              <a:spcAft>
                <a:spcPts val="600"/>
              </a:spcAft>
            </a:pPr>
            <a:r>
              <a:rPr lang="ru-RU" sz="2000" dirty="0" smtClean="0"/>
              <a:t>Мобильные технологии могут стать ключевым инструментом для </a:t>
            </a:r>
            <a:r>
              <a:rPr lang="ru-RU" sz="2000" b="1" i="1" dirty="0" smtClean="0"/>
              <a:t>доступа к информации</a:t>
            </a:r>
            <a:r>
              <a:rPr lang="ru-RU" sz="2000" dirty="0" smtClean="0"/>
              <a:t>, </a:t>
            </a:r>
            <a:r>
              <a:rPr lang="ru-RU" sz="2000" b="1" i="1" dirty="0" smtClean="0"/>
              <a:t>коммуникации</a:t>
            </a:r>
            <a:r>
              <a:rPr lang="ru-RU" sz="2000" dirty="0"/>
              <a:t> </a:t>
            </a:r>
            <a:r>
              <a:rPr lang="ru-RU" sz="2000" dirty="0" smtClean="0"/>
              <a:t>и </a:t>
            </a:r>
            <a:r>
              <a:rPr lang="ru-RU" sz="2000" b="1" i="1" dirty="0" smtClean="0"/>
              <a:t>повышения качества жизни</a:t>
            </a:r>
            <a:r>
              <a:rPr lang="ru-RU" sz="2000" dirty="0" smtClean="0"/>
              <a:t> глухих людей.</a:t>
            </a:r>
          </a:p>
          <a:p>
            <a:pPr>
              <a:spcAft>
                <a:spcPts val="600"/>
              </a:spcAft>
            </a:pPr>
            <a:r>
              <a:rPr lang="ru-RU" sz="2000" dirty="0" smtClean="0"/>
              <a:t>Разработка </a:t>
            </a:r>
            <a:r>
              <a:rPr lang="ru-RU" sz="2000" dirty="0"/>
              <a:t>прототипа приложения может стать важным шагом в создании более доступного и инклюзивного мира для глухих людей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</a:rPr>
              <a:t>Описание существующей проблемы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0648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ru-RU" dirty="0" smtClean="0"/>
              <a:t>Коммуникационные барьеры:</a:t>
            </a:r>
          </a:p>
          <a:p>
            <a:pPr lvl="0">
              <a:spcAft>
                <a:spcPts val="600"/>
              </a:spcAft>
            </a:pPr>
            <a:r>
              <a:rPr lang="ru-RU" dirty="0" smtClean="0"/>
              <a:t>Глухие люди не всегда имеют </a:t>
            </a:r>
            <a:r>
              <a:rPr lang="ru-RU" b="1" i="1" dirty="0" smtClean="0"/>
              <a:t>доступ к информации</a:t>
            </a:r>
            <a:r>
              <a:rPr lang="ru-RU" dirty="0" smtClean="0"/>
              <a:t>, представленной на слух (новости, объявления, лекции), испытывают </a:t>
            </a:r>
            <a:r>
              <a:rPr lang="ru-RU" b="1" i="1" dirty="0" smtClean="0"/>
              <a:t>трудности в общении </a:t>
            </a:r>
            <a:r>
              <a:rPr lang="ru-RU" dirty="0" smtClean="0"/>
              <a:t>со слышащими людьми, когда нет возможности использовать жестовый язык или письменный текст. </a:t>
            </a:r>
          </a:p>
          <a:p>
            <a:pPr lvl="0">
              <a:spcAft>
                <a:spcPts val="600"/>
              </a:spcAft>
            </a:pPr>
            <a:r>
              <a:rPr lang="ru-RU" dirty="0" smtClean="0"/>
              <a:t>Поэтому возникают </a:t>
            </a:r>
            <a:r>
              <a:rPr lang="ru-RU" b="1" i="1" dirty="0" smtClean="0"/>
              <a:t>проблемы с профессиональным общением</a:t>
            </a:r>
            <a:r>
              <a:rPr lang="ru-RU" dirty="0" smtClean="0"/>
              <a:t>, когда</a:t>
            </a:r>
            <a:r>
              <a:rPr lang="ru-RU" b="1" dirty="0"/>
              <a:t> </a:t>
            </a:r>
            <a:r>
              <a:rPr lang="ru-RU" dirty="0" smtClean="0"/>
              <a:t>сталкиваются с трудностями в получении профессиональной подготовки и карьерном росте из-за недостатка коммуникации с коллегами и руководством.</a:t>
            </a:r>
          </a:p>
          <a:p>
            <a:pPr lvl="0">
              <a:spcAft>
                <a:spcPts val="600"/>
              </a:spcAft>
            </a:pPr>
            <a:endParaRPr lang="ru-RU" dirty="0" smtClean="0"/>
          </a:p>
          <a:p>
            <a:pPr lvl="0">
              <a:spcAft>
                <a:spcPts val="600"/>
              </a:spcAft>
            </a:pPr>
            <a:r>
              <a:rPr lang="ru-RU" dirty="0" smtClean="0"/>
              <a:t>Недостаток </a:t>
            </a:r>
            <a:r>
              <a:rPr lang="ru-RU" dirty="0"/>
              <a:t>доступа к </a:t>
            </a:r>
            <a:r>
              <a:rPr lang="ru-RU" dirty="0" smtClean="0"/>
              <a:t>услугам:</a:t>
            </a:r>
          </a:p>
          <a:p>
            <a:pPr>
              <a:spcAft>
                <a:spcPts val="600"/>
              </a:spcAft>
            </a:pPr>
            <a:r>
              <a:rPr lang="ru-RU" dirty="0" smtClean="0"/>
              <a:t>Глухие люди могут испытывать трудности в получении </a:t>
            </a:r>
            <a:r>
              <a:rPr lang="ru-RU" b="1" i="1" dirty="0" smtClean="0"/>
              <a:t>медицинской помощи </a:t>
            </a:r>
            <a:r>
              <a:rPr lang="ru-RU" dirty="0" smtClean="0"/>
              <a:t>из-за недостатка информации и коммуникации с врачами, также могут не иметь доступа к </a:t>
            </a:r>
            <a:r>
              <a:rPr lang="ru-RU" b="1" i="1" dirty="0" smtClean="0"/>
              <a:t>социальным услугам</a:t>
            </a:r>
            <a:r>
              <a:rPr lang="ru-RU" dirty="0" smtClean="0"/>
              <a:t>, адаптированным к их потребностям.</a:t>
            </a:r>
          </a:p>
          <a:p>
            <a:pPr>
              <a:spcAft>
                <a:spcPts val="600"/>
              </a:spcAft>
            </a:pPr>
            <a:r>
              <a:rPr lang="ru-RU" dirty="0" smtClean="0"/>
              <a:t>Глухие </a:t>
            </a:r>
            <a:r>
              <a:rPr lang="ru-RU" dirty="0"/>
              <a:t>дети часто не имеют доступа к качественному </a:t>
            </a:r>
            <a:r>
              <a:rPr lang="ru-RU" b="1" i="1" dirty="0"/>
              <a:t>образованию</a:t>
            </a:r>
            <a:r>
              <a:rPr lang="ru-RU" dirty="0"/>
              <a:t>, адаптированному к их </a:t>
            </a:r>
            <a:r>
              <a:rPr lang="ru-RU" dirty="0" smtClean="0"/>
              <a:t>потребностям.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1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</a:rPr>
              <a:t>Цель и задачи исследования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99288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 smtClean="0"/>
              <a:t>Цель работы</a:t>
            </a:r>
            <a:r>
              <a:rPr lang="ru-RU" dirty="0" smtClean="0"/>
              <a:t>: анализ </a:t>
            </a:r>
            <a:r>
              <a:rPr lang="ru-RU" dirty="0"/>
              <a:t>роли мобильных приложений в содействии социальной интеграции глухих людей, а также в разработке прототипа приложения, направленного на поддержку их коммуникации</a:t>
            </a:r>
            <a:r>
              <a:rPr lang="ru-RU" dirty="0" smtClean="0"/>
              <a:t>.</a:t>
            </a:r>
          </a:p>
          <a:p>
            <a:pPr>
              <a:spcAft>
                <a:spcPts val="600"/>
              </a:spcAft>
            </a:pPr>
            <a:endParaRPr lang="ru-RU" dirty="0"/>
          </a:p>
          <a:p>
            <a:pPr>
              <a:spcAft>
                <a:spcPts val="600"/>
              </a:spcAft>
            </a:pPr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pPr>
              <a:spcAft>
                <a:spcPts val="600"/>
              </a:spcAft>
            </a:pPr>
            <a:r>
              <a:rPr lang="ru-RU" dirty="0"/>
              <a:t>- анализ существующих мобильных приложений для глухих пользователей;</a:t>
            </a:r>
          </a:p>
          <a:p>
            <a:pPr>
              <a:spcAft>
                <a:spcPts val="600"/>
              </a:spcAft>
            </a:pPr>
            <a:r>
              <a:rPr lang="ru-RU" dirty="0"/>
              <a:t>- анализ эффективности различных подходов к разработке интерфейсов и функционала для облегчения коммуникации;</a:t>
            </a:r>
          </a:p>
          <a:p>
            <a:pPr>
              <a:spcAft>
                <a:spcPts val="600"/>
              </a:spcAft>
            </a:pPr>
            <a:r>
              <a:rPr lang="ru-RU" dirty="0"/>
              <a:t>- исследование особенностей и требований целевой аудитории;</a:t>
            </a:r>
          </a:p>
          <a:p>
            <a:pPr>
              <a:spcAft>
                <a:spcPts val="600"/>
              </a:spcAft>
            </a:pPr>
            <a:r>
              <a:rPr lang="ru-RU" dirty="0"/>
              <a:t>- изучение и выбор технологий для создания прототипа;</a:t>
            </a:r>
          </a:p>
          <a:p>
            <a:pPr>
              <a:spcAft>
                <a:spcPts val="600"/>
              </a:spcAft>
            </a:pPr>
            <a:r>
              <a:rPr lang="ru-RU" dirty="0"/>
              <a:t>- разработка концепции и функциональной структуры приложения;</a:t>
            </a:r>
          </a:p>
          <a:p>
            <a:pPr>
              <a:spcAft>
                <a:spcPts val="600"/>
              </a:spcAft>
            </a:pPr>
            <a:r>
              <a:rPr lang="ru-RU" dirty="0"/>
              <a:t>- создание прототипа (макета) мобильного приложения;</a:t>
            </a:r>
          </a:p>
          <a:p>
            <a:pPr>
              <a:spcAft>
                <a:spcPts val="600"/>
              </a:spcAft>
            </a:pPr>
            <a:r>
              <a:rPr lang="ru-RU" dirty="0"/>
              <a:t>- оценка потенциальной эффективности предложенного решения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5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</a:rPr>
              <a:t>Объект и предмет исследования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719032"/>
            <a:ext cx="3538736" cy="4590288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ru-RU" sz="2400" b="1" i="1" dirty="0"/>
              <a:t>Объект исследования</a:t>
            </a:r>
            <a:r>
              <a:rPr lang="ru-RU" sz="2400" dirty="0"/>
              <a:t>: 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ru-RU" sz="2400" dirty="0"/>
              <a:t>Социальная интеграция глухих людей с помощью мобильных приложений.</a:t>
            </a:r>
          </a:p>
          <a:p>
            <a:endParaRPr lang="ru-RU" sz="2400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139952" y="1719032"/>
            <a:ext cx="4176464" cy="4590288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ru-RU" sz="2400" b="1" i="1" dirty="0"/>
              <a:t>Предмет исследования</a:t>
            </a:r>
            <a:r>
              <a:rPr lang="ru-RU" sz="2400" dirty="0"/>
              <a:t>: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ru-RU" sz="2400" dirty="0"/>
              <a:t>Механизмы и функции мобильных приложений, способствующие улучшению социальной интеграции и коммуникации для глухих пользователей.</a:t>
            </a:r>
          </a:p>
          <a:p>
            <a:pPr marL="11430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9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</a:rPr>
              <a:t>Существующее решение и процесс решения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860444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Низкая </a:t>
            </a:r>
            <a:r>
              <a:rPr lang="ru-RU" dirty="0"/>
              <a:t>точность и скорость </a:t>
            </a:r>
            <a:r>
              <a:rPr lang="ru-RU" dirty="0" smtClean="0"/>
              <a:t>перевода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Ограниченная </a:t>
            </a:r>
            <a:r>
              <a:rPr lang="ru-RU" dirty="0"/>
              <a:t>поддержка языков и </a:t>
            </a:r>
            <a:r>
              <a:rPr lang="ru-RU" dirty="0" smtClean="0"/>
              <a:t>диалектов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Высокая стоимость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Зависимость </a:t>
            </a:r>
            <a:r>
              <a:rPr lang="ru-RU" dirty="0"/>
              <a:t>от дополнительных </a:t>
            </a:r>
            <a:r>
              <a:rPr lang="ru-RU" dirty="0" smtClean="0"/>
              <a:t>устройств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Недостаточная </a:t>
            </a:r>
            <a:r>
              <a:rPr lang="ru-RU" dirty="0"/>
              <a:t>интеграция с другими приложениями и </a:t>
            </a:r>
            <a:r>
              <a:rPr lang="ru-RU" dirty="0" smtClean="0"/>
              <a:t>устройствами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Недостаточное </a:t>
            </a:r>
            <a:r>
              <a:rPr lang="ru-RU" dirty="0"/>
              <a:t>тестирование и оценка </a:t>
            </a:r>
            <a:r>
              <a:rPr lang="ru-RU" dirty="0" smtClean="0"/>
              <a:t>эффективности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4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</a:rPr>
              <a:t>Обзор аналогов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7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7635627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8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</a:rPr>
              <a:t>Предлагаемое решение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916832"/>
            <a:ext cx="799288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smtClean="0"/>
              <a:t>Направления</a:t>
            </a:r>
            <a:r>
              <a:rPr lang="ru-RU" sz="2000" dirty="0"/>
              <a:t>, которые будет учитывать разрабатываемый прототип: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/>
              <a:t>Повышение </a:t>
            </a:r>
            <a:r>
              <a:rPr lang="ru-RU" sz="2000" dirty="0"/>
              <a:t>точности и скорости </a:t>
            </a:r>
            <a:r>
              <a:rPr lang="ru-RU" sz="2000" dirty="0" smtClean="0"/>
              <a:t>перевода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/>
              <a:t>Расширение </a:t>
            </a:r>
            <a:r>
              <a:rPr lang="ru-RU" sz="2000" dirty="0"/>
              <a:t>поддержки языков и </a:t>
            </a:r>
            <a:r>
              <a:rPr lang="ru-RU" sz="2000" dirty="0" smtClean="0"/>
              <a:t>диалектов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/>
              <a:t>Снижение стоимости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/>
              <a:t>Улучшение </a:t>
            </a:r>
            <a:r>
              <a:rPr lang="ru-RU" sz="2000" dirty="0"/>
              <a:t>удобства </a:t>
            </a:r>
            <a:r>
              <a:rPr lang="ru-RU" sz="2000" dirty="0" smtClean="0"/>
              <a:t>использования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/>
              <a:t>Интеграция </a:t>
            </a:r>
            <a:r>
              <a:rPr lang="ru-RU" sz="2000" dirty="0"/>
              <a:t>с другими приложениями и </a:t>
            </a:r>
            <a:r>
              <a:rPr lang="ru-RU" sz="2000" dirty="0" smtClean="0"/>
              <a:t>устройствами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/>
              <a:t>Проведение </a:t>
            </a:r>
            <a:r>
              <a:rPr lang="ru-RU" sz="2000" dirty="0"/>
              <a:t>тщательного тестирования и оценки </a:t>
            </a:r>
            <a:r>
              <a:rPr lang="ru-RU" sz="2000" dirty="0" smtClean="0"/>
              <a:t>эффективности</a:t>
            </a:r>
            <a:r>
              <a:rPr lang="ru-RU" sz="2000" dirty="0" smtClean="0"/>
              <a:t> 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9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</a:rPr>
              <a:t> Практическая значимость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13690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/>
              <a:t>Создание </a:t>
            </a:r>
            <a:r>
              <a:rPr lang="ru-RU" sz="2000" dirty="0"/>
              <a:t>равных </a:t>
            </a:r>
            <a:r>
              <a:rPr lang="ru-RU" sz="2000" dirty="0" smtClean="0"/>
              <a:t>возможностей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/>
              <a:t>Повышение </a:t>
            </a:r>
            <a:r>
              <a:rPr lang="ru-RU" sz="2000" dirty="0"/>
              <a:t>качества </a:t>
            </a:r>
            <a:r>
              <a:rPr lang="ru-RU" sz="2000" dirty="0" smtClean="0"/>
              <a:t>жизни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/>
              <a:t>Развитие </a:t>
            </a:r>
            <a:r>
              <a:rPr lang="ru-RU" sz="2000" dirty="0"/>
              <a:t>инклюзивного </a:t>
            </a:r>
            <a:r>
              <a:rPr lang="ru-RU" sz="2000" dirty="0" smtClean="0"/>
              <a:t>общества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/>
              <a:t>Прогресс мобильной технологии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4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551</TotalTime>
  <Words>416</Words>
  <Application>Microsoft Office PowerPoint</Application>
  <PresentationFormat>Экран (4:3)</PresentationFormat>
  <Paragraphs>67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Соседство</vt:lpstr>
      <vt:lpstr>Исследование влияния мобильных приложений на социальную интеграцию глухих людей и разработка прототипа приложения для поддержки их общения</vt:lpstr>
      <vt:lpstr>Актуальность работы</vt:lpstr>
      <vt:lpstr>Описание существующей проблемы</vt:lpstr>
      <vt:lpstr>Цель и задачи исследования</vt:lpstr>
      <vt:lpstr>Объект и предмет исследования</vt:lpstr>
      <vt:lpstr>Существующее решение и процесс решения задачи</vt:lpstr>
      <vt:lpstr>Обзор аналогов</vt:lpstr>
      <vt:lpstr>Предлагаемое решение</vt:lpstr>
      <vt:lpstr> Практическая значимость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влияния мобильных приложений на социальную интеграцию глухих людей и разработка прототипа приложения для поддержки их общения</dc:title>
  <dc:creator>Pantori</dc:creator>
  <cp:lastModifiedBy>Pantori</cp:lastModifiedBy>
  <cp:revision>17</cp:revision>
  <dcterms:created xsi:type="dcterms:W3CDTF">2024-12-19T12:25:49Z</dcterms:created>
  <dcterms:modified xsi:type="dcterms:W3CDTF">2024-12-20T06:54:33Z</dcterms:modified>
</cp:coreProperties>
</file>