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50" autoAdjust="0"/>
  </p:normalViewPr>
  <p:slideViewPr>
    <p:cSldViewPr>
      <p:cViewPr>
        <p:scale>
          <a:sx n="75" d="100"/>
          <a:sy n="75" d="100"/>
        </p:scale>
        <p:origin x="-58" y="-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92AD3-C3F8-4419-8377-8AB6450BBD53}" type="datetimeFigureOut">
              <a:rPr lang="ru-RU" smtClean="0"/>
              <a:t>19.12.2024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62639-AE41-4FCF-BB8D-2BD51F038F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51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17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462639-AE41-4FCF-BB8D-2BD51F038F1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48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B0899-1335-4285-9C68-A535A6A0AB31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5DEDA-D5BF-4E01-9907-4DF9873E53FF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21E7-56A0-4150-BD66-D7C490E25544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EE295-5B94-4823-94B5-FE9F2F6A8A1B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F6850-C165-4DB4-99FF-9E9F58477740}" type="datetime1">
              <a:rPr lang="ru-RU" smtClean="0"/>
              <a:t>19.12.2024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645BE-2D5D-4A59-B9D9-A93CDA4B6247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67F26-66A6-4073-93DB-9231D7C2F2F2}" type="datetime1">
              <a:rPr lang="ru-RU" smtClean="0"/>
              <a:t>19.12.2024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A73E-9C8A-42D2-ADCA-32CBE28F612B}" type="datetime1">
              <a:rPr lang="ru-RU" smtClean="0"/>
              <a:t>19.12.2024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248B-780E-4599-99F7-37CA691140F9}" type="datetime1">
              <a:rPr lang="ru-RU" smtClean="0"/>
              <a:t>19.12.2024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0643-A9E0-4174-B314-0E2D128C357B}" type="datetime1">
              <a:rPr lang="ru-RU" smtClean="0"/>
              <a:t>19.12.2024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480F6-40A1-4A2D-9FBA-CE3A87408C91}" type="datetime1">
              <a:rPr lang="ru-RU" smtClean="0"/>
              <a:t>19.12.2024</a:t>
            </a:fld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1B61E6DC-7948-428B-BF0C-0B97AF471FA1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ECA43FD7-6D4F-4E74-B39B-7A81C2585FEA}" type="datetime1">
              <a:rPr lang="ru-RU" smtClean="0"/>
              <a:t>19.12.2024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543800" cy="2942183"/>
          </a:xfrm>
        </p:spPr>
        <p:txBody>
          <a:bodyPr>
            <a:no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Исследование влияния мобильных приложений на социальную интеграцию глухих людей и разработка прототипа приложения для поддержки их общения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941168"/>
            <a:ext cx="7776864" cy="1066800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solidFill>
                  <a:schemeClr val="tx1"/>
                </a:solidFill>
              </a:rPr>
              <a:t>Исполнитель: </a:t>
            </a:r>
            <a:r>
              <a:rPr lang="ru-RU" dirty="0" smtClean="0">
                <a:solidFill>
                  <a:schemeClr val="tx1"/>
                </a:solidFill>
              </a:rPr>
              <a:t>студент </a:t>
            </a:r>
            <a:r>
              <a:rPr lang="ru-RU" dirty="0">
                <a:solidFill>
                  <a:schemeClr val="tx1"/>
                </a:solidFill>
              </a:rPr>
              <a:t>4 </a:t>
            </a:r>
            <a:r>
              <a:rPr lang="ru-RU" dirty="0" smtClean="0">
                <a:solidFill>
                  <a:schemeClr val="tx1"/>
                </a:solidFill>
              </a:rPr>
              <a:t>курса ПрИн-467 Панова В.В.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Научный </a:t>
            </a:r>
            <a:r>
              <a:rPr lang="ru-RU" dirty="0">
                <a:solidFill>
                  <a:schemeClr val="tx1"/>
                </a:solidFill>
              </a:rPr>
              <a:t>руководитель: </a:t>
            </a:r>
            <a:r>
              <a:rPr lang="ru-RU" dirty="0" smtClean="0">
                <a:solidFill>
                  <a:schemeClr val="tx1"/>
                </a:solidFill>
              </a:rPr>
              <a:t>ст. пр. Кузнецова А.С.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5865" y="332656"/>
            <a:ext cx="76251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000" dirty="0">
                <a:solidFill>
                  <a:srgbClr val="000000"/>
                </a:solidFill>
              </a:rPr>
              <a:t>Волгоградский государственный технический </a:t>
            </a:r>
            <a:r>
              <a:rPr lang="ru-RU" sz="2000" dirty="0" smtClean="0">
                <a:solidFill>
                  <a:srgbClr val="000000"/>
                </a:solidFill>
              </a:rPr>
              <a:t>университет</a:t>
            </a:r>
          </a:p>
          <a:p>
            <a:pPr algn="ctr"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</a:rPr>
              <a:t>Кафедра «Программное </a:t>
            </a:r>
            <a:r>
              <a:rPr lang="ru-RU" sz="2000" dirty="0">
                <a:solidFill>
                  <a:srgbClr val="000000"/>
                </a:solidFill>
              </a:rPr>
              <a:t>обеспечение автоматизированных </a:t>
            </a:r>
            <a:r>
              <a:rPr lang="ru-RU" sz="2000" dirty="0" smtClean="0">
                <a:solidFill>
                  <a:srgbClr val="000000"/>
                </a:solidFill>
              </a:rPr>
              <a:t>систем»</a:t>
            </a:r>
            <a:endParaRPr lang="ru-RU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5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44824"/>
            <a:ext cx="7620000" cy="1143000"/>
          </a:xfrm>
        </p:spPr>
        <p:txBody>
          <a:bodyPr/>
          <a:lstStyle/>
          <a:p>
            <a:pPr algn="ctr"/>
            <a:r>
              <a:rPr lang="ru-RU" sz="4800" dirty="0" smtClean="0">
                <a:solidFill>
                  <a:schemeClr val="tx1"/>
                </a:solidFill>
              </a:rPr>
              <a:t>Спасибо за внимание</a:t>
            </a: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5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Актуальность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1632" y="1484784"/>
            <a:ext cx="7704856" cy="401648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2000" dirty="0" smtClean="0"/>
              <a:t>Тема </a:t>
            </a:r>
            <a:r>
              <a:rPr lang="ru-RU" sz="2000" dirty="0"/>
              <a:t>исследования и разработки мобильных приложений для поддержки социальной интеграции глухих людей является актуальной и имеет как научную, так и практическую </a:t>
            </a:r>
            <a:r>
              <a:rPr lang="ru-RU" sz="2000" dirty="0" smtClean="0"/>
              <a:t>значимость.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Она </a:t>
            </a:r>
            <a:r>
              <a:rPr lang="ru-RU" sz="2000" dirty="0"/>
              <a:t>отвечает на вызовы современного общества, связанные с </a:t>
            </a:r>
            <a:r>
              <a:rPr lang="ru-RU" sz="2000" b="1" i="1" dirty="0"/>
              <a:t>инклюзией</a:t>
            </a:r>
            <a:r>
              <a:rPr lang="ru-RU" sz="2000" dirty="0"/>
              <a:t> и устранением </a:t>
            </a:r>
            <a:r>
              <a:rPr lang="ru-RU" sz="2000" b="1" i="1" dirty="0" smtClean="0"/>
              <a:t>коммуникационных барьеров </a:t>
            </a:r>
            <a:r>
              <a:rPr lang="ru-RU" sz="2000" dirty="0"/>
              <a:t>для людей с ограниченными </a:t>
            </a:r>
            <a:r>
              <a:rPr lang="ru-RU" sz="2000" dirty="0" smtClean="0"/>
              <a:t>возможностями.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Мобильные технологии могут стать ключевым инструментом для</a:t>
            </a:r>
            <a:r>
              <a:rPr lang="ru-RU" sz="2000" dirty="0" smtClean="0"/>
              <a:t> </a:t>
            </a:r>
            <a:r>
              <a:rPr lang="ru-RU" sz="2000" b="1" i="1" dirty="0" smtClean="0"/>
              <a:t>доступа к информации</a:t>
            </a:r>
            <a:r>
              <a:rPr lang="ru-RU" sz="2000" dirty="0" smtClean="0"/>
              <a:t>, </a:t>
            </a:r>
            <a:r>
              <a:rPr lang="ru-RU" sz="2000" b="1" i="1" dirty="0" smtClean="0"/>
              <a:t>коммуникации</a:t>
            </a:r>
            <a:r>
              <a:rPr lang="ru-RU" sz="2000" dirty="0"/>
              <a:t> </a:t>
            </a:r>
            <a:r>
              <a:rPr lang="ru-RU" sz="2000" dirty="0" smtClean="0"/>
              <a:t>и </a:t>
            </a:r>
            <a:r>
              <a:rPr lang="ru-RU" sz="2000" b="1" i="1" dirty="0" smtClean="0"/>
              <a:t>повышения качества жизни</a:t>
            </a:r>
            <a:r>
              <a:rPr lang="ru-RU" sz="2000" dirty="0" smtClean="0"/>
              <a:t> глухих людей.</a:t>
            </a:r>
          </a:p>
          <a:p>
            <a:pPr>
              <a:spcAft>
                <a:spcPts val="600"/>
              </a:spcAft>
            </a:pPr>
            <a:r>
              <a:rPr lang="ru-RU" sz="2000" dirty="0" smtClean="0"/>
              <a:t>Разработка </a:t>
            </a:r>
            <a:r>
              <a:rPr lang="ru-RU" sz="2000" dirty="0"/>
              <a:t>прототипа приложения может стать важным шагом в создании более доступного и инклюзивного мира для глухих людей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532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Описание существующей проблемы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536" y="1700808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ru-RU" dirty="0" smtClean="0"/>
              <a:t>Коммуникационные барьеры:</a:t>
            </a:r>
          </a:p>
          <a:p>
            <a:pPr lvl="0">
              <a:spcAft>
                <a:spcPts val="600"/>
              </a:spcAft>
            </a:pPr>
            <a:r>
              <a:rPr lang="ru-RU" dirty="0" smtClean="0"/>
              <a:t>Глухие люди не всегда имеют </a:t>
            </a:r>
            <a:r>
              <a:rPr lang="ru-RU" b="1" i="1" dirty="0" smtClean="0"/>
              <a:t>доступ к информации</a:t>
            </a:r>
            <a:r>
              <a:rPr lang="ru-RU" dirty="0" smtClean="0"/>
              <a:t>, представленной на слух (новости, объявления, лекции), испытывают </a:t>
            </a:r>
            <a:r>
              <a:rPr lang="ru-RU" b="1" i="1" dirty="0" smtClean="0"/>
              <a:t>трудности в общении </a:t>
            </a:r>
            <a:r>
              <a:rPr lang="ru-RU" dirty="0" smtClean="0"/>
              <a:t>со слышащими людьми, когда нет возможности использовать жестовый язык или письменный текст. </a:t>
            </a:r>
          </a:p>
          <a:p>
            <a:pPr lvl="0">
              <a:spcAft>
                <a:spcPts val="600"/>
              </a:spcAft>
            </a:pPr>
            <a:r>
              <a:rPr lang="ru-RU" dirty="0" smtClean="0"/>
              <a:t>Поэтому возникают </a:t>
            </a:r>
            <a:r>
              <a:rPr lang="ru-RU" b="1" i="1" dirty="0" smtClean="0"/>
              <a:t>проблемы с профессиональным общением</a:t>
            </a:r>
            <a:r>
              <a:rPr lang="ru-RU" dirty="0" smtClean="0"/>
              <a:t>, когда</a:t>
            </a:r>
            <a:r>
              <a:rPr lang="ru-RU" b="1" dirty="0"/>
              <a:t> </a:t>
            </a:r>
            <a:r>
              <a:rPr lang="ru-RU" dirty="0" smtClean="0"/>
              <a:t>сталкиваются с трудностями в получении профессиональной подготовки и карьерном росте из-за недостатка коммуникации с коллегами и руководством.</a:t>
            </a:r>
          </a:p>
          <a:p>
            <a:pPr lvl="0">
              <a:spcAft>
                <a:spcPts val="600"/>
              </a:spcAft>
            </a:pPr>
            <a:endParaRPr lang="ru-RU" dirty="0" smtClean="0"/>
          </a:p>
          <a:p>
            <a:pPr lvl="0">
              <a:spcAft>
                <a:spcPts val="600"/>
              </a:spcAft>
            </a:pPr>
            <a:r>
              <a:rPr lang="ru-RU" dirty="0" smtClean="0"/>
              <a:t>Недостаток </a:t>
            </a:r>
            <a:r>
              <a:rPr lang="ru-RU" dirty="0"/>
              <a:t>доступа к </a:t>
            </a:r>
            <a:r>
              <a:rPr lang="ru-RU" dirty="0" smtClean="0"/>
              <a:t>услугам: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Глухие люди могут испытывать трудности в получении </a:t>
            </a:r>
            <a:r>
              <a:rPr lang="ru-RU" b="1" i="1" dirty="0" smtClean="0"/>
              <a:t>медицинской помощи </a:t>
            </a:r>
            <a:r>
              <a:rPr lang="ru-RU" dirty="0" smtClean="0"/>
              <a:t>из-за недостатка информации и коммуникации с врачами, также могут не иметь доступа к </a:t>
            </a:r>
            <a:r>
              <a:rPr lang="ru-RU" b="1" i="1" dirty="0" smtClean="0"/>
              <a:t>социальным услугам</a:t>
            </a:r>
            <a:r>
              <a:rPr lang="ru-RU" dirty="0" smtClean="0"/>
              <a:t>, адаптированным к их потребностям.</a:t>
            </a:r>
          </a:p>
          <a:p>
            <a:pPr>
              <a:spcAft>
                <a:spcPts val="600"/>
              </a:spcAft>
            </a:pPr>
            <a:r>
              <a:rPr lang="ru-RU" dirty="0" smtClean="0"/>
              <a:t>Глухие </a:t>
            </a:r>
            <a:r>
              <a:rPr lang="ru-RU" dirty="0"/>
              <a:t>дети часто не имеют доступа к качественному </a:t>
            </a:r>
            <a:r>
              <a:rPr lang="ru-RU" b="1" i="1" dirty="0"/>
              <a:t>образованию</a:t>
            </a:r>
            <a:r>
              <a:rPr lang="ru-RU" dirty="0"/>
              <a:t>, адаптированному к их </a:t>
            </a:r>
            <a:r>
              <a:rPr lang="ru-RU" dirty="0" smtClean="0"/>
              <a:t>потребностям.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51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Цель и задачи исследования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844824"/>
            <a:ext cx="7992888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 smtClean="0"/>
              <a:t>Цель работы</a:t>
            </a:r>
            <a:r>
              <a:rPr lang="ru-RU" dirty="0" smtClean="0"/>
              <a:t>: анализ </a:t>
            </a:r>
            <a:r>
              <a:rPr lang="ru-RU" dirty="0"/>
              <a:t>роли мобильных приложений в содействии социальной интеграции глухих людей, а также в разработке прототипа приложения, направленного на поддержку их коммуникации</a:t>
            </a:r>
            <a:r>
              <a:rPr lang="ru-RU" dirty="0" smtClean="0"/>
              <a:t>.</a:t>
            </a:r>
          </a:p>
          <a:p>
            <a:pPr>
              <a:spcAft>
                <a:spcPts val="600"/>
              </a:spcAft>
            </a:pPr>
            <a:endParaRPr lang="ru-RU" dirty="0"/>
          </a:p>
          <a:p>
            <a:pPr>
              <a:spcAft>
                <a:spcPts val="600"/>
              </a:spcAft>
            </a:pPr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>
              <a:spcAft>
                <a:spcPts val="600"/>
              </a:spcAft>
            </a:pPr>
            <a:r>
              <a:rPr lang="ru-RU" dirty="0"/>
              <a:t>- анализ существующих мобильных приложений для глухих пользователей;</a:t>
            </a:r>
          </a:p>
          <a:p>
            <a:pPr>
              <a:spcAft>
                <a:spcPts val="600"/>
              </a:spcAft>
            </a:pPr>
            <a:r>
              <a:rPr lang="ru-RU" dirty="0"/>
              <a:t>- анализ эффективности различных подходов к разработке интерфейсов и функционала для облегчения коммуникации;</a:t>
            </a:r>
          </a:p>
          <a:p>
            <a:pPr>
              <a:spcAft>
                <a:spcPts val="600"/>
              </a:spcAft>
            </a:pPr>
            <a:r>
              <a:rPr lang="ru-RU" dirty="0"/>
              <a:t>- исследование особенностей и требований целевой аудитории;</a:t>
            </a:r>
          </a:p>
          <a:p>
            <a:pPr>
              <a:spcAft>
                <a:spcPts val="600"/>
              </a:spcAft>
            </a:pPr>
            <a:r>
              <a:rPr lang="ru-RU" dirty="0"/>
              <a:t>- изучение и выбор технологий для создания прототипа;</a:t>
            </a:r>
          </a:p>
          <a:p>
            <a:pPr>
              <a:spcAft>
                <a:spcPts val="600"/>
              </a:spcAft>
            </a:pPr>
            <a:r>
              <a:rPr lang="ru-RU" dirty="0"/>
              <a:t>- разработка концепции и функциональной структуры приложения;</a:t>
            </a:r>
          </a:p>
          <a:p>
            <a:pPr>
              <a:spcAft>
                <a:spcPts val="600"/>
              </a:spcAft>
            </a:pPr>
            <a:r>
              <a:rPr lang="ru-RU" dirty="0"/>
              <a:t>- создание прототипа (макета) мобильного приложения;</a:t>
            </a:r>
          </a:p>
          <a:p>
            <a:pPr>
              <a:spcAft>
                <a:spcPts val="600"/>
              </a:spcAft>
            </a:pPr>
            <a:r>
              <a:rPr lang="ru-RU" dirty="0"/>
              <a:t>- оценка потенциальной эффективности предложенного решения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5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Объект и предмет исследования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half" idx="1"/>
          </p:nvPr>
        </p:nvSpPr>
        <p:spPr>
          <a:xfrm>
            <a:off x="457200" y="1719032"/>
            <a:ext cx="3538736" cy="4590288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ru-RU" sz="2400" b="1" i="1" dirty="0"/>
              <a:t>Объект исследования</a:t>
            </a:r>
            <a:r>
              <a:rPr lang="ru-RU" sz="2400" dirty="0"/>
              <a:t>: 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ru-RU" sz="2400" dirty="0"/>
              <a:t>Социальная интеграция глухих людей с помощью мобильных приложений.</a:t>
            </a:r>
          </a:p>
          <a:p>
            <a:endParaRPr lang="ru-RU" sz="2400" dirty="0"/>
          </a:p>
        </p:txBody>
      </p:sp>
      <p:sp>
        <p:nvSpPr>
          <p:cNvPr id="12" name="Объект 11"/>
          <p:cNvSpPr>
            <a:spLocks noGrp="1"/>
          </p:cNvSpPr>
          <p:nvPr>
            <p:ph sz="half" idx="2"/>
          </p:nvPr>
        </p:nvSpPr>
        <p:spPr>
          <a:xfrm>
            <a:off x="4139952" y="1719032"/>
            <a:ext cx="4176464" cy="4590288"/>
          </a:xfrm>
        </p:spPr>
        <p:txBody>
          <a:bodyPr>
            <a:normAutofit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ru-RU" sz="2400" b="1" i="1" dirty="0"/>
              <a:t>Предмет исследования</a:t>
            </a:r>
            <a:r>
              <a:rPr lang="ru-RU" sz="2400" dirty="0"/>
              <a:t>: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ru-RU" sz="2400" dirty="0"/>
              <a:t>Механизмы и функции мобильных приложений, способствующие улучшению социальной интеграции и коммуникации для глухих пользователей.</a:t>
            </a:r>
          </a:p>
          <a:p>
            <a:pPr marL="114300" indent="0">
              <a:buNone/>
            </a:pP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097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Существующее решение и процесс решения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2060848"/>
            <a:ext cx="8604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● Как задача решается в настоящее время? </a:t>
            </a:r>
            <a:endParaRPr lang="ru-RU" dirty="0" smtClean="0"/>
          </a:p>
          <a:p>
            <a:r>
              <a:rPr lang="ru-RU" dirty="0"/>
              <a:t>● Какие подходы или процессы используются</a:t>
            </a:r>
            <a:r>
              <a:rPr lang="ru-RU" dirty="0" smtClean="0"/>
              <a:t>?</a:t>
            </a:r>
          </a:p>
          <a:p>
            <a:r>
              <a:rPr lang="ru-RU" dirty="0" smtClean="0"/>
              <a:t>● </a:t>
            </a:r>
            <a:r>
              <a:rPr lang="ru-RU" dirty="0"/>
              <a:t>Описание основных этапов существующего решения. </a:t>
            </a:r>
            <a:endParaRPr lang="ru-RU" dirty="0" smtClean="0"/>
          </a:p>
          <a:p>
            <a:r>
              <a:rPr lang="ru-RU" dirty="0"/>
              <a:t>● Какие аспекты решения остаются проблемными или недостаточными?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84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Обзор аналогов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7925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● Привести существующих аналогов, их преимущества и недостатки. 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dirty="0"/>
              <a:t>Обычно </a:t>
            </a:r>
            <a:r>
              <a:rPr lang="ru-RU" dirty="0" smtClean="0"/>
              <a:t>делаю </a:t>
            </a:r>
            <a:r>
              <a:rPr lang="ru-RU" dirty="0"/>
              <a:t>в виде таблицы и сравнивают их по выделенным критериям). </a:t>
            </a:r>
            <a:endParaRPr lang="ru-RU" dirty="0" smtClean="0"/>
          </a:p>
          <a:p>
            <a:r>
              <a:rPr lang="ru-RU" dirty="0"/>
              <a:t>● Чем они не удовлетворяют полностью требованиям или целям работы?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86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Предлагаемое решение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560" y="2060848"/>
            <a:ext cx="50138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● Общая концепция разработанного подхода. </a:t>
            </a:r>
            <a:endParaRPr lang="ru-RU" dirty="0" smtClean="0"/>
          </a:p>
          <a:p>
            <a:r>
              <a:rPr lang="ru-RU" dirty="0"/>
              <a:t>● Как оно закрывает выявленные проблемы? </a:t>
            </a:r>
            <a:endParaRPr lang="ru-RU" dirty="0" smtClean="0"/>
          </a:p>
          <a:p>
            <a:r>
              <a:rPr lang="ru-RU" dirty="0"/>
              <a:t>● Чем предложенное решение лучше аналогов?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98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ru-RU" sz="4000" dirty="0">
                <a:solidFill>
                  <a:schemeClr val="tx1"/>
                </a:solidFill>
              </a:rPr>
              <a:t> Практическая значимость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5576" y="1916832"/>
            <a:ext cx="6605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● Как результаты исследования будут применяться на практике? </a:t>
            </a:r>
            <a:endParaRPr lang="ru-RU" dirty="0" smtClean="0"/>
          </a:p>
          <a:p>
            <a:r>
              <a:rPr lang="ru-RU" dirty="0"/>
              <a:t>● Преимущества для пользователей, бизнеса или науки. </a:t>
            </a:r>
            <a:endParaRPr lang="ru-RU" dirty="0" smtClean="0"/>
          </a:p>
          <a:p>
            <a:r>
              <a:rPr lang="ru-RU" dirty="0"/>
              <a:t>● Примеры, где решение может быть полезным.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1E6DC-7948-428B-BF0C-0B97AF471FA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40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седство">
  <a:themeElements>
    <a:clrScheme name="Соседство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Стандартная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седство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491</TotalTime>
  <Words>453</Words>
  <Application>Microsoft Office PowerPoint</Application>
  <PresentationFormat>Экран (4:3)</PresentationFormat>
  <Paragraphs>63</Paragraphs>
  <Slides>10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Соседство</vt:lpstr>
      <vt:lpstr>Исследование влияния мобильных приложений на социальную интеграцию глухих людей и разработка прототипа приложения для поддержки их общения</vt:lpstr>
      <vt:lpstr>Актуальность работы</vt:lpstr>
      <vt:lpstr>Описание существующей проблемы</vt:lpstr>
      <vt:lpstr>Цель и задачи исследования</vt:lpstr>
      <vt:lpstr>Объект и предмет исследования</vt:lpstr>
      <vt:lpstr>Существующее решение и процесс решения задачи</vt:lpstr>
      <vt:lpstr>Обзор аналогов</vt:lpstr>
      <vt:lpstr>Предлагаемое решение</vt:lpstr>
      <vt:lpstr> Практическая значимость</vt:lpstr>
      <vt:lpstr>Спасибо за внимание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влияния мобильных приложений на социальную интеграцию глухих людей и разработка прототипа приложения для поддержки их общения</dc:title>
  <dc:creator>Pantori</dc:creator>
  <cp:lastModifiedBy>Pantori</cp:lastModifiedBy>
  <cp:revision>15</cp:revision>
  <dcterms:created xsi:type="dcterms:W3CDTF">2024-12-19T12:25:49Z</dcterms:created>
  <dcterms:modified xsi:type="dcterms:W3CDTF">2024-12-19T20:37:32Z</dcterms:modified>
</cp:coreProperties>
</file>