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2"/>
  </p:notesMasterIdLst>
  <p:sldIdLst>
    <p:sldId id="256" r:id="rId2"/>
    <p:sldId id="257" r:id="rId3"/>
    <p:sldId id="266" r:id="rId4"/>
    <p:sldId id="260" r:id="rId5"/>
    <p:sldId id="258" r:id="rId6"/>
    <p:sldId id="259" r:id="rId7"/>
    <p:sldId id="275" r:id="rId8"/>
    <p:sldId id="264" r:id="rId9"/>
    <p:sldId id="262" r:id="rId10"/>
    <p:sldId id="261" r:id="rId11"/>
    <p:sldId id="269" r:id="rId12"/>
    <p:sldId id="263" r:id="rId13"/>
    <p:sldId id="274" r:id="rId14"/>
    <p:sldId id="268" r:id="rId15"/>
    <p:sldId id="270" r:id="rId16"/>
    <p:sldId id="271" r:id="rId17"/>
    <p:sldId id="272" r:id="rId18"/>
    <p:sldId id="276" r:id="rId19"/>
    <p:sldId id="273" r:id="rId20"/>
    <p:sldId id="26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0" autoAdjust="0"/>
  </p:normalViewPr>
  <p:slideViewPr>
    <p:cSldViewPr>
      <p:cViewPr>
        <p:scale>
          <a:sx n="75" d="100"/>
          <a:sy n="75" d="100"/>
        </p:scale>
        <p:origin x="-58" y="-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92AD3-C3F8-4419-8377-8AB6450BBD53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2639-AE41-4FCF-BB8D-2BD51F038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51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2639-AE41-4FCF-BB8D-2BD51F038F1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17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2639-AE41-4FCF-BB8D-2BD51F038F1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96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2639-AE41-4FCF-BB8D-2BD51F038F1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0899-1335-4285-9C68-A535A6A0AB31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DEDA-D5BF-4E01-9907-4DF9873E53FF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21E7-56A0-4150-BD66-D7C490E25544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E295-5B94-4823-94B5-FE9F2F6A8A1B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6850-C165-4DB4-99FF-9E9F58477740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45BE-2D5D-4A59-B9D9-A93CDA4B6247}" type="datetime1">
              <a:rPr lang="ru-RU" smtClean="0"/>
              <a:t>15.06.2025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7F26-66A6-4073-93DB-9231D7C2F2F2}" type="datetime1">
              <a:rPr lang="ru-RU" smtClean="0"/>
              <a:t>15.06.2025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73E-9C8A-42D2-ADCA-32CBE28F612B}" type="datetime1">
              <a:rPr lang="ru-RU" smtClean="0"/>
              <a:t>15.06.2025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248B-780E-4599-99F7-37CA691140F9}" type="datetime1">
              <a:rPr lang="ru-RU" smtClean="0"/>
              <a:t>15.06.2025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643-A9E0-4174-B314-0E2D128C357B}" type="datetime1">
              <a:rPr lang="ru-RU" smtClean="0"/>
              <a:t>15.06.2025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80F6-40A1-4A2D-9FBA-CE3A87408C91}" type="datetime1">
              <a:rPr lang="ru-RU" smtClean="0"/>
              <a:t>15.06.2025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CA43FD7-6D4F-4E74-B39B-7A81C2585FEA}" type="datetime1">
              <a:rPr lang="ru-RU" smtClean="0"/>
              <a:t>15.06.2025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543800" cy="2942183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влияния мобильных приложений на социальную интеграцию глухих людей и разработка прототипа приложения для поддержки их общения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776864" cy="1066800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курса ПрИн-467 Панова В.В.</a:t>
            </a:r>
          </a:p>
          <a:p>
            <a:pPr algn="r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пр. Кузнецова А.С.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341" y="332656"/>
            <a:ext cx="75281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Волгоградский государственный технический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</a:p>
          <a:p>
            <a:pPr algn="ctr"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«Программное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автоматизированных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систем»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Существующее решение и </a:t>
            </a:r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решения </a:t>
            </a:r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79208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точность и скорость перевода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Ограниченная поддержка языков и диалектов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стоимость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дополнительных устройств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интеграция с другими приложениями и устройствами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Недостаточное тестирование и оценка эффективности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решения </a:t>
            </a:r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существующей задачи</a:t>
            </a: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Admin\Downloads\IDEFO (as-is) диаграмма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9" t="7916" r="7828" b="54279"/>
          <a:stretch/>
        </p:blipFill>
        <p:spPr bwMode="auto">
          <a:xfrm>
            <a:off x="899592" y="1639208"/>
            <a:ext cx="7272808" cy="49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Unnamed Fi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87"/>
          <a:stretch>
            <a:fillRect/>
          </a:stretch>
        </p:blipFill>
        <p:spPr bwMode="auto">
          <a:xfrm>
            <a:off x="1115616" y="1268760"/>
            <a:ext cx="6840760" cy="5324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9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средства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2060848"/>
            <a:ext cx="76328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(облачный инструмент для интерактивных макетов).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Интерактивность (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кликабельные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элементы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под визуальное восприятие (контраст, размеры).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реализации: 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(кроссплатформенная разработка).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Admin\Downloads\Лого Flut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4" y="4836742"/>
            <a:ext cx="608482" cy="60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ownloads\Лого Figm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8" t="14183" r="31725" b="15214"/>
          <a:stretch/>
        </p:blipFill>
        <p:spPr bwMode="auto">
          <a:xfrm>
            <a:off x="179512" y="2175283"/>
            <a:ext cx="599109" cy="60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creenshot_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" t="4151" r="1838" b="2218"/>
          <a:stretch/>
        </p:blipFill>
        <p:spPr bwMode="auto">
          <a:xfrm>
            <a:off x="843279" y="1196752"/>
            <a:ext cx="6918443" cy="55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</a:t>
            </a:r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прототипа</a:t>
            </a: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4068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768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2" name="Picture 10" descr="C:\Users\Admin\Desktop\VSTU\7_sem\НИР (диплом)\мой диплом (2024)\Прототип_HearingDeaf\Профиль_сво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48763"/>
            <a:ext cx="226442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Admin\Desktop\VSTU\7_sem\НИР (диплом)\мой диплом (2024)\Прототип_HearingDeaf\Авторизаци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7272"/>
            <a:ext cx="226442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Admin\Desktop\VSTU\7_sem\НИР (диплом)\мой диплом (2024)\Прототип_HearingDeaf\Медиацент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48763"/>
            <a:ext cx="226442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6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прототипа</a:t>
            </a: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Admin\Desktop\VSTU\7_sem\НИР (диплом)\мой диплом (2024)\Прототип_HearingDeaf\Переписка с пользователе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56792"/>
            <a:ext cx="226442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\Desktop\VSTU\7_sem\НИР (диплом)\мой диплом (2024)\Прототип_HearingDeaf\Профиль_другого пользовател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936" y="1556792"/>
            <a:ext cx="226442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Admin\Desktop\VSTU\7_sem\НИР (диплом)\мой диплом (2024)\Прототип_HearingDeaf\Чат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226442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прототипа</a:t>
            </a: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C:\Users\Admin\Desktop\VSTU\7_sem\НИР (диплом)\мой диплом (2024)\Прототип_HearingDeaf\Перевод Жестового языка. Перевести РЖЯ в текст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56792"/>
            <a:ext cx="194093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dmin\Desktop\VSTU\7_sem\НИР (диплом)\мой диплом (2024)\Прототип_HearingDeaf\Перевод Жестового языка. Глав.экрэк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194093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dmin\Desktop\VSTU\7_sem\НИР (диплом)\мой диплом (2024)\Прототип_HearingDeaf\Перевод Устной речи. Глав.экр_Заметк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194093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Admin\Desktop\VSTU\7_sem\НИР (диплом)\мой диплом (2024)\Прототип_HearingDeaf\Перевод Устной речи. Новая заметка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194093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Практическая значимость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799288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общения со слышащими через субтитры/транскрипцию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сообществам, мероприятиям, образовательному контенту</a:t>
            </a:r>
          </a:p>
          <a:p>
            <a:pPr>
              <a:spcAft>
                <a:spcPts val="600"/>
              </a:spcAft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общества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коммуникационных барьеров 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медицине/образовании/работе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потребности в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сурдопереводчиках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базовых задач</a:t>
            </a:r>
          </a:p>
          <a:p>
            <a:pPr>
              <a:spcAft>
                <a:spcPts val="600"/>
              </a:spcAft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технологий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Готовый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дизайн-прототип для реализации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 интерфейсов для людей с нарушениями слуха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публикаций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1340768"/>
            <a:ext cx="83529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Жусова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М. С. Мобильное приложение «Мой диалог» как средство коммуникации глухих и слабослышащих детей / М. С.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Жусова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Г. Н. Кобякова // Дефектология. – 2023. – № 3. – С. 284–291.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Schefer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Guidelines for Developing Social Networking Mobile Apps to Deaf Audience: a Proposal Based on User Experience and Technical Issues / Schefer R., Silva Areão A., Zaina L. // ACM Digital Library. – 2018. – URL: https://dl.acm.org/doi/10.1145/3274192.3274218 (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04.05.2025).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Alnefaie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Social and Communication Apps for the Deaf and Hearing Impaired / Alnefaie M., Sampali S. // 2017 International Conference on Computer and Applications (ICCA). – 2017. – P. 120–126. – URL: https://www.researchgate.net/publication/329590286 (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04.05.2025).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Accessibility for Deaf Signers / Mack K., Bragg D., Morris M.R. [et al.] // Proceedings of the ACM on Human-Computer Interaction. – 2020. – Vol. 4, CSCW2. – Article 125. – 31 p. – URL: https://dl.acm.org/doi/10.1145/3415196 (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09.03.2025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Chiu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H.-P. Essential Needs and Requirements of Mobile Phones for the Deaf / Chiu H.-P., Liu C.-H., Hsieh C.-L. // Assistive Technology: The Official Journal of RESNA. – 2010. – Vol. 22, No. 3. – P. 172–185.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1632" y="1484784"/>
            <a:ext cx="7704856" cy="40164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и разработки мобильных приложений для поддержки социальной интеграции глухих людей является актуальной и имеет как научную, так и практическую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значимость.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на вызовы современного общества, связанные с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инклюзией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устранением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коммуникационных барьеров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людей с ограниченными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возможностями.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Мобильные технологии могут стать ключевым инструментом для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 к информации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повышения качества жизни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глухих людей.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прототипа приложения может стать важным шагом в создании более доступного и инклюзивного мира для глухих людей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7620000" cy="1143000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</a:t>
            </a:r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</a:t>
            </a: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064896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интеграция: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Вовлечение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глухих в общественную жизнь через коммуникацию.</a:t>
            </a:r>
          </a:p>
          <a:p>
            <a:pPr lvl="0">
              <a:spcAft>
                <a:spcPts val="600"/>
              </a:spcAft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Жестовый язык (РЖЯ):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Визуально-пространственный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язык, основной для глухих.</a:t>
            </a:r>
          </a:p>
          <a:p>
            <a:pPr lvl="0">
              <a:spcAft>
                <a:spcPts val="600"/>
              </a:spcAft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Субтитры в реальном времени: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транскрипция устной речи.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719032"/>
            <a:ext cx="3538736" cy="4590288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интеграция глухих людей с помощью мобильных приложений.</a:t>
            </a:r>
          </a:p>
          <a:p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139952" y="1719032"/>
            <a:ext cx="4176464" cy="4590288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и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механизмы прототипа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мобильных приложений, способствующие улучшению социальной интеграции и коммуникации для глухих пользователей.</a:t>
            </a:r>
          </a:p>
          <a:p>
            <a:pPr marL="114300" indent="0">
              <a:buNone/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существующей проблемы</a:t>
            </a: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064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Коммуникационные барьеры:</a:t>
            </a:r>
          </a:p>
          <a:p>
            <a:pPr lvl="0"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Глухие люди не всегда имеют </a:t>
            </a: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информации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представленной на слух (новости, объявления, лекции), испытывают </a:t>
            </a: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трудности в общении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слышащими людьми, когда нет возможности использовать жестовый язык или письменный текст. </a:t>
            </a:r>
          </a:p>
          <a:p>
            <a:pPr lvl="0"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возникают </a:t>
            </a: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 профессиональным общением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когда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сталкиваются с трудностями в получении профессиональной подготовки и карьерном росте из-за недостатка коммуникации с коллегами и руководством.</a:t>
            </a:r>
          </a:p>
          <a:p>
            <a:pPr lvl="0">
              <a:spcAft>
                <a:spcPts val="600"/>
              </a:spcAft>
            </a:pP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 к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услугам: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Глухие люди могут испытывать трудности в получении </a:t>
            </a: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медицинской помощи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из-за недостатка информации и коммуникации с врачами, также могут не иметь доступа к </a:t>
            </a: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социальным услугам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адаптированным к их потребностям.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Глухие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дети часто не имеют доступа к качественному </a:t>
            </a: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адаптированному к их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потребностям.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1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приложения для поддержки коммуникации и социальной интеграции глухих.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потребностей целевой аудитории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существующих приложений и технологий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Формулирование функциональных требований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интерфейса и создание прототипа в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эффективности решения.</a:t>
            </a:r>
          </a:p>
          <a:p>
            <a:pPr>
              <a:spcAft>
                <a:spcPts val="600"/>
              </a:spcAft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из научных исследований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должны быть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мультимодальными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(текст, видео, визуальные сигналы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Критична простота навигации и персонализация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вовлекать глухих пользователей в разработку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речи должны быть точны.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жестовых языков.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по визуальному оформлению: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субтитры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видео с языком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жестов.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Удобное пользование жесты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камеру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телефона.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звонить напрямую в службу безопасности.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Восприимчивость важные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звуки окружающей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среды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вывод информации по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незвуковому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каналу.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Анкетирование из научных исследований</a:t>
            </a: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7992888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Слабослышащие люди 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 для общения: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Печатать текст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телефоне в различных приложениях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42,9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заметку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телефоне 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Яндекс-браузером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голосовым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помощником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«Алиса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(48,1%)</a:t>
            </a:r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опросы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Предпочтение общаться на жестовом языке и обмениваться видеороликами (60%)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преобразовать речи 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(64%)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Иметь поддержку нескольких языков (47%)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Желание смотреть видео с субтитрами (65%)</a:t>
            </a:r>
          </a:p>
          <a:p>
            <a:pPr>
              <a:spcAft>
                <a:spcPts val="600"/>
              </a:spcAft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Последствия контента 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субтитров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Ощущают разочарование (61%)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Чувствуют, что запаздывают с текущими новостями (55%)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Приходится потратить время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версии видео (55%)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84318"/>
              </p:ext>
            </p:extLst>
          </p:nvPr>
        </p:nvGraphicFramePr>
        <p:xfrm>
          <a:off x="323529" y="1196753"/>
          <a:ext cx="7920880" cy="552396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592287"/>
                <a:gridCol w="1152128"/>
                <a:gridCol w="1080120"/>
                <a:gridCol w="1152128"/>
                <a:gridCol w="936104"/>
                <a:gridCol w="1008113"/>
              </a:tblGrid>
              <a:tr h="5706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Прототип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WorldDeaf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Live Transcribe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Translator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ВКонтакте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</a:tr>
              <a:tr h="409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Обмен текстовыми сообщениями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6144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Обмен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видеосообщениями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жестами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5767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Видеозвонки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возможностью субтитров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6144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Преобразование речи в текст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(реальное время)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7690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автоматических субтитров в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медиаконтенте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5278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с носимыми устройствами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409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Настройка визуальных уведомлений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частично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5706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русского жестового языка (РЖЯ)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планируется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409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Персонализация интерфейса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8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875</TotalTime>
  <Words>1007</Words>
  <Application>Microsoft Office PowerPoint</Application>
  <PresentationFormat>Экран (4:3)</PresentationFormat>
  <Paragraphs>195</Paragraphs>
  <Slides>20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Соседство</vt:lpstr>
      <vt:lpstr>Исследование влияния мобильных приложений на социальную интеграцию глухих людей и разработка прототипа приложения для поддержки их общения</vt:lpstr>
      <vt:lpstr>Актуальность работы</vt:lpstr>
      <vt:lpstr>Ключевые понятия</vt:lpstr>
      <vt:lpstr>Объект и предмет исследования</vt:lpstr>
      <vt:lpstr>Описание существующей проблемы</vt:lpstr>
      <vt:lpstr>Цель и задачи исследования</vt:lpstr>
      <vt:lpstr>Анализ предметной области</vt:lpstr>
      <vt:lpstr>Анкетирование из научных исследований</vt:lpstr>
      <vt:lpstr>Обзор аналогов</vt:lpstr>
      <vt:lpstr>Существующее решение и процесс решения задачи</vt:lpstr>
      <vt:lpstr>Процесс решения существующей задачи</vt:lpstr>
      <vt:lpstr>Предлагаемое решение</vt:lpstr>
      <vt:lpstr>Программные средства</vt:lpstr>
      <vt:lpstr>Функциональные требования</vt:lpstr>
      <vt:lpstr>Интерфейс прототипа</vt:lpstr>
      <vt:lpstr>Интерфейс прототипа</vt:lpstr>
      <vt:lpstr>Интерфейс прототипа</vt:lpstr>
      <vt:lpstr> Практическая значимость</vt:lpstr>
      <vt:lpstr>Список публикаций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влияния мобильных приложений на социальную интеграцию глухих людей и разработка прототипа приложения для поддержки их общения</dc:title>
  <dc:creator>Pantori</dc:creator>
  <cp:lastModifiedBy>Pantori</cp:lastModifiedBy>
  <cp:revision>49</cp:revision>
  <dcterms:created xsi:type="dcterms:W3CDTF">2024-12-19T12:25:49Z</dcterms:created>
  <dcterms:modified xsi:type="dcterms:W3CDTF">2025-06-15T16:52:46Z</dcterms:modified>
</cp:coreProperties>
</file>