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272" r:id="rId5"/>
    <p:sldId id="273" r:id="rId6"/>
    <p:sldId id="257" r:id="rId7"/>
    <p:sldId id="276" r:id="rId8"/>
    <p:sldId id="274" r:id="rId9"/>
    <p:sldId id="275" r:id="rId10"/>
    <p:sldId id="260" r:id="rId11"/>
    <p:sldId id="277" r:id="rId12"/>
    <p:sldId id="265" r:id="rId13"/>
    <p:sldId id="266" r:id="rId14"/>
    <p:sldId id="263" r:id="rId15"/>
    <p:sldId id="264" r:id="rId16"/>
    <p:sldId id="267" r:id="rId17"/>
    <p:sldId id="268" r:id="rId18"/>
    <p:sldId id="294" r:id="rId19"/>
    <p:sldId id="290" r:id="rId20"/>
    <p:sldId id="293" r:id="rId21"/>
    <p:sldId id="269" r:id="rId22"/>
    <p:sldId id="270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ru-RU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Согласны ли вы с тем что данное приложение удобнее для ведения дневника тренировок, чем аналоги</a:t>
            </a:r>
            <a:r>
              <a:rPr lang="en-US"/>
              <a:t>?</a:t>
            </a:r>
            <a:endParaRPr lang="en-US"/>
          </a:p>
        </c:rich>
      </c:tx>
      <c:layout>
        <c:manualLayout>
          <c:xMode val="edge"/>
          <c:yMode val="edge"/>
          <c:x val="0.171323529411765"/>
          <c:y val="0.0065897414599052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Продажи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согласен</c:v>
                </c:pt>
                <c:pt idx="1">
                  <c:v>не согласен</c:v>
                </c:pt>
                <c:pt idx="2">
                  <c:v>затрудняюсь ответить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45649509803922"/>
          <c:y val="0.182681400916929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ru-RU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ru-RU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ru-RU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Были ли у вас трудности в освоении функционала приложения</a:t>
            </a:r>
            <a:r>
              <a:rPr lang="en-US"/>
              <a:t>?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Продажи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трудностей не было</c:v>
                </c:pt>
                <c:pt idx="1">
                  <c:v>были трудности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трудностей не было</c:v>
                </c:pt>
                <c:pt idx="1">
                  <c:v>были трудности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ru-RU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ru-RU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Тема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: “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Разработка мобильного приложения для контроля тренировочного процесса</a:t>
            </a:r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 и приема биологически активных добавок спортсменами (Frontent).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”</a:t>
            </a:r>
            <a:endParaRPr lang="en-US" altLang="ru-RU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236210" y="4020820"/>
            <a:ext cx="5431790" cy="1655445"/>
          </a:xfrm>
        </p:spPr>
        <p:txBody>
          <a:bodyPr/>
          <a:lstStyle/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Руководитель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Гилка В.В.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Исполнитель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Темененков М.А.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3" name="Таблица 2"/>
          <p:cNvGraphicFramePr/>
          <p:nvPr/>
        </p:nvGraphicFramePr>
        <p:xfrm>
          <a:off x="6096000" y="1601343"/>
          <a:ext cx="0" cy="4526280"/>
        </p:xfrm>
        <a:graphic>
          <a:graphicData uri="http://schemas.openxmlformats.org/drawingml/2006/table">
            <a:tbl>
              <a:tblPr/>
              <a:tblGrid>
                <a:gridCol w="0"/>
              </a:tblGrid>
              <a:tr h="23964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Разработка мобильного приложения для контроля тренировочного процесса </a:t>
                      </a:r>
                      <a:endParaRPr lang="en-US" altLang="en-US" sz="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97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и приема биологически активных добавок спортсменами (Frontent).</a:t>
                      </a:r>
                      <a:endParaRPr lang="en-US" altLang="en-US" sz="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Таблица 3"/>
          <p:cNvGraphicFramePr/>
          <p:nvPr/>
        </p:nvGraphicFramePr>
        <p:xfrm>
          <a:off x="6096000" y="1601343"/>
          <a:ext cx="0" cy="4526280"/>
        </p:xfrm>
        <a:graphic>
          <a:graphicData uri="http://schemas.openxmlformats.org/drawingml/2006/table">
            <a:tbl>
              <a:tblPr/>
              <a:tblGrid>
                <a:gridCol w="0"/>
              </a:tblGrid>
              <a:tr h="23964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Разработка мобильного приложения для контроля тренировочного процесса </a:t>
                      </a:r>
                      <a:endParaRPr lang="en-US" altLang="en-US" sz="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97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и приема биологически активных добавок спортсменами (Frontent).</a:t>
                      </a:r>
                      <a:endParaRPr lang="en-US" altLang="en-US" sz="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Текстовое поле 5"/>
          <p:cNvSpPr txBox="1"/>
          <p:nvPr/>
        </p:nvSpPr>
        <p:spPr>
          <a:xfrm>
            <a:off x="2150110" y="90170"/>
            <a:ext cx="76600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Государственное образовательное учереждение </a:t>
            </a:r>
            <a:br>
              <a:rPr lang="ru-RU" altLang="en-US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Высшего профессионального образования </a:t>
            </a:r>
            <a:br>
              <a:rPr lang="ru-RU" altLang="en-US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ФГБОУ ВО «Волгоградский государственный технический университет»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Факультет электроники и вычислительной техники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ее содержимое 1"/>
          <p:cNvSpPr>
            <a:spLocks noGrp="1"/>
          </p:cNvSpPr>
          <p:nvPr>
            <p:ph sz="half" idx="1"/>
          </p:nvPr>
        </p:nvSpPr>
        <p:spPr>
          <a:xfrm>
            <a:off x="647700" y="-88265"/>
            <a:ext cx="5181600" cy="842010"/>
          </a:xfrm>
        </p:spPr>
        <p:txBody>
          <a:bodyPr>
            <a:noAutofit/>
          </a:bodyPr>
          <a:p>
            <a:r>
              <a:rPr lang="ru-RU" altLang="en-US" sz="3600">
                <a:latin typeface="Times New Roman" panose="02020603050405020304" charset="0"/>
                <a:cs typeface="Times New Roman" panose="02020603050405020304" charset="0"/>
              </a:rPr>
              <a:t>Предлагаемое решение</a:t>
            </a:r>
            <a:endParaRPr lang="ru-RU" alt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Замещающее содержимое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-8255" y="753745"/>
            <a:ext cx="12153265" cy="322580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" y="3861435"/>
            <a:ext cx="12106275" cy="2752725"/>
          </a:xfrm>
          <a:prstGeom prst="rect">
            <a:avLst/>
          </a:prstGeom>
        </p:spPr>
      </p:pic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en-US" sz="3600" b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Предлагаемое решение</a:t>
            </a:r>
            <a:endParaRPr lang="ru-RU" altLang="en-US" sz="3600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3985" y="1717040"/>
            <a:ext cx="11787505" cy="2617470"/>
          </a:xfrm>
          <a:prstGeom prst="rect">
            <a:avLst/>
          </a:prstGeom>
        </p:spPr>
      </p:pic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Текстовое поле 4"/>
          <p:cNvSpPr txBox="1"/>
          <p:nvPr/>
        </p:nvSpPr>
        <p:spPr>
          <a:xfrm>
            <a:off x="1148080" y="0"/>
            <a:ext cx="8981440" cy="822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3600">
                <a:latin typeface="Times New Roman" panose="02020603050405020304" charset="0"/>
                <a:cs typeface="Times New Roman" panose="02020603050405020304" charset="0"/>
              </a:rPr>
              <a:t>Функциональные требования</a:t>
            </a:r>
            <a:endParaRPr lang="ru-RU" alt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  <p:pic>
        <p:nvPicPr>
          <p:cNvPr id="9" name="Замещающее содержимое 8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3287395" y="551815"/>
            <a:ext cx="5616575" cy="55587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ее содержимое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p>
            <a:pPr>
              <a:buFont typeface="Arial" panose="020B0604020202020204" pitchFamily="34" charset="0"/>
            </a:pPr>
            <a:r>
              <a:rPr lang="ru-RU" altLang="en-US" sz="3600" b="1">
                <a:latin typeface="Times New Roman" panose="02020603050405020304" charset="0"/>
                <a:cs typeface="Times New Roman" panose="02020603050405020304" charset="0"/>
              </a:rPr>
              <a:t>Входные данные</a:t>
            </a:r>
            <a:r>
              <a:rPr lang="en-US" altLang="en-US" sz="3600" b="1">
                <a:latin typeface="Times New Roman" panose="02020603050405020304" charset="0"/>
                <a:cs typeface="Times New Roman" panose="02020603050405020304" charset="0"/>
              </a:rPr>
              <a:t>:</a:t>
            </a:r>
            <a:br>
              <a:rPr lang="en-US" altLang="en-US"/>
            </a:br>
            <a:endParaRPr lang="en-US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Информация о тренировках: тип упражнений, длительность тренировки, интенсивность упражнений</a:t>
            </a:r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, тип комплекса, данные о созданных упражнениях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Персональные данные пользователя (имя,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email, </a:t>
            </a:r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пароль)</a:t>
            </a:r>
            <a:endParaRPr lang="ru-RU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r>
              <a:rPr lang="ru-RU" altLang="en-US" sz="3200" b="1">
                <a:latin typeface="Times New Roman" panose="02020603050405020304" charset="0"/>
                <a:cs typeface="Times New Roman" panose="02020603050405020304" charset="0"/>
              </a:rPr>
              <a:t>Выходные данные</a:t>
            </a:r>
            <a:r>
              <a:rPr lang="en-US" altLang="en-US" sz="3200" b="1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US" alt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Персонализированный тренировочный план: упражнения, количество повторений и подходов, длительность тренировок.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Статистика прогресса: </a:t>
            </a:r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количество веса и повторений для упражнений.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История занятий, данные по выполненным подходам, комплексам упражнений и типам упражнений</a:t>
            </a:r>
            <a:endParaRPr lang="ru-RU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ий 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ее содержимое 1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ru-RU" altLang="en-US" sz="3600">
                <a:latin typeface="Times New Roman" panose="02020603050405020304" charset="0"/>
                <a:cs typeface="Times New Roman" panose="02020603050405020304" charset="0"/>
              </a:rPr>
              <a:t>Инструментальные средства</a:t>
            </a:r>
            <a:endParaRPr lang="ru-RU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Android Studio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Jetpack Compose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Kotlin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Retrofit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MVVC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ий 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47700" y="191770"/>
            <a:ext cx="10515600" cy="506095"/>
          </a:xfrm>
        </p:spPr>
        <p:txBody>
          <a:bodyPr/>
          <a:p>
            <a:pPr algn="ctr"/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Абстрактная структура классов</a:t>
            </a:r>
            <a:endParaRPr lang="ru-RU" alt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  <p:pic>
        <p:nvPicPr>
          <p:cNvPr id="10" name="Замещающее содержимое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356485" y="734060"/>
            <a:ext cx="7228840" cy="56902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Примеры экранных форм</a:t>
            </a:r>
            <a:endParaRPr lang="ru-RU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  <p:pic>
        <p:nvPicPr>
          <p:cNvPr id="8" name="Замещающее содержимое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852420" y="1814830"/>
            <a:ext cx="1957705" cy="4351655"/>
          </a:xfrm>
          <a:prstGeom prst="rect">
            <a:avLst/>
          </a:prstGeom>
        </p:spPr>
      </p:pic>
      <p:pic>
        <p:nvPicPr>
          <p:cNvPr id="11" name="Замещающее содержимое 1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07940" y="1814830"/>
            <a:ext cx="1957705" cy="4351655"/>
          </a:xfrm>
          <a:prstGeom prst="rect">
            <a:avLst/>
          </a:prstGeom>
        </p:spPr>
      </p:pic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460" y="1814830"/>
            <a:ext cx="1951355" cy="4339590"/>
          </a:xfrm>
          <a:prstGeom prst="rect">
            <a:avLst/>
          </a:prstGeom>
        </p:spPr>
      </p:pic>
      <p:pic>
        <p:nvPicPr>
          <p:cNvPr id="15" name="Изображение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8980" y="1811655"/>
            <a:ext cx="1958340" cy="4353560"/>
          </a:xfrm>
          <a:prstGeom prst="rect">
            <a:avLst/>
          </a:prstGeom>
        </p:spPr>
      </p:pic>
      <p:pic>
        <p:nvPicPr>
          <p:cNvPr id="16" name="Изображение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390" y="1814830"/>
            <a:ext cx="1974215" cy="43878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731520"/>
          </a:xfrm>
        </p:spPr>
        <p:txBody>
          <a:bodyPr>
            <a:normAutofit/>
          </a:bodyPr>
          <a:p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Ручное тестирование приложения</a:t>
            </a:r>
            <a:endParaRPr lang="ru-RU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47700" y="990600"/>
            <a:ext cx="5181600" cy="5497830"/>
          </a:xfrm>
        </p:spPr>
        <p:txBody>
          <a:bodyPr>
            <a:normAutofit fontScale="60000"/>
          </a:bodyPr>
          <a:p>
            <a:r>
              <a:rPr lang="ru-RU" altLang="en-US" sz="3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Список пройденных тест-кейсов</a:t>
            </a:r>
            <a:r>
              <a:rPr lang="en-US" altLang="en-US" sz="3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en-US" sz="3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sz="3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Регистрация в приложении </a:t>
            </a:r>
            <a:endParaRPr lang="en-US" altLang="en-US" sz="3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sz="3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Вход в приложение</a:t>
            </a:r>
            <a:endParaRPr lang="en-US" altLang="en-US" sz="3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sz="3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Создание упражнения</a:t>
            </a:r>
            <a:endParaRPr lang="en-US" altLang="en-US" sz="3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sz="3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Создание комплекса упражнений</a:t>
            </a:r>
            <a:endParaRPr lang="en-US" altLang="en-US" sz="3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sz="3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Редактирование комплекса упражнений </a:t>
            </a:r>
            <a:endParaRPr lang="en-US" altLang="en-US" sz="3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sz="3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Редактирование упражнения</a:t>
            </a:r>
            <a:endParaRPr lang="en-US" altLang="en-US" sz="3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sz="3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Проведение тренировки</a:t>
            </a:r>
            <a:endParaRPr lang="en-US" altLang="en-US" sz="3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sz="3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Получение списка комплексов упражнений </a:t>
            </a:r>
            <a:endParaRPr lang="en-US" altLang="en-US" sz="3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sz="3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Получение списка упражнений </a:t>
            </a:r>
            <a:endParaRPr lang="en-US" altLang="en-US" sz="3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Замещающее содержимое 3"/>
          <p:cNvSpPr>
            <a:spLocks noGrp="1"/>
          </p:cNvSpPr>
          <p:nvPr>
            <p:ph sz="half" idx="2"/>
          </p:nvPr>
        </p:nvSpPr>
        <p:spPr>
          <a:xfrm>
            <a:off x="5981700" y="1148080"/>
            <a:ext cx="5181600" cy="5029200"/>
          </a:xfrm>
        </p:spPr>
        <p:txBody>
          <a:bodyPr/>
          <a:p>
            <a:r>
              <a:rPr lang="ru-RU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В результате проведенного ручного тестирования все тест-кейсы указанные выше были пройдены успешно, не возникло каких-либо ошибок при выполнении.</a:t>
            </a:r>
            <a:endParaRPr lang="ru-RU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en-US" sz="3110">
                <a:latin typeface="Times New Roman" panose="02020603050405020304" charset="0"/>
                <a:cs typeface="Times New Roman" panose="02020603050405020304" charset="0"/>
              </a:rPr>
              <a:t>Результаты опросов независимых пользователей</a:t>
            </a:r>
            <a:endParaRPr lang="ru-RU" altLang="en-US" sz="311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6" name="Замещающее содержимое 5"/>
          <p:cNvGraphicFramePr/>
          <p:nvPr>
            <p:ph sz="half" idx="1"/>
          </p:nvPr>
        </p:nvGraphicFramePr>
        <p:xfrm>
          <a:off x="647700" y="1583690"/>
          <a:ext cx="5181600" cy="4593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Замещающее содержимое 6"/>
          <p:cNvGraphicFramePr/>
          <p:nvPr>
            <p:ph sz="half" idx="2"/>
          </p:nvPr>
        </p:nvGraphicFramePr>
        <p:xfrm>
          <a:off x="59817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0015855" y="-2743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ru-RU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3600"/>
              <a:t>Степень выполнения работ</a:t>
            </a:r>
            <a:endParaRPr lang="ru-RU" altLang="en-US" sz="360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ТЗ - 100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%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ПЗ - </a:t>
            </a:r>
            <a:r>
              <a:rPr lang="en-US" altLang="ru-RU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8</a:t>
            </a:r>
            <a:r>
              <a:rPr lang="ru-RU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5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%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Программа - </a:t>
            </a:r>
            <a:r>
              <a:rPr lang="en-US" altLang="ru-RU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9</a:t>
            </a:r>
            <a:r>
              <a:rPr lang="ru-RU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%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b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Актуальность</a:t>
            </a:r>
            <a:endParaRPr lang="ru-RU" altLang="en-US" b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Спортсмены постоянно стремятся улучшить свои результаты и достичь новых спортивных высот. Для достижения этих целей им необходимо не только качественно тренироваться, но и правильно питаться, учитывать индивидуальные особенности своего организма. Мобильное приложение для контроля тренировочного процесса предоставляет спортсменам возможность легко и удобно отслеживать свои тренировки, питание и режимы отдыха, что помогает им максимально эффективно использовать возможности своего тела и достигать высоких результатов.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64765"/>
            <a:ext cx="10515600" cy="1325563"/>
          </a:xfrm>
        </p:spPr>
        <p:txBody>
          <a:bodyPr/>
          <a:p>
            <a:pPr algn="ctr"/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Спасибо за внимание!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0">
                <a:latin typeface="Times New Roman" panose="02020603050405020304" charset="0"/>
                <a:cs typeface="Times New Roman" panose="02020603050405020304" charset="0"/>
              </a:rPr>
              <a:t>Проблема</a:t>
            </a:r>
            <a:endParaRPr lang="ru-RU" altLang="en-US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Важно исследовать индивидуализацию тренировок в мобильных приложениях для профессиональных спортсменов, чтобы улучшить функционал и адаптивность. Это поможет создавать персонализированные тренировочные планы, соответствующие уникальным потребностям спортсменов, повышая эффективность подготовки и снижая риски перетренированности и травматизма.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589915" y="466090"/>
            <a:ext cx="10573385" cy="5711190"/>
          </a:xfrm>
        </p:spPr>
        <p:txBody>
          <a:bodyPr>
            <a:normAutofit/>
          </a:bodyPr>
          <a:p>
            <a:pPr>
              <a:buFont typeface="Arial" panose="020B0604020202020204" pitchFamily="34" charset="0"/>
            </a:pPr>
            <a:r>
              <a:rPr altLang="en-US">
                <a:latin typeface="Times New Roman" panose="02020603050405020304" charset="0"/>
                <a:cs typeface="Times New Roman" panose="02020603050405020304" charset="0"/>
              </a:rPr>
              <a:t>Цель разработки - </a:t>
            </a:r>
            <a:r>
              <a:rPr lang="ru-RU">
                <a:latin typeface="Times New Roman" panose="02020603050405020304" charset="0"/>
                <a:cs typeface="Times New Roman" panose="02020603050405020304" charset="0"/>
              </a:rPr>
              <a:t>предоставить</a:t>
            </a:r>
            <a:r>
              <a:rPr altLang="en-US">
                <a:latin typeface="Times New Roman" panose="02020603050405020304" charset="0"/>
                <a:cs typeface="Times New Roman" panose="02020603050405020304" charset="0"/>
              </a:rPr>
              <a:t> возможность</a:t>
            </a:r>
            <a:r>
              <a:rPr lang="ru-RU">
                <a:latin typeface="Times New Roman" panose="02020603050405020304" charset="0"/>
                <a:cs typeface="Times New Roman" panose="02020603050405020304" charset="0"/>
              </a:rPr>
              <a:t> профессиональным</a:t>
            </a:r>
            <a:r>
              <a:rPr altLang="en-US">
                <a:latin typeface="Times New Roman" panose="02020603050405020304" charset="0"/>
                <a:cs typeface="Times New Roman" panose="02020603050405020304" charset="0"/>
              </a:rPr>
              <a:t> спортсменам</a:t>
            </a:r>
            <a:r>
              <a:rPr lang="ru-RU">
                <a:latin typeface="Times New Roman" panose="02020603050405020304" charset="0"/>
                <a:cs typeface="Times New Roman" panose="02020603050405020304" charset="0"/>
              </a:rPr>
              <a:t> возможность </a:t>
            </a:r>
            <a:r>
              <a:rPr alt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>
                <a:latin typeface="Times New Roman" panose="02020603050405020304" charset="0"/>
                <a:cs typeface="Times New Roman" panose="02020603050405020304" charset="0"/>
              </a:rPr>
              <a:t>самостоятельно контролировать </a:t>
            </a:r>
            <a:r>
              <a:rPr altLang="en-US">
                <a:latin typeface="Times New Roman" panose="02020603050405020304" charset="0"/>
                <a:cs typeface="Times New Roman" panose="02020603050405020304" charset="0"/>
              </a:rPr>
              <a:t>процесс тренировок за счет </a:t>
            </a:r>
            <a:r>
              <a:rPr lang="ru-RU">
                <a:latin typeface="Times New Roman" panose="02020603050405020304" charset="0"/>
                <a:cs typeface="Times New Roman" panose="02020603050405020304" charset="0"/>
              </a:rPr>
              <a:t>разработки </a:t>
            </a:r>
            <a:r>
              <a:rPr altLang="en-US">
                <a:latin typeface="Times New Roman" panose="02020603050405020304" charset="0"/>
                <a:cs typeface="Times New Roman" panose="02020603050405020304" charset="0"/>
              </a:rPr>
              <a:t>мобильного приложения, позволяющего контролировать ход тренировок и напоминать о приеме </a:t>
            </a:r>
            <a:r>
              <a:rPr lang="ru-RU">
                <a:latin typeface="Times New Roman" panose="02020603050405020304" charset="0"/>
                <a:cs typeface="Times New Roman" panose="02020603050405020304" charset="0"/>
              </a:rPr>
              <a:t>БАДов</a:t>
            </a:r>
            <a:r>
              <a:rPr altLang="en-US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US" altLang="ru-RU" sz="32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US" altLang="ru-RU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0">
                <a:latin typeface="Times New Roman" panose="02020603050405020304" charset="0"/>
                <a:cs typeface="Times New Roman" panose="02020603050405020304" charset="0"/>
              </a:rPr>
              <a:t>Задачи</a:t>
            </a:r>
            <a:endParaRPr lang="ru-RU" altLang="en-US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Для достижения данной цели были поставлены задачи: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произвести анализ предметной области;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произвести обзор существующих аналогов и выявить их преимущества и недостатки;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определить требования к разрабатываемому мобильному приложению;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разработка мобильного приложения для улучшение эффективности процесса тренировок;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протестировать разработанное программное средство и доказать его работоспособность.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0">
                <a:latin typeface="Times New Roman" panose="02020603050405020304" charset="0"/>
                <a:cs typeface="Times New Roman" panose="02020603050405020304" charset="0"/>
              </a:rPr>
              <a:t>Объект и предмет</a:t>
            </a:r>
            <a:endParaRPr lang="ru-RU" altLang="en-US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Объект исследования: мобильные приложения для контроля и планирования тренировочного процесса в профессиональном спорте.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Предмет исследования: возможности модификации и индивидуализации тренировочных комплексов в мобильных приложениях для спорта, в том числе создание и добавление собственных упражнений профессиональными спортсменами.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0">
                <a:latin typeface="Times New Roman" panose="02020603050405020304" charset="0"/>
                <a:cs typeface="Times New Roman" panose="02020603050405020304" charset="0"/>
              </a:rPr>
              <a:t>Практическая значимость</a:t>
            </a:r>
            <a:endParaRPr lang="ru-RU" altLang="en-US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Исследование индивидуализации тренировок в мобильных приложениях для профессиональных спортсменов важно для улучшения функционала и адаптивности, позволяет создавать тренировочные планы с учетом уникальных потребностей спортсменов. Это повысит эффективность подготовки, оптимизирует восстановление и снизит риски перетренированности и травматизма, что критически важно для достижения высоких результатов.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676275"/>
          </a:xfrm>
        </p:spPr>
        <p:txBody>
          <a:bodyPr>
            <a:normAutofit/>
          </a:bodyPr>
          <a:p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Таблица преймуществ и недостатков для аналогов</a:t>
            </a:r>
            <a:endParaRPr lang="ru-RU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5" name="Замещающее содержимое 4"/>
          <p:cNvGraphicFramePr/>
          <p:nvPr>
            <p:ph idx="1"/>
          </p:nvPr>
        </p:nvGraphicFramePr>
        <p:xfrm>
          <a:off x="586740" y="566420"/>
          <a:ext cx="10515600" cy="5888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FitProSport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GymUp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Strong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 Note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GymRun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добавления, редактирования, удаления  упражнений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95123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создания комплекса упражнений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таймер выполнения упражнения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ru-RU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Показывает общее время тренировки</a:t>
                      </a:r>
                      <a:endParaRPr lang="ru-RU" alt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7691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Есть готовая база данных упражнений</a:t>
                      </a:r>
                      <a:endParaRPr lang="ru-RU" alt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1976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просмотр истории тренировок</a:t>
                      </a:r>
                      <a:endParaRPr lang="ru-RU" alt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en-US" altLang="ru-RU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Текстовое поле 5"/>
          <p:cNvSpPr txBox="1"/>
          <p:nvPr/>
        </p:nvSpPr>
        <p:spPr>
          <a:xfrm>
            <a:off x="1229360" y="6455410"/>
            <a:ext cx="4866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Таблица 1 - Таблица сравнения аналогов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0">
                <a:latin typeface="Times New Roman" panose="02020603050405020304" charset="0"/>
                <a:cs typeface="Times New Roman" panose="02020603050405020304" charset="0"/>
              </a:rPr>
              <a:t>Как решалась проблема до</a:t>
            </a:r>
            <a:endParaRPr lang="ru-RU" altLang="en-US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  <p:pic>
        <p:nvPicPr>
          <p:cNvPr id="9" name="Замещающее содержимое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20035" y="1825625"/>
            <a:ext cx="6169660" cy="4351655"/>
          </a:xfrm>
          <a:prstGeom prst="rect">
            <a:avLst/>
          </a:prstGeom>
        </p:spPr>
      </p:pic>
      <p:sp>
        <p:nvSpPr>
          <p:cNvPr id="10" name="Текстовое поле 9"/>
          <p:cNvSpPr txBox="1"/>
          <p:nvPr/>
        </p:nvSpPr>
        <p:spPr>
          <a:xfrm>
            <a:off x="1719580" y="6210300"/>
            <a:ext cx="716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4590</Words>
  <Application>WPS Presentation</Application>
  <PresentationFormat>宽屏</PresentationFormat>
  <Paragraphs>226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SimSun</vt:lpstr>
      <vt:lpstr>Wingdings</vt:lpstr>
      <vt:lpstr>Calibri Light</vt:lpstr>
      <vt:lpstr>Times New Roman</vt:lpstr>
      <vt:lpstr>Microsoft YaHei</vt:lpstr>
      <vt:lpstr>Arial Unicode MS</vt:lpstr>
      <vt:lpstr>Calibri</vt:lpstr>
      <vt:lpstr>Office Theme</vt:lpstr>
      <vt:lpstr>Тема: “Разработка мобильного приложения для контроля тренировочного процесса и приема биологически активных добавок спортсменами (Frontent).”</vt:lpstr>
      <vt:lpstr>Актуальность</vt:lpstr>
      <vt:lpstr>Проблема</vt:lpstr>
      <vt:lpstr>PowerPoint 演示文稿</vt:lpstr>
      <vt:lpstr>Задачи</vt:lpstr>
      <vt:lpstr>Объект и предмет</vt:lpstr>
      <vt:lpstr>Практическая значимость</vt:lpstr>
      <vt:lpstr>Таблица преймуществ и недостатков для аналогов</vt:lpstr>
      <vt:lpstr>Как решалась проблема до</vt:lpstr>
      <vt:lpstr>PowerPoint 演示文稿</vt:lpstr>
      <vt:lpstr>Предлагаемое решение</vt:lpstr>
      <vt:lpstr>PowerPoint 演示文稿</vt:lpstr>
      <vt:lpstr>PowerPoint 演示文稿</vt:lpstr>
      <vt:lpstr>PowerPoint 演示文稿</vt:lpstr>
      <vt:lpstr>Абстрактная структура классов</vt:lpstr>
      <vt:lpstr>PowerPoint 演示文稿</vt:lpstr>
      <vt:lpstr>Ручное тестирование приложения</vt:lpstr>
      <vt:lpstr>PowerPoint 演示文稿</vt:lpstr>
      <vt:lpstr>Степень выполнения работ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TORRENTO</cp:lastModifiedBy>
  <cp:revision>40</cp:revision>
  <dcterms:created xsi:type="dcterms:W3CDTF">2024-04-20T10:35:00Z</dcterms:created>
  <dcterms:modified xsi:type="dcterms:W3CDTF">2024-05-23T08:29:34Z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1049-12.2.0.16909</vt:lpwstr>
  </property>
  <property fmtid="{D5CDD505-2E9C-101B-9397-08002B2CF9AE}" pid="3" name="ICV">
    <vt:lpwstr>512D699375B54E6E82A9CACF5E828E1B_11</vt:lpwstr>
  </property>
</Properties>
</file>