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2" r:id="rId4"/>
    <p:sldId id="258" r:id="rId5"/>
    <p:sldId id="260" r:id="rId6"/>
    <p:sldId id="261" r:id="rId7"/>
    <p:sldId id="272" r:id="rId8"/>
    <p:sldId id="264" r:id="rId9"/>
    <p:sldId id="259" r:id="rId10"/>
    <p:sldId id="265" r:id="rId11"/>
    <p:sldId id="266" r:id="rId12"/>
    <p:sldId id="275" r:id="rId13"/>
    <p:sldId id="268" r:id="rId14"/>
    <p:sldId id="273" r:id="rId15"/>
    <p:sldId id="281" r:id="rId16"/>
    <p:sldId id="280" r:id="rId17"/>
    <p:sldId id="278" r:id="rId18"/>
    <p:sldId id="269" r:id="rId19"/>
    <p:sldId id="277" r:id="rId20"/>
    <p:sldId id="267" r:id="rId21"/>
    <p:sldId id="27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 для контроля тренировочного процесса  удобнее одно приложение с контролем за приемами БАДов и тренировками, а не  два отдельных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для контроля тренировочного процесса  удобнее одно приложение с контролем за приемами БАДов и тренировками, а не  два отдельных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Согласен</c:v>
                </c:pt>
                <c:pt idx="1">
                  <c:v>Не согласен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22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3-4165-9832-AA6A9D44264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Сложность освоения функции работы модуля, отвечающим за управление приемом БАДов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Сложность освоения функции работы модуля, отвечающим за управление приемом БАДов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Легко</c:v>
                </c:pt>
                <c:pt idx="1">
                  <c:v>Были трудности</c:v>
                </c:pt>
                <c:pt idx="2">
                  <c:v>Сложно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18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D-4F7D-8DA4-3205C86F4CB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8BAD-F9DA-4D7E-AF79-E21FA8ADBBF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C122-B9F9-4EFB-ADE1-2563F310E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0DBA0-4C31-F6EE-49C8-2D634858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64469-CFF0-E810-5C79-83D3D3EF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D9630-33AC-F78C-166A-EDD1BE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4555-AE77-4BC7-B6BC-9ED5B9EBCB12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1AE42-CA24-E333-6CD5-148A4AC2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48255-20E6-21D8-C2F9-8FFCF5E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834D-8F31-FDD5-1BC2-EE42E10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E113A-EE40-4445-4FDE-4D71B4E6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B2A21-3BFF-E0BA-633A-BCEEB79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214F-97FA-4C39-A414-EFA5A00A88FE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B72A3-F01D-B90B-8FCB-D47CA760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95BD6-9158-36BB-C9C2-C894E1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EABF2-F67C-FA45-B90A-F6910FFF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7F2C4-60B6-47E4-6A09-29EC5AA0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C09F-FB32-AE8C-8E04-018CF5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4BB-11C8-4F2D-9C19-380E7A1290C1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F9EB-B251-AE36-D5B6-845F61F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F2834-0CBC-8A1A-8CBA-401AFF1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3F4F-5409-899E-D065-E5083B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359C-2024-2806-B238-470ECD10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B109B-1F2F-0D8A-C7F8-50F88D8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47A-180F-4D82-AC63-C49D80A4E5B0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4409-7D5D-517E-2337-0D5A7F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63E8-8D73-8926-0799-926B955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80D-193E-6DEF-7B86-BBFB50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9D191-C3BB-EC12-F3D8-1756326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0991-7531-0E61-4857-1291724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735-8C40-42F7-9769-1E279094EB74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CCDB3-FD15-90F0-072D-392CD43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1EDBA-ED9B-51BE-2DB9-04A4C5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A07B-57DE-A6FD-20C6-2D2199A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8F81C-CE55-2945-53E4-41E72FF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DC5286-0BF2-8A40-99E2-5C0BF60AB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10044-8C70-2286-6E7E-269CED5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EA3-C171-436B-8D2B-9688A76B4971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77828-3B39-9DE8-7DAC-A0329B23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6ABF0-96CE-AE76-9092-26942BC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51F6-7288-22E4-72E2-DAF8679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E8C0A-A4CA-40C2-8BD9-0B551B1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1133E-113A-D6D3-2041-A00A594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4F754-0717-A2BC-82BA-CC58C139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224F1-C2DB-DACD-F744-7490D042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6F0130-09B1-89AF-98B2-4971CE1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EB80-CE53-489C-8238-322DF4AD3B46}" type="datetime1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04BA54-D844-AF81-258D-35FF23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9CAB3-859B-6608-B8F7-2E81739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ADF8C-CE25-AD61-127A-D112EF5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B8FDA-C314-D7F9-9633-16F13B8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B50-1F0F-4310-BBC8-4944CDD50B5A}" type="datetime1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4B33E-5A1E-4E1C-7B29-55B7A67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D977E-F1C0-2475-6E52-386D8AA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96841C-D025-5A63-8B0C-C0F4552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EAA-2D4B-4286-B509-836340345F84}" type="datetime1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1D294-98D3-ED94-44B6-B4017A9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4AE4A-F572-068B-853E-E3E2CF8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A08DB-D900-FB2C-D5AB-CD74DDD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10D5-C0F8-862A-7B78-287674C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3A5C3-1E81-6C79-B425-57B0E41E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CF7E4-3F15-2258-14F1-77995B6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F7BA-2109-47E1-AD62-382559DA226B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557A2-5027-8772-C6A2-D71675A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261CB-2730-C8C4-70E1-319C57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A6EF-6F9E-1245-6371-A75C18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A82F1-9194-262F-A145-4C98741E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4FD8A-0E0B-0F04-419B-3A784EEE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E8D71-4168-EEA2-66EA-552CE0B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794-CDA8-4EA9-BD08-92616DB8DFB6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F6AC-3B10-3121-6C40-D0DB682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F06C-B376-9979-B4A8-5B4AEC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5473-E01F-252B-4C3D-BD9D3B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3B080-B70F-3B41-665E-AA42E1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D924C-DFBC-5026-25CE-0317CDDF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5868C-673B-4CA4-A444-ED0A6723E605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095A8-EFFA-083C-4569-1BA8FF76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BCF5B-E753-7608-C640-2FF0B9EE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738-B0E0-8343-67F4-75BF70CE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15803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контроля тренировочного процесса и приема биологически активных добавок спортсменами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4868-85FA-3637-8765-8278A029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29352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автоматизированных систем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Гилка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pPr algn="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 работы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ПрИн-466 Чупинин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D717-66AA-CBA1-1424-42FF7F1659ED}"/>
              </a:ext>
            </a:extLst>
          </p:cNvPr>
          <p:cNvSpPr txBox="1"/>
          <p:nvPr/>
        </p:nvSpPr>
        <p:spPr>
          <a:xfrm>
            <a:off x="2888942" y="12073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</a:rPr>
              <a:t>учереждение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</a:p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15897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8D28-AC72-2995-4870-FF82DBF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требования.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0C68-F452-E420-2C7B-C2A2E8FF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получать напоминания о приеме БАДов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реакции организма</a:t>
            </a:r>
          </a:p>
          <a:p>
            <a:r>
              <a:rPr lang="ru-RU" sz="2400" dirty="0"/>
              <a:t>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эффективности добавок.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8F891-FDAA-FAE9-328C-034288C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DEF86-157F-0546-AA65-70CCFD4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и выходные данные программы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698C5-8C89-B4B5-A328-BCFD964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B0E8ED-238E-E329-6CD9-19CE01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Информация о БАДах</a:t>
            </a:r>
            <a:r>
              <a:rPr lang="en-US" sz="2400" dirty="0"/>
              <a:t>:</a:t>
            </a:r>
            <a:r>
              <a:rPr lang="ru-RU" sz="2400" dirty="0"/>
              <a:t> название</a:t>
            </a:r>
            <a:r>
              <a:rPr lang="en-US" sz="2400" dirty="0"/>
              <a:t>,</a:t>
            </a:r>
            <a:r>
              <a:rPr lang="ru-RU" sz="2400" dirty="0"/>
              <a:t> дозировка</a:t>
            </a:r>
            <a:endParaRPr lang="en-US" sz="2400" dirty="0"/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заметки пользователя о воздействии БАДов на организм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Выходные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График приёма БАДов и регулярные напоминая о приеме в нужное время необходимой дозировки</a:t>
            </a:r>
          </a:p>
          <a:p>
            <a:r>
              <a:rPr lang="ru-RU" sz="2400" dirty="0"/>
              <a:t>Персональный анализ действия БАДов на организм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2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6825E-84D6-EF09-6392-C9EAE986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основных экранов модуля </a:t>
            </a:r>
          </a:p>
        </p:txBody>
      </p:sp>
      <p:pic>
        <p:nvPicPr>
          <p:cNvPr id="27" name="Объект 26" descr="Изображение выглядит как текст, снимок экрана, Мобильный телефон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89778411-06FE-C0ED-A5ED-26665440D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24" y="1825625"/>
            <a:ext cx="3140576" cy="4351338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BDC1D7-876C-AFF6-92FF-58B7C367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12</a:t>
            </a:fld>
            <a:endParaRPr lang="ru-RU"/>
          </a:p>
        </p:txBody>
      </p:sp>
      <p:pic>
        <p:nvPicPr>
          <p:cNvPr id="25" name="Объект 24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19614347-D064-AC54-9800-07F26862E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12" y="1825625"/>
            <a:ext cx="3140576" cy="4351338"/>
          </a:xfrm>
        </p:spPr>
      </p:pic>
    </p:spTree>
    <p:extLst>
      <p:ext uri="{BB962C8B-B14F-4D97-AF65-F5344CB8AC3E}">
        <p14:creationId xmlns:p14="http://schemas.microsoft.com/office/powerpoint/2010/main" val="13239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17AA3-BE34-D9C6-88E4-A3D7996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3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модуля на уровне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3CE78-928D-8DC7-2196-E0B7FF8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13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C1437F-8730-C0D1-F25B-595F3C4F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843" y="966093"/>
            <a:ext cx="8420314" cy="5572819"/>
          </a:xfrm>
        </p:spPr>
      </p:pic>
    </p:spTree>
    <p:extLst>
      <p:ext uri="{BB962C8B-B14F-4D97-AF65-F5344CB8AC3E}">
        <p14:creationId xmlns:p14="http://schemas.microsoft.com/office/powerpoint/2010/main" val="416934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5946-C103-4ADF-9624-AC8B71F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Бэкенд части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0E86E-D813-2F84-6CB8-2AA31E80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Реализованные меры безопасности (шифрование, защита от SQL-инъекций и т.д.).</a:t>
            </a:r>
          </a:p>
          <a:p>
            <a:r>
              <a:rPr lang="ru-RU" dirty="0"/>
              <a:t> поддержка отправки уведомлений и напоминаний пользователям о приеме БАДов.</a:t>
            </a:r>
          </a:p>
          <a:p>
            <a:r>
              <a:rPr lang="ru-RU" dirty="0"/>
              <a:t>Должна быть реализована регистрация и аутентификация пользователя </a:t>
            </a:r>
            <a:endParaRPr lang="en-US" dirty="0"/>
          </a:p>
          <a:p>
            <a:r>
              <a:rPr lang="ru-RU" dirty="0"/>
              <a:t>Легкость в поддержке и расширении</a:t>
            </a:r>
          </a:p>
          <a:p>
            <a:r>
              <a:rPr lang="ru-RU" dirty="0"/>
              <a:t>Должна осуществляться валидация данных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AD7D0-A190-A422-AC3E-3FFF1F6A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4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4DF1-5D3A-783E-3576-BD01A44C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8372-849F-CE85-986A-76E4F258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 необходимых проверок</a:t>
            </a:r>
          </a:p>
          <a:p>
            <a:r>
              <a:rPr lang="ru-RU" dirty="0"/>
              <a:t>типы данных передаваемых объектов на сервер</a:t>
            </a:r>
          </a:p>
          <a:p>
            <a:r>
              <a:rPr lang="ru-RU" dirty="0"/>
              <a:t>формат логина</a:t>
            </a:r>
            <a:r>
              <a:rPr lang="en-US" dirty="0"/>
              <a:t>,</a:t>
            </a:r>
            <a:r>
              <a:rPr lang="ru-RU" dirty="0"/>
              <a:t> пароля</a:t>
            </a:r>
            <a:r>
              <a:rPr lang="en-US" dirty="0"/>
              <a:t>,</a:t>
            </a:r>
            <a:r>
              <a:rPr lang="ru-RU" dirty="0"/>
              <a:t> электронной почты</a:t>
            </a:r>
          </a:p>
          <a:p>
            <a:r>
              <a:rPr lang="ru-RU" dirty="0"/>
              <a:t>диапазон времени в напоминаниях</a:t>
            </a:r>
          </a:p>
          <a:p>
            <a:r>
              <a:rPr lang="ru-RU" dirty="0"/>
              <a:t>информацию об упражнении (время</a:t>
            </a:r>
            <a:r>
              <a:rPr lang="en-US" dirty="0"/>
              <a:t>,</a:t>
            </a:r>
            <a:r>
              <a:rPr lang="ru-RU" dirty="0"/>
              <a:t> количество повторений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F2793-22C7-EF03-B7BB-06059832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9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6624-88D6-A67E-6946-0A8C03DD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  <a:r>
              <a:rPr lang="en-US" dirty="0"/>
              <a:t> – JWT</a:t>
            </a:r>
            <a:r>
              <a:rPr lang="ru-RU" dirty="0"/>
              <a:t> токен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2D1BB-30A1-8783-3325-F1CBD20BD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  <a:p>
            <a:r>
              <a:rPr lang="ru-RU" dirty="0"/>
              <a:t>Легкость передачи</a:t>
            </a:r>
          </a:p>
          <a:p>
            <a:r>
              <a:rPr lang="ru-RU" dirty="0"/>
              <a:t>Самодостаточность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B639DC-4FD9-F8F2-5071-A2A10B4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16</a:t>
            </a:fld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684818-7D12-73AE-B7C2-B299C244D5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34531"/>
            <a:ext cx="5181600" cy="3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2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22944-5B6C-441B-6E0E-42AB2F2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уведомлений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49241-92D7-E2F6-E205-3E534CBA9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Firebase Cloud Messaging (FCM</a:t>
            </a:r>
            <a:r>
              <a:rPr lang="ru-RU" dirty="0"/>
              <a:t>) – это </a:t>
            </a:r>
          </a:p>
          <a:p>
            <a:pPr marL="514350" indent="-514350">
              <a:buAutoNum type="arabicPeriod"/>
            </a:pPr>
            <a:r>
              <a:rPr lang="ru-RU" dirty="0"/>
              <a:t>Простота интеграции</a:t>
            </a:r>
          </a:p>
          <a:p>
            <a:pPr marL="514350" indent="-514350">
              <a:buAutoNum type="arabicPeriod"/>
            </a:pPr>
            <a:r>
              <a:rPr lang="ru-RU" dirty="0"/>
              <a:t>Надежность</a:t>
            </a:r>
          </a:p>
          <a:p>
            <a:pPr marL="514350" indent="-514350">
              <a:buAutoNum type="arabicPeriod"/>
            </a:pPr>
            <a:r>
              <a:rPr lang="ru-RU" dirty="0"/>
              <a:t>Кросс-</a:t>
            </a:r>
            <a:r>
              <a:rPr lang="ru-RU" dirty="0" err="1"/>
              <a:t>платформенность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err="1"/>
              <a:t>Скалируемость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BAF395-4B87-E90A-6F56-C593F039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17</a:t>
            </a:fld>
            <a:endParaRPr lang="ru-RU"/>
          </a:p>
        </p:txBody>
      </p:sp>
      <p:pic>
        <p:nvPicPr>
          <p:cNvPr id="1030" name="Picture 6" descr="FCM uses store and forward for downstream messaging">
            <a:extLst>
              <a:ext uri="{FF2B5EF4-FFF2-40B4-BE49-F238E27FC236}">
                <a16:creationId xmlns:a16="http://schemas.microsoft.com/office/drawing/2014/main" id="{23604B40-C2E8-0B07-AAEE-5FC88B07F4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35" y="2152651"/>
            <a:ext cx="5643751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4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68D96-67DE-E4E4-1F29-541342AE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и формат данных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9C452-7D63-7B4F-243F-ECD2B1C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18</a:t>
            </a:fld>
            <a:endParaRPr lang="ru-RU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0B90E03B-4A61-2942-75BA-4FE3BEFF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988096"/>
            <a:ext cx="7851965" cy="5368254"/>
          </a:xfrm>
        </p:spPr>
      </p:pic>
    </p:spTree>
    <p:extLst>
      <p:ext uri="{BB962C8B-B14F-4D97-AF65-F5344CB8AC3E}">
        <p14:creationId xmlns:p14="http://schemas.microsoft.com/office/powerpoint/2010/main" val="48901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493B3-B2DC-2328-4586-6327171C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опросов независимых пользователей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B289C46-90BB-0510-740D-BADFCA97E5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73866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6B5943B-FA16-27A8-0BFB-0EEBB1DBA2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75165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0A8384-F0A2-ECD7-A868-185E4AB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5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F1D2F-2B63-8FA8-9584-AD2EA8C4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117EA-E46C-AAE6-911E-D62AA6CF3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2016-го по 2022-й почти на 40% увеличилось количество жителей страны, систематически занимающихся физической культурой и спортом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занимающихся спортом граждан в России в 2023 году выросло на 5,9 млн человек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доля граждан, систематически занимающихся физической культурой и спортом, составляет более 53%</a:t>
            </a:r>
          </a:p>
          <a:p>
            <a:pPr marL="0" indent="0">
              <a:buNone/>
            </a:pPr>
            <a:endParaRPr lang="ru-RU" sz="2800" dirty="0"/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C9B03D-B4AE-079C-9922-D468B30AD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4087759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EA085B-7255-AF3D-08D4-94EB7871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9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176A3-91AB-CD13-8621-38B3BD33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средства, язык,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1FD52-BB64-A375-3D16-C93599A8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серверных приложений на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- 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724F-C6C6-2D35-69B3-85471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976D0-9CCE-116F-8C65-22C83FD9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выполнения работ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1C7E-128E-AD7D-B31B-F3A1843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– </a:t>
            </a:r>
            <a:r>
              <a:rPr lang="ru-RU" sz="2400" dirty="0"/>
              <a:t>Готово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- </a:t>
            </a:r>
            <a:r>
              <a:rPr lang="en-US" sz="2400" dirty="0"/>
              <a:t>85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CABAB-BC44-AB92-6F51-FC16084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078-B751-21AD-D71A-8900236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существующей проблемы в заданной предметной области.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68044-33D0-4CF1-B8A2-EDCD5F78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приложения на рынке мобильных технологий часто фокусируются на отслеживании физической активности или контроле диеты, но редко предоставляют возможности для интегрированного управления и мониторинга всего комплекса задач, связанных с тренировочным процессом и приемом БАДов.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создает определенные трудности для спортсменов, которым приходится использовать несколько приложений одновременно.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D54E4-EB8B-D800-A186-02364C5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3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D58B6-219A-2653-31CE-90C8F24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E2BF8-BB10-AD90-7868-9EAC3C2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процесса приема биологически активных добавок спортсменами и разработке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-программного обеспечения для мобильного приложения, контролирующего тренировочный процесс.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текущих режимов приема БАДов среди спортсменов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ключевых функции режима приема БАДов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модуля приема БАДов для приложения контроля процесса тренировок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комплексное тестирование всех компонентов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BB4F0-D6D5-DB71-13B1-A4DDE02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8E57-1A31-5CC8-D9A2-AFE4EA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C5E5-61A4-12BC-E690-CEE8B4E4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управления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приёмом биологически активных добавок спортсменами.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-часть мобильного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приложения, отвечающая за обработку данных, взаимодействие с сервером, и обеспечение функциональности по контролю тренировок и приему БАД</a:t>
            </a:r>
            <a:r>
              <a:rPr lang="en-US" sz="2400" dirty="0">
                <a:ea typeface="Times New Roman" panose="02020603050405020304" pitchFamily="18" charset="0"/>
              </a:rPr>
              <a:t>,</a:t>
            </a:r>
            <a:r>
              <a:rPr lang="ru-RU" sz="2400" dirty="0">
                <a:ea typeface="Times New Roman" panose="02020603050405020304" pitchFamily="18" charset="0"/>
              </a:rPr>
              <a:t> а также </a:t>
            </a:r>
            <a:r>
              <a:rPr lang="ru-RU" sz="2400" i="1" dirty="0">
                <a:ea typeface="Times New Roman" panose="02020603050405020304" pitchFamily="18" charset="0"/>
              </a:rPr>
              <a:t>модуль</a:t>
            </a:r>
            <a:r>
              <a:rPr lang="ru-RU" sz="2400" dirty="0">
                <a:ea typeface="Times New Roman" panose="02020603050405020304" pitchFamily="18" charset="0"/>
              </a:rPr>
              <a:t> мобильного приложения</a:t>
            </a:r>
            <a:r>
              <a:rPr lang="en-US" sz="2400" dirty="0">
                <a:ea typeface="Times New Roman" panose="02020603050405020304" pitchFamily="18" charset="0"/>
              </a:rPr>
              <a:t>,</a:t>
            </a:r>
            <a:r>
              <a:rPr lang="ru-RU" sz="2400" dirty="0">
                <a:ea typeface="Times New Roman" panose="02020603050405020304" pitchFamily="18" charset="0"/>
              </a:rPr>
              <a:t> отвечающий за </a:t>
            </a:r>
            <a:r>
              <a:rPr lang="ru-RU" sz="2400" i="1" dirty="0">
                <a:ea typeface="Times New Roman" panose="02020603050405020304" pitchFamily="18" charset="0"/>
              </a:rPr>
              <a:t>управление приема БАДов</a:t>
            </a:r>
            <a:endParaRPr lang="ru-RU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8806D-7B48-5E8C-42DF-110A18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7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A89-8A97-CAF8-ACDA-A23FB412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EFB5-1605-3EE9-B0A7-DF6F989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Повышение</a:t>
            </a:r>
            <a:r>
              <a:rPr lang="ru-RU" sz="2400" dirty="0"/>
              <a:t> эффективности тренировок</a:t>
            </a:r>
          </a:p>
          <a:p>
            <a:r>
              <a:rPr lang="ru-RU" sz="2400" dirty="0"/>
              <a:t>Предоставление удобного инструмента для </a:t>
            </a:r>
            <a:r>
              <a:rPr lang="ru-RU" sz="2400" b="1" dirty="0"/>
              <a:t>полного</a:t>
            </a:r>
            <a:r>
              <a:rPr lang="ru-RU" sz="2400" dirty="0"/>
              <a:t> контроля спортивной деятельности</a:t>
            </a:r>
          </a:p>
          <a:p>
            <a:r>
              <a:rPr lang="ru-RU" sz="2400" dirty="0"/>
              <a:t>Предоставление пользователю </a:t>
            </a:r>
            <a:r>
              <a:rPr lang="ru-RU" sz="2400" b="1" dirty="0"/>
              <a:t>ценной</a:t>
            </a:r>
            <a:r>
              <a:rPr lang="ru-RU" sz="2400" dirty="0"/>
              <a:t> аналитики о его спортивной деятельности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18B3-2D22-5EBB-D530-CBF73B5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A38D7AC-2008-001A-A63C-1EAB9ED9D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807131"/>
              </p:ext>
            </p:extLst>
          </p:nvPr>
        </p:nvGraphicFramePr>
        <p:xfrm>
          <a:off x="838200" y="1389386"/>
          <a:ext cx="10515600" cy="478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2931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4679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87100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19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MyTherapy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Medisafe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Мои таблетки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8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БАДах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2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возможность интеграции и доработки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к полному функционалу по бесплатной версии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4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дневника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(только плат)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Повторное использование собственных лекарств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1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неперегруженный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2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BC30E-4F68-C6B7-6C4C-2BCF60B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 в заданной предметной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4B6C9-3647-FA32-A574-19B8860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7C2DDCC-E956-9E87-8478-516794A5A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089" y="1825625"/>
            <a:ext cx="8407822" cy="4351338"/>
          </a:xfrm>
        </p:spPr>
      </p:pic>
    </p:spTree>
    <p:extLst>
      <p:ext uri="{BB962C8B-B14F-4D97-AF65-F5344CB8AC3E}">
        <p14:creationId xmlns:p14="http://schemas.microsoft.com/office/powerpoint/2010/main" val="4643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920F-6D92-FC3C-8259-04A53E3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F88C8-4B12-2865-6FF2-5DC43BFE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A3E8C76-5650-222D-394E-C205A843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512964"/>
            <a:ext cx="9123311" cy="4792509"/>
          </a:xfrm>
        </p:spPr>
      </p:pic>
    </p:spTree>
    <p:extLst>
      <p:ext uri="{BB962C8B-B14F-4D97-AF65-F5344CB8AC3E}">
        <p14:creationId xmlns:p14="http://schemas.microsoft.com/office/powerpoint/2010/main" val="1623476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656</Words>
  <Application>Microsoft Office PowerPoint</Application>
  <PresentationFormat>Широкоэкранный</PresentationFormat>
  <Paragraphs>140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Aptos</vt:lpstr>
      <vt:lpstr>Arial</vt:lpstr>
      <vt:lpstr>Times New Roman</vt:lpstr>
      <vt:lpstr>Тема Office</vt:lpstr>
      <vt:lpstr>Разработка мобильного приложения для контроля тренировочного процесса и приема биологически активных добавок спортсменами (Backend).</vt:lpstr>
      <vt:lpstr>Актуальность работы</vt:lpstr>
      <vt:lpstr>Описание существующей проблемы в заданной предметной области. </vt:lpstr>
      <vt:lpstr>Цели и задачи</vt:lpstr>
      <vt:lpstr>Объект и предмет  исследования</vt:lpstr>
      <vt:lpstr>Практическая значимость.</vt:lpstr>
      <vt:lpstr>Обзор аналогов </vt:lpstr>
      <vt:lpstr>Как ранее решалась проблема в заданной предметной области</vt:lpstr>
      <vt:lpstr>Предлагаемое решение.</vt:lpstr>
      <vt:lpstr>Функциональные требования.</vt:lpstr>
      <vt:lpstr>Входные и выходные данные программы</vt:lpstr>
      <vt:lpstr>Макет основных экранов модуля </vt:lpstr>
      <vt:lpstr>Абстрактная структура модуля на уровне классов</vt:lpstr>
      <vt:lpstr>Требования к Бэкенд части приложения</vt:lpstr>
      <vt:lpstr>Валидация данных</vt:lpstr>
      <vt:lpstr>Аутентификация – JWT токен</vt:lpstr>
      <vt:lpstr>Реализация уведомлений</vt:lpstr>
      <vt:lpstr>Абстрактная структура и формат данных </vt:lpstr>
      <vt:lpstr>Результаты опросов независимых пользователей</vt:lpstr>
      <vt:lpstr>Инструментальные средства, язык, библиотеки</vt:lpstr>
      <vt:lpstr>Степень выполнения работ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контроля тренировочного процесса и приема биологически активных добавок спортсменами (Backend).</dc:title>
  <dc:creator>ФЭВТ Б 2020 ПрИн-166 Чупинин Антон</dc:creator>
  <cp:lastModifiedBy>ФЭВТ Б 2020 ПрИн-166 Чупинин Антон</cp:lastModifiedBy>
  <cp:revision>84</cp:revision>
  <dcterms:created xsi:type="dcterms:W3CDTF">2024-04-23T07:07:52Z</dcterms:created>
  <dcterms:modified xsi:type="dcterms:W3CDTF">2024-05-22T22:12:06Z</dcterms:modified>
</cp:coreProperties>
</file>