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4" r:id="rId18"/>
    <p:sldId id="275" r:id="rId19"/>
    <p:sldId id="271" r:id="rId20"/>
  </p:sldIdLst>
  <p:sldSz cx="9144000" cy="6858000" type="screen4x3"/>
  <p:notesSz cx="9144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685800" y="2130425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371600" y="3886200"/>
            <a:ext cx="64008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E62D75B-C3F4-4E3C-ADB7-33E3808D6CE4}" type="datetimeFigureOut">
              <a:rPr lang="ru-RU"/>
              <a:t>01.06.2024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8D4CE12-0AFA-4111-B533-B38A2B9BBD8D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E62D75B-C3F4-4E3C-ADB7-33E3808D6CE4}" type="datetimeFigureOut">
              <a:rPr lang="ru-RU"/>
              <a:t>01.06.2024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8D4CE12-0AFA-4111-B533-B38A2B9BBD8D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6629400" y="274638"/>
            <a:ext cx="2057400" cy="5851525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E62D75B-C3F4-4E3C-ADB7-33E3808D6CE4}" type="datetimeFigureOut">
              <a:rPr lang="ru-RU"/>
              <a:t>01.06.2024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8D4CE12-0AFA-4111-B533-B38A2B9BBD8D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E62D75B-C3F4-4E3C-ADB7-33E3808D6CE4}" type="datetimeFigureOut">
              <a:rPr lang="ru-RU"/>
              <a:t>01.06.2024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8D4CE12-0AFA-4111-B533-B38A2B9BBD8D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E62D75B-C3F4-4E3C-ADB7-33E3808D6CE4}" type="datetimeFigureOut">
              <a:rPr lang="ru-RU"/>
              <a:t>01.06.2024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8D4CE12-0AFA-4111-B533-B38A2B9BBD8D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E62D75B-C3F4-4E3C-ADB7-33E3808D6CE4}" type="datetimeFigureOut">
              <a:rPr lang="ru-RU"/>
              <a:t>01.06.2024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8D4CE12-0AFA-4111-B533-B38A2B9BBD8D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E62D75B-C3F4-4E3C-ADB7-33E3808D6CE4}" type="datetimeFigureOut">
              <a:rPr lang="ru-RU"/>
              <a:t>01.06.2024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8D4CE12-0AFA-4111-B533-B38A2B9BBD8D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E62D75B-C3F4-4E3C-ADB7-33E3808D6CE4}" type="datetimeFigureOut">
              <a:rPr lang="ru-RU"/>
              <a:t>01.06.2024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8D4CE12-0AFA-4111-B533-B38A2B9BBD8D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E62D75B-C3F4-4E3C-ADB7-33E3808D6CE4}" type="datetimeFigureOut">
              <a:rPr lang="ru-RU"/>
              <a:t>01.06.2024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8D4CE12-0AFA-4111-B533-B38A2B9BBD8D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E62D75B-C3F4-4E3C-ADB7-33E3808D6CE4}" type="datetimeFigureOut">
              <a:rPr lang="ru-RU"/>
              <a:t>01.06.2024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8D4CE12-0AFA-4111-B533-B38A2B9BBD8D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E62D75B-C3F4-4E3C-ADB7-33E3808D6CE4}" type="datetimeFigureOut">
              <a:rPr lang="ru-RU"/>
              <a:t>01.06.2024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8D4CE12-0AFA-4111-B533-B38A2B9BBD8D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E62D75B-C3F4-4E3C-ADB7-33E3808D6CE4}" type="datetimeFigureOut">
              <a:rPr lang="ru-RU"/>
              <a:t>01.06.2024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8D4CE12-0AFA-4111-B533-B38A2B9BBD8D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683568" y="2060848"/>
            <a:ext cx="7774632" cy="2736304"/>
          </a:xfrm>
        </p:spPr>
        <p:txBody>
          <a:bodyPr>
            <a:norm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/>
            </a:pPr>
            <a:r>
              <a:rPr lang="ru-RU" sz="2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Создание веб-сервиса для индивидуального подбора и сравнения тарифов мобильных операторов с учетом финансовых предпочтений пользователя</a:t>
            </a:r>
            <a:endParaRPr lang="ru-RU"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683568" y="5373216"/>
            <a:ext cx="8136904" cy="1152128"/>
          </a:xfrm>
        </p:spPr>
        <p:txBody>
          <a:bodyPr>
            <a:norm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/>
            </a:pPr>
            <a:r>
              <a:rPr lang="ru-RU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Исполнитель: студент группы ПрИн-466 </a:t>
            </a: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Козарез М.В.</a:t>
            </a:r>
            <a:br>
              <a:rPr lang="ru-RU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</a:br>
            <a:r>
              <a:rPr lang="ru-RU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Научный руководитель: Гилка В.В., ст. преподаватель </a:t>
            </a:r>
            <a:endParaRPr lang="ru-RU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Заголовок 1"/>
          <p:cNvSpPr txBox="1"/>
          <p:nvPr/>
        </p:nvSpPr>
        <p:spPr bwMode="auto">
          <a:xfrm>
            <a:off x="685800" y="476672"/>
            <a:ext cx="7772400" cy="151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/>
            </a:pPr>
            <a:r>
              <a:rPr lang="ru-RU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Волгоградский Государственный Технический Университет </a:t>
            </a:r>
            <a:endParaRPr lang="ru-RU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/>
            </a:pPr>
            <a:r>
              <a:rPr lang="ru-RU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Кафедра «Программное обеспечение автоматизированных систем»</a:t>
            </a:r>
            <a:endParaRPr lang="ru-RU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467544" y="188640"/>
            <a:ext cx="8136904" cy="64807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3600"/>
              <a:t>Обзор аналогов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498190" y="1340768"/>
            <a:ext cx="8106258" cy="4896544"/>
          </a:xfrm>
        </p:spPr>
        <p:txBody>
          <a:bodyPr anchor="t">
            <a:normAutofit/>
          </a:bodyPr>
          <a:lstStyle/>
          <a:p>
            <a:pPr algn="l">
              <a:defRPr/>
            </a:pPr>
            <a:r>
              <a:rPr lang="en-US" sz="2800">
                <a:solidFill>
                  <a:schemeClr val="tx1"/>
                </a:solidFill>
              </a:rPr>
              <a:t> </a:t>
            </a:r>
            <a:endParaRPr lang="ru-RU" sz="2800">
              <a:solidFill>
                <a:schemeClr val="tx1"/>
              </a:solidFill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07504" y="1052737"/>
          <a:ext cx="8928990" cy="6048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3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66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37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11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970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4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3266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800" b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Критерий сравнения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Banki.ru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800" b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Сравни</a:t>
                      </a:r>
                      <a:r>
                        <a:rPr lang="en-US" sz="1800" b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ru-RU" sz="1800" b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ру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Unlim Tariffs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Tarifer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800" b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Сравни.Тариф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Pro.traif.info</a:t>
                      </a:r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266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Интуитивность интерфейса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667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Персонализированный подбор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667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Сравнение тарифов и услуг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667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Учет финансовых предпочтений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667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Доступность на различных устройствах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667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Широкий выбор операторов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>
                <a:latin typeface="Times New Roman"/>
                <a:cs typeface="Times New Roman"/>
              </a:rPr>
              <a:t>Функциональные требования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498190" y="5661248"/>
            <a:ext cx="8106258" cy="576064"/>
          </a:xfrm>
        </p:spPr>
        <p:txBody>
          <a:bodyPr numCol="1" anchor="ctr">
            <a:normAutofit/>
          </a:bodyPr>
          <a:lstStyle/>
          <a:p>
            <a:pPr>
              <a:defRPr/>
            </a:pPr>
            <a:r>
              <a:rPr lang="ru-RU" sz="2400" dirty="0">
                <a:latin typeface="Times New Roman"/>
                <a:cs typeface="Times New Roman"/>
              </a:rPr>
              <a:t>Диаграмма </a:t>
            </a:r>
            <a:r>
              <a:rPr lang="en-US" sz="2400" dirty="0">
                <a:latin typeface="Times New Roman"/>
                <a:cs typeface="Times New Roman"/>
              </a:rPr>
              <a:t>Use-case</a:t>
            </a:r>
            <a:endParaRPr lang="ru-RU" sz="2400" dirty="0">
              <a:latin typeface="Times New Roman"/>
              <a:cs typeface="Times New Roman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E04CDD6-79E4-8B1C-76F9-88605FE95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105" y="1190213"/>
            <a:ext cx="5939790" cy="44710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>
                <a:latin typeface="Times New Roman"/>
                <a:cs typeface="Times New Roman"/>
              </a:rPr>
              <a:t>Входные и выходные данные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498190" y="1340768"/>
            <a:ext cx="8106258" cy="4896544"/>
          </a:xfrm>
        </p:spPr>
        <p:txBody>
          <a:bodyPr anchor="ctr">
            <a:normAutofit/>
          </a:bodyPr>
          <a:lstStyle/>
          <a:p>
            <a:pPr algn="l">
              <a:defRPr/>
            </a:pPr>
            <a:r>
              <a:rPr lang="ru-RU" sz="2400" b="1">
                <a:solidFill>
                  <a:schemeClr val="tx1"/>
                </a:solidFill>
                <a:latin typeface="Times New Roman"/>
                <a:cs typeface="Times New Roman"/>
              </a:rPr>
              <a:t>Входные данные: </a:t>
            </a:r>
            <a:endParaRPr/>
          </a:p>
          <a:p>
            <a:pPr algn="l">
              <a:defRPr/>
            </a:pPr>
            <a:r>
              <a:rPr lang="ru-RU" sz="2400">
                <a:solidFill>
                  <a:schemeClr val="tx1"/>
                </a:solidFill>
                <a:latin typeface="Times New Roman"/>
                <a:cs typeface="Times New Roman"/>
              </a:rPr>
              <a:t>Данные фильтрации</a:t>
            </a: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,</a:t>
            </a:r>
            <a:r>
              <a:rPr lang="ru-RU" sz="2400">
                <a:solidFill>
                  <a:schemeClr val="tx1"/>
                </a:solidFill>
                <a:latin typeface="Times New Roman"/>
                <a:cs typeface="Times New Roman"/>
              </a:rPr>
              <a:t> выставленный пользователем</a:t>
            </a:r>
            <a:endParaRPr/>
          </a:p>
          <a:p>
            <a:pPr algn="l">
              <a:defRPr/>
            </a:pPr>
            <a:endParaRPr lang="ru-RU" sz="24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l">
              <a:defRPr/>
            </a:pPr>
            <a:r>
              <a:rPr lang="ru-RU" sz="2400" b="1">
                <a:solidFill>
                  <a:schemeClr val="tx1"/>
                </a:solidFill>
                <a:latin typeface="Times New Roman"/>
                <a:cs typeface="Times New Roman"/>
              </a:rPr>
              <a:t>Выходные данные: </a:t>
            </a:r>
            <a:endParaRPr/>
          </a:p>
          <a:p>
            <a:pPr algn="l">
              <a:defRPr/>
            </a:pPr>
            <a:r>
              <a:rPr lang="ru-RU" sz="2400">
                <a:solidFill>
                  <a:schemeClr val="tx1"/>
                </a:solidFill>
                <a:latin typeface="Times New Roman"/>
                <a:cs typeface="Times New Roman"/>
              </a:rPr>
              <a:t>Список тарифов мобильных операторов</a:t>
            </a: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,</a:t>
            </a:r>
            <a:r>
              <a:rPr lang="ru-RU" sz="2400">
                <a:solidFill>
                  <a:schemeClr val="tx1"/>
                </a:solidFill>
                <a:latin typeface="Times New Roman"/>
                <a:cs typeface="Times New Roman"/>
              </a:rPr>
              <a:t> попадающих под заданные пользователем условия.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467544" y="188640"/>
            <a:ext cx="8136904" cy="648071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3600">
                <a:latin typeface="Times New Roman"/>
                <a:cs typeface="Times New Roman"/>
              </a:rPr>
              <a:t>Инструментальные средства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498190" y="1340768"/>
            <a:ext cx="8106258" cy="4896544"/>
          </a:xfrm>
        </p:spPr>
        <p:txBody>
          <a:bodyPr anchor="ctr">
            <a:normAutofit/>
          </a:bodyPr>
          <a:lstStyle/>
          <a:p>
            <a:pPr algn="l">
              <a:defRPr/>
            </a:pPr>
            <a:r>
              <a:rPr lang="en-US" sz="360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endParaRPr lang="ru-RU" sz="36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pic>
        <p:nvPicPr>
          <p:cNvPr id="1026" name="Picture 2" descr="Что такое Bootstrap и как он связан с разработкой сайтов?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1130727" y="2276872"/>
            <a:ext cx="2859344" cy="1736030"/>
          </a:xfrm>
          <a:prstGeom prst="rect">
            <a:avLst/>
          </a:prstGeom>
          <a:noFill/>
        </p:spPr>
      </p:pic>
      <p:pic>
        <p:nvPicPr>
          <p:cNvPr id="1032" name="Picture 8" descr="Spring Framework - что это за фреймворк для Java и зачем нужен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5153930" y="2695671"/>
            <a:ext cx="3491880" cy="8984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463352" y="420032"/>
            <a:ext cx="8136904" cy="648071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>
                <a:latin typeface="Times New Roman"/>
                <a:cs typeface="Times New Roman"/>
              </a:rPr>
              <a:t>Структура классов концептуального уровня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498190" y="5589240"/>
            <a:ext cx="8106258" cy="64807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2400">
                <a:solidFill>
                  <a:schemeClr val="tx1"/>
                </a:solidFill>
                <a:latin typeface="Times New Roman"/>
                <a:cs typeface="Times New Roman"/>
              </a:rPr>
              <a:t>Схема 3.</a:t>
            </a: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2400">
                <a:solidFill>
                  <a:schemeClr val="tx1"/>
                </a:solidFill>
                <a:latin typeface="Times New Roman"/>
                <a:cs typeface="Times New Roman"/>
              </a:rPr>
              <a:t>структура классов</a:t>
            </a:r>
            <a:endParaRPr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804C616-B818-51B2-40A6-075D13F84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522" y="1530684"/>
            <a:ext cx="6082955" cy="405855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>
                <a:latin typeface="Times New Roman"/>
                <a:cs typeface="Times New Roman"/>
              </a:rPr>
              <a:t>Структура базы данных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498190" y="5589240"/>
            <a:ext cx="8106258" cy="64807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2400">
                <a:solidFill>
                  <a:schemeClr val="tx1"/>
                </a:solidFill>
                <a:latin typeface="Times New Roman"/>
                <a:cs typeface="Times New Roman"/>
              </a:rPr>
              <a:t>Схема 4.</a:t>
            </a: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2400">
                <a:solidFill>
                  <a:schemeClr val="tx1"/>
                </a:solidFill>
                <a:latin typeface="Times New Roman"/>
                <a:cs typeface="Times New Roman"/>
              </a:rPr>
              <a:t>структура базы данных</a:t>
            </a:r>
            <a:endParaRPr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109912" y="1762125"/>
            <a:ext cx="2924175" cy="33337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dirty="0">
                <a:latin typeface="Times New Roman"/>
                <a:cs typeface="Times New Roman"/>
              </a:rPr>
              <a:t>Пример работы программы</a:t>
            </a:r>
            <a:endParaRPr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498190" y="5589240"/>
            <a:ext cx="8106258" cy="64807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2400" dirty="0">
                <a:solidFill>
                  <a:schemeClr val="tx1"/>
                </a:solidFill>
                <a:latin typeface="Times New Roman"/>
                <a:cs typeface="Times New Roman"/>
              </a:rPr>
              <a:t>Скриншот 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1</a:t>
            </a:r>
            <a:r>
              <a:rPr lang="ru-RU" sz="2400" dirty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2400" dirty="0">
                <a:solidFill>
                  <a:schemeClr val="tx1"/>
                </a:solidFill>
                <a:latin typeface="Times New Roman"/>
                <a:cs typeface="Times New Roman"/>
              </a:rPr>
              <a:t>главная страница</a:t>
            </a: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8DF226F-9E1C-C0ED-A120-9D0125E76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549" y="965040"/>
            <a:ext cx="7110901" cy="443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633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dirty="0">
                <a:latin typeface="Times New Roman"/>
                <a:cs typeface="Times New Roman"/>
              </a:rPr>
              <a:t>Пример работы программы</a:t>
            </a:r>
            <a:endParaRPr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498190" y="5589240"/>
            <a:ext cx="8106258" cy="64807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2400" dirty="0">
                <a:solidFill>
                  <a:schemeClr val="tx1"/>
                </a:solidFill>
                <a:latin typeface="Times New Roman"/>
                <a:cs typeface="Times New Roman"/>
              </a:rPr>
              <a:t>Скриншот 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2</a:t>
            </a:r>
            <a:r>
              <a:rPr lang="ru-RU" sz="2400" dirty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2400" dirty="0">
                <a:solidFill>
                  <a:schemeClr val="tx1"/>
                </a:solidFill>
                <a:latin typeface="Times New Roman"/>
                <a:cs typeface="Times New Roman"/>
              </a:rPr>
              <a:t>пример работы фильтров</a:t>
            </a:r>
            <a:endParaRPr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81EC300-4DE5-2FE5-8684-B1FF0007F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40" y="1035276"/>
            <a:ext cx="7380312" cy="435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809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dirty="0">
                <a:latin typeface="Times New Roman"/>
                <a:cs typeface="Times New Roman"/>
              </a:rPr>
              <a:t>Пример работы программы</a:t>
            </a:r>
            <a:endParaRPr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498190" y="5589240"/>
            <a:ext cx="8106258" cy="64807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2400" dirty="0">
                <a:solidFill>
                  <a:schemeClr val="tx1"/>
                </a:solidFill>
                <a:latin typeface="Times New Roman"/>
                <a:cs typeface="Times New Roman"/>
              </a:rPr>
              <a:t>Скриншот 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3</a:t>
            </a:r>
            <a:r>
              <a:rPr lang="ru-RU" sz="2400" dirty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2400" dirty="0">
                <a:solidFill>
                  <a:schemeClr val="tx1"/>
                </a:solidFill>
                <a:latin typeface="Times New Roman"/>
                <a:cs typeface="Times New Roman"/>
              </a:rPr>
              <a:t>переход на страницу провайдера</a:t>
            </a: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D4CE122-44FF-53B7-225E-BD0DB7BB3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864" y="1745530"/>
            <a:ext cx="7020272" cy="336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087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497460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3600" dirty="0">
                <a:latin typeface="Times New Roman"/>
                <a:cs typeface="Times New Roman"/>
              </a:rPr>
              <a:t>Спасибо за внимание!</a:t>
            </a:r>
            <a:endParaRPr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457200" y="3789040"/>
            <a:ext cx="8229600" cy="2337123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en-US" dirty="0"/>
              <a:t> 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683568" y="188640"/>
            <a:ext cx="7772400" cy="64807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3600">
                <a:latin typeface="Times New Roman"/>
                <a:cs typeface="Times New Roman"/>
              </a:rPr>
              <a:t>Актуальность работы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498190" y="1340768"/>
            <a:ext cx="8106258" cy="4896544"/>
          </a:xfrm>
        </p:spPr>
        <p:txBody>
          <a:bodyPr anchor="ctr">
            <a:normAutofit/>
          </a:bodyPr>
          <a:lstStyle/>
          <a:p>
            <a:pPr algn="l">
              <a:lnSpc>
                <a:spcPct val="120000"/>
              </a:lnSpc>
              <a:spcBef>
                <a:spcPts val="600"/>
              </a:spcBef>
              <a:defRPr/>
            </a:pPr>
            <a:r>
              <a:rPr lang="ru-RU" sz="2800" b="1">
                <a:solidFill>
                  <a:schemeClr val="tx1"/>
                </a:solidFill>
                <a:latin typeface="Times New Roman"/>
                <a:cs typeface="Times New Roman"/>
              </a:rPr>
              <a:t>Актуальность работы обусловлена:</a:t>
            </a:r>
            <a:endParaRPr/>
          </a:p>
          <a:p>
            <a:pPr marL="457200" indent="-457200" algn="l">
              <a:lnSpc>
                <a:spcPct val="120000"/>
              </a:lnSpc>
              <a:spcBef>
                <a:spcPts val="600"/>
              </a:spcBef>
              <a:buFont typeface="Arial"/>
              <a:buChar char="•"/>
              <a:defRPr/>
            </a:pPr>
            <a:r>
              <a:rPr lang="ru-RU" sz="28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ростом рынка мобильной связи</a:t>
            </a:r>
            <a:endParaRPr/>
          </a:p>
          <a:p>
            <a:pPr marL="457200" indent="-457200" algn="l">
              <a:lnSpc>
                <a:spcPct val="120000"/>
              </a:lnSpc>
              <a:spcBef>
                <a:spcPts val="600"/>
              </a:spcBef>
              <a:buFont typeface="Arial"/>
              <a:buChar char="•"/>
              <a:defRPr/>
            </a:pPr>
            <a:r>
              <a:rPr lang="ru-RU" sz="28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многообразием тарифов и услуг</a:t>
            </a:r>
            <a:endParaRPr/>
          </a:p>
          <a:p>
            <a:pPr marL="457200" indent="-457200" algn="l">
              <a:lnSpc>
                <a:spcPct val="120000"/>
              </a:lnSpc>
              <a:spcBef>
                <a:spcPts val="600"/>
              </a:spcBef>
              <a:buFont typeface="Arial"/>
              <a:buChar char="•"/>
              <a:defRPr/>
            </a:pPr>
            <a:r>
              <a:rPr lang="ru-RU" sz="28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стремлением потребителей получить услуги по оптимальным ценам</a:t>
            </a:r>
            <a:endParaRPr/>
          </a:p>
          <a:p>
            <a:pPr marL="457200" indent="-457200" algn="l">
              <a:lnSpc>
                <a:spcPct val="120000"/>
              </a:lnSpc>
              <a:spcBef>
                <a:spcPts val="600"/>
              </a:spcBef>
              <a:buFont typeface="Arial"/>
              <a:buChar char="•"/>
              <a:defRPr/>
            </a:pPr>
            <a:r>
              <a:rPr lang="ru-RU" sz="28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цифровизацией и онлайн-сервисами</a:t>
            </a:r>
          </a:p>
          <a:p>
            <a:pPr marL="457200" indent="-457200" algn="l">
              <a:lnSpc>
                <a:spcPct val="120000"/>
              </a:lnSpc>
              <a:spcBef>
                <a:spcPts val="600"/>
              </a:spcBef>
              <a:buFont typeface="Arial"/>
              <a:buChar char="•"/>
              <a:defRPr/>
            </a:pPr>
            <a:r>
              <a:rPr lang="ru-RU" sz="28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отсутствием качественных существующих решений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467544" y="188640"/>
            <a:ext cx="8136904" cy="648071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3600">
                <a:latin typeface="Times New Roman"/>
                <a:cs typeface="Times New Roman"/>
              </a:rPr>
              <a:t>Описание</a:t>
            </a:r>
            <a:r>
              <a:rPr lang="ru-RU" sz="3600"/>
              <a:t> проблемы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498190" y="1340768"/>
            <a:ext cx="8106258" cy="4896544"/>
          </a:xfrm>
        </p:spPr>
        <p:txBody>
          <a:bodyPr anchor="ctr">
            <a:normAutofit/>
          </a:bodyPr>
          <a:lstStyle/>
          <a:p>
            <a:pPr algn="l">
              <a:defRPr/>
            </a:pPr>
            <a:r>
              <a:rPr lang="ru-RU" sz="2400">
                <a:solidFill>
                  <a:srgbClr val="000000"/>
                </a:solidFill>
                <a:latin typeface="Times New Roman"/>
                <a:cs typeface="Times New Roman"/>
              </a:rPr>
              <a:t>Неудобство и затруднение пользователей при выборе оптимального тарифного плана мобильной связи из-за сложности сравнения большого количества предложений от различных операторов</a:t>
            </a:r>
            <a:r>
              <a:rPr lang="ru-RU" sz="2400" b="0" i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  <a:endParaRPr lang="en-US" sz="2400" b="0" i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l">
              <a:defRPr/>
            </a:pPr>
            <a:r>
              <a:rPr lang="ru-RU" sz="2400" b="0" i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br>
              <a:rPr lang="ru-RU" sz="2400">
                <a:latin typeface="Times New Roman"/>
                <a:cs typeface="Times New Roman"/>
              </a:rPr>
            </a:br>
            <a:r>
              <a:rPr lang="ru-RU" sz="2400">
                <a:solidFill>
                  <a:schemeClr val="tx1"/>
                </a:solidFill>
                <a:latin typeface="Times New Roman"/>
                <a:cs typeface="Times New Roman"/>
              </a:rPr>
              <a:t>Отсутствие качественных платформ</a:t>
            </a: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, </a:t>
            </a:r>
            <a:r>
              <a:rPr lang="ru-RU" sz="2400">
                <a:solidFill>
                  <a:schemeClr val="tx1"/>
                </a:solidFill>
                <a:latin typeface="Times New Roman"/>
                <a:cs typeface="Times New Roman"/>
              </a:rPr>
              <a:t>на которых можно бы было сравнить различные тарифные планы и выбрать подходящий</a:t>
            </a: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,</a:t>
            </a:r>
            <a:r>
              <a:rPr lang="ru-RU" sz="2400">
                <a:solidFill>
                  <a:schemeClr val="tx1"/>
                </a:solidFill>
                <a:latin typeface="Times New Roman"/>
                <a:cs typeface="Times New Roman"/>
              </a:rPr>
              <a:t> исходя из личных предпочтений.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467544" y="188640"/>
            <a:ext cx="8136904" cy="648071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3600">
                <a:latin typeface="Times New Roman"/>
                <a:cs typeface="Times New Roman"/>
              </a:rPr>
              <a:t>Цель работы и задачи исследования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498190" y="1340768"/>
            <a:ext cx="8106258" cy="5112568"/>
          </a:xfrm>
        </p:spPr>
        <p:txBody>
          <a:bodyPr anchor="ctr">
            <a:noAutofit/>
          </a:bodyPr>
          <a:lstStyle/>
          <a:p>
            <a:pPr indent="450215" algn="just">
              <a:lnSpc>
                <a:spcPct val="150000"/>
              </a:lnSpc>
              <a:defRPr/>
            </a:pPr>
            <a:r>
              <a:rPr lang="ru-RU" sz="1800" b="1">
                <a:solidFill>
                  <a:schemeClr val="tx1"/>
                </a:solidFill>
                <a:latin typeface="Times New Roman"/>
                <a:cs typeface="Times New Roman"/>
              </a:rPr>
              <a:t>Цель работы: </a:t>
            </a:r>
            <a:r>
              <a:rPr lang="ru-RU" sz="18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упрощение процесса поиска и экономия времени пользователя при выборе оптимального тарифа мобильных операторов.</a:t>
            </a:r>
            <a:endParaRPr lang="ru-RU" sz="18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just">
              <a:defRPr/>
            </a:pPr>
            <a:r>
              <a:rPr lang="en-US" sz="1800" b="1">
                <a:solidFill>
                  <a:schemeClr val="tx1"/>
                </a:solidFill>
                <a:latin typeface="Times New Roman"/>
                <a:cs typeface="Times New Roman"/>
              </a:rPr>
              <a:t>      </a:t>
            </a:r>
            <a:r>
              <a:rPr lang="ru-RU" sz="1800" b="1">
                <a:solidFill>
                  <a:schemeClr val="tx1"/>
                </a:solidFill>
                <a:latin typeface="Times New Roman"/>
                <a:cs typeface="Times New Roman"/>
              </a:rPr>
              <a:t>Задачи:</a:t>
            </a:r>
            <a:endParaRPr/>
          </a:p>
          <a:p>
            <a:pPr marL="342900" indent="-342900" algn="just">
              <a:lnSpc>
                <a:spcPct val="150000"/>
              </a:lnSpc>
              <a:buFont typeface="Arial"/>
              <a:buChar char="•"/>
              <a:defRPr/>
            </a:pPr>
            <a:r>
              <a:rPr lang="ru-RU" sz="18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произвести анализ предметной области;</a:t>
            </a:r>
            <a:endParaRPr/>
          </a:p>
          <a:p>
            <a:pPr marL="342900" indent="-342900" algn="just">
              <a:lnSpc>
                <a:spcPct val="150000"/>
              </a:lnSpc>
              <a:buFont typeface="Arial"/>
              <a:buChar char="•"/>
              <a:defRPr/>
            </a:pPr>
            <a:r>
              <a:rPr lang="ru-RU" sz="18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произвести обзор существующих аналогов и выявить их основные преимущества и недостатки;</a:t>
            </a:r>
            <a:endParaRPr/>
          </a:p>
          <a:p>
            <a:pPr marL="342900" indent="-342900" algn="just">
              <a:lnSpc>
                <a:spcPct val="150000"/>
              </a:lnSpc>
              <a:buFont typeface="Arial"/>
              <a:buChar char="•"/>
              <a:defRPr/>
            </a:pPr>
            <a:r>
              <a:rPr lang="ru-RU" sz="18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определить требования к разрабатываемому веб-сервису;</a:t>
            </a:r>
            <a:endParaRPr/>
          </a:p>
          <a:p>
            <a:pPr marL="342900" indent="-342900" algn="just">
              <a:lnSpc>
                <a:spcPct val="150000"/>
              </a:lnSpc>
              <a:buFont typeface="Arial"/>
              <a:buChar char="•"/>
              <a:defRPr/>
            </a:pPr>
            <a:r>
              <a:rPr lang="ru-RU" sz="18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произвести проектирование базы данных;</a:t>
            </a:r>
            <a:endParaRPr/>
          </a:p>
          <a:p>
            <a:pPr marL="342900" indent="-342900" algn="just">
              <a:lnSpc>
                <a:spcPct val="150000"/>
              </a:lnSpc>
              <a:buFont typeface="Arial"/>
              <a:buChar char="•"/>
              <a:defRPr/>
            </a:pPr>
            <a:r>
              <a:rPr lang="ru-RU" sz="18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протестировать работоспособность разработанного веб-сервиса.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467544" y="188640"/>
            <a:ext cx="8136904" cy="64807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3600">
                <a:latin typeface="Times New Roman"/>
                <a:cs typeface="Times New Roman"/>
              </a:rPr>
              <a:t>Объект</a:t>
            </a:r>
            <a:r>
              <a:rPr lang="en-US" sz="3600">
                <a:latin typeface="Times New Roman"/>
                <a:cs typeface="Times New Roman"/>
              </a:rPr>
              <a:t> </a:t>
            </a:r>
            <a:r>
              <a:rPr lang="ru-RU" sz="3600">
                <a:latin typeface="Times New Roman"/>
                <a:cs typeface="Times New Roman"/>
              </a:rPr>
              <a:t>и предмет исследования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498190" y="908720"/>
            <a:ext cx="8106258" cy="5328591"/>
          </a:xfrm>
        </p:spPr>
        <p:txBody>
          <a:bodyPr anchor="ctr">
            <a:normAutofit/>
          </a:bodyPr>
          <a:lstStyle/>
          <a:p>
            <a:pPr indent="450215" algn="just">
              <a:lnSpc>
                <a:spcPct val="150000"/>
              </a:lnSpc>
              <a:defRPr/>
            </a:pPr>
            <a:r>
              <a:rPr lang="ru-RU" sz="2400" b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Объектом исследования </a:t>
            </a:r>
            <a:r>
              <a:rPr lang="ru-RU" sz="24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в работе является процесс подбора и сравнения тарифов мобильных операторов.</a:t>
            </a:r>
          </a:p>
          <a:p>
            <a:pPr indent="450215" algn="just">
              <a:lnSpc>
                <a:spcPct val="150000"/>
              </a:lnSpc>
              <a:defRPr/>
            </a:pPr>
            <a:r>
              <a:rPr lang="ru-RU" sz="2400" b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Предметом исследования </a:t>
            </a:r>
            <a:r>
              <a:rPr lang="ru-RU" sz="24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является процесс разработки и функционирования веб-сервиса для упрощения выбора и экономии времени при подборе тарифов мобильных операторов.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>
                <a:latin typeface="Times New Roman"/>
                <a:cs typeface="Times New Roman"/>
              </a:rPr>
              <a:t>Как ранее решалась проблема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498190" y="5877272"/>
            <a:ext cx="8106258" cy="64807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2000" dirty="0">
                <a:solidFill>
                  <a:schemeClr val="tx1"/>
                </a:solidFill>
                <a:latin typeface="Times New Roman"/>
                <a:cs typeface="Times New Roman"/>
              </a:rPr>
              <a:t>Схема </a:t>
            </a: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1</a:t>
            </a:r>
            <a:r>
              <a:rPr lang="ru-RU" sz="2000" dirty="0">
                <a:solidFill>
                  <a:schemeClr val="tx1"/>
                </a:solidFill>
                <a:latin typeface="Times New Roman"/>
                <a:cs typeface="Times New Roman"/>
              </a:rPr>
              <a:t>. </a:t>
            </a: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as is</a:t>
            </a:r>
            <a:endParaRPr lang="ru-RU" sz="2000" dirty="0">
              <a:latin typeface="Times New Roman"/>
              <a:cs typeface="Times New Roman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101437" y="977850"/>
            <a:ext cx="6941126" cy="475828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>
                <a:latin typeface="Times New Roman"/>
                <a:cs typeface="Times New Roman"/>
              </a:rPr>
              <a:t>Предлагаемое решение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516933" y="4839681"/>
            <a:ext cx="8106258" cy="79208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2000" dirty="0">
                <a:solidFill>
                  <a:schemeClr val="tx1"/>
                </a:solidFill>
                <a:latin typeface="Times New Roman"/>
                <a:cs typeface="Times New Roman"/>
              </a:rPr>
              <a:t>Схема 2. </a:t>
            </a: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to be</a:t>
            </a:r>
            <a:endParaRPr lang="ru-RU" sz="2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3811" y="2081212"/>
            <a:ext cx="9096375" cy="26955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>
                <a:latin typeface="Times New Roman"/>
                <a:cs typeface="Times New Roman"/>
              </a:rPr>
              <a:t>Парсер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518871" y="4869160"/>
            <a:ext cx="8106258" cy="64807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2000" dirty="0">
                <a:solidFill>
                  <a:schemeClr val="tx1"/>
                </a:solidFill>
                <a:latin typeface="Times New Roman"/>
                <a:cs typeface="Times New Roman"/>
              </a:rPr>
              <a:t>Схема 3. </a:t>
            </a: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parser</a:t>
            </a:r>
            <a:endParaRPr lang="ru-RU" sz="2000" dirty="0">
              <a:latin typeface="Times New Roman"/>
              <a:cs typeface="Times New Roman"/>
            </a:endParaRPr>
          </a:p>
        </p:txBody>
      </p:sp>
      <p:pic>
        <p:nvPicPr>
          <p:cNvPr id="2103625245" name="Рисунок 210362524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45470" y="2114550"/>
            <a:ext cx="8581050" cy="248960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467544" y="188640"/>
            <a:ext cx="8136904" cy="64807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3600">
                <a:latin typeface="Times New Roman"/>
                <a:cs typeface="Times New Roman"/>
              </a:rPr>
              <a:t>Обзор аналогов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498190" y="1340768"/>
            <a:ext cx="8106258" cy="4896544"/>
          </a:xfrm>
        </p:spPr>
        <p:txBody>
          <a:bodyPr anchor="t">
            <a:normAutofit/>
          </a:bodyPr>
          <a:lstStyle/>
          <a:p>
            <a:pPr algn="l">
              <a:defRPr/>
            </a:pPr>
            <a:r>
              <a:rPr lang="ru-RU" sz="2400" b="1">
                <a:solidFill>
                  <a:schemeClr val="tx1"/>
                </a:solidFill>
                <a:latin typeface="Times New Roman"/>
                <a:cs typeface="Times New Roman"/>
              </a:rPr>
              <a:t>Критерии сравнения</a:t>
            </a:r>
            <a:r>
              <a:rPr lang="ru-RU" sz="2400">
                <a:solidFill>
                  <a:schemeClr val="tx1"/>
                </a:solidFill>
                <a:latin typeface="Times New Roman"/>
                <a:cs typeface="Times New Roman"/>
              </a:rPr>
              <a:t>:</a:t>
            </a:r>
            <a:endParaRPr/>
          </a:p>
          <a:p>
            <a:pPr indent="449580" algn="just">
              <a:lnSpc>
                <a:spcPct val="150000"/>
              </a:lnSpc>
              <a:defRPr/>
            </a:pPr>
            <a:r>
              <a:rPr lang="ru-RU" sz="24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1. Интуитивность интерфейса</a:t>
            </a:r>
            <a:endParaRPr/>
          </a:p>
          <a:p>
            <a:pPr indent="449580" algn="just">
              <a:lnSpc>
                <a:spcPct val="150000"/>
              </a:lnSpc>
              <a:defRPr/>
            </a:pPr>
            <a:r>
              <a:rPr lang="ru-RU" sz="24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2. Персонализированный подбор</a:t>
            </a:r>
            <a:endParaRPr/>
          </a:p>
          <a:p>
            <a:pPr indent="449580" algn="just">
              <a:lnSpc>
                <a:spcPct val="150000"/>
              </a:lnSpc>
              <a:defRPr/>
            </a:pPr>
            <a:r>
              <a:rPr lang="ru-RU" sz="24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3. Сравнение тарифов и услуг</a:t>
            </a:r>
            <a:endParaRPr/>
          </a:p>
          <a:p>
            <a:pPr indent="449580" algn="just">
              <a:lnSpc>
                <a:spcPct val="150000"/>
              </a:lnSpc>
              <a:defRPr/>
            </a:pPr>
            <a:r>
              <a:rPr lang="ru-RU" sz="24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4. Учет финансовых предпочтений</a:t>
            </a:r>
            <a:endParaRPr/>
          </a:p>
          <a:p>
            <a:pPr indent="449580" algn="just">
              <a:lnSpc>
                <a:spcPct val="150000"/>
              </a:lnSpc>
              <a:defRPr/>
            </a:pPr>
            <a:r>
              <a:rPr lang="ru-RU" sz="24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5. Доступность на различных устройствах</a:t>
            </a:r>
            <a:endParaRPr/>
          </a:p>
          <a:p>
            <a:pPr indent="449580" algn="just">
              <a:lnSpc>
                <a:spcPct val="150000"/>
              </a:lnSpc>
              <a:defRPr/>
            </a:pPr>
            <a:r>
              <a:rPr lang="ru-RU" sz="24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6. Широкий выбор операторов</a:t>
            </a:r>
            <a:endParaRPr lang="ru-RU" sz="24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l">
              <a:defRPr/>
            </a:pPr>
            <a:endParaRPr lang="ru-RU" sz="24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433</Words>
  <Application>Microsoft Office PowerPoint</Application>
  <DocSecurity>0</DocSecurity>
  <PresentationFormat>Экран (4:3)</PresentationFormat>
  <Paragraphs>112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Calibri</vt:lpstr>
      <vt:lpstr>Times New Roman</vt:lpstr>
      <vt:lpstr>Тема Office</vt:lpstr>
      <vt:lpstr>Создание веб-сервиса для индивидуального подбора и сравнения тарифов мобильных операторов с учетом финансовых предпочтений пользователя</vt:lpstr>
      <vt:lpstr>Актуальность работы</vt:lpstr>
      <vt:lpstr>Описание проблемы</vt:lpstr>
      <vt:lpstr>Цель работы и задачи исследования</vt:lpstr>
      <vt:lpstr>Объект и предмет исследования</vt:lpstr>
      <vt:lpstr>Как ранее решалась проблема</vt:lpstr>
      <vt:lpstr>Предлагаемое решение</vt:lpstr>
      <vt:lpstr>Парсер</vt:lpstr>
      <vt:lpstr>Обзор аналогов</vt:lpstr>
      <vt:lpstr>Обзор аналогов</vt:lpstr>
      <vt:lpstr>Функциональные требования</vt:lpstr>
      <vt:lpstr>Входные и выходные данные</vt:lpstr>
      <vt:lpstr>Инструментальные средства</vt:lpstr>
      <vt:lpstr>Структура классов концептуального уровня</vt:lpstr>
      <vt:lpstr>Структура базы данных</vt:lpstr>
      <vt:lpstr>Пример работы программы</vt:lpstr>
      <vt:lpstr>Пример работы программы</vt:lpstr>
      <vt:lpstr>Пример работы программы</vt:lpstr>
      <vt:lpstr>Спасибо за внимание!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qq</dc:creator>
  <cp:keywords/>
  <dc:description/>
  <cp:lastModifiedBy>Reversi</cp:lastModifiedBy>
  <cp:revision>24</cp:revision>
  <dcterms:created xsi:type="dcterms:W3CDTF">2024-04-18T14:14:35Z</dcterms:created>
  <dcterms:modified xsi:type="dcterms:W3CDTF">2024-06-01T13:37:36Z</dcterms:modified>
  <cp:category/>
  <dc:identifier/>
  <cp:contentStatus/>
  <dc:language/>
  <cp:version/>
</cp:coreProperties>
</file>