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7" r:id="rId3"/>
    <p:sldId id="258" r:id="rId4"/>
    <p:sldId id="259" r:id="rId5"/>
    <p:sldId id="276" r:id="rId6"/>
    <p:sldId id="261" r:id="rId7"/>
    <p:sldId id="268" r:id="rId8"/>
    <p:sldId id="262" r:id="rId9"/>
    <p:sldId id="267" r:id="rId10"/>
    <p:sldId id="277" r:id="rId11"/>
    <p:sldId id="263" r:id="rId12"/>
    <p:sldId id="264" r:id="rId13"/>
    <p:sldId id="275" r:id="rId14"/>
    <p:sldId id="265" r:id="rId15"/>
    <p:sldId id="266" r:id="rId16"/>
    <p:sldId id="272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914" y="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D75B-C3F4-4E3C-ADB7-33E3808D6CE4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828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D75B-C3F4-4E3C-ADB7-33E3808D6CE4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746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D75B-C3F4-4E3C-ADB7-33E3808D6CE4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40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D75B-C3F4-4E3C-ADB7-33E3808D6CE4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942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D75B-C3F4-4E3C-ADB7-33E3808D6CE4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86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D75B-C3F4-4E3C-ADB7-33E3808D6CE4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539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D75B-C3F4-4E3C-ADB7-33E3808D6CE4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664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D75B-C3F4-4E3C-ADB7-33E3808D6CE4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45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D75B-C3F4-4E3C-ADB7-33E3808D6CE4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230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D75B-C3F4-4E3C-ADB7-33E3808D6CE4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242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D75B-C3F4-4E3C-ADB7-33E3808D6CE4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077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2D75B-C3F4-4E3C-ADB7-33E3808D6CE4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93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060848"/>
            <a:ext cx="7774632" cy="2736304"/>
          </a:xfrm>
        </p:spPr>
        <p:txBody>
          <a:bodyPr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2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Создание веб-сервиса для индивидуального подбора и сравнения тарифов мобильных операторов с учетом финансовых предпочтений пользователя</a:t>
            </a:r>
            <a:endParaRPr lang="ru-RU"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5373216"/>
            <a:ext cx="8136904" cy="1152128"/>
          </a:xfrm>
        </p:spPr>
        <p:txBody>
          <a:bodyPr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Исполнитель: студент группы ПрИн-466 </a:t>
            </a:r>
            <a:r>
              <a:rPr lang="ru-RU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Козарез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М.В.</a:t>
            </a:r>
            <a:b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Научный руководитель: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Гилка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В.В., ст. преподаватель </a:t>
            </a:r>
            <a:endParaRPr lang="ru-RU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5B3596C-C9D3-6940-D6E6-B037A96045E1}"/>
              </a:ext>
            </a:extLst>
          </p:cNvPr>
          <p:cNvSpPr txBox="1">
            <a:spLocks/>
          </p:cNvSpPr>
          <p:nvPr/>
        </p:nvSpPr>
        <p:spPr>
          <a:xfrm>
            <a:off x="685800" y="476672"/>
            <a:ext cx="7772400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Волгоградский Государственный Технический Университет </a:t>
            </a:r>
            <a:endParaRPr lang="ru-RU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Кафедра «Программное обеспечение автоматизированных систем»</a:t>
            </a:r>
            <a:endParaRPr lang="ru-RU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4706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/>
          </a:bodyPr>
          <a:lstStyle/>
          <a:p>
            <a:r>
              <a:rPr lang="ru-RU" sz="3600" dirty="0"/>
              <a:t>Обзор аналогов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 anchor="t">
            <a:normAutofit/>
          </a:bodyPr>
          <a:lstStyle/>
          <a:p>
            <a:pPr algn="l"/>
            <a:r>
              <a:rPr lang="en-US" sz="2800" dirty="0">
                <a:solidFill>
                  <a:schemeClr val="tx1"/>
                </a:solidFill>
              </a:rPr>
              <a:t> </a:t>
            </a:r>
            <a:endParaRPr lang="ru-RU" sz="2800" dirty="0">
              <a:solidFill>
                <a:schemeClr val="tx1"/>
              </a:solidFill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09C1BE9A-A813-D15B-9A1D-4AE9A80D0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645015"/>
              </p:ext>
            </p:extLst>
          </p:nvPr>
        </p:nvGraphicFramePr>
        <p:xfrm>
          <a:off x="107504" y="1052737"/>
          <a:ext cx="8928990" cy="6048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649">
                  <a:extLst>
                    <a:ext uri="{9D8B030D-6E8A-4147-A177-3AD203B41FA5}">
                      <a16:colId xmlns:a16="http://schemas.microsoft.com/office/drawing/2014/main" val="1853289122"/>
                    </a:ext>
                  </a:extLst>
                </a:gridCol>
                <a:gridCol w="1016308">
                  <a:extLst>
                    <a:ext uri="{9D8B030D-6E8A-4147-A177-3AD203B41FA5}">
                      <a16:colId xmlns:a16="http://schemas.microsoft.com/office/drawing/2014/main" val="3865696790"/>
                    </a:ext>
                  </a:extLst>
                </a:gridCol>
                <a:gridCol w="1306682">
                  <a:extLst>
                    <a:ext uri="{9D8B030D-6E8A-4147-A177-3AD203B41FA5}">
                      <a16:colId xmlns:a16="http://schemas.microsoft.com/office/drawing/2014/main" val="3416216570"/>
                    </a:ext>
                  </a:extLst>
                </a:gridCol>
                <a:gridCol w="943715">
                  <a:extLst>
                    <a:ext uri="{9D8B030D-6E8A-4147-A177-3AD203B41FA5}">
                      <a16:colId xmlns:a16="http://schemas.microsoft.com/office/drawing/2014/main" val="3210278197"/>
                    </a:ext>
                  </a:extLst>
                </a:gridCol>
                <a:gridCol w="871121">
                  <a:extLst>
                    <a:ext uri="{9D8B030D-6E8A-4147-A177-3AD203B41FA5}">
                      <a16:colId xmlns:a16="http://schemas.microsoft.com/office/drawing/2014/main" val="352165895"/>
                    </a:ext>
                  </a:extLst>
                </a:gridCol>
                <a:gridCol w="1597056">
                  <a:extLst>
                    <a:ext uri="{9D8B030D-6E8A-4147-A177-3AD203B41FA5}">
                      <a16:colId xmlns:a16="http://schemas.microsoft.com/office/drawing/2014/main" val="1852640172"/>
                    </a:ext>
                  </a:extLst>
                </a:gridCol>
                <a:gridCol w="1524459">
                  <a:extLst>
                    <a:ext uri="{9D8B030D-6E8A-4147-A177-3AD203B41FA5}">
                      <a16:colId xmlns:a16="http://schemas.microsoft.com/office/drawing/2014/main" val="985756075"/>
                    </a:ext>
                  </a:extLst>
                </a:gridCol>
              </a:tblGrid>
              <a:tr h="732662"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Критерий сравнения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Banki.ru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Сравни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ru-RU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ру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Unlim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Tariffs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Tarifer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Сравни.Тариф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Pro.traif.info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680773"/>
                  </a:ext>
                </a:extLst>
              </a:tr>
              <a:tr h="732662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Интуитивность интерфейса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4492435"/>
                  </a:ext>
                </a:extLst>
              </a:tr>
              <a:tr h="916670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Персонализированный подбор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9063575"/>
                  </a:ext>
                </a:extLst>
              </a:tr>
              <a:tr h="916670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Сравнение тарифов и услуг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1569839"/>
                  </a:ext>
                </a:extLst>
              </a:tr>
              <a:tr h="916670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Учет финансовых предпочтений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1782538"/>
                  </a:ext>
                </a:extLst>
              </a:tr>
              <a:tr h="916670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Доступность на различных устройствах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9437226"/>
                  </a:ext>
                </a:extLst>
              </a:tr>
              <a:tr h="916670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Широкий выбор операторов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9388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6795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/>
              <a:t>Функциональные требования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 numCol="1" anchor="ctr">
            <a:normAutofit/>
          </a:bodyPr>
          <a:lstStyle/>
          <a:p>
            <a:pPr algn="l"/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Сервис должен предоставлять возможность поиска тарифов по компании, количеству минут разговора, количеству гигабайт интернета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количеству смс.</a:t>
            </a:r>
            <a:b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Сервис должен о</a:t>
            </a:r>
            <a:r>
              <a:rPr lang="ru-RU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тображать всю перечисленную</a:t>
            </a:r>
            <a:r>
              <a:rPr lang="ru-RU" sz="2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информацию о тарифах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а также ссылку на страницу с выбранным тарифом у официального провайдера услуги.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28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/>
              <a:t>Входные и выходные данные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 anchor="ctr">
            <a:normAutofit/>
          </a:bodyPr>
          <a:lstStyle/>
          <a:p>
            <a:pPr algn="l"/>
            <a:r>
              <a:rPr lang="ru-RU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Входные данные: </a:t>
            </a:r>
          </a:p>
          <a:p>
            <a:pPr algn="l"/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Данные фильтрации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выставленный пользователем</a:t>
            </a:r>
          </a:p>
          <a:p>
            <a:pPr algn="l"/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Выходные данные: </a:t>
            </a:r>
          </a:p>
          <a:p>
            <a:pPr algn="l"/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Списки тарифов мобильных операторов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попадающие под заданные пользователем условия.</a:t>
            </a:r>
          </a:p>
        </p:txBody>
      </p:sp>
    </p:spTree>
    <p:extLst>
      <p:ext uri="{BB962C8B-B14F-4D97-AF65-F5344CB8AC3E}">
        <p14:creationId xmlns:p14="http://schemas.microsoft.com/office/powerpoint/2010/main" val="3278695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Autofit/>
          </a:bodyPr>
          <a:lstStyle/>
          <a:p>
            <a:r>
              <a:rPr lang="ru-RU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Инструментальные средства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 anchor="ctr">
            <a:normAutofit/>
          </a:bodyPr>
          <a:lstStyle/>
          <a:p>
            <a:pPr algn="l"/>
            <a:r>
              <a:rPr lang="ru-RU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Фронтенд</a:t>
            </a:r>
            <a:r>
              <a:rPr lang="ru-RU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  <a:endParaRPr lang="ru-RU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ru-RU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Бэкенд: 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endParaRPr lang="ru-RU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652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/>
              <a:t>Структура классов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5589240"/>
            <a:ext cx="8106258" cy="648071"/>
          </a:xfrm>
        </p:spPr>
        <p:txBody>
          <a:bodyPr>
            <a:normAutofit/>
          </a:bodyPr>
          <a:lstStyle/>
          <a:p>
            <a:r>
              <a:rPr lang="ru-RU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Схема 3.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структура классов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FFB9863-5972-600E-6CCA-49BE86AEF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862" y="1519237"/>
            <a:ext cx="524827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527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/>
              <a:t>Структура базы данных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5589240"/>
            <a:ext cx="8106258" cy="648072"/>
          </a:xfrm>
        </p:spPr>
        <p:txBody>
          <a:bodyPr>
            <a:normAutofit/>
          </a:bodyPr>
          <a:lstStyle/>
          <a:p>
            <a:r>
              <a:rPr lang="ru-RU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Схема 4.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структура базы данных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5DF51F1-64AA-BD6E-5614-377DC0D0D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912" y="1762125"/>
            <a:ext cx="292417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491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1F3AE5-8F5E-FB66-D9E0-D86BDEFC8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Проценты готовности работ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D743FF-0B1E-2705-B3B4-92263E9E1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ТЗ: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ru-RU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готово</a:t>
            </a: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ru-RU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ПЗ: 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ru-RU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  <a:p>
            <a:pPr marL="0" indent="0" algn="ctr">
              <a:buNone/>
            </a:pPr>
            <a:r>
              <a:rPr lang="ru-RU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Программа: 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ru-RU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171710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648071"/>
          </a:xfrm>
        </p:spPr>
        <p:txBody>
          <a:bodyPr>
            <a:normAutofit/>
          </a:bodyPr>
          <a:lstStyle/>
          <a:p>
            <a:r>
              <a:rPr lang="ru-RU" sz="3600" dirty="0"/>
              <a:t>Актуальность работы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 anchor="ctr">
            <a:normAutofit/>
          </a:bodyPr>
          <a:lstStyle/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ru-RU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Актуальность работы обусловлена:</a:t>
            </a:r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</a:t>
            </a:r>
            <a:r>
              <a:rPr lang="ru-RU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остом рынка мобильной связи</a:t>
            </a:r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м</a:t>
            </a:r>
            <a:r>
              <a:rPr lang="ru-RU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ногообразием тарифов и услуг</a:t>
            </a:r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</a:t>
            </a:r>
            <a:r>
              <a:rPr lang="ru-RU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тремлением потребителей получить услуги по оптимальным ценам</a:t>
            </a:r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цифровизацией и онлайн-сервисами</a:t>
            </a:r>
            <a:endParaRPr lang="ru-RU" sz="20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отсутствием качественных существующих решений</a:t>
            </a:r>
            <a:endParaRPr lang="ru-RU" sz="20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462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Autofit/>
          </a:bodyPr>
          <a:lstStyle/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Цель работы и задачи исследования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5112568"/>
          </a:xfrm>
        </p:spPr>
        <p:txBody>
          <a:bodyPr anchor="ctr">
            <a:no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Цель работы: </a:t>
            </a:r>
            <a:r>
              <a:rPr lang="ru-RU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предоставление пользователям удобного интерфейса для выбора актуального и подходящего под личные нужны тарифного плана в Волгоградской области.</a:t>
            </a:r>
            <a:endParaRPr lang="ru-RU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Задачи: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произвести анализ предметной области;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произвести обзор существующих аналогов и выявить их основные преимущества и недостатки;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определить требования к разрабатываемому веб-сервису;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произвести проектирование базы данных;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протестировать работоспособность разработанного веб-сервиса.</a:t>
            </a:r>
          </a:p>
        </p:txBody>
      </p:sp>
    </p:spTree>
    <p:extLst>
      <p:ext uri="{BB962C8B-B14F-4D97-AF65-F5344CB8AC3E}">
        <p14:creationId xmlns:p14="http://schemas.microsoft.com/office/powerpoint/2010/main" val="2550941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/>
          </a:bodyPr>
          <a:lstStyle/>
          <a:p>
            <a:r>
              <a:rPr lang="ru-RU" sz="3600" dirty="0"/>
              <a:t>Объект исследования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908720"/>
            <a:ext cx="8106258" cy="5328592"/>
          </a:xfrm>
        </p:spPr>
        <p:txBody>
          <a:bodyPr anchor="ctr">
            <a:norm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24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Объектом исследования</a:t>
            </a:r>
            <a:r>
              <a:rPr lang="ru-RU" sz="2400" b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является рынок мобильной связи в Волгоградской области</a:t>
            </a:r>
            <a:r>
              <a:rPr lang="ru-RU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8215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/>
          </a:bodyPr>
          <a:lstStyle/>
          <a:p>
            <a:r>
              <a:rPr lang="ru-RU" sz="3600" dirty="0"/>
              <a:t>Предмет исследования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908720"/>
            <a:ext cx="8106258" cy="5328592"/>
          </a:xfrm>
        </p:spPr>
        <p:txBody>
          <a:bodyPr anchor="ctr">
            <a:norm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24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Предметом исследования</a:t>
            </a:r>
            <a:r>
              <a:rPr lang="ru-RU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является процесс создания веб-сервиса, который обеспечивает удобство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в выборе тарифного плана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подходящего под личные нужды пользователя</a:t>
            </a:r>
            <a:r>
              <a:rPr lang="ru-RU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2567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Autofit/>
          </a:bodyPr>
          <a:lstStyle/>
          <a:p>
            <a:r>
              <a:rPr lang="ru-RU" sz="3600" dirty="0"/>
              <a:t>Описание проблемы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 anchor="ctr">
            <a:normAutofit/>
          </a:bodyPr>
          <a:lstStyle/>
          <a:p>
            <a:pPr algn="l"/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Неудобство и затруднение пользователей при выборе оптимального тарифного плана мобильной связи из-за сложности сравнения большого количества предложений от различных операторов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Отсутствие качественных платформ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которых можно бы было сравнить различные тарифные планы и выбрать подходящий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исходя из личных предпочтений. </a:t>
            </a:r>
          </a:p>
        </p:txBody>
      </p:sp>
    </p:spTree>
    <p:extLst>
      <p:ext uri="{BB962C8B-B14F-4D97-AF65-F5344CB8AC3E}">
        <p14:creationId xmlns:p14="http://schemas.microsoft.com/office/powerpoint/2010/main" val="2081038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/>
              <a:t>Как ранее решалась проблема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5877272"/>
            <a:ext cx="8106258" cy="648070"/>
          </a:xfrm>
        </p:spPr>
        <p:txBody>
          <a:bodyPr>
            <a:normAutofit/>
          </a:bodyPr>
          <a:lstStyle/>
          <a:p>
            <a:r>
              <a:rPr lang="ru-RU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Схема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idef0 as is</a:t>
            </a:r>
            <a:endParaRPr lang="ru-RU" sz="20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AC609A8-DE33-075B-0120-5526E8058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73919"/>
            <a:ext cx="9144000" cy="17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209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/>
              <a:t>Предлагаемое решение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16934" y="4839681"/>
            <a:ext cx="8106258" cy="792088"/>
          </a:xfrm>
        </p:spPr>
        <p:txBody>
          <a:bodyPr>
            <a:normAutofit/>
          </a:bodyPr>
          <a:lstStyle/>
          <a:p>
            <a:r>
              <a:rPr lang="ru-RU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Схема 2.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idef0 to be</a:t>
            </a:r>
            <a:endParaRPr lang="ru-RU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1D52E50-FE5C-FFC9-AFE9-A1C79AC10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2081212"/>
            <a:ext cx="90963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561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/>
          </a:bodyPr>
          <a:lstStyle/>
          <a:p>
            <a:r>
              <a:rPr lang="ru-RU" sz="3600" dirty="0"/>
              <a:t>Обзор аналогов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 anchor="t">
            <a:normAutofit/>
          </a:bodyPr>
          <a:lstStyle/>
          <a:p>
            <a:pPr algn="l"/>
            <a:r>
              <a:rPr lang="ru-RU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Критерии сравнения:</a:t>
            </a:r>
          </a:p>
          <a:p>
            <a:pPr indent="449580" algn="just">
              <a:lnSpc>
                <a:spcPct val="150000"/>
              </a:lnSpc>
            </a:pPr>
            <a:r>
              <a:rPr lang="ru-RU" sz="23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1. Интуитивность интерфейса</a:t>
            </a:r>
          </a:p>
          <a:p>
            <a:pPr indent="449580" algn="just">
              <a:lnSpc>
                <a:spcPct val="150000"/>
              </a:lnSpc>
            </a:pPr>
            <a:r>
              <a:rPr lang="ru-RU" sz="23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2. Персонализированный подбор</a:t>
            </a:r>
          </a:p>
          <a:p>
            <a:pPr indent="449580" algn="just">
              <a:lnSpc>
                <a:spcPct val="150000"/>
              </a:lnSpc>
            </a:pPr>
            <a:r>
              <a:rPr lang="ru-RU" sz="23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3. Сравнение тарифов и услуг</a:t>
            </a:r>
          </a:p>
          <a:p>
            <a:pPr indent="449580" algn="just">
              <a:lnSpc>
                <a:spcPct val="150000"/>
              </a:lnSpc>
            </a:pPr>
            <a:r>
              <a:rPr lang="ru-RU" sz="23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4. Учет финансовых предпочтений</a:t>
            </a:r>
          </a:p>
          <a:p>
            <a:pPr indent="449580" algn="just">
              <a:lnSpc>
                <a:spcPct val="150000"/>
              </a:lnSpc>
            </a:pPr>
            <a:r>
              <a:rPr lang="ru-RU" sz="23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5. Доступность на различных устройствах</a:t>
            </a:r>
          </a:p>
          <a:p>
            <a:pPr indent="449580" algn="just">
              <a:lnSpc>
                <a:spcPct val="150000"/>
              </a:lnSpc>
            </a:pPr>
            <a:r>
              <a:rPr lang="ru-RU" sz="23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6. Широкий выбор операторов</a:t>
            </a:r>
            <a:endParaRPr lang="ru-RU" dirty="0">
              <a:solidFill>
                <a:schemeClr val="tx1"/>
              </a:solidFill>
            </a:endParaRPr>
          </a:p>
          <a:p>
            <a:pPr algn="l"/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5167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3127</TotalTime>
  <Words>465</Words>
  <Application>Microsoft Office PowerPoint</Application>
  <PresentationFormat>Экран (4:3)</PresentationFormat>
  <Paragraphs>109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Times New Roman</vt:lpstr>
      <vt:lpstr>Тема Office</vt:lpstr>
      <vt:lpstr>Создание веб-сервиса для индивидуального подбора и сравнения тарифов мобильных операторов с учетом финансовых предпочтений пользователя</vt:lpstr>
      <vt:lpstr>Актуальность работы</vt:lpstr>
      <vt:lpstr>Цель работы и задачи исследования</vt:lpstr>
      <vt:lpstr>Объект исследования</vt:lpstr>
      <vt:lpstr>Предмет исследования</vt:lpstr>
      <vt:lpstr>Описание проблемы</vt:lpstr>
      <vt:lpstr>Как ранее решалась проблема</vt:lpstr>
      <vt:lpstr>Предлагаемое решение</vt:lpstr>
      <vt:lpstr>Обзор аналогов</vt:lpstr>
      <vt:lpstr>Обзор аналогов</vt:lpstr>
      <vt:lpstr>Функциональные требования</vt:lpstr>
      <vt:lpstr>Входные и выходные данные</vt:lpstr>
      <vt:lpstr>Инструментальные средства</vt:lpstr>
      <vt:lpstr>Структура классов</vt:lpstr>
      <vt:lpstr>Структура базы данных</vt:lpstr>
      <vt:lpstr>Проценты готовности работ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qq</dc:creator>
  <cp:lastModifiedBy>Reversi</cp:lastModifiedBy>
  <cp:revision>19</cp:revision>
  <dcterms:created xsi:type="dcterms:W3CDTF">2024-04-18T14:14:35Z</dcterms:created>
  <dcterms:modified xsi:type="dcterms:W3CDTF">2024-04-25T08:53:26Z</dcterms:modified>
</cp:coreProperties>
</file>