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Oswald Medium"/>
      <p:regular r:id="rId15"/>
      <p:bold r:id="rId16"/>
    </p:embeddedFont>
    <p:embeddedFont>
      <p:font typeface="Roboto"/>
      <p:regular r:id="rId17"/>
      <p:bold r:id="rId18"/>
      <p:italic r:id="rId19"/>
      <p:boldItalic r:id="rId20"/>
    </p:embeddedFont>
    <p:embeddedFont>
      <p:font typeface="Oswald Light"/>
      <p:regular r:id="rId21"/>
      <p:bold r:id="rId22"/>
    </p:embeddedFon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OswaldLight-bold.fntdata"/><Relationship Id="rId21" Type="http://schemas.openxmlformats.org/officeDocument/2006/relationships/font" Target="fonts/OswaldLight-regular.fntdata"/><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OswaldMedium-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OswaldMedium-bold.fntdata"/><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4b45da59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4b45da59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4b45da59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4b45da59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51bc2712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51bc2712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51bc2712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51bc2712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4b45da59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4b45da59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51bc2712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51bc2712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51bc2712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51bc2712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4b45da59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4b45da59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Insights from Loan Data</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Contents</a:t>
            </a:r>
            <a:endParaRPr/>
          </a:p>
        </p:txBody>
      </p:sp>
      <p:sp>
        <p:nvSpPr>
          <p:cNvPr id="66" name="Google Shape;66;p14"/>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7" name="Google Shape;67;p14"/>
          <p:cNvSpPr txBox="1"/>
          <p:nvPr>
            <p:ph idx="2" type="body"/>
          </p:nvPr>
        </p:nvSpPr>
        <p:spPr>
          <a:xfrm>
            <a:off x="4939500" y="70600"/>
            <a:ext cx="3837000" cy="4979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1. Introduction</a:t>
            </a:r>
            <a:r>
              <a:rPr lang="en"/>
              <a:t> </a:t>
            </a:r>
            <a:endParaRPr/>
          </a:p>
          <a:p>
            <a:pPr indent="0" lvl="0" marL="0" rtl="0" algn="l">
              <a:spcBef>
                <a:spcPts val="1200"/>
              </a:spcBef>
              <a:spcAft>
                <a:spcPts val="0"/>
              </a:spcAft>
              <a:buNone/>
            </a:pPr>
            <a:r>
              <a:rPr lang="en"/>
              <a:t>2 Questions &amp; hypothesis</a:t>
            </a:r>
            <a:endParaRPr/>
          </a:p>
          <a:p>
            <a:pPr indent="0" lvl="0" marL="0" rtl="0" algn="l">
              <a:spcBef>
                <a:spcPts val="1200"/>
              </a:spcBef>
              <a:spcAft>
                <a:spcPts val="0"/>
              </a:spcAft>
              <a:buNone/>
            </a:pPr>
            <a:r>
              <a:rPr lang="en"/>
              <a:t>2. Approach and analysis</a:t>
            </a:r>
            <a:endParaRPr/>
          </a:p>
          <a:p>
            <a:pPr indent="0" lvl="0" marL="0" rtl="0" algn="l">
              <a:spcBef>
                <a:spcPts val="1200"/>
              </a:spcBef>
              <a:spcAft>
                <a:spcPts val="0"/>
              </a:spcAft>
              <a:buNone/>
            </a:pPr>
            <a:r>
              <a:rPr lang="en"/>
              <a:t>3. Q1. Repayment Predictors</a:t>
            </a:r>
            <a:endParaRPr/>
          </a:p>
          <a:p>
            <a:pPr indent="0" lvl="0" marL="0" rtl="0" algn="l">
              <a:spcBef>
                <a:spcPts val="1200"/>
              </a:spcBef>
              <a:spcAft>
                <a:spcPts val="0"/>
              </a:spcAft>
              <a:buNone/>
            </a:pPr>
            <a:r>
              <a:rPr lang="en"/>
              <a:t>5. Q2. Borrower Impact</a:t>
            </a:r>
            <a:endParaRPr/>
          </a:p>
          <a:p>
            <a:pPr indent="0" lvl="0" marL="0" rtl="0" algn="l">
              <a:spcBef>
                <a:spcPts val="1200"/>
              </a:spcBef>
              <a:spcAft>
                <a:spcPts val="0"/>
              </a:spcAft>
              <a:buNone/>
            </a:pPr>
            <a:r>
              <a:rPr lang="en"/>
              <a:t>6. Q3. Approval Patterns</a:t>
            </a:r>
            <a:endParaRPr/>
          </a:p>
          <a:p>
            <a:pPr indent="0" lvl="0" marL="0" rtl="0" algn="l">
              <a:spcBef>
                <a:spcPts val="1200"/>
              </a:spcBef>
              <a:spcAft>
                <a:spcPts val="0"/>
              </a:spcAft>
              <a:buNone/>
            </a:pPr>
            <a:r>
              <a:rPr lang="en"/>
              <a:t>7. Q4. Debt Behavior</a:t>
            </a:r>
            <a:endParaRPr/>
          </a:p>
          <a:p>
            <a:pPr indent="0" lvl="0" marL="0" rtl="0" algn="l">
              <a:spcBef>
                <a:spcPts val="1200"/>
              </a:spcBef>
              <a:spcAft>
                <a:spcPts val="0"/>
              </a:spcAft>
              <a:buNone/>
            </a:pPr>
            <a:r>
              <a:rPr lang="en"/>
              <a:t>7. Conclusion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&amp; Analysis</a:t>
            </a:r>
            <a:endParaRPr/>
          </a:p>
        </p:txBody>
      </p:sp>
      <p:sp>
        <p:nvSpPr>
          <p:cNvPr id="73" name="Google Shape;73;p15"/>
          <p:cNvSpPr txBox="1"/>
          <p:nvPr>
            <p:ph idx="1" type="body"/>
          </p:nvPr>
        </p:nvSpPr>
        <p:spPr>
          <a:xfrm>
            <a:off x="311700" y="1152475"/>
            <a:ext cx="8520600" cy="3847200"/>
          </a:xfrm>
          <a:prstGeom prst="rect">
            <a:avLst/>
          </a:prstGeom>
        </p:spPr>
        <p:txBody>
          <a:bodyPr anchorCtr="0" anchor="t" bIns="91425" lIns="91425" spcFirstLastPara="1" rIns="91425" wrap="square" tIns="91425">
            <a:noAutofit/>
          </a:bodyPr>
          <a:lstStyle/>
          <a:p>
            <a:pPr indent="0" lvl="0" marL="0" rtl="0" algn="l">
              <a:lnSpc>
                <a:spcPct val="165600"/>
              </a:lnSpc>
              <a:spcBef>
                <a:spcPts val="0"/>
              </a:spcBef>
              <a:spcAft>
                <a:spcPts val="0"/>
              </a:spcAft>
              <a:buSzPts val="688"/>
              <a:buNone/>
            </a:pPr>
            <a:r>
              <a:rPr lang="en" sz="875">
                <a:solidFill>
                  <a:schemeClr val="dk1"/>
                </a:solidFill>
                <a:latin typeface="Oswald Light"/>
                <a:ea typeface="Oswald Light"/>
                <a:cs typeface="Oswald Light"/>
                <a:sym typeface="Oswald Light"/>
              </a:rPr>
              <a:t>I'm taking a hands-on, step-by-step approach to delve into the nuances of loan data, with an emphasis on clarity and actionable insights. Here's my game plan:</a:t>
            </a:r>
            <a:endParaRPr sz="875">
              <a:solidFill>
                <a:schemeClr val="dk1"/>
              </a:solidFill>
              <a:latin typeface="Oswald Light"/>
              <a:ea typeface="Oswald Light"/>
              <a:cs typeface="Oswald Light"/>
              <a:sym typeface="Oswald Light"/>
            </a:endParaRPr>
          </a:p>
          <a:p>
            <a:pPr indent="0" lvl="0" marL="0" rtl="0" algn="l">
              <a:spcBef>
                <a:spcPts val="0"/>
              </a:spcBef>
              <a:spcAft>
                <a:spcPts val="0"/>
              </a:spcAft>
              <a:buSzPts val="688"/>
              <a:buNone/>
            </a:pPr>
            <a:r>
              <a:t/>
            </a:r>
            <a:endParaRPr sz="875">
              <a:solidFill>
                <a:schemeClr val="dk1"/>
              </a:solidFill>
              <a:latin typeface="Oswald Light"/>
              <a:ea typeface="Oswald Light"/>
              <a:cs typeface="Oswald Light"/>
              <a:sym typeface="Oswald Light"/>
            </a:endParaRPr>
          </a:p>
          <a:p>
            <a:pPr indent="0" lvl="0" marL="0" rtl="0" algn="l">
              <a:lnSpc>
                <a:spcPct val="165600"/>
              </a:lnSpc>
              <a:spcBef>
                <a:spcPts val="0"/>
              </a:spcBef>
              <a:spcAft>
                <a:spcPts val="0"/>
              </a:spcAft>
              <a:buSzPts val="688"/>
              <a:buNone/>
            </a:pPr>
            <a:r>
              <a:rPr lang="en" sz="875">
                <a:solidFill>
                  <a:schemeClr val="dk1"/>
                </a:solidFill>
                <a:latin typeface="Oswald Light"/>
                <a:ea typeface="Oswald Light"/>
                <a:cs typeface="Oswald Light"/>
                <a:sym typeface="Oswald Light"/>
              </a:rPr>
              <a:t>Data Preparation and Cleaning:</a:t>
            </a:r>
            <a:endParaRPr sz="875">
              <a:solidFill>
                <a:schemeClr val="dk1"/>
              </a:solidFill>
              <a:latin typeface="Oswald Light"/>
              <a:ea typeface="Oswald Light"/>
              <a:cs typeface="Oswald Light"/>
              <a:sym typeface="Oswald Light"/>
            </a:endParaRPr>
          </a:p>
          <a:p>
            <a:pPr indent="0" lvl="0" marL="0" rtl="0" algn="l">
              <a:lnSpc>
                <a:spcPct val="165600"/>
              </a:lnSpc>
              <a:spcBef>
                <a:spcPts val="0"/>
              </a:spcBef>
              <a:spcAft>
                <a:spcPts val="0"/>
              </a:spcAft>
              <a:buSzPts val="688"/>
              <a:buNone/>
            </a:pPr>
            <a:r>
              <a:rPr lang="en" sz="875">
                <a:solidFill>
                  <a:schemeClr val="dk1"/>
                </a:solidFill>
                <a:latin typeface="Oswald Light"/>
                <a:ea typeface="Oswald Light"/>
                <a:cs typeface="Oswald Light"/>
                <a:sym typeface="Oswald Light"/>
              </a:rPr>
              <a:t>Data Importation: I started by importing the dataset into a SQL environment ready for in-depth analysis.</a:t>
            </a:r>
            <a:endParaRPr sz="875">
              <a:solidFill>
                <a:schemeClr val="dk1"/>
              </a:solidFill>
              <a:latin typeface="Oswald Light"/>
              <a:ea typeface="Oswald Light"/>
              <a:cs typeface="Oswald Light"/>
              <a:sym typeface="Oswald Light"/>
            </a:endParaRPr>
          </a:p>
          <a:p>
            <a:pPr indent="0" lvl="0" marL="0" rtl="0" algn="l">
              <a:lnSpc>
                <a:spcPct val="165600"/>
              </a:lnSpc>
              <a:spcBef>
                <a:spcPts val="0"/>
              </a:spcBef>
              <a:spcAft>
                <a:spcPts val="0"/>
              </a:spcAft>
              <a:buSzPts val="688"/>
              <a:buNone/>
            </a:pPr>
            <a:r>
              <a:rPr lang="en" sz="875">
                <a:solidFill>
                  <a:schemeClr val="dk1"/>
                </a:solidFill>
                <a:latin typeface="Oswald Light"/>
                <a:ea typeface="Oswald Light"/>
                <a:cs typeface="Oswald Light"/>
                <a:sym typeface="Oswald Light"/>
              </a:rPr>
              <a:t>Sanitization: The initial phase involved cleaning the data, which meant addressing missing values, rectifying any discrepancies, and ensuring uniform data types.</a:t>
            </a:r>
            <a:endParaRPr sz="875">
              <a:solidFill>
                <a:schemeClr val="dk1"/>
              </a:solidFill>
              <a:latin typeface="Oswald Light"/>
              <a:ea typeface="Oswald Light"/>
              <a:cs typeface="Oswald Light"/>
              <a:sym typeface="Oswald Light"/>
            </a:endParaRPr>
          </a:p>
          <a:p>
            <a:pPr indent="0" lvl="0" marL="0" rtl="0" algn="l">
              <a:lnSpc>
                <a:spcPct val="165600"/>
              </a:lnSpc>
              <a:spcBef>
                <a:spcPts val="0"/>
              </a:spcBef>
              <a:spcAft>
                <a:spcPts val="0"/>
              </a:spcAft>
              <a:buSzPts val="688"/>
              <a:buNone/>
            </a:pPr>
            <a:r>
              <a:rPr lang="en" sz="875">
                <a:solidFill>
                  <a:schemeClr val="dk1"/>
                </a:solidFill>
                <a:latin typeface="Oswald Light"/>
                <a:ea typeface="Oswald Light"/>
                <a:cs typeface="Oswald Light"/>
                <a:sym typeface="Oswald Light"/>
              </a:rPr>
              <a:t>Normalization: An interesting challenge was the need to change column names containing periods to underscores to prevent issues in SQL syntax, which streamlined subsequent data handling and analysis.</a:t>
            </a:r>
            <a:endParaRPr sz="875">
              <a:solidFill>
                <a:schemeClr val="dk1"/>
              </a:solidFill>
              <a:latin typeface="Oswald Light"/>
              <a:ea typeface="Oswald Light"/>
              <a:cs typeface="Oswald Light"/>
              <a:sym typeface="Oswald Light"/>
            </a:endParaRPr>
          </a:p>
          <a:p>
            <a:pPr indent="0" lvl="0" marL="0" rtl="0" algn="l">
              <a:spcBef>
                <a:spcPts val="0"/>
              </a:spcBef>
              <a:spcAft>
                <a:spcPts val="0"/>
              </a:spcAft>
              <a:buSzPts val="688"/>
              <a:buNone/>
            </a:pPr>
            <a:r>
              <a:t/>
            </a:r>
            <a:endParaRPr sz="875">
              <a:solidFill>
                <a:schemeClr val="dk1"/>
              </a:solidFill>
              <a:latin typeface="Oswald Light"/>
              <a:ea typeface="Oswald Light"/>
              <a:cs typeface="Oswald Light"/>
              <a:sym typeface="Oswald Light"/>
            </a:endParaRPr>
          </a:p>
          <a:p>
            <a:pPr indent="0" lvl="0" marL="0" rtl="0" algn="l">
              <a:lnSpc>
                <a:spcPct val="165600"/>
              </a:lnSpc>
              <a:spcBef>
                <a:spcPts val="0"/>
              </a:spcBef>
              <a:spcAft>
                <a:spcPts val="0"/>
              </a:spcAft>
              <a:buSzPts val="688"/>
              <a:buNone/>
            </a:pPr>
            <a:r>
              <a:rPr lang="en" sz="875">
                <a:solidFill>
                  <a:schemeClr val="dk1"/>
                </a:solidFill>
                <a:latin typeface="Oswald Light"/>
                <a:ea typeface="Oswald Light"/>
                <a:cs typeface="Oswald Light"/>
                <a:sym typeface="Oswald Light"/>
              </a:rPr>
              <a:t>Exploratory Data Analysis (EDA):</a:t>
            </a:r>
            <a:endParaRPr sz="875">
              <a:solidFill>
                <a:schemeClr val="dk1"/>
              </a:solidFill>
              <a:latin typeface="Oswald Light"/>
              <a:ea typeface="Oswald Light"/>
              <a:cs typeface="Oswald Light"/>
              <a:sym typeface="Oswald Light"/>
            </a:endParaRPr>
          </a:p>
          <a:p>
            <a:pPr indent="0" lvl="0" marL="0" rtl="0" algn="l">
              <a:lnSpc>
                <a:spcPct val="165600"/>
              </a:lnSpc>
              <a:spcBef>
                <a:spcPts val="0"/>
              </a:spcBef>
              <a:spcAft>
                <a:spcPts val="0"/>
              </a:spcAft>
              <a:buSzPts val="688"/>
              <a:buNone/>
            </a:pPr>
            <a:r>
              <a:rPr lang="en" sz="875">
                <a:solidFill>
                  <a:schemeClr val="dk1"/>
                </a:solidFill>
                <a:latin typeface="Oswald Light"/>
                <a:ea typeface="Oswald Light"/>
                <a:cs typeface="Oswald Light"/>
                <a:sym typeface="Oswald Light"/>
              </a:rPr>
              <a:t>Descriptive Statistics: I dove into SQL queries to extract descriptive statistics, getting a preliminary understanding of the dataset's characteristics, from average FICO scores and DTI ratios to the range of interest rates.</a:t>
            </a:r>
            <a:endParaRPr sz="875">
              <a:solidFill>
                <a:schemeClr val="dk1"/>
              </a:solidFill>
              <a:latin typeface="Oswald Light"/>
              <a:ea typeface="Oswald Light"/>
              <a:cs typeface="Oswald Light"/>
              <a:sym typeface="Oswald Light"/>
            </a:endParaRPr>
          </a:p>
          <a:p>
            <a:pPr indent="0" lvl="0" marL="0" rtl="0" algn="l">
              <a:spcBef>
                <a:spcPts val="0"/>
              </a:spcBef>
              <a:spcAft>
                <a:spcPts val="0"/>
              </a:spcAft>
              <a:buSzPts val="688"/>
              <a:buNone/>
            </a:pPr>
            <a:r>
              <a:t/>
            </a:r>
            <a:endParaRPr sz="875">
              <a:solidFill>
                <a:schemeClr val="dk1"/>
              </a:solidFill>
              <a:latin typeface="Oswald Light"/>
              <a:ea typeface="Oswald Light"/>
              <a:cs typeface="Oswald Light"/>
              <a:sym typeface="Oswald Light"/>
            </a:endParaRPr>
          </a:p>
          <a:p>
            <a:pPr indent="0" lvl="0" marL="0" rtl="0" algn="l">
              <a:lnSpc>
                <a:spcPct val="165600"/>
              </a:lnSpc>
              <a:spcBef>
                <a:spcPts val="0"/>
              </a:spcBef>
              <a:spcAft>
                <a:spcPts val="0"/>
              </a:spcAft>
              <a:buSzPts val="688"/>
              <a:buNone/>
            </a:pPr>
            <a:r>
              <a:rPr lang="en" sz="875">
                <a:solidFill>
                  <a:schemeClr val="dk1"/>
                </a:solidFill>
                <a:latin typeface="Oswald Light"/>
                <a:ea typeface="Oswald Light"/>
                <a:cs typeface="Oswald Light"/>
                <a:sym typeface="Oswald Light"/>
              </a:rPr>
              <a:t>In-Depth Statistical Analysis:</a:t>
            </a:r>
            <a:endParaRPr sz="875">
              <a:solidFill>
                <a:schemeClr val="dk1"/>
              </a:solidFill>
              <a:latin typeface="Oswald Light"/>
              <a:ea typeface="Oswald Light"/>
              <a:cs typeface="Oswald Light"/>
              <a:sym typeface="Oswald Light"/>
            </a:endParaRPr>
          </a:p>
          <a:p>
            <a:pPr indent="0" lvl="0" marL="0" rtl="0" algn="l">
              <a:lnSpc>
                <a:spcPct val="165600"/>
              </a:lnSpc>
              <a:spcBef>
                <a:spcPts val="0"/>
              </a:spcBef>
              <a:spcAft>
                <a:spcPts val="0"/>
              </a:spcAft>
              <a:buSzPts val="688"/>
              <a:buNone/>
            </a:pPr>
            <a:r>
              <a:rPr lang="en" sz="875">
                <a:solidFill>
                  <a:schemeClr val="dk1"/>
                </a:solidFill>
                <a:latin typeface="Oswald Light"/>
                <a:ea typeface="Oswald Light"/>
                <a:cs typeface="Oswald Light"/>
                <a:sym typeface="Oswald Light"/>
              </a:rPr>
              <a:t>Correlation Analysis: To address my hypotheses, I investigated the relationships between borrower traits and their loan repayment performance, as well as how these characteristics correlate with the interest rates assigned.</a:t>
            </a:r>
            <a:endParaRPr sz="875">
              <a:solidFill>
                <a:schemeClr val="dk1"/>
              </a:solidFill>
              <a:latin typeface="Oswald Light"/>
              <a:ea typeface="Oswald Light"/>
              <a:cs typeface="Oswald Light"/>
              <a:sym typeface="Oswald Light"/>
            </a:endParaRPr>
          </a:p>
          <a:p>
            <a:pPr indent="0" lvl="0" marL="0" rtl="0" algn="l">
              <a:spcBef>
                <a:spcPts val="0"/>
              </a:spcBef>
              <a:spcAft>
                <a:spcPts val="0"/>
              </a:spcAft>
              <a:buSzPts val="688"/>
              <a:buNone/>
            </a:pPr>
            <a:r>
              <a:t/>
            </a:r>
            <a:endParaRPr sz="875">
              <a:solidFill>
                <a:schemeClr val="dk1"/>
              </a:solidFill>
              <a:latin typeface="Oswald Light"/>
              <a:ea typeface="Oswald Light"/>
              <a:cs typeface="Oswald Light"/>
              <a:sym typeface="Oswald Light"/>
            </a:endParaRPr>
          </a:p>
          <a:p>
            <a:pPr indent="0" lvl="0" marL="0" rtl="0" algn="l">
              <a:lnSpc>
                <a:spcPct val="165600"/>
              </a:lnSpc>
              <a:spcBef>
                <a:spcPts val="0"/>
              </a:spcBef>
              <a:spcAft>
                <a:spcPts val="0"/>
              </a:spcAft>
              <a:buSzPts val="688"/>
              <a:buNone/>
            </a:pPr>
            <a:r>
              <a:rPr lang="en" sz="875">
                <a:solidFill>
                  <a:schemeClr val="dk1"/>
                </a:solidFill>
                <a:latin typeface="Oswald Light"/>
                <a:ea typeface="Oswald Light"/>
                <a:cs typeface="Oswald Light"/>
                <a:sym typeface="Oswald Light"/>
              </a:rPr>
              <a:t>Insights:</a:t>
            </a:r>
            <a:endParaRPr sz="875">
              <a:solidFill>
                <a:schemeClr val="dk1"/>
              </a:solidFill>
              <a:latin typeface="Oswald Light"/>
              <a:ea typeface="Oswald Light"/>
              <a:cs typeface="Oswald Light"/>
              <a:sym typeface="Oswald Light"/>
            </a:endParaRPr>
          </a:p>
          <a:p>
            <a:pPr indent="0" lvl="0" marL="0" rtl="0" algn="l">
              <a:lnSpc>
                <a:spcPct val="165600"/>
              </a:lnSpc>
              <a:spcBef>
                <a:spcPts val="0"/>
              </a:spcBef>
              <a:spcAft>
                <a:spcPts val="0"/>
              </a:spcAft>
              <a:buSzPts val="688"/>
              <a:buNone/>
            </a:pPr>
            <a:r>
              <a:rPr lang="en" sz="875">
                <a:solidFill>
                  <a:schemeClr val="dk1"/>
                </a:solidFill>
                <a:latin typeface="Oswald Light"/>
                <a:ea typeface="Oswald Light"/>
                <a:cs typeface="Oswald Light"/>
                <a:sym typeface="Oswald Light"/>
              </a:rPr>
              <a:t>Synthesis: I'm synthesizing my findings to transform complex datasets into straightforward, digestible insights.</a:t>
            </a:r>
            <a:endParaRPr sz="687">
              <a:solidFill>
                <a:srgbClr val="000000"/>
              </a:solidFill>
              <a:latin typeface="Roboto"/>
              <a:ea typeface="Roboto"/>
              <a:cs typeface="Roboto"/>
              <a:sym typeface="Roboto"/>
            </a:endParaRPr>
          </a:p>
          <a:p>
            <a:pPr indent="0" lvl="0" marL="0" rtl="0" algn="l">
              <a:spcBef>
                <a:spcPts val="0"/>
              </a:spcBef>
              <a:spcAft>
                <a:spcPts val="1200"/>
              </a:spcAft>
              <a:buSzPts val="688"/>
              <a:buNone/>
            </a:pPr>
            <a:r>
              <a:t/>
            </a:r>
            <a:endParaRPr sz="112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&amp; Hypothesis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lnSpc>
                <a:spcPct val="165600"/>
              </a:lnSpc>
              <a:spcBef>
                <a:spcPts val="0"/>
              </a:spcBef>
              <a:spcAft>
                <a:spcPts val="0"/>
              </a:spcAft>
              <a:buNone/>
            </a:pPr>
            <a:r>
              <a:rPr lang="en" sz="1400">
                <a:solidFill>
                  <a:schemeClr val="dk1"/>
                </a:solidFill>
                <a:latin typeface="Oswald Medium"/>
                <a:ea typeface="Oswald Medium"/>
                <a:cs typeface="Oswald Medium"/>
                <a:sym typeface="Oswald Medium"/>
              </a:rPr>
              <a:t>1. What factors most strongly predict whether a loan will be fully repaid?</a:t>
            </a:r>
            <a:endParaRPr sz="1400">
              <a:solidFill>
                <a:schemeClr val="dk1"/>
              </a:solidFill>
              <a:latin typeface="Oswald Medium"/>
              <a:ea typeface="Oswald Medium"/>
              <a:cs typeface="Oswald Medium"/>
              <a:sym typeface="Oswald Medium"/>
            </a:endParaRPr>
          </a:p>
          <a:p>
            <a:pPr indent="0" lvl="0" marL="0" rtl="0" algn="l">
              <a:lnSpc>
                <a:spcPct val="165600"/>
              </a:lnSpc>
              <a:spcBef>
                <a:spcPts val="0"/>
              </a:spcBef>
              <a:spcAft>
                <a:spcPts val="0"/>
              </a:spcAft>
              <a:buNone/>
            </a:pPr>
            <a:r>
              <a:t/>
            </a:r>
            <a:endParaRPr sz="1400">
              <a:solidFill>
                <a:schemeClr val="dk1"/>
              </a:solidFill>
              <a:latin typeface="Oswald Medium"/>
              <a:ea typeface="Oswald Medium"/>
              <a:cs typeface="Oswald Medium"/>
              <a:sym typeface="Oswald Medium"/>
            </a:endParaRPr>
          </a:p>
          <a:p>
            <a:pPr indent="0" lvl="0" marL="0" rtl="0" algn="l">
              <a:lnSpc>
                <a:spcPct val="165600"/>
              </a:lnSpc>
              <a:spcBef>
                <a:spcPts val="0"/>
              </a:spcBef>
              <a:spcAft>
                <a:spcPts val="0"/>
              </a:spcAft>
              <a:buNone/>
            </a:pPr>
            <a:r>
              <a:rPr lang="en" sz="1400" u="sng">
                <a:solidFill>
                  <a:schemeClr val="dk1"/>
                </a:solidFill>
                <a:latin typeface="Oswald Light"/>
                <a:ea typeface="Oswald Light"/>
                <a:cs typeface="Oswald Light"/>
                <a:sym typeface="Oswald Light"/>
              </a:rPr>
              <a:t>Hypothesis</a:t>
            </a:r>
            <a:r>
              <a:rPr lang="en" sz="1400">
                <a:solidFill>
                  <a:schemeClr val="dk1"/>
                </a:solidFill>
                <a:latin typeface="Oswald Light"/>
                <a:ea typeface="Oswald Light"/>
                <a:cs typeface="Oswald Light"/>
                <a:sym typeface="Oswald Light"/>
              </a:rPr>
              <a:t>: Borrowers with higher FICO scores, lower debt-to-income ratios, and loans for certain purposes such as credit card repayment are more likely to fully repay their loans.</a:t>
            </a:r>
            <a:endParaRPr sz="1400">
              <a:solidFill>
                <a:schemeClr val="dk1"/>
              </a:solidFill>
              <a:latin typeface="Oswald Light"/>
              <a:ea typeface="Oswald Light"/>
              <a:cs typeface="Oswald Light"/>
              <a:sym typeface="Oswald Light"/>
            </a:endParaRPr>
          </a:p>
          <a:p>
            <a:pPr indent="0" lvl="0" marL="0" rtl="0" algn="l">
              <a:lnSpc>
                <a:spcPct val="165600"/>
              </a:lnSpc>
              <a:spcBef>
                <a:spcPts val="0"/>
              </a:spcBef>
              <a:spcAft>
                <a:spcPts val="0"/>
              </a:spcAft>
              <a:buNone/>
            </a:pPr>
            <a:r>
              <a:t/>
            </a:r>
            <a:endParaRPr sz="1400">
              <a:solidFill>
                <a:schemeClr val="dk1"/>
              </a:solidFill>
              <a:latin typeface="Oswald Light"/>
              <a:ea typeface="Oswald Light"/>
              <a:cs typeface="Oswald Light"/>
              <a:sym typeface="Oswald Light"/>
            </a:endParaRPr>
          </a:p>
          <a:p>
            <a:pPr indent="0" lvl="0" marL="0" rtl="0" algn="l">
              <a:lnSpc>
                <a:spcPct val="165600"/>
              </a:lnSpc>
              <a:spcBef>
                <a:spcPts val="0"/>
              </a:spcBef>
              <a:spcAft>
                <a:spcPts val="0"/>
              </a:spcAft>
              <a:buNone/>
            </a:pPr>
            <a:r>
              <a:rPr lang="en" sz="1400">
                <a:solidFill>
                  <a:schemeClr val="dk1"/>
                </a:solidFill>
                <a:latin typeface="Oswald Medium"/>
                <a:ea typeface="Oswald Medium"/>
                <a:cs typeface="Oswald Medium"/>
                <a:sym typeface="Oswald Medium"/>
              </a:rPr>
              <a:t>2. How do borrower characteristics (e.g., FICO score, income level) influence the interest rate offered on loans?</a:t>
            </a:r>
            <a:endParaRPr sz="1400">
              <a:solidFill>
                <a:schemeClr val="dk1"/>
              </a:solidFill>
              <a:latin typeface="Oswald Medium"/>
              <a:ea typeface="Oswald Medium"/>
              <a:cs typeface="Oswald Medium"/>
              <a:sym typeface="Oswald Medium"/>
            </a:endParaRPr>
          </a:p>
          <a:p>
            <a:pPr indent="0" lvl="0" marL="0" rtl="0" algn="l">
              <a:lnSpc>
                <a:spcPct val="165600"/>
              </a:lnSpc>
              <a:spcBef>
                <a:spcPts val="0"/>
              </a:spcBef>
              <a:spcAft>
                <a:spcPts val="0"/>
              </a:spcAft>
              <a:buNone/>
            </a:pPr>
            <a:r>
              <a:t/>
            </a:r>
            <a:endParaRPr sz="1400">
              <a:solidFill>
                <a:schemeClr val="dk1"/>
              </a:solidFill>
              <a:latin typeface="Oswald Medium"/>
              <a:ea typeface="Oswald Medium"/>
              <a:cs typeface="Oswald Medium"/>
              <a:sym typeface="Oswald Medium"/>
            </a:endParaRPr>
          </a:p>
          <a:p>
            <a:pPr indent="0" lvl="0" marL="0" rtl="0" algn="l">
              <a:lnSpc>
                <a:spcPct val="165600"/>
              </a:lnSpc>
              <a:spcBef>
                <a:spcPts val="0"/>
              </a:spcBef>
              <a:spcAft>
                <a:spcPts val="0"/>
              </a:spcAft>
              <a:buNone/>
            </a:pPr>
            <a:r>
              <a:rPr lang="en" sz="1400" u="sng">
                <a:solidFill>
                  <a:schemeClr val="dk1"/>
                </a:solidFill>
                <a:latin typeface="Oswald Light"/>
                <a:ea typeface="Oswald Light"/>
                <a:cs typeface="Oswald Light"/>
                <a:sym typeface="Oswald Light"/>
              </a:rPr>
              <a:t>Hypothesis</a:t>
            </a:r>
            <a:r>
              <a:rPr lang="en" sz="1400">
                <a:solidFill>
                  <a:schemeClr val="dk1"/>
                </a:solidFill>
                <a:latin typeface="Oswald Light"/>
                <a:ea typeface="Oswald Light"/>
                <a:cs typeface="Oswald Light"/>
                <a:sym typeface="Oswald Light"/>
              </a:rPr>
              <a:t>: Borrowers with higher FICO scores and higher income levels are offered loans at lower interest rates due to their lower perceived risk.</a:t>
            </a:r>
            <a:endParaRPr sz="1400">
              <a:solidFill>
                <a:schemeClr val="dk1"/>
              </a:solidFill>
              <a:latin typeface="Oswald Light"/>
              <a:ea typeface="Oswald Light"/>
              <a:cs typeface="Oswald Light"/>
              <a:sym typeface="Oswald Light"/>
            </a:endParaRPr>
          </a:p>
          <a:p>
            <a:pPr indent="0" lvl="0" marL="0" rtl="0" algn="l">
              <a:lnSpc>
                <a:spcPct val="165600"/>
              </a:lnSpc>
              <a:spcBef>
                <a:spcPts val="0"/>
              </a:spcBef>
              <a:spcAft>
                <a:spcPts val="0"/>
              </a:spcAft>
              <a:buNone/>
            </a:pPr>
            <a:r>
              <a:t/>
            </a:r>
            <a:endParaRPr sz="1400">
              <a:solidFill>
                <a:schemeClr val="dk1"/>
              </a:solidFill>
              <a:latin typeface="Oswald Light"/>
              <a:ea typeface="Oswald Light"/>
              <a:cs typeface="Oswald Light"/>
              <a:sym typeface="Oswald Light"/>
            </a:endParaRPr>
          </a:p>
          <a:p>
            <a:pPr indent="0" lvl="0" marL="0" rtl="0" algn="l">
              <a:lnSpc>
                <a:spcPct val="165600"/>
              </a:lnSpc>
              <a:spcBef>
                <a:spcPts val="0"/>
              </a:spcBef>
              <a:spcAft>
                <a:spcPts val="0"/>
              </a:spcAft>
              <a:buNone/>
            </a:pPr>
            <a:r>
              <a:rPr lang="en" sz="1400">
                <a:solidFill>
                  <a:schemeClr val="dk1"/>
                </a:solidFill>
                <a:latin typeface="Oswald Medium"/>
                <a:ea typeface="Oswald Medium"/>
                <a:cs typeface="Oswald Medium"/>
                <a:sym typeface="Oswald Medium"/>
              </a:rPr>
              <a:t>3. Are there discernible patterns in loan approval rates or conditions based on the purpose of the loan (e.g., debt consolidation vs. credit card)?</a:t>
            </a:r>
            <a:endParaRPr sz="1400">
              <a:solidFill>
                <a:schemeClr val="dk1"/>
              </a:solidFill>
              <a:latin typeface="Oswald Medium"/>
              <a:ea typeface="Oswald Medium"/>
              <a:cs typeface="Oswald Medium"/>
              <a:sym typeface="Oswald Medium"/>
            </a:endParaRPr>
          </a:p>
          <a:p>
            <a:pPr indent="0" lvl="0" marL="0" rtl="0" algn="l">
              <a:lnSpc>
                <a:spcPct val="165600"/>
              </a:lnSpc>
              <a:spcBef>
                <a:spcPts val="0"/>
              </a:spcBef>
              <a:spcAft>
                <a:spcPts val="0"/>
              </a:spcAft>
              <a:buNone/>
            </a:pPr>
            <a:r>
              <a:t/>
            </a:r>
            <a:endParaRPr sz="1400">
              <a:solidFill>
                <a:schemeClr val="dk1"/>
              </a:solidFill>
              <a:latin typeface="Oswald Medium"/>
              <a:ea typeface="Oswald Medium"/>
              <a:cs typeface="Oswald Medium"/>
              <a:sym typeface="Oswald Medium"/>
            </a:endParaRPr>
          </a:p>
          <a:p>
            <a:pPr indent="0" lvl="0" marL="0" rtl="0" algn="l">
              <a:lnSpc>
                <a:spcPct val="120000"/>
              </a:lnSpc>
              <a:spcBef>
                <a:spcPts val="0"/>
              </a:spcBef>
              <a:spcAft>
                <a:spcPts val="0"/>
              </a:spcAft>
              <a:buNone/>
            </a:pPr>
            <a:r>
              <a:rPr lang="en" sz="1400" u="sng">
                <a:solidFill>
                  <a:schemeClr val="dk1"/>
                </a:solidFill>
                <a:latin typeface="Oswald Light"/>
                <a:ea typeface="Oswald Light"/>
                <a:cs typeface="Oswald Light"/>
                <a:sym typeface="Oswald Light"/>
              </a:rPr>
              <a:t>Hypothesis</a:t>
            </a:r>
            <a:r>
              <a:rPr lang="en" sz="1400">
                <a:solidFill>
                  <a:schemeClr val="dk1"/>
                </a:solidFill>
                <a:latin typeface="Oswald Light"/>
                <a:ea typeface="Oswald Light"/>
                <a:cs typeface="Oswald Light"/>
                <a:sym typeface="Oswald Light"/>
              </a:rPr>
              <a:t>: Loans for debt consolidation are more likely to be approved with favorable conditions compared to loans for small business due to the latter's higher risk of non-repayment.</a:t>
            </a:r>
            <a:endParaRPr sz="1400">
              <a:solidFill>
                <a:schemeClr val="dk1"/>
              </a:solidFill>
              <a:latin typeface="Oswald Light"/>
              <a:ea typeface="Oswald Light"/>
              <a:cs typeface="Oswald Light"/>
              <a:sym typeface="Oswald Light"/>
            </a:endParaRPr>
          </a:p>
          <a:p>
            <a:pPr indent="0" lvl="0" marL="0" rtl="0" algn="l">
              <a:lnSpc>
                <a:spcPct val="120000"/>
              </a:lnSpc>
              <a:spcBef>
                <a:spcPts val="0"/>
              </a:spcBef>
              <a:spcAft>
                <a:spcPts val="0"/>
              </a:spcAft>
              <a:buNone/>
            </a:pPr>
            <a:r>
              <a:t/>
            </a:r>
            <a:endParaRPr sz="1400">
              <a:solidFill>
                <a:schemeClr val="dk1"/>
              </a:solidFill>
              <a:latin typeface="Oswald Light"/>
              <a:ea typeface="Oswald Light"/>
              <a:cs typeface="Oswald Light"/>
              <a:sym typeface="Oswald Light"/>
            </a:endParaRPr>
          </a:p>
          <a:p>
            <a:pPr indent="0" lvl="0" marL="0" rtl="0" algn="l">
              <a:lnSpc>
                <a:spcPct val="120000"/>
              </a:lnSpc>
              <a:spcBef>
                <a:spcPts val="0"/>
              </a:spcBef>
              <a:spcAft>
                <a:spcPts val="0"/>
              </a:spcAft>
              <a:buNone/>
            </a:pPr>
            <a:r>
              <a:rPr lang="en" sz="1400">
                <a:solidFill>
                  <a:schemeClr val="dk1"/>
                </a:solidFill>
                <a:latin typeface="Oswald Medium"/>
                <a:ea typeface="Oswald Medium"/>
                <a:cs typeface="Oswald Medium"/>
                <a:sym typeface="Oswald Medium"/>
              </a:rPr>
              <a:t>4. What is the relationship between debt-to-income ratio and loan repayment behavior?</a:t>
            </a:r>
            <a:endParaRPr sz="1400">
              <a:solidFill>
                <a:schemeClr val="dk1"/>
              </a:solidFill>
              <a:latin typeface="Oswald Medium"/>
              <a:ea typeface="Oswald Medium"/>
              <a:cs typeface="Oswald Medium"/>
              <a:sym typeface="Oswald Medium"/>
            </a:endParaRPr>
          </a:p>
          <a:p>
            <a:pPr indent="0" lvl="0" marL="0" rtl="0" algn="l">
              <a:lnSpc>
                <a:spcPct val="120000"/>
              </a:lnSpc>
              <a:spcBef>
                <a:spcPts val="0"/>
              </a:spcBef>
              <a:spcAft>
                <a:spcPts val="0"/>
              </a:spcAft>
              <a:buNone/>
            </a:pPr>
            <a:r>
              <a:t/>
            </a:r>
            <a:endParaRPr sz="1400">
              <a:solidFill>
                <a:schemeClr val="dk1"/>
              </a:solidFill>
              <a:latin typeface="Oswald Medium"/>
              <a:ea typeface="Oswald Medium"/>
              <a:cs typeface="Oswald Medium"/>
              <a:sym typeface="Oswald Medium"/>
            </a:endParaRPr>
          </a:p>
          <a:p>
            <a:pPr indent="0" lvl="0" marL="0" rtl="0" algn="l">
              <a:spcBef>
                <a:spcPts val="0"/>
              </a:spcBef>
              <a:spcAft>
                <a:spcPts val="1200"/>
              </a:spcAft>
              <a:buNone/>
            </a:pPr>
            <a:r>
              <a:rPr lang="en" sz="1400" u="sng">
                <a:solidFill>
                  <a:schemeClr val="dk1"/>
                </a:solidFill>
                <a:latin typeface="Oswald Light"/>
                <a:ea typeface="Oswald Light"/>
                <a:cs typeface="Oswald Light"/>
                <a:sym typeface="Oswald Light"/>
              </a:rPr>
              <a:t>Hypothesis</a:t>
            </a:r>
            <a:r>
              <a:rPr lang="en" sz="1400">
                <a:solidFill>
                  <a:schemeClr val="dk1"/>
                </a:solidFill>
                <a:latin typeface="Oswald Light"/>
                <a:ea typeface="Oswald Light"/>
                <a:cs typeface="Oswald Light"/>
                <a:sym typeface="Oswald Light"/>
              </a:rPr>
              <a:t>: A higher debt-to-income ratio is associated with a higher likelihood of loan non-repayment, as a higher percentage of the borrower's income is already committed to debt servicing.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5658950" y="152400"/>
            <a:ext cx="287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85" name="Google Shape;85;p17"/>
          <p:cNvSpPr txBox="1"/>
          <p:nvPr/>
        </p:nvSpPr>
        <p:spPr>
          <a:xfrm>
            <a:off x="132875" y="253250"/>
            <a:ext cx="37668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dk1"/>
                </a:solidFill>
                <a:latin typeface="Oswald"/>
                <a:ea typeface="Oswald"/>
                <a:cs typeface="Oswald"/>
                <a:sym typeface="Oswald"/>
              </a:rPr>
              <a:t>Q1. Repayment Predictors</a:t>
            </a:r>
            <a:endParaRPr sz="1800">
              <a:solidFill>
                <a:schemeClr val="accent3"/>
              </a:solidFill>
              <a:latin typeface="Average"/>
              <a:ea typeface="Average"/>
              <a:cs typeface="Average"/>
              <a:sym typeface="Average"/>
            </a:endParaRPr>
          </a:p>
        </p:txBody>
      </p:sp>
      <p:sp>
        <p:nvSpPr>
          <p:cNvPr id="86" name="Google Shape;86;p17"/>
          <p:cNvSpPr txBox="1"/>
          <p:nvPr/>
        </p:nvSpPr>
        <p:spPr>
          <a:xfrm>
            <a:off x="389375" y="1583400"/>
            <a:ext cx="264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87" name="Google Shape;87;p17"/>
          <p:cNvSpPr txBox="1"/>
          <p:nvPr/>
        </p:nvSpPr>
        <p:spPr>
          <a:xfrm>
            <a:off x="436950" y="3966075"/>
            <a:ext cx="8270100" cy="97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80">
                <a:solidFill>
                  <a:schemeClr val="dk1"/>
                </a:solidFill>
                <a:latin typeface="Oswald Light"/>
                <a:ea typeface="Oswald Light"/>
                <a:cs typeface="Oswald Light"/>
                <a:sym typeface="Oswald Light"/>
              </a:rPr>
              <a:t>These results suggest that loans with higher FICO scores have a higher likelihood of being fully repaid, which supports part of hypothesis #1. Although the difference is not large, it still indicates that loans with a lower DTI are slightly more likely to be fully repaid, also supporting part of hypothesis #1.    This part of the analysis reveals that loan purpose does indeed affect repayment rates, with certain purposes such as small business loans being associated with a higher risk of non-repayment.</a:t>
            </a:r>
            <a:endParaRPr sz="1800">
              <a:solidFill>
                <a:schemeClr val="accent3"/>
              </a:solidFill>
              <a:latin typeface="Average"/>
              <a:ea typeface="Average"/>
              <a:cs typeface="Average"/>
              <a:sym typeface="Average"/>
            </a:endParaRPr>
          </a:p>
        </p:txBody>
      </p:sp>
      <p:pic>
        <p:nvPicPr>
          <p:cNvPr id="88" name="Google Shape;88;p17"/>
          <p:cNvPicPr preferRelativeResize="0"/>
          <p:nvPr/>
        </p:nvPicPr>
        <p:blipFill>
          <a:blip r:embed="rId3">
            <a:alphaModFix/>
          </a:blip>
          <a:stretch>
            <a:fillRect/>
          </a:stretch>
        </p:blipFill>
        <p:spPr>
          <a:xfrm>
            <a:off x="2091475" y="1036850"/>
            <a:ext cx="4185400" cy="277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5658950" y="152400"/>
            <a:ext cx="287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94" name="Google Shape;94;p18"/>
          <p:cNvSpPr txBox="1"/>
          <p:nvPr/>
        </p:nvSpPr>
        <p:spPr>
          <a:xfrm>
            <a:off x="132875" y="253250"/>
            <a:ext cx="37668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dk1"/>
                </a:solidFill>
                <a:latin typeface="Oswald"/>
                <a:ea typeface="Oswald"/>
                <a:cs typeface="Oswald"/>
                <a:sym typeface="Oswald"/>
              </a:rPr>
              <a:t>Q2. Borrower Impact</a:t>
            </a:r>
            <a:endParaRPr sz="1800">
              <a:solidFill>
                <a:schemeClr val="accent3"/>
              </a:solidFill>
              <a:latin typeface="Average"/>
              <a:ea typeface="Average"/>
              <a:cs typeface="Average"/>
              <a:sym typeface="Average"/>
            </a:endParaRPr>
          </a:p>
        </p:txBody>
      </p:sp>
      <p:sp>
        <p:nvSpPr>
          <p:cNvPr id="95" name="Google Shape;95;p18"/>
          <p:cNvSpPr txBox="1"/>
          <p:nvPr/>
        </p:nvSpPr>
        <p:spPr>
          <a:xfrm>
            <a:off x="389375" y="1583400"/>
            <a:ext cx="264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96" name="Google Shape;96;p18"/>
          <p:cNvSpPr txBox="1"/>
          <p:nvPr/>
        </p:nvSpPr>
        <p:spPr>
          <a:xfrm>
            <a:off x="197400" y="1042550"/>
            <a:ext cx="2927700" cy="254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80">
                <a:solidFill>
                  <a:schemeClr val="dk1"/>
                </a:solidFill>
                <a:latin typeface="Oswald Light"/>
                <a:ea typeface="Oswald Light"/>
                <a:cs typeface="Oswald Light"/>
                <a:sym typeface="Oswald Light"/>
              </a:rPr>
              <a:t>The data supports the hypothesis that FICO scores influence the interest rate offered on loans, as seen by the general trend of decreasing average interest rates with higher FICO score ranges. However, an anomaly is observed with the 800+ score range, which warrants further investigation. There isn’t sufficient data provided regarding income levels to confirm its impact on interest rates. The data reveals no clear trend between income categories and interest rates, suggesting other factors may also significantly influence the rates borrowers receive.</a:t>
            </a:r>
            <a:endParaRPr sz="1800">
              <a:solidFill>
                <a:schemeClr val="accent3"/>
              </a:solidFill>
              <a:latin typeface="Average"/>
              <a:ea typeface="Average"/>
              <a:cs typeface="Average"/>
              <a:sym typeface="Average"/>
            </a:endParaRPr>
          </a:p>
        </p:txBody>
      </p:sp>
      <p:pic>
        <p:nvPicPr>
          <p:cNvPr id="97" name="Google Shape;97;p18"/>
          <p:cNvPicPr preferRelativeResize="0"/>
          <p:nvPr/>
        </p:nvPicPr>
        <p:blipFill>
          <a:blip r:embed="rId3">
            <a:alphaModFix/>
          </a:blip>
          <a:stretch>
            <a:fillRect/>
          </a:stretch>
        </p:blipFill>
        <p:spPr>
          <a:xfrm>
            <a:off x="5201000" y="958500"/>
            <a:ext cx="3333750" cy="1534900"/>
          </a:xfrm>
          <a:prstGeom prst="rect">
            <a:avLst/>
          </a:prstGeom>
          <a:noFill/>
          <a:ln>
            <a:noFill/>
          </a:ln>
        </p:spPr>
      </p:pic>
      <p:pic>
        <p:nvPicPr>
          <p:cNvPr id="98" name="Google Shape;98;p18"/>
          <p:cNvPicPr preferRelativeResize="0"/>
          <p:nvPr/>
        </p:nvPicPr>
        <p:blipFill>
          <a:blip r:embed="rId4">
            <a:alphaModFix/>
          </a:blip>
          <a:stretch>
            <a:fillRect/>
          </a:stretch>
        </p:blipFill>
        <p:spPr>
          <a:xfrm>
            <a:off x="4572000" y="2662825"/>
            <a:ext cx="4009925" cy="198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152400" y="121025"/>
            <a:ext cx="7261500" cy="6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900">
                <a:solidFill>
                  <a:schemeClr val="dk1"/>
                </a:solidFill>
                <a:latin typeface="Oswald"/>
                <a:ea typeface="Oswald"/>
                <a:cs typeface="Oswald"/>
                <a:sym typeface="Oswald"/>
              </a:rPr>
              <a:t>Q3. Approval Patterns</a:t>
            </a:r>
            <a:endParaRPr sz="1700">
              <a:solidFill>
                <a:schemeClr val="accent3"/>
              </a:solidFill>
              <a:latin typeface="Average"/>
              <a:ea typeface="Average"/>
              <a:cs typeface="Average"/>
              <a:sym typeface="Average"/>
            </a:endParaRPr>
          </a:p>
        </p:txBody>
      </p:sp>
      <p:sp>
        <p:nvSpPr>
          <p:cNvPr id="104" name="Google Shape;104;p19"/>
          <p:cNvSpPr txBox="1"/>
          <p:nvPr/>
        </p:nvSpPr>
        <p:spPr>
          <a:xfrm>
            <a:off x="139800" y="4275600"/>
            <a:ext cx="8864400" cy="83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80">
                <a:solidFill>
                  <a:schemeClr val="dk1"/>
                </a:solidFill>
                <a:latin typeface="Oswald Light"/>
                <a:ea typeface="Oswald Light"/>
                <a:cs typeface="Oswald Light"/>
                <a:sym typeface="Oswald Light"/>
              </a:rPr>
              <a:t>From the results, it's evident that loans taken out for small business purposes have the highest proportion of not being fully paid, followed by educational and home improvement loans. These insights can inform risk assessments for different loan purposes. The analysis suggests that small business loans might be riskier than those for other purposes, which could be due to various factors, such as the inherent risks in starting or maintaining a small business.</a:t>
            </a:r>
            <a:endParaRPr sz="2100">
              <a:solidFill>
                <a:schemeClr val="accent3"/>
              </a:solidFill>
              <a:latin typeface="Average"/>
              <a:ea typeface="Average"/>
              <a:cs typeface="Average"/>
              <a:sym typeface="Average"/>
            </a:endParaRPr>
          </a:p>
        </p:txBody>
      </p:sp>
      <p:pic>
        <p:nvPicPr>
          <p:cNvPr id="105" name="Google Shape;105;p19"/>
          <p:cNvPicPr preferRelativeResize="0"/>
          <p:nvPr/>
        </p:nvPicPr>
        <p:blipFill>
          <a:blip r:embed="rId3">
            <a:alphaModFix/>
          </a:blip>
          <a:stretch>
            <a:fillRect/>
          </a:stretch>
        </p:blipFill>
        <p:spPr>
          <a:xfrm>
            <a:off x="296125" y="1216425"/>
            <a:ext cx="8551750" cy="231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nvSpPr>
        <p:spPr>
          <a:xfrm>
            <a:off x="5658950" y="152400"/>
            <a:ext cx="287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111" name="Google Shape;111;p20"/>
          <p:cNvSpPr txBox="1"/>
          <p:nvPr/>
        </p:nvSpPr>
        <p:spPr>
          <a:xfrm>
            <a:off x="132875" y="253250"/>
            <a:ext cx="37668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dk1"/>
                </a:solidFill>
                <a:latin typeface="Oswald"/>
                <a:ea typeface="Oswald"/>
                <a:cs typeface="Oswald"/>
                <a:sym typeface="Oswald"/>
              </a:rPr>
              <a:t>Q4. Debt Behavior</a:t>
            </a:r>
            <a:endParaRPr sz="1800">
              <a:solidFill>
                <a:schemeClr val="accent3"/>
              </a:solidFill>
              <a:latin typeface="Average"/>
              <a:ea typeface="Average"/>
              <a:cs typeface="Average"/>
              <a:sym typeface="Average"/>
            </a:endParaRPr>
          </a:p>
        </p:txBody>
      </p:sp>
      <p:sp>
        <p:nvSpPr>
          <p:cNvPr id="112" name="Google Shape;112;p20"/>
          <p:cNvSpPr txBox="1"/>
          <p:nvPr/>
        </p:nvSpPr>
        <p:spPr>
          <a:xfrm>
            <a:off x="389375" y="1583400"/>
            <a:ext cx="264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113" name="Google Shape;113;p20"/>
          <p:cNvSpPr txBox="1"/>
          <p:nvPr/>
        </p:nvSpPr>
        <p:spPr>
          <a:xfrm>
            <a:off x="511075" y="3272700"/>
            <a:ext cx="7946700" cy="106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80">
                <a:solidFill>
                  <a:schemeClr val="dk1"/>
                </a:solidFill>
                <a:latin typeface="Oswald Light"/>
                <a:ea typeface="Oswald Light"/>
                <a:cs typeface="Oswald Light"/>
                <a:sym typeface="Oswald Light"/>
              </a:rPr>
              <a:t>The data shows that loans not fully paid have a slightly higher average DTI ratio compared to those that are fully paid, which could suggest that higher DTI is associated with a higher likelihood of not fully repaying a loan, supporting hypothesis #4. However, the difference in average DTI between the two groups is relatively small, indicating that while there may be a relationship, DTI alone may not be a strong predictor of repayment without considering other factors.</a:t>
            </a:r>
            <a:endParaRPr sz="1800">
              <a:solidFill>
                <a:schemeClr val="accent3"/>
              </a:solidFill>
              <a:latin typeface="Average"/>
              <a:ea typeface="Average"/>
              <a:cs typeface="Average"/>
              <a:sym typeface="Average"/>
            </a:endParaRPr>
          </a:p>
        </p:txBody>
      </p:sp>
      <p:pic>
        <p:nvPicPr>
          <p:cNvPr id="114" name="Google Shape;114;p20"/>
          <p:cNvPicPr preferRelativeResize="0"/>
          <p:nvPr/>
        </p:nvPicPr>
        <p:blipFill>
          <a:blip r:embed="rId3">
            <a:alphaModFix/>
          </a:blip>
          <a:stretch>
            <a:fillRect/>
          </a:stretch>
        </p:blipFill>
        <p:spPr>
          <a:xfrm>
            <a:off x="2305238" y="1675163"/>
            <a:ext cx="4358375" cy="80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65600"/>
              </a:lnSpc>
              <a:spcBef>
                <a:spcPts val="0"/>
              </a:spcBef>
              <a:spcAft>
                <a:spcPts val="0"/>
              </a:spcAft>
              <a:buNone/>
            </a:pPr>
            <a:r>
              <a:rPr lang="en" sz="900">
                <a:solidFill>
                  <a:schemeClr val="dk1"/>
                </a:solidFill>
                <a:latin typeface="Oswald Medium"/>
                <a:ea typeface="Oswald Medium"/>
                <a:cs typeface="Oswald Medium"/>
                <a:sym typeface="Oswald Medium"/>
              </a:rPr>
              <a:t>1. What factors most strongly predict whether a loan will be fully repaid?</a:t>
            </a:r>
            <a:endParaRPr sz="900">
              <a:solidFill>
                <a:schemeClr val="dk1"/>
              </a:solidFill>
              <a:latin typeface="Oswald Medium"/>
              <a:ea typeface="Oswald Medium"/>
              <a:cs typeface="Oswald Medium"/>
              <a:sym typeface="Oswald Medium"/>
            </a:endParaRPr>
          </a:p>
          <a:p>
            <a:pPr indent="0" lvl="0" marL="0" rtl="0" algn="l">
              <a:lnSpc>
                <a:spcPct val="165600"/>
              </a:lnSpc>
              <a:spcBef>
                <a:spcPts val="0"/>
              </a:spcBef>
              <a:spcAft>
                <a:spcPts val="0"/>
              </a:spcAft>
              <a:buNone/>
            </a:pPr>
            <a:r>
              <a:rPr lang="en" sz="900">
                <a:solidFill>
                  <a:schemeClr val="dk1"/>
                </a:solidFill>
                <a:latin typeface="Oswald Light"/>
                <a:ea typeface="Oswald Light"/>
                <a:cs typeface="Oswald Light"/>
                <a:sym typeface="Oswald Light"/>
              </a:rPr>
              <a:t>The findings indicate that loans with higher FICO scores and lower DTIs are more likely to be repaid, partially confirming hypothesis #1. Additionally, the analysis shows that loan purpose influences repayment rates, with some purposes like small business loans posing a higher non-repayment risk.</a:t>
            </a:r>
            <a:endParaRPr sz="900">
              <a:solidFill>
                <a:schemeClr val="dk1"/>
              </a:solidFill>
              <a:latin typeface="Oswald Light"/>
              <a:ea typeface="Oswald Light"/>
              <a:cs typeface="Oswald Light"/>
              <a:sym typeface="Oswald Light"/>
            </a:endParaRPr>
          </a:p>
          <a:p>
            <a:pPr indent="0" lvl="0" marL="0" rtl="0" algn="l">
              <a:lnSpc>
                <a:spcPct val="165600"/>
              </a:lnSpc>
              <a:spcBef>
                <a:spcPts val="0"/>
              </a:spcBef>
              <a:spcAft>
                <a:spcPts val="0"/>
              </a:spcAft>
              <a:buNone/>
            </a:pPr>
            <a:r>
              <a:t/>
            </a:r>
            <a:endParaRPr sz="900">
              <a:solidFill>
                <a:schemeClr val="dk1"/>
              </a:solidFill>
              <a:latin typeface="Oswald Light"/>
              <a:ea typeface="Oswald Light"/>
              <a:cs typeface="Oswald Light"/>
              <a:sym typeface="Oswald Light"/>
            </a:endParaRPr>
          </a:p>
          <a:p>
            <a:pPr indent="0" lvl="0" marL="0" rtl="0" algn="l">
              <a:lnSpc>
                <a:spcPct val="165600"/>
              </a:lnSpc>
              <a:spcBef>
                <a:spcPts val="0"/>
              </a:spcBef>
              <a:spcAft>
                <a:spcPts val="0"/>
              </a:spcAft>
              <a:buNone/>
            </a:pPr>
            <a:r>
              <a:rPr lang="en" sz="900">
                <a:solidFill>
                  <a:schemeClr val="dk1"/>
                </a:solidFill>
                <a:latin typeface="Oswald Medium"/>
                <a:ea typeface="Oswald Medium"/>
                <a:cs typeface="Oswald Medium"/>
                <a:sym typeface="Oswald Medium"/>
              </a:rPr>
              <a:t>2. How do borrower characteristics (e.g., FICO score, income level) influence the interest rate offered on loans?</a:t>
            </a:r>
            <a:endParaRPr sz="900">
              <a:solidFill>
                <a:schemeClr val="dk1"/>
              </a:solidFill>
              <a:latin typeface="Oswald Medium"/>
              <a:ea typeface="Oswald Medium"/>
              <a:cs typeface="Oswald Medium"/>
              <a:sym typeface="Oswald Medium"/>
            </a:endParaRPr>
          </a:p>
          <a:p>
            <a:pPr indent="0" lvl="0" marL="0" rtl="0" algn="l">
              <a:lnSpc>
                <a:spcPct val="165600"/>
              </a:lnSpc>
              <a:spcBef>
                <a:spcPts val="0"/>
              </a:spcBef>
              <a:spcAft>
                <a:spcPts val="0"/>
              </a:spcAft>
              <a:buNone/>
            </a:pPr>
            <a:r>
              <a:rPr lang="en" sz="900">
                <a:solidFill>
                  <a:schemeClr val="dk1"/>
                </a:solidFill>
                <a:latin typeface="Oswald Light"/>
                <a:ea typeface="Oswald Light"/>
                <a:cs typeface="Oswald Light"/>
                <a:sym typeface="Oswald Light"/>
              </a:rPr>
              <a:t>The data indicates that higher FICO scores generally lead to lower interest rates on loans, supporting the hypothesis about FICO scores affecting interest rates, though an anomaly in the 800+ range calls for further exploration. Without enough data on income levels, their effect on interest rates remains unconfirmed, as no definite trend links income to rates, hinting at other influential factors.</a:t>
            </a:r>
            <a:endParaRPr sz="900">
              <a:solidFill>
                <a:schemeClr val="dk1"/>
              </a:solidFill>
              <a:latin typeface="Oswald Light"/>
              <a:ea typeface="Oswald Light"/>
              <a:cs typeface="Oswald Light"/>
              <a:sym typeface="Oswald Light"/>
            </a:endParaRPr>
          </a:p>
          <a:p>
            <a:pPr indent="0" lvl="0" marL="0" rtl="0" algn="l">
              <a:lnSpc>
                <a:spcPct val="165600"/>
              </a:lnSpc>
              <a:spcBef>
                <a:spcPts val="0"/>
              </a:spcBef>
              <a:spcAft>
                <a:spcPts val="0"/>
              </a:spcAft>
              <a:buNone/>
            </a:pPr>
            <a:r>
              <a:t/>
            </a:r>
            <a:endParaRPr sz="900">
              <a:solidFill>
                <a:schemeClr val="dk1"/>
              </a:solidFill>
              <a:latin typeface="Oswald Light"/>
              <a:ea typeface="Oswald Light"/>
              <a:cs typeface="Oswald Light"/>
              <a:sym typeface="Oswald Light"/>
            </a:endParaRPr>
          </a:p>
          <a:p>
            <a:pPr indent="0" lvl="0" marL="0" rtl="0" algn="l">
              <a:lnSpc>
                <a:spcPct val="165600"/>
              </a:lnSpc>
              <a:spcBef>
                <a:spcPts val="0"/>
              </a:spcBef>
              <a:spcAft>
                <a:spcPts val="0"/>
              </a:spcAft>
              <a:buNone/>
            </a:pPr>
            <a:r>
              <a:rPr lang="en" sz="900">
                <a:solidFill>
                  <a:schemeClr val="dk1"/>
                </a:solidFill>
                <a:latin typeface="Oswald Medium"/>
                <a:ea typeface="Oswald Medium"/>
                <a:cs typeface="Oswald Medium"/>
                <a:sym typeface="Oswald Medium"/>
              </a:rPr>
              <a:t>3. Are there discernible patterns in loan approval rates or conditions based on the purpose of the loan (e.g., debt consolidation vs. credit card)?</a:t>
            </a:r>
            <a:endParaRPr sz="900">
              <a:solidFill>
                <a:schemeClr val="dk1"/>
              </a:solidFill>
              <a:latin typeface="Oswald Medium"/>
              <a:ea typeface="Oswald Medium"/>
              <a:cs typeface="Oswald Medium"/>
              <a:sym typeface="Oswald Medium"/>
            </a:endParaRPr>
          </a:p>
          <a:p>
            <a:pPr indent="0" lvl="0" marL="0" rtl="0" algn="l">
              <a:lnSpc>
                <a:spcPct val="120000"/>
              </a:lnSpc>
              <a:spcBef>
                <a:spcPts val="0"/>
              </a:spcBef>
              <a:spcAft>
                <a:spcPts val="0"/>
              </a:spcAft>
              <a:buNone/>
            </a:pPr>
            <a:r>
              <a:rPr lang="en" sz="900">
                <a:solidFill>
                  <a:schemeClr val="dk1"/>
                </a:solidFill>
                <a:latin typeface="Oswald Light"/>
                <a:ea typeface="Oswald Light"/>
                <a:cs typeface="Oswald Light"/>
                <a:sym typeface="Oswald Light"/>
              </a:rPr>
              <a:t>The analysis shows small business loans have the highest default rate, followed by educational and home improvement loans, indicating they're riskier. This insight could help refine risk assessments for loan purposes, considering the inherent risks associated with small businesses.</a:t>
            </a:r>
            <a:endParaRPr sz="900">
              <a:solidFill>
                <a:schemeClr val="dk1"/>
              </a:solidFill>
              <a:latin typeface="Oswald Light"/>
              <a:ea typeface="Oswald Light"/>
              <a:cs typeface="Oswald Light"/>
              <a:sym typeface="Oswald Light"/>
            </a:endParaRPr>
          </a:p>
          <a:p>
            <a:pPr indent="0" lvl="0" marL="0" rtl="0" algn="l">
              <a:lnSpc>
                <a:spcPct val="120000"/>
              </a:lnSpc>
              <a:spcBef>
                <a:spcPts val="0"/>
              </a:spcBef>
              <a:spcAft>
                <a:spcPts val="0"/>
              </a:spcAft>
              <a:buNone/>
            </a:pPr>
            <a:r>
              <a:t/>
            </a:r>
            <a:endParaRPr sz="900">
              <a:solidFill>
                <a:schemeClr val="dk1"/>
              </a:solidFill>
              <a:latin typeface="Oswald Light"/>
              <a:ea typeface="Oswald Light"/>
              <a:cs typeface="Oswald Light"/>
              <a:sym typeface="Oswald Light"/>
            </a:endParaRPr>
          </a:p>
          <a:p>
            <a:pPr indent="0" lvl="0" marL="0" rtl="0" algn="l">
              <a:lnSpc>
                <a:spcPct val="120000"/>
              </a:lnSpc>
              <a:spcBef>
                <a:spcPts val="0"/>
              </a:spcBef>
              <a:spcAft>
                <a:spcPts val="0"/>
              </a:spcAft>
              <a:buNone/>
            </a:pPr>
            <a:r>
              <a:rPr lang="en" sz="900">
                <a:solidFill>
                  <a:schemeClr val="dk1"/>
                </a:solidFill>
                <a:latin typeface="Oswald Medium"/>
                <a:ea typeface="Oswald Medium"/>
                <a:cs typeface="Oswald Medium"/>
                <a:sym typeface="Oswald Medium"/>
              </a:rPr>
              <a:t>4. What is the relationship between debt-to-income ratio and loan repayment behavior?</a:t>
            </a:r>
            <a:endParaRPr sz="900">
              <a:solidFill>
                <a:schemeClr val="dk1"/>
              </a:solidFill>
              <a:latin typeface="Oswald Medium"/>
              <a:ea typeface="Oswald Medium"/>
              <a:cs typeface="Oswald Medium"/>
              <a:sym typeface="Oswald Medium"/>
            </a:endParaRPr>
          </a:p>
          <a:p>
            <a:pPr indent="0" lvl="0" marL="0" rtl="0" algn="l">
              <a:spcBef>
                <a:spcPts val="0"/>
              </a:spcBef>
              <a:spcAft>
                <a:spcPts val="0"/>
              </a:spcAft>
              <a:buNone/>
            </a:pPr>
            <a:r>
              <a:rPr lang="en" sz="900">
                <a:solidFill>
                  <a:schemeClr val="dk1"/>
                </a:solidFill>
                <a:latin typeface="Oswald Light"/>
                <a:ea typeface="Oswald Light"/>
                <a:cs typeface="Oswald Light"/>
                <a:sym typeface="Oswald Light"/>
              </a:rPr>
              <a:t>The data shows that loans not fully paid have a slightly higher average DTI ratio compared to those that are fully paid, which could suggest that higher DTI is associated with a higher likelihood of not fully repaying a loan, supporting hypothesis #4. However, the difference in average DTI between the two groups is relatively small, indicating that while there may be a relationship, DTI alone may not be a strong predictor of repayment without considering other factors.</a:t>
            </a:r>
            <a:endParaRPr sz="900">
              <a:solidFill>
                <a:schemeClr val="dk1"/>
              </a:solidFill>
              <a:latin typeface="Oswald Medium"/>
              <a:ea typeface="Oswald Medium"/>
              <a:cs typeface="Oswald Medium"/>
              <a:sym typeface="Oswald Medium"/>
            </a:endParaRPr>
          </a:p>
          <a:p>
            <a:pPr indent="0" lvl="0" marL="0" rtl="0" algn="l">
              <a:spcBef>
                <a:spcPts val="0"/>
              </a:spcBef>
              <a:spcAft>
                <a:spcPts val="0"/>
              </a:spcAft>
              <a:buNone/>
            </a:pPr>
            <a:r>
              <a:t/>
            </a:r>
            <a:endParaRPr sz="1300"/>
          </a:p>
          <a:p>
            <a:pPr indent="0" lvl="0" marL="0" rtl="0" algn="l">
              <a:lnSpc>
                <a:spcPct val="140000"/>
              </a:lnSpc>
              <a:spcBef>
                <a:spcPts val="1200"/>
              </a:spcBef>
              <a:spcAft>
                <a:spcPts val="0"/>
              </a:spcAft>
              <a:buSzPts val="770"/>
              <a:buNone/>
            </a:pPr>
            <a:r>
              <a:t/>
            </a:r>
            <a:endParaRPr sz="480">
              <a:solidFill>
                <a:schemeClr val="dk1"/>
              </a:solidFill>
              <a:latin typeface="Oswald Medium"/>
              <a:ea typeface="Oswald Medium"/>
              <a:cs typeface="Oswald Medium"/>
              <a:sym typeface="Oswald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