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swald Medium"/>
      <p:regular r:id="rId15"/>
      <p:bold r:id="rId16"/>
    </p:embeddedFont>
    <p:embeddedFont>
      <p:font typeface="Roboto"/>
      <p:regular r:id="rId17"/>
      <p:bold r:id="rId18"/>
      <p:italic r:id="rId19"/>
      <p:boldItalic r:id="rId20"/>
    </p:embeddedFont>
    <p:embeddedFont>
      <p:font typeface="Oswald Light"/>
      <p:regular r:id="rId21"/>
      <p:bold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OswaldLight-bold.fntdata"/><Relationship Id="rId21" Type="http://schemas.openxmlformats.org/officeDocument/2006/relationships/font" Target="fonts/OswaldLight-regular.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OswaldMedium-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OswaldMedium-bold.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4b45da5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4b45da5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4b45da59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4b45da59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4b45da59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4b45da59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4b45da59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4b45da59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4b45da59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4b45da59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4b45da59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4b45da59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4b45da59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4b45da59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4b45da5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4b45da5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Housing Pricing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Contents</a:t>
            </a:r>
            <a:endParaRPr/>
          </a:p>
        </p:txBody>
      </p:sp>
      <p:sp>
        <p:nvSpPr>
          <p:cNvPr id="66" name="Google Shape;66;p1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7" name="Google Shape;67;p14"/>
          <p:cNvSpPr txBox="1"/>
          <p:nvPr>
            <p:ph idx="2" type="body"/>
          </p:nvPr>
        </p:nvSpPr>
        <p:spPr>
          <a:xfrm>
            <a:off x="4939500" y="70600"/>
            <a:ext cx="3837000" cy="4979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1. Questions &amp; hypothesis</a:t>
            </a:r>
            <a:endParaRPr/>
          </a:p>
          <a:p>
            <a:pPr indent="0" lvl="0" marL="0" rtl="0" algn="l">
              <a:spcBef>
                <a:spcPts val="1200"/>
              </a:spcBef>
              <a:spcAft>
                <a:spcPts val="0"/>
              </a:spcAft>
              <a:buNone/>
            </a:pPr>
            <a:r>
              <a:rPr lang="en"/>
              <a:t>2. Approach and analysis</a:t>
            </a:r>
            <a:endParaRPr/>
          </a:p>
          <a:p>
            <a:pPr indent="0" lvl="0" marL="0" rtl="0" algn="l">
              <a:spcBef>
                <a:spcPts val="1200"/>
              </a:spcBef>
              <a:spcAft>
                <a:spcPts val="0"/>
              </a:spcAft>
              <a:buNone/>
            </a:pPr>
            <a:r>
              <a:rPr lang="en"/>
              <a:t>3. Correlation matrix</a:t>
            </a:r>
            <a:endParaRPr/>
          </a:p>
          <a:p>
            <a:pPr indent="0" lvl="0" marL="0" rtl="0" algn="l">
              <a:spcBef>
                <a:spcPts val="1200"/>
              </a:spcBef>
              <a:spcAft>
                <a:spcPts val="0"/>
              </a:spcAft>
              <a:buNone/>
            </a:pPr>
            <a:r>
              <a:rPr lang="en"/>
              <a:t>3. Q1. features of a house</a:t>
            </a:r>
            <a:endParaRPr/>
          </a:p>
          <a:p>
            <a:pPr indent="0" lvl="0" marL="0" rtl="0" algn="l">
              <a:spcBef>
                <a:spcPts val="1200"/>
              </a:spcBef>
              <a:spcAft>
                <a:spcPts val="0"/>
              </a:spcAft>
              <a:buNone/>
            </a:pPr>
            <a:r>
              <a:rPr lang="en"/>
              <a:t>5. Q2. amenities of a house</a:t>
            </a:r>
            <a:endParaRPr/>
          </a:p>
          <a:p>
            <a:pPr indent="0" lvl="0" marL="0" rtl="0" algn="l">
              <a:spcBef>
                <a:spcPts val="1200"/>
              </a:spcBef>
              <a:spcAft>
                <a:spcPts val="0"/>
              </a:spcAft>
              <a:buNone/>
            </a:pPr>
            <a:r>
              <a:rPr lang="en"/>
              <a:t>6. Q3. location of a house</a:t>
            </a:r>
            <a:endParaRPr/>
          </a:p>
          <a:p>
            <a:pPr indent="0" lvl="0" marL="0" rtl="0" algn="l">
              <a:spcBef>
                <a:spcPts val="1200"/>
              </a:spcBef>
              <a:spcAft>
                <a:spcPts val="0"/>
              </a:spcAft>
              <a:buNone/>
            </a:pPr>
            <a:r>
              <a:rPr lang="en"/>
              <a:t>7. Conclusion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&amp; Analysis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n" sz="1400">
                <a:solidFill>
                  <a:schemeClr val="dk1"/>
                </a:solidFill>
                <a:latin typeface="Oswald Light"/>
                <a:ea typeface="Oswald Light"/>
                <a:cs typeface="Oswald Light"/>
                <a:sym typeface="Oswald Light"/>
              </a:rPr>
              <a:t>The project will involve:</a:t>
            </a:r>
            <a:endParaRPr sz="1400">
              <a:solidFill>
                <a:schemeClr val="dk1"/>
              </a:solidFill>
              <a:latin typeface="Oswald Light"/>
              <a:ea typeface="Oswald Light"/>
              <a:cs typeface="Oswald Light"/>
              <a:sym typeface="Oswald Light"/>
            </a:endParaRPr>
          </a:p>
          <a:p>
            <a:pPr indent="-317500" lvl="0" marL="457200" rtl="0" algn="l">
              <a:spcBef>
                <a:spcPts val="0"/>
              </a:spcBef>
              <a:spcAft>
                <a:spcPts val="0"/>
              </a:spcAft>
              <a:buClr>
                <a:schemeClr val="dk1"/>
              </a:buClr>
              <a:buSzPts val="1400"/>
              <a:buFont typeface="Oswald Light"/>
              <a:buChar char="●"/>
            </a:pPr>
            <a:r>
              <a:rPr lang="en" sz="1400">
                <a:solidFill>
                  <a:schemeClr val="dk1"/>
                </a:solidFill>
                <a:latin typeface="Oswald Light"/>
                <a:ea typeface="Oswald Light"/>
                <a:cs typeface="Oswald Light"/>
                <a:sym typeface="Oswald Light"/>
              </a:rPr>
              <a:t>Importing </a:t>
            </a:r>
            <a:r>
              <a:rPr lang="en" sz="1400">
                <a:solidFill>
                  <a:schemeClr val="dk1"/>
                </a:solidFill>
                <a:latin typeface="Oswald Light"/>
                <a:ea typeface="Oswald Light"/>
                <a:cs typeface="Oswald Light"/>
                <a:sym typeface="Oswald Light"/>
              </a:rPr>
              <a:t>and cleaning the Housing Pricing Dataset.</a:t>
            </a:r>
            <a:endParaRPr sz="1400">
              <a:solidFill>
                <a:schemeClr val="dk1"/>
              </a:solidFill>
              <a:latin typeface="Oswald Light"/>
              <a:ea typeface="Oswald Light"/>
              <a:cs typeface="Oswald Light"/>
              <a:sym typeface="Oswald Light"/>
            </a:endParaRPr>
          </a:p>
          <a:p>
            <a:pPr indent="-317500" lvl="0" marL="457200" rtl="0" algn="l">
              <a:spcBef>
                <a:spcPts val="0"/>
              </a:spcBef>
              <a:spcAft>
                <a:spcPts val="0"/>
              </a:spcAft>
              <a:buClr>
                <a:schemeClr val="dk1"/>
              </a:buClr>
              <a:buSzPts val="1400"/>
              <a:buFont typeface="Oswald Light"/>
              <a:buChar char="●"/>
            </a:pPr>
            <a:r>
              <a:rPr lang="en" sz="1400">
                <a:solidFill>
                  <a:schemeClr val="dk1"/>
                </a:solidFill>
                <a:latin typeface="Oswald Light"/>
                <a:ea typeface="Oswald Light"/>
                <a:cs typeface="Oswald Light"/>
                <a:sym typeface="Oswald Light"/>
              </a:rPr>
              <a:t>Renaming columns for clarity and consistency.</a:t>
            </a:r>
            <a:endParaRPr sz="1400">
              <a:solidFill>
                <a:schemeClr val="dk1"/>
              </a:solidFill>
              <a:latin typeface="Oswald Light"/>
              <a:ea typeface="Oswald Light"/>
              <a:cs typeface="Oswald Light"/>
              <a:sym typeface="Oswald Light"/>
            </a:endParaRPr>
          </a:p>
          <a:p>
            <a:pPr indent="-317500" lvl="0" marL="457200" rtl="0" algn="l">
              <a:spcBef>
                <a:spcPts val="0"/>
              </a:spcBef>
              <a:spcAft>
                <a:spcPts val="0"/>
              </a:spcAft>
              <a:buClr>
                <a:schemeClr val="dk1"/>
              </a:buClr>
              <a:buSzPts val="1400"/>
              <a:buFont typeface="Oswald Light"/>
              <a:buChar char="●"/>
            </a:pPr>
            <a:r>
              <a:rPr lang="en" sz="1400">
                <a:solidFill>
                  <a:schemeClr val="dk1"/>
                </a:solidFill>
                <a:latin typeface="Oswald Light"/>
                <a:ea typeface="Oswald Light"/>
                <a:cs typeface="Oswald Light"/>
                <a:sym typeface="Oswald Light"/>
              </a:rPr>
              <a:t>Conducting exploratory data analysis to understand the distribution of prices and other features.</a:t>
            </a:r>
            <a:endParaRPr sz="1400">
              <a:solidFill>
                <a:schemeClr val="dk1"/>
              </a:solidFill>
              <a:latin typeface="Oswald Light"/>
              <a:ea typeface="Oswald Light"/>
              <a:cs typeface="Oswald Light"/>
              <a:sym typeface="Oswald Light"/>
            </a:endParaRPr>
          </a:p>
          <a:p>
            <a:pPr indent="-317500" lvl="0" marL="457200" rtl="0" algn="l">
              <a:spcBef>
                <a:spcPts val="0"/>
              </a:spcBef>
              <a:spcAft>
                <a:spcPts val="0"/>
              </a:spcAft>
              <a:buClr>
                <a:schemeClr val="dk1"/>
              </a:buClr>
              <a:buSzPts val="1400"/>
              <a:buFont typeface="Oswald Light"/>
              <a:buChar char="●"/>
            </a:pPr>
            <a:r>
              <a:rPr lang="en" sz="1400">
                <a:solidFill>
                  <a:schemeClr val="dk1"/>
                </a:solidFill>
                <a:latin typeface="Oswald Light"/>
                <a:ea typeface="Oswald Light"/>
                <a:cs typeface="Oswald Light"/>
                <a:sym typeface="Oswald Light"/>
              </a:rPr>
              <a:t>Using statistical models to assess the impact of various factors on housing prices.</a:t>
            </a:r>
            <a:endParaRPr sz="1400">
              <a:solidFill>
                <a:schemeClr val="dk1"/>
              </a:solidFill>
              <a:latin typeface="Oswald Light"/>
              <a:ea typeface="Oswald Light"/>
              <a:cs typeface="Oswald Light"/>
              <a:sym typeface="Oswald Light"/>
            </a:endParaRPr>
          </a:p>
          <a:p>
            <a:pPr indent="-317500" lvl="0" marL="457200" rtl="0" algn="l">
              <a:spcBef>
                <a:spcPts val="0"/>
              </a:spcBef>
              <a:spcAft>
                <a:spcPts val="0"/>
              </a:spcAft>
              <a:buClr>
                <a:schemeClr val="dk1"/>
              </a:buClr>
              <a:buSzPts val="1400"/>
              <a:buFont typeface="Oswald Light"/>
              <a:buChar char="●"/>
            </a:pPr>
            <a:r>
              <a:rPr lang="en" sz="1400">
                <a:solidFill>
                  <a:schemeClr val="dk1"/>
                </a:solidFill>
                <a:latin typeface="Oswald Light"/>
                <a:ea typeface="Oswald Light"/>
                <a:cs typeface="Oswald Light"/>
                <a:sym typeface="Oswald Light"/>
              </a:rPr>
              <a:t>Visualizing the findings to highlight key insights on what drives housing prices.</a:t>
            </a:r>
            <a:endParaRPr sz="1400">
              <a:solidFill>
                <a:schemeClr val="dk1"/>
              </a:solidFill>
              <a:latin typeface="Oswald Light"/>
              <a:ea typeface="Oswald Light"/>
              <a:cs typeface="Oswald Light"/>
              <a:sym typeface="Oswald Light"/>
            </a:endParaRPr>
          </a:p>
          <a:p>
            <a:pPr indent="0" lvl="0" marL="0" rtl="0" algn="l">
              <a:spcBef>
                <a:spcPts val="0"/>
              </a:spcBef>
              <a:spcAft>
                <a:spcPts val="0"/>
              </a:spcAft>
              <a:buNone/>
            </a:pPr>
            <a:r>
              <a:t/>
            </a:r>
            <a:endParaRPr sz="1400">
              <a:solidFill>
                <a:schemeClr val="dk1"/>
              </a:solidFill>
              <a:latin typeface="Oswald Light"/>
              <a:ea typeface="Oswald Light"/>
              <a:cs typeface="Oswald Light"/>
              <a:sym typeface="Oswald Light"/>
            </a:endParaRPr>
          </a:p>
          <a:p>
            <a:pPr indent="0" lvl="0" marL="0" rtl="0" algn="l">
              <a:lnSpc>
                <a:spcPct val="120000"/>
              </a:lnSpc>
              <a:spcBef>
                <a:spcPts val="0"/>
              </a:spcBef>
              <a:spcAft>
                <a:spcPts val="0"/>
              </a:spcAft>
              <a:buNone/>
            </a:pPr>
            <a:r>
              <a:rPr lang="en" sz="1400">
                <a:solidFill>
                  <a:schemeClr val="dk1"/>
                </a:solidFill>
                <a:latin typeface="Oswald Light"/>
                <a:ea typeface="Oswald Light"/>
                <a:cs typeface="Oswald Light"/>
                <a:sym typeface="Oswald Light"/>
              </a:rPr>
              <a:t>By analyzing these aspects, the Housing Pricing Project aims to provide valuable insights into the housing market, supporting better decision-making for stakeholders involved in real estate transactions.</a:t>
            </a:r>
            <a:endParaRPr sz="1100">
              <a:solidFill>
                <a:srgbClr val="000000"/>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&amp; Hypothesis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sz="1400">
                <a:solidFill>
                  <a:schemeClr val="dk1"/>
                </a:solidFill>
                <a:latin typeface="Oswald Medium"/>
                <a:ea typeface="Oswald Medium"/>
                <a:cs typeface="Oswald Medium"/>
                <a:sym typeface="Oswald Medium"/>
              </a:rPr>
              <a:t>1. How do different features of a house (size, number of bedrooms/bathrooms, A/C, hot water heating, etc.) affect its price?</a:t>
            </a:r>
            <a:endParaRPr sz="1400">
              <a:solidFill>
                <a:schemeClr val="dk1"/>
              </a:solidFill>
              <a:latin typeface="Oswald Medium"/>
              <a:ea typeface="Oswald Medium"/>
              <a:cs typeface="Oswald Medium"/>
              <a:sym typeface="Oswald Medium"/>
            </a:endParaRPr>
          </a:p>
          <a:p>
            <a:pPr indent="0" lvl="0" marL="0" rtl="0" algn="l">
              <a:lnSpc>
                <a:spcPct val="150000"/>
              </a:lnSpc>
              <a:spcBef>
                <a:spcPts val="0"/>
              </a:spcBef>
              <a:spcAft>
                <a:spcPts val="0"/>
              </a:spcAft>
              <a:buNone/>
            </a:pPr>
            <a:r>
              <a:t/>
            </a:r>
            <a:endParaRPr sz="1400">
              <a:solidFill>
                <a:schemeClr val="dk1"/>
              </a:solidFill>
              <a:latin typeface="Oswald Medium"/>
              <a:ea typeface="Oswald Medium"/>
              <a:cs typeface="Oswald Medium"/>
              <a:sym typeface="Oswald Medium"/>
            </a:endParaRPr>
          </a:p>
          <a:p>
            <a:pPr indent="0" lvl="0" marL="0" rtl="0" algn="l">
              <a:lnSpc>
                <a:spcPct val="150000"/>
              </a:lnSpc>
              <a:spcBef>
                <a:spcPts val="0"/>
              </a:spcBef>
              <a:spcAft>
                <a:spcPts val="0"/>
              </a:spcAft>
              <a:buNone/>
            </a:pPr>
            <a:r>
              <a:rPr lang="en" sz="1400" u="sng">
                <a:solidFill>
                  <a:schemeClr val="dk1"/>
                </a:solidFill>
                <a:latin typeface="Oswald Light"/>
                <a:ea typeface="Oswald Light"/>
                <a:cs typeface="Oswald Light"/>
                <a:sym typeface="Oswald Light"/>
              </a:rPr>
              <a:t>Hypothesis: </a:t>
            </a:r>
            <a:r>
              <a:rPr lang="en" sz="1400">
                <a:solidFill>
                  <a:schemeClr val="dk1"/>
                </a:solidFill>
                <a:latin typeface="Oswald Light"/>
                <a:ea typeface="Oswald Light"/>
                <a:cs typeface="Oswald Light"/>
                <a:sym typeface="Oswald Light"/>
              </a:rPr>
              <a:t>larger</a:t>
            </a:r>
            <a:r>
              <a:rPr lang="en" sz="1100">
                <a:solidFill>
                  <a:srgbClr val="000000"/>
                </a:solidFill>
                <a:latin typeface="Roboto"/>
                <a:ea typeface="Roboto"/>
                <a:cs typeface="Roboto"/>
                <a:sym typeface="Roboto"/>
              </a:rPr>
              <a:t> </a:t>
            </a:r>
            <a:r>
              <a:rPr lang="en" sz="1400">
                <a:solidFill>
                  <a:schemeClr val="dk1"/>
                </a:solidFill>
                <a:latin typeface="Oswald Light"/>
                <a:ea typeface="Oswald Light"/>
                <a:cs typeface="Oswald Light"/>
                <a:sym typeface="Oswald Light"/>
              </a:rPr>
              <a:t>area, higher number of bedrooms and bathrooms, and the presence of amenities like air conditioning positively influence the housing price.</a:t>
            </a:r>
            <a:endParaRPr sz="1400" u="sng">
              <a:solidFill>
                <a:schemeClr val="dk1"/>
              </a:solidFill>
              <a:latin typeface="Oswald Light"/>
              <a:ea typeface="Oswald Light"/>
              <a:cs typeface="Oswald Light"/>
              <a:sym typeface="Oswald Light"/>
            </a:endParaRPr>
          </a:p>
          <a:p>
            <a:pPr indent="0" lvl="0" marL="0" rtl="0" algn="l">
              <a:lnSpc>
                <a:spcPct val="150000"/>
              </a:lnSpc>
              <a:spcBef>
                <a:spcPts val="0"/>
              </a:spcBef>
              <a:spcAft>
                <a:spcPts val="0"/>
              </a:spcAft>
              <a:buNone/>
            </a:pPr>
            <a:r>
              <a:t/>
            </a:r>
            <a:endParaRPr sz="1400">
              <a:solidFill>
                <a:schemeClr val="dk1"/>
              </a:solidFill>
              <a:latin typeface="Oswald Medium"/>
              <a:ea typeface="Oswald Medium"/>
              <a:cs typeface="Oswald Medium"/>
              <a:sym typeface="Oswald Medium"/>
            </a:endParaRPr>
          </a:p>
          <a:p>
            <a:pPr indent="0" lvl="0" marL="0" rtl="0" algn="l">
              <a:lnSpc>
                <a:spcPct val="150000"/>
              </a:lnSpc>
              <a:spcBef>
                <a:spcPts val="0"/>
              </a:spcBef>
              <a:spcAft>
                <a:spcPts val="0"/>
              </a:spcAft>
              <a:buNone/>
            </a:pPr>
            <a:r>
              <a:rPr lang="en" sz="1400">
                <a:solidFill>
                  <a:schemeClr val="dk1"/>
                </a:solidFill>
                <a:latin typeface="Oswald Medium"/>
                <a:ea typeface="Oswald Medium"/>
                <a:cs typeface="Oswald Medium"/>
                <a:sym typeface="Oswald Medium"/>
              </a:rPr>
              <a:t>2. Is there a significant difference in price based on the presence of furniture?</a:t>
            </a:r>
            <a:endParaRPr sz="1400">
              <a:solidFill>
                <a:schemeClr val="dk1"/>
              </a:solidFill>
              <a:latin typeface="Oswald Medium"/>
              <a:ea typeface="Oswald Medium"/>
              <a:cs typeface="Oswald Medium"/>
              <a:sym typeface="Oswald Medium"/>
            </a:endParaRPr>
          </a:p>
          <a:p>
            <a:pPr indent="0" lvl="0" marL="0" rtl="0" algn="l">
              <a:lnSpc>
                <a:spcPct val="150000"/>
              </a:lnSpc>
              <a:spcBef>
                <a:spcPts val="0"/>
              </a:spcBef>
              <a:spcAft>
                <a:spcPts val="0"/>
              </a:spcAft>
              <a:buNone/>
            </a:pPr>
            <a:r>
              <a:t/>
            </a:r>
            <a:endParaRPr sz="1400">
              <a:solidFill>
                <a:schemeClr val="dk1"/>
              </a:solidFill>
              <a:latin typeface="Oswald Medium"/>
              <a:ea typeface="Oswald Medium"/>
              <a:cs typeface="Oswald Medium"/>
              <a:sym typeface="Oswald Medium"/>
            </a:endParaRPr>
          </a:p>
          <a:p>
            <a:pPr indent="0" lvl="0" marL="0" rtl="0" algn="l">
              <a:lnSpc>
                <a:spcPct val="150000"/>
              </a:lnSpc>
              <a:spcBef>
                <a:spcPts val="0"/>
              </a:spcBef>
              <a:spcAft>
                <a:spcPts val="0"/>
              </a:spcAft>
              <a:buNone/>
            </a:pPr>
            <a:r>
              <a:rPr lang="en" sz="1400" u="sng">
                <a:solidFill>
                  <a:schemeClr val="dk1"/>
                </a:solidFill>
                <a:latin typeface="Oswald Light"/>
                <a:ea typeface="Oswald Light"/>
                <a:cs typeface="Oswald Light"/>
                <a:sym typeface="Oswald Light"/>
              </a:rPr>
              <a:t>Hypothesis:</a:t>
            </a:r>
            <a:r>
              <a:rPr lang="en" sz="1400">
                <a:solidFill>
                  <a:schemeClr val="dk1"/>
                </a:solidFill>
                <a:latin typeface="Oswald Light"/>
                <a:ea typeface="Oswald Light"/>
                <a:cs typeface="Oswald Light"/>
                <a:sym typeface="Oswald Light"/>
              </a:rPr>
              <a:t> the furnishing status of a house (furnished, semi-furnished, unfurnished) significantly impacts its sale price.</a:t>
            </a:r>
            <a:endParaRPr sz="1400">
              <a:solidFill>
                <a:schemeClr val="dk1"/>
              </a:solidFill>
              <a:latin typeface="Oswald Medium"/>
              <a:ea typeface="Oswald Medium"/>
              <a:cs typeface="Oswald Medium"/>
              <a:sym typeface="Oswald Medium"/>
            </a:endParaRPr>
          </a:p>
          <a:p>
            <a:pPr indent="0" lvl="0" marL="0" rtl="0" algn="l">
              <a:lnSpc>
                <a:spcPct val="150000"/>
              </a:lnSpc>
              <a:spcBef>
                <a:spcPts val="0"/>
              </a:spcBef>
              <a:spcAft>
                <a:spcPts val="0"/>
              </a:spcAft>
              <a:buNone/>
            </a:pPr>
            <a:r>
              <a:t/>
            </a:r>
            <a:endParaRPr sz="1400">
              <a:solidFill>
                <a:schemeClr val="dk1"/>
              </a:solidFill>
              <a:latin typeface="Oswald Medium"/>
              <a:ea typeface="Oswald Medium"/>
              <a:cs typeface="Oswald Medium"/>
              <a:sym typeface="Oswald Medium"/>
            </a:endParaRPr>
          </a:p>
          <a:p>
            <a:pPr indent="0" lvl="0" marL="0" rtl="0" algn="l">
              <a:lnSpc>
                <a:spcPct val="150000"/>
              </a:lnSpc>
              <a:spcBef>
                <a:spcPts val="0"/>
              </a:spcBef>
              <a:spcAft>
                <a:spcPts val="0"/>
              </a:spcAft>
              <a:buNone/>
            </a:pPr>
            <a:r>
              <a:rPr lang="en" sz="1400">
                <a:solidFill>
                  <a:schemeClr val="dk1"/>
                </a:solidFill>
                <a:latin typeface="Oswald Medium"/>
                <a:ea typeface="Oswald Medium"/>
                <a:cs typeface="Oswald Medium"/>
                <a:sym typeface="Oswald Medium"/>
              </a:rPr>
              <a:t>3. How do location-based attributes (being on a main road, in a preferred area) influence the housing price?</a:t>
            </a:r>
            <a:endParaRPr sz="1400">
              <a:solidFill>
                <a:schemeClr val="dk1"/>
              </a:solidFill>
              <a:latin typeface="Oswald Medium"/>
              <a:ea typeface="Oswald Medium"/>
              <a:cs typeface="Oswald Medium"/>
              <a:sym typeface="Oswald Medium"/>
            </a:endParaRPr>
          </a:p>
          <a:p>
            <a:pPr indent="0" lvl="0" marL="0" rtl="0" algn="l">
              <a:lnSpc>
                <a:spcPct val="150000"/>
              </a:lnSpc>
              <a:spcBef>
                <a:spcPts val="0"/>
              </a:spcBef>
              <a:spcAft>
                <a:spcPts val="0"/>
              </a:spcAft>
              <a:buNone/>
            </a:pPr>
            <a:r>
              <a:t/>
            </a:r>
            <a:endParaRPr sz="1400">
              <a:solidFill>
                <a:schemeClr val="dk1"/>
              </a:solidFill>
              <a:latin typeface="Oswald Medium"/>
              <a:ea typeface="Oswald Medium"/>
              <a:cs typeface="Oswald Medium"/>
              <a:sym typeface="Oswald Medium"/>
            </a:endParaRPr>
          </a:p>
          <a:p>
            <a:pPr indent="0" lvl="0" marL="0" rtl="0" algn="l">
              <a:lnSpc>
                <a:spcPct val="150000"/>
              </a:lnSpc>
              <a:spcBef>
                <a:spcPts val="0"/>
              </a:spcBef>
              <a:spcAft>
                <a:spcPts val="0"/>
              </a:spcAft>
              <a:buNone/>
            </a:pPr>
            <a:r>
              <a:rPr lang="en" sz="1400" u="sng">
                <a:solidFill>
                  <a:schemeClr val="dk1"/>
                </a:solidFill>
                <a:latin typeface="Oswald Light"/>
                <a:ea typeface="Oswald Light"/>
                <a:cs typeface="Oswald Light"/>
                <a:sym typeface="Oswald Light"/>
              </a:rPr>
              <a:t>Hypothesis: </a:t>
            </a:r>
            <a:r>
              <a:rPr lang="en" sz="1400">
                <a:solidFill>
                  <a:schemeClr val="dk1"/>
                </a:solidFill>
                <a:latin typeface="Oswald Light"/>
                <a:ea typeface="Oswald Light"/>
                <a:cs typeface="Oswald Light"/>
                <a:sym typeface="Oswald Light"/>
              </a:rPr>
              <a:t>houses in preferred areas and those with access to a main road command higher prices.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52400" y="152400"/>
            <a:ext cx="5443537" cy="4838700"/>
          </a:xfrm>
          <a:prstGeom prst="rect">
            <a:avLst/>
          </a:prstGeom>
          <a:noFill/>
          <a:ln>
            <a:noFill/>
          </a:ln>
        </p:spPr>
      </p:pic>
      <p:sp>
        <p:nvSpPr>
          <p:cNvPr id="85" name="Google Shape;85;p17"/>
          <p:cNvSpPr txBox="1"/>
          <p:nvPr/>
        </p:nvSpPr>
        <p:spPr>
          <a:xfrm>
            <a:off x="5772450" y="152400"/>
            <a:ext cx="317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86" name="Google Shape;86;p17"/>
          <p:cNvSpPr txBox="1"/>
          <p:nvPr/>
        </p:nvSpPr>
        <p:spPr>
          <a:xfrm>
            <a:off x="5772450" y="152400"/>
            <a:ext cx="32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Correlation Matrix</a:t>
            </a:r>
            <a:endParaRPr sz="3000">
              <a:solidFill>
                <a:schemeClr val="dk1"/>
              </a:solidFill>
              <a:latin typeface="Oswald"/>
              <a:ea typeface="Oswald"/>
              <a:cs typeface="Oswald"/>
              <a:sym typeface="Oswald"/>
            </a:endParaRPr>
          </a:p>
        </p:txBody>
      </p:sp>
      <p:sp>
        <p:nvSpPr>
          <p:cNvPr id="87" name="Google Shape;87;p17"/>
          <p:cNvSpPr txBox="1"/>
          <p:nvPr/>
        </p:nvSpPr>
        <p:spPr>
          <a:xfrm>
            <a:off x="5772450" y="940475"/>
            <a:ext cx="2964000" cy="33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Oswald Light"/>
                <a:ea typeface="Oswald Light"/>
                <a:cs typeface="Oswald Light"/>
                <a:sym typeface="Oswald Light"/>
              </a:rPr>
              <a:t>Area and Price: A correlation coefficient of 0.536 suggests a moderate positive relationship between the area of the house and its price. Larger houses tend to be priced higher.</a:t>
            </a:r>
            <a:endParaRPr sz="1300">
              <a:solidFill>
                <a:schemeClr val="dk1"/>
              </a:solidFill>
              <a:latin typeface="Oswald Light"/>
              <a:ea typeface="Oswald Light"/>
              <a:cs typeface="Oswald Light"/>
              <a:sym typeface="Oswald Light"/>
            </a:endParaRPr>
          </a:p>
          <a:p>
            <a:pPr indent="0" lvl="0" marL="0" rtl="0" algn="l">
              <a:lnSpc>
                <a:spcPct val="115000"/>
              </a:lnSpc>
              <a:spcBef>
                <a:spcPts val="0"/>
              </a:spcBef>
              <a:spcAft>
                <a:spcPts val="0"/>
              </a:spcAft>
              <a:buNone/>
            </a:pPr>
            <a:r>
              <a:rPr lang="en" sz="1300">
                <a:solidFill>
                  <a:schemeClr val="dk1"/>
                </a:solidFill>
                <a:latin typeface="Oswald Light"/>
                <a:ea typeface="Oswald Light"/>
                <a:cs typeface="Oswald Light"/>
                <a:sym typeface="Oswald Light"/>
              </a:rPr>
              <a:t>Bedrooms/Total Rooms and Price: Both bedrooms and total rooms have a positive correlation with price (0.366 and 0.512, respectively), indicating that more rooms generally correspond to a higher price.</a:t>
            </a:r>
            <a:endParaRPr sz="1300">
              <a:solidFill>
                <a:schemeClr val="dk1"/>
              </a:solidFill>
              <a:latin typeface="Oswald Light"/>
              <a:ea typeface="Oswald Light"/>
              <a:cs typeface="Oswald Light"/>
              <a:sym typeface="Oswald Light"/>
            </a:endParaRPr>
          </a:p>
          <a:p>
            <a:pPr indent="0" lvl="0" marL="0" rtl="0" algn="l">
              <a:lnSpc>
                <a:spcPct val="115000"/>
              </a:lnSpc>
              <a:spcBef>
                <a:spcPts val="0"/>
              </a:spcBef>
              <a:spcAft>
                <a:spcPts val="0"/>
              </a:spcAft>
              <a:buNone/>
            </a:pPr>
            <a:r>
              <a:rPr lang="en" sz="1300">
                <a:solidFill>
                  <a:schemeClr val="dk1"/>
                </a:solidFill>
                <a:latin typeface="Oswald Light"/>
                <a:ea typeface="Oswald Light"/>
                <a:cs typeface="Oswald Light"/>
                <a:sym typeface="Oswald Light"/>
              </a:rPr>
              <a:t>Bathrooms and Price: With a correlation coefficient of 0.518, the number of bathrooms has a moderate positive correlation with price, suggesting houses with more bathrooms tend to be more expensive.)</a:t>
            </a:r>
            <a:endParaRPr sz="17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52400" y="752225"/>
            <a:ext cx="4419599" cy="3454200"/>
          </a:xfrm>
          <a:prstGeom prst="rect">
            <a:avLst/>
          </a:prstGeom>
          <a:noFill/>
          <a:ln>
            <a:noFill/>
          </a:ln>
        </p:spPr>
      </p:pic>
      <p:pic>
        <p:nvPicPr>
          <p:cNvPr id="93" name="Google Shape;93;p18"/>
          <p:cNvPicPr preferRelativeResize="0"/>
          <p:nvPr/>
        </p:nvPicPr>
        <p:blipFill>
          <a:blip r:embed="rId4">
            <a:alphaModFix/>
          </a:blip>
          <a:stretch>
            <a:fillRect/>
          </a:stretch>
        </p:blipFill>
        <p:spPr>
          <a:xfrm>
            <a:off x="4749600" y="752225"/>
            <a:ext cx="4267201" cy="3454200"/>
          </a:xfrm>
          <a:prstGeom prst="rect">
            <a:avLst/>
          </a:prstGeom>
          <a:noFill/>
          <a:ln>
            <a:noFill/>
          </a:ln>
        </p:spPr>
      </p:pic>
      <p:sp>
        <p:nvSpPr>
          <p:cNvPr id="94" name="Google Shape;94;p18"/>
          <p:cNvSpPr txBox="1"/>
          <p:nvPr/>
        </p:nvSpPr>
        <p:spPr>
          <a:xfrm>
            <a:off x="152400" y="121025"/>
            <a:ext cx="7261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dk1"/>
                </a:solidFill>
                <a:latin typeface="Oswald"/>
                <a:ea typeface="Oswald"/>
                <a:cs typeface="Oswald"/>
                <a:sym typeface="Oswald"/>
              </a:rPr>
              <a:t>Q1. Features of a House</a:t>
            </a:r>
            <a:endParaRPr sz="1700">
              <a:solidFill>
                <a:schemeClr val="accent3"/>
              </a:solidFill>
              <a:latin typeface="Average"/>
              <a:ea typeface="Average"/>
              <a:cs typeface="Average"/>
              <a:sym typeface="Average"/>
            </a:endParaRPr>
          </a:p>
        </p:txBody>
      </p:sp>
      <p:sp>
        <p:nvSpPr>
          <p:cNvPr id="95" name="Google Shape;95;p18"/>
          <p:cNvSpPr txBox="1"/>
          <p:nvPr/>
        </p:nvSpPr>
        <p:spPr>
          <a:xfrm>
            <a:off x="139800" y="4275600"/>
            <a:ext cx="8864400" cy="77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80">
                <a:solidFill>
                  <a:schemeClr val="dk1"/>
                </a:solidFill>
                <a:latin typeface="Oswald Light"/>
                <a:ea typeface="Oswald Light"/>
                <a:cs typeface="Oswald Light"/>
                <a:sym typeface="Oswald Light"/>
              </a:rPr>
              <a:t>The analysis indicates a moderate positive correlation between property area and price, with 4-bedroom houses being the most expensive on average, though a variety of factors contribute to price variability and the diminishing value of homes larger than 4 bedrooms, underscoring the complexity of the housing market.</a:t>
            </a:r>
            <a:endParaRPr sz="2100">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5658950" y="152400"/>
            <a:ext cx="287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01" name="Google Shape;101;p19"/>
          <p:cNvSpPr txBox="1"/>
          <p:nvPr/>
        </p:nvSpPr>
        <p:spPr>
          <a:xfrm>
            <a:off x="132875" y="253250"/>
            <a:ext cx="3766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dk1"/>
                </a:solidFill>
                <a:latin typeface="Oswald"/>
                <a:ea typeface="Oswald"/>
                <a:cs typeface="Oswald"/>
                <a:sym typeface="Oswald"/>
              </a:rPr>
              <a:t>Q2. Amenities of a House</a:t>
            </a:r>
            <a:endParaRPr sz="1800">
              <a:solidFill>
                <a:schemeClr val="accent3"/>
              </a:solidFill>
              <a:latin typeface="Average"/>
              <a:ea typeface="Average"/>
              <a:cs typeface="Average"/>
              <a:sym typeface="Average"/>
            </a:endParaRPr>
          </a:p>
        </p:txBody>
      </p:sp>
      <p:sp>
        <p:nvSpPr>
          <p:cNvPr id="102" name="Google Shape;102;p19"/>
          <p:cNvSpPr txBox="1"/>
          <p:nvPr/>
        </p:nvSpPr>
        <p:spPr>
          <a:xfrm>
            <a:off x="389375" y="1583400"/>
            <a:ext cx="264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03" name="Google Shape;103;p19"/>
          <p:cNvSpPr txBox="1"/>
          <p:nvPr/>
        </p:nvSpPr>
        <p:spPr>
          <a:xfrm>
            <a:off x="132875" y="1154775"/>
            <a:ext cx="3253800" cy="15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80">
                <a:solidFill>
                  <a:schemeClr val="dk1"/>
                </a:solidFill>
                <a:latin typeface="Oswald Light"/>
                <a:ea typeface="Oswald Light"/>
                <a:cs typeface="Oswald Light"/>
                <a:sym typeface="Oswald Light"/>
              </a:rPr>
              <a:t>The analysis reveals that furnishing status significantly influences house prices, with furnished houses commanding the highest median prices, followed by semi-furnished, and unfurnished houses having the lowest, reflecting buyer preferences for either move-in readiness or the potential to customize according to their taste.</a:t>
            </a:r>
            <a:endParaRPr sz="1800">
              <a:solidFill>
                <a:schemeClr val="accent3"/>
              </a:solidFill>
              <a:latin typeface="Average"/>
              <a:ea typeface="Average"/>
              <a:cs typeface="Average"/>
              <a:sym typeface="Average"/>
            </a:endParaRPr>
          </a:p>
        </p:txBody>
      </p:sp>
      <p:pic>
        <p:nvPicPr>
          <p:cNvPr id="104" name="Google Shape;104;p19"/>
          <p:cNvPicPr preferRelativeResize="0"/>
          <p:nvPr/>
        </p:nvPicPr>
        <p:blipFill>
          <a:blip r:embed="rId3">
            <a:alphaModFix/>
          </a:blip>
          <a:stretch>
            <a:fillRect/>
          </a:stretch>
        </p:blipFill>
        <p:spPr>
          <a:xfrm>
            <a:off x="3808175" y="628174"/>
            <a:ext cx="5196024" cy="388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86850" y="132325"/>
            <a:ext cx="3529800" cy="631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900">
                <a:solidFill>
                  <a:schemeClr val="dk1"/>
                </a:solidFill>
                <a:latin typeface="Oswald"/>
                <a:ea typeface="Oswald"/>
                <a:cs typeface="Oswald"/>
                <a:sym typeface="Oswald"/>
              </a:rPr>
              <a:t>Q3. Location of a House </a:t>
            </a:r>
            <a:endParaRPr sz="1800">
              <a:solidFill>
                <a:schemeClr val="accent3"/>
              </a:solidFill>
              <a:latin typeface="Average"/>
              <a:ea typeface="Average"/>
              <a:cs typeface="Average"/>
              <a:sym typeface="Average"/>
            </a:endParaRPr>
          </a:p>
        </p:txBody>
      </p:sp>
      <p:sp>
        <p:nvSpPr>
          <p:cNvPr id="110" name="Google Shape;110;p20"/>
          <p:cNvSpPr txBox="1"/>
          <p:nvPr/>
        </p:nvSpPr>
        <p:spPr>
          <a:xfrm>
            <a:off x="110650" y="4379975"/>
            <a:ext cx="8914200" cy="631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280">
                <a:solidFill>
                  <a:schemeClr val="dk1"/>
                </a:solidFill>
                <a:latin typeface="Oswald Light"/>
                <a:ea typeface="Oswald Light"/>
                <a:cs typeface="Oswald Light"/>
                <a:sym typeface="Oswald Light"/>
              </a:rPr>
              <a:t>These insights indicate that both access to a main road and location in a preferred area are influential factors in house pricing, with houses in preferred areas or with main road access commanding higher median prices due to their highly valued attributes.</a:t>
            </a:r>
            <a:endParaRPr sz="1800">
              <a:solidFill>
                <a:schemeClr val="accent3"/>
              </a:solidFill>
              <a:latin typeface="Average"/>
              <a:ea typeface="Average"/>
              <a:cs typeface="Average"/>
              <a:sym typeface="Average"/>
            </a:endParaRPr>
          </a:p>
        </p:txBody>
      </p:sp>
      <p:pic>
        <p:nvPicPr>
          <p:cNvPr id="111" name="Google Shape;111;p20"/>
          <p:cNvPicPr preferRelativeResize="0"/>
          <p:nvPr/>
        </p:nvPicPr>
        <p:blipFill>
          <a:blip r:embed="rId3">
            <a:alphaModFix/>
          </a:blip>
          <a:stretch>
            <a:fillRect/>
          </a:stretch>
        </p:blipFill>
        <p:spPr>
          <a:xfrm>
            <a:off x="110650" y="847625"/>
            <a:ext cx="8914275" cy="344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770"/>
              <a:buNone/>
            </a:pPr>
            <a:r>
              <a:rPr lang="en" sz="980">
                <a:solidFill>
                  <a:schemeClr val="dk1"/>
                </a:solidFill>
                <a:latin typeface="Oswald Medium"/>
                <a:ea typeface="Oswald Medium"/>
                <a:cs typeface="Oswald Medium"/>
                <a:sym typeface="Oswald Medium"/>
              </a:rPr>
              <a:t>1. How do different features of a house (size, number of bedrooms/bathrooms, etc.) affect its price?</a:t>
            </a:r>
            <a:endParaRPr sz="980">
              <a:solidFill>
                <a:schemeClr val="dk1"/>
              </a:solidFill>
              <a:latin typeface="Oswald Medium"/>
              <a:ea typeface="Oswald Medium"/>
              <a:cs typeface="Oswald Medium"/>
              <a:sym typeface="Oswald Medium"/>
            </a:endParaRPr>
          </a:p>
          <a:p>
            <a:pPr indent="0" lvl="0" marL="0" rtl="0" algn="l">
              <a:lnSpc>
                <a:spcPct val="140000"/>
              </a:lnSpc>
              <a:spcBef>
                <a:spcPts val="0"/>
              </a:spcBef>
              <a:spcAft>
                <a:spcPts val="0"/>
              </a:spcAft>
              <a:buSzPts val="770"/>
              <a:buNone/>
            </a:pPr>
            <a:r>
              <a:t/>
            </a:r>
            <a:endParaRPr sz="980">
              <a:solidFill>
                <a:schemeClr val="dk1"/>
              </a:solidFill>
              <a:latin typeface="Oswald Medium"/>
              <a:ea typeface="Oswald Medium"/>
              <a:cs typeface="Oswald Medium"/>
              <a:sym typeface="Oswald Medium"/>
            </a:endParaRPr>
          </a:p>
          <a:p>
            <a:pPr indent="0" lvl="0" marL="0" rtl="0" algn="l">
              <a:lnSpc>
                <a:spcPct val="140000"/>
              </a:lnSpc>
              <a:spcBef>
                <a:spcPts val="0"/>
              </a:spcBef>
              <a:spcAft>
                <a:spcPts val="0"/>
              </a:spcAft>
              <a:buSzPts val="770"/>
              <a:buNone/>
            </a:pPr>
            <a:r>
              <a:rPr lang="en" sz="980">
                <a:solidFill>
                  <a:schemeClr val="dk1"/>
                </a:solidFill>
                <a:latin typeface="Oswald Light"/>
                <a:ea typeface="Oswald Light"/>
                <a:cs typeface="Oswald Light"/>
                <a:sym typeface="Oswald Light"/>
              </a:rPr>
              <a:t>The analysis reveals a moderate positive correlation between a property's area and its price, indicating that while larger areas tend to command higher prices, other factors also significantly influence property values, as evidenced by the variability in prices within similar area ranges. Additionally, 4-bedroom houses emerge as the most expensive on average, suggesting their high demand or additional desirable features, though the price variability and the observed price decrease in homes with more than 4 bedrooms highlight the complex dynamics affecting house prices.</a:t>
            </a:r>
            <a:endParaRPr sz="980">
              <a:solidFill>
                <a:schemeClr val="dk1"/>
              </a:solidFill>
              <a:latin typeface="Oswald Light"/>
              <a:ea typeface="Oswald Light"/>
              <a:cs typeface="Oswald Light"/>
              <a:sym typeface="Oswald Light"/>
            </a:endParaRPr>
          </a:p>
          <a:p>
            <a:pPr indent="0" lvl="0" marL="0" rtl="0" algn="l">
              <a:lnSpc>
                <a:spcPct val="140000"/>
              </a:lnSpc>
              <a:spcBef>
                <a:spcPts val="0"/>
              </a:spcBef>
              <a:spcAft>
                <a:spcPts val="0"/>
              </a:spcAft>
              <a:buSzPts val="770"/>
              <a:buNone/>
            </a:pPr>
            <a:r>
              <a:t/>
            </a:r>
            <a:endParaRPr sz="980">
              <a:solidFill>
                <a:schemeClr val="dk1"/>
              </a:solidFill>
              <a:latin typeface="Oswald Medium"/>
              <a:ea typeface="Oswald Medium"/>
              <a:cs typeface="Oswald Medium"/>
              <a:sym typeface="Oswald Medium"/>
            </a:endParaRPr>
          </a:p>
          <a:p>
            <a:pPr indent="0" lvl="0" marL="0" rtl="0" algn="l">
              <a:lnSpc>
                <a:spcPct val="140000"/>
              </a:lnSpc>
              <a:spcBef>
                <a:spcPts val="0"/>
              </a:spcBef>
              <a:spcAft>
                <a:spcPts val="0"/>
              </a:spcAft>
              <a:buSzPts val="770"/>
              <a:buNone/>
            </a:pPr>
            <a:r>
              <a:rPr lang="en" sz="980">
                <a:solidFill>
                  <a:schemeClr val="dk1"/>
                </a:solidFill>
                <a:latin typeface="Oswald Medium"/>
                <a:ea typeface="Oswald Medium"/>
                <a:cs typeface="Oswald Medium"/>
                <a:sym typeface="Oswald Medium"/>
              </a:rPr>
              <a:t>2. Is there a significant difference in price based on the presence of certain amenities (air conditioning, hot water heating, etc.)?</a:t>
            </a:r>
            <a:endParaRPr sz="980">
              <a:solidFill>
                <a:schemeClr val="dk1"/>
              </a:solidFill>
              <a:latin typeface="Oswald Medium"/>
              <a:ea typeface="Oswald Medium"/>
              <a:cs typeface="Oswald Medium"/>
              <a:sym typeface="Oswald Medium"/>
            </a:endParaRPr>
          </a:p>
          <a:p>
            <a:pPr indent="0" lvl="0" marL="0" rtl="0" algn="l">
              <a:lnSpc>
                <a:spcPct val="140000"/>
              </a:lnSpc>
              <a:spcBef>
                <a:spcPts val="0"/>
              </a:spcBef>
              <a:spcAft>
                <a:spcPts val="0"/>
              </a:spcAft>
              <a:buSzPts val="770"/>
              <a:buNone/>
            </a:pPr>
            <a:r>
              <a:t/>
            </a:r>
            <a:endParaRPr sz="980">
              <a:solidFill>
                <a:schemeClr val="dk1"/>
              </a:solidFill>
              <a:latin typeface="Oswald Medium"/>
              <a:ea typeface="Oswald Medium"/>
              <a:cs typeface="Oswald Medium"/>
              <a:sym typeface="Oswald Medium"/>
            </a:endParaRPr>
          </a:p>
          <a:p>
            <a:pPr indent="0" lvl="0" marL="0" rtl="0" algn="l">
              <a:lnSpc>
                <a:spcPct val="165000"/>
              </a:lnSpc>
              <a:spcBef>
                <a:spcPts val="0"/>
              </a:spcBef>
              <a:spcAft>
                <a:spcPts val="0"/>
              </a:spcAft>
              <a:buSzPts val="770"/>
              <a:buNone/>
            </a:pPr>
            <a:r>
              <a:rPr lang="en" sz="980">
                <a:solidFill>
                  <a:schemeClr val="dk1"/>
                </a:solidFill>
                <a:latin typeface="Oswald Light"/>
                <a:ea typeface="Oswald Light"/>
                <a:cs typeface="Oswald Light"/>
                <a:sym typeface="Oswald Light"/>
              </a:rPr>
              <a:t>The presence of amenities like air conditioning and hot water heating significantly influences housing prices, with both amenities leading to higher median prices and suggesting their valued contribution to property appeal</a:t>
            </a:r>
            <a:r>
              <a:rPr lang="en" sz="980">
                <a:solidFill>
                  <a:schemeClr val="dk1"/>
                </a:solidFill>
                <a:latin typeface="Oswald Medium"/>
                <a:ea typeface="Oswald Medium"/>
                <a:cs typeface="Oswald Medium"/>
                <a:sym typeface="Oswald Medium"/>
              </a:rPr>
              <a:t>.</a:t>
            </a:r>
            <a:endParaRPr sz="980">
              <a:solidFill>
                <a:schemeClr val="dk1"/>
              </a:solidFill>
              <a:latin typeface="Oswald Medium"/>
              <a:ea typeface="Oswald Medium"/>
              <a:cs typeface="Oswald Medium"/>
              <a:sym typeface="Oswald Medium"/>
            </a:endParaRPr>
          </a:p>
          <a:p>
            <a:pPr indent="0" lvl="0" marL="0" rtl="0" algn="l">
              <a:lnSpc>
                <a:spcPct val="140000"/>
              </a:lnSpc>
              <a:spcBef>
                <a:spcPts val="0"/>
              </a:spcBef>
              <a:spcAft>
                <a:spcPts val="0"/>
              </a:spcAft>
              <a:buSzPts val="770"/>
              <a:buNone/>
            </a:pPr>
            <a:r>
              <a:t/>
            </a:r>
            <a:endParaRPr sz="980">
              <a:solidFill>
                <a:schemeClr val="dk1"/>
              </a:solidFill>
              <a:latin typeface="Oswald Medium"/>
              <a:ea typeface="Oswald Medium"/>
              <a:cs typeface="Oswald Medium"/>
              <a:sym typeface="Oswald Medium"/>
            </a:endParaRPr>
          </a:p>
          <a:p>
            <a:pPr indent="0" lvl="0" marL="0" rtl="0" algn="l">
              <a:lnSpc>
                <a:spcPct val="140000"/>
              </a:lnSpc>
              <a:spcBef>
                <a:spcPts val="0"/>
              </a:spcBef>
              <a:spcAft>
                <a:spcPts val="0"/>
              </a:spcAft>
              <a:buSzPts val="770"/>
              <a:buNone/>
            </a:pPr>
            <a:r>
              <a:rPr lang="en" sz="980">
                <a:solidFill>
                  <a:schemeClr val="dk1"/>
                </a:solidFill>
                <a:latin typeface="Oswald Medium"/>
                <a:ea typeface="Oswald Medium"/>
                <a:cs typeface="Oswald Medium"/>
                <a:sym typeface="Oswald Medium"/>
              </a:rPr>
              <a:t>3. How do location-based attributes (being on a main road, in a preferred area) influence the housing price?</a:t>
            </a:r>
            <a:endParaRPr sz="980">
              <a:solidFill>
                <a:schemeClr val="dk1"/>
              </a:solidFill>
              <a:latin typeface="Oswald Medium"/>
              <a:ea typeface="Oswald Medium"/>
              <a:cs typeface="Oswald Medium"/>
              <a:sym typeface="Oswald Medium"/>
            </a:endParaRPr>
          </a:p>
          <a:p>
            <a:pPr indent="0" lvl="0" marL="0" rtl="0" algn="l">
              <a:lnSpc>
                <a:spcPct val="140000"/>
              </a:lnSpc>
              <a:spcBef>
                <a:spcPts val="0"/>
              </a:spcBef>
              <a:spcAft>
                <a:spcPts val="0"/>
              </a:spcAft>
              <a:buSzPts val="770"/>
              <a:buNone/>
            </a:pPr>
            <a:r>
              <a:t/>
            </a:r>
            <a:endParaRPr sz="980">
              <a:solidFill>
                <a:schemeClr val="dk1"/>
              </a:solidFill>
              <a:latin typeface="Oswald Medium"/>
              <a:ea typeface="Oswald Medium"/>
              <a:cs typeface="Oswald Medium"/>
              <a:sym typeface="Oswald Medium"/>
            </a:endParaRPr>
          </a:p>
          <a:p>
            <a:pPr indent="0" lvl="0" marL="0" rtl="0" algn="l">
              <a:lnSpc>
                <a:spcPct val="140000"/>
              </a:lnSpc>
              <a:spcBef>
                <a:spcPts val="0"/>
              </a:spcBef>
              <a:spcAft>
                <a:spcPts val="0"/>
              </a:spcAft>
              <a:buSzPts val="770"/>
              <a:buNone/>
            </a:pPr>
            <a:r>
              <a:rPr lang="en" sz="980">
                <a:solidFill>
                  <a:schemeClr val="dk1"/>
                </a:solidFill>
                <a:latin typeface="Oswald Medium"/>
                <a:ea typeface="Oswald Medium"/>
                <a:cs typeface="Oswald Medium"/>
                <a:sym typeface="Oswald Medium"/>
              </a:rPr>
              <a:t>L</a:t>
            </a:r>
            <a:r>
              <a:rPr lang="en" sz="980">
                <a:solidFill>
                  <a:schemeClr val="dk1"/>
                </a:solidFill>
                <a:latin typeface="Oswald Light"/>
                <a:ea typeface="Oswald Light"/>
                <a:cs typeface="Oswald Light"/>
                <a:sym typeface="Oswald Light"/>
              </a:rPr>
              <a:t>ocation-based attributes such as having main road access and being in a preferred area significantly influence housing prices, with properties in these categories commanding higher median prices due to their highly valued nature.</a:t>
            </a:r>
            <a:endParaRPr sz="980">
              <a:solidFill>
                <a:schemeClr val="dk1"/>
              </a:solidFill>
              <a:latin typeface="Oswald Medium"/>
              <a:ea typeface="Oswald Medium"/>
              <a:cs typeface="Oswald Medium"/>
              <a:sym typeface="Oswald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