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2"/>
    <p:restoredTop sz="94632"/>
  </p:normalViewPr>
  <p:slideViewPr>
    <p:cSldViewPr snapToGrid="0">
      <p:cViewPr>
        <p:scale>
          <a:sx n="116" d="100"/>
          <a:sy n="116" d="100"/>
        </p:scale>
        <p:origin x="72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25A1DC-180C-43FC-996E-4F349014F8F4}"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2860AEB4-6A55-416F-B46D-72F659DD921B}">
      <dgm:prSet/>
      <dgm:spPr/>
      <dgm:t>
        <a:bodyPr/>
        <a:lstStyle/>
        <a:p>
          <a:r>
            <a:rPr lang="en-US" b="1"/>
            <a:t>High Performance:</a:t>
          </a:r>
          <a:endParaRPr lang="en-US"/>
        </a:p>
      </dgm:t>
    </dgm:pt>
    <dgm:pt modelId="{8C4AED5A-A13F-445E-B200-D1C99FAF9950}" type="parTrans" cxnId="{3BA2FAB7-EFA6-44AF-A444-E0AEBC043B08}">
      <dgm:prSet/>
      <dgm:spPr/>
      <dgm:t>
        <a:bodyPr/>
        <a:lstStyle/>
        <a:p>
          <a:endParaRPr lang="en-US"/>
        </a:p>
      </dgm:t>
    </dgm:pt>
    <dgm:pt modelId="{54984491-545A-48FA-9F63-0F9D760D496B}" type="sibTrans" cxnId="{3BA2FAB7-EFA6-44AF-A444-E0AEBC043B08}">
      <dgm:prSet/>
      <dgm:spPr/>
      <dgm:t>
        <a:bodyPr/>
        <a:lstStyle/>
        <a:p>
          <a:endParaRPr lang="en-US"/>
        </a:p>
      </dgm:t>
    </dgm:pt>
    <dgm:pt modelId="{F0986051-DCD8-4332-8DAD-6FB7E6DC0049}">
      <dgm:prSet/>
      <dgm:spPr/>
      <dgm:t>
        <a:bodyPr/>
        <a:lstStyle/>
        <a:p>
          <a:r>
            <a:rPr lang="en-US" b="1"/>
            <a:t>Amazon Aurora: </a:t>
          </a:r>
          <a:r>
            <a:rPr lang="en-US"/>
            <a:t>With automated replication, interoperability with MySQL and PostgreSQL, and scalability, Amazon Aurora is a good option.</a:t>
          </a:r>
        </a:p>
      </dgm:t>
    </dgm:pt>
    <dgm:pt modelId="{2B811CE2-C0E5-471B-9E98-061DF86CAFFB}" type="parTrans" cxnId="{FA44E8BC-AC07-4330-9E35-6FA83BC9BFB0}">
      <dgm:prSet/>
      <dgm:spPr/>
      <dgm:t>
        <a:bodyPr/>
        <a:lstStyle/>
        <a:p>
          <a:endParaRPr lang="en-US"/>
        </a:p>
      </dgm:t>
    </dgm:pt>
    <dgm:pt modelId="{C6A87B49-DBED-4002-8C43-9A778FCFA05C}" type="sibTrans" cxnId="{FA44E8BC-AC07-4330-9E35-6FA83BC9BFB0}">
      <dgm:prSet/>
      <dgm:spPr/>
      <dgm:t>
        <a:bodyPr/>
        <a:lstStyle/>
        <a:p>
          <a:endParaRPr lang="en-US"/>
        </a:p>
      </dgm:t>
    </dgm:pt>
    <dgm:pt modelId="{EED2B83D-A7AA-4FF3-AF0D-B60DB478D819}">
      <dgm:prSet/>
      <dgm:spPr/>
      <dgm:t>
        <a:bodyPr/>
        <a:lstStyle/>
        <a:p>
          <a:r>
            <a:rPr lang="en-US" b="1"/>
            <a:t>Performance Insights:</a:t>
          </a:r>
          <a:r>
            <a:rPr lang="en-US"/>
            <a:t> To visualize database performance, pinpoint bottlenecks, and enhance query performance, enable RDS Performance Insights.</a:t>
          </a:r>
        </a:p>
      </dgm:t>
    </dgm:pt>
    <dgm:pt modelId="{7FB77003-1421-4351-AE06-492A697D3423}" type="parTrans" cxnId="{AC46F277-7711-4B35-A143-710D3AC2914F}">
      <dgm:prSet/>
      <dgm:spPr/>
      <dgm:t>
        <a:bodyPr/>
        <a:lstStyle/>
        <a:p>
          <a:endParaRPr lang="en-US"/>
        </a:p>
      </dgm:t>
    </dgm:pt>
    <dgm:pt modelId="{7F21F26B-F660-413E-BEC3-B85EDCF16412}" type="sibTrans" cxnId="{AC46F277-7711-4B35-A143-710D3AC2914F}">
      <dgm:prSet/>
      <dgm:spPr/>
      <dgm:t>
        <a:bodyPr/>
        <a:lstStyle/>
        <a:p>
          <a:endParaRPr lang="en-US"/>
        </a:p>
      </dgm:t>
    </dgm:pt>
    <dgm:pt modelId="{CE7ED763-7893-441E-976F-F913283E242E}">
      <dgm:prSet/>
      <dgm:spPr/>
      <dgm:t>
        <a:bodyPr/>
        <a:lstStyle/>
        <a:p>
          <a:r>
            <a:rPr lang="en-US" b="1"/>
            <a:t>Amazon CloudWatch:</a:t>
          </a:r>
          <a:r>
            <a:rPr lang="en-US"/>
            <a:t> To guarantee the general health and functionality of the system, use CloudWatch for real-time monitoring and alert setup for important metrics.</a:t>
          </a:r>
        </a:p>
      </dgm:t>
    </dgm:pt>
    <dgm:pt modelId="{9A3FDBC2-2F43-4AB0-96E8-91327835D6D0}" type="parTrans" cxnId="{90A5F41E-8CB9-45FD-846F-610DEA916811}">
      <dgm:prSet/>
      <dgm:spPr/>
      <dgm:t>
        <a:bodyPr/>
        <a:lstStyle/>
        <a:p>
          <a:endParaRPr lang="en-US"/>
        </a:p>
      </dgm:t>
    </dgm:pt>
    <dgm:pt modelId="{727A972C-67D5-47E2-92F1-45126F958855}" type="sibTrans" cxnId="{90A5F41E-8CB9-45FD-846F-610DEA916811}">
      <dgm:prSet/>
      <dgm:spPr/>
      <dgm:t>
        <a:bodyPr/>
        <a:lstStyle/>
        <a:p>
          <a:endParaRPr lang="en-US"/>
        </a:p>
      </dgm:t>
    </dgm:pt>
    <dgm:pt modelId="{26097D5B-4900-084E-8CD2-1E3A7AB4661E}" type="pres">
      <dgm:prSet presAssocID="{6725A1DC-180C-43FC-996E-4F349014F8F4}" presName="diagram" presStyleCnt="0">
        <dgm:presLayoutVars>
          <dgm:dir/>
          <dgm:resizeHandles val="exact"/>
        </dgm:presLayoutVars>
      </dgm:prSet>
      <dgm:spPr/>
    </dgm:pt>
    <dgm:pt modelId="{F67EC921-8BAD-6E44-BAEE-6BD9E7285B2C}" type="pres">
      <dgm:prSet presAssocID="{2860AEB4-6A55-416F-B46D-72F659DD921B}" presName="node" presStyleLbl="node1" presStyleIdx="0" presStyleCnt="4">
        <dgm:presLayoutVars>
          <dgm:bulletEnabled val="1"/>
        </dgm:presLayoutVars>
      </dgm:prSet>
      <dgm:spPr/>
    </dgm:pt>
    <dgm:pt modelId="{B177E8C9-91DC-6249-93E9-2AE2532F648E}" type="pres">
      <dgm:prSet presAssocID="{54984491-545A-48FA-9F63-0F9D760D496B}" presName="sibTrans" presStyleLbl="sibTrans2D1" presStyleIdx="0" presStyleCnt="3"/>
      <dgm:spPr/>
    </dgm:pt>
    <dgm:pt modelId="{367EBC37-6682-0740-8B16-024C55AD8D5B}" type="pres">
      <dgm:prSet presAssocID="{54984491-545A-48FA-9F63-0F9D760D496B}" presName="connectorText" presStyleLbl="sibTrans2D1" presStyleIdx="0" presStyleCnt="3"/>
      <dgm:spPr/>
    </dgm:pt>
    <dgm:pt modelId="{6DD13ED7-0469-B048-BE0E-7DCB83F5D48C}" type="pres">
      <dgm:prSet presAssocID="{F0986051-DCD8-4332-8DAD-6FB7E6DC0049}" presName="node" presStyleLbl="node1" presStyleIdx="1" presStyleCnt="4">
        <dgm:presLayoutVars>
          <dgm:bulletEnabled val="1"/>
        </dgm:presLayoutVars>
      </dgm:prSet>
      <dgm:spPr/>
    </dgm:pt>
    <dgm:pt modelId="{8FA32862-4A59-584A-8073-19B235EAD6E1}" type="pres">
      <dgm:prSet presAssocID="{C6A87B49-DBED-4002-8C43-9A778FCFA05C}" presName="sibTrans" presStyleLbl="sibTrans2D1" presStyleIdx="1" presStyleCnt="3"/>
      <dgm:spPr/>
    </dgm:pt>
    <dgm:pt modelId="{66C86983-8959-8749-89F0-DF61D774686E}" type="pres">
      <dgm:prSet presAssocID="{C6A87B49-DBED-4002-8C43-9A778FCFA05C}" presName="connectorText" presStyleLbl="sibTrans2D1" presStyleIdx="1" presStyleCnt="3"/>
      <dgm:spPr/>
    </dgm:pt>
    <dgm:pt modelId="{1996ABFD-9EE2-AE4E-A888-5B267A19AC59}" type="pres">
      <dgm:prSet presAssocID="{EED2B83D-A7AA-4FF3-AF0D-B60DB478D819}" presName="node" presStyleLbl="node1" presStyleIdx="2" presStyleCnt="4">
        <dgm:presLayoutVars>
          <dgm:bulletEnabled val="1"/>
        </dgm:presLayoutVars>
      </dgm:prSet>
      <dgm:spPr/>
    </dgm:pt>
    <dgm:pt modelId="{BE150F3C-98C6-E046-80BD-88BC1A9D2ECC}" type="pres">
      <dgm:prSet presAssocID="{7F21F26B-F660-413E-BEC3-B85EDCF16412}" presName="sibTrans" presStyleLbl="sibTrans2D1" presStyleIdx="2" presStyleCnt="3"/>
      <dgm:spPr/>
    </dgm:pt>
    <dgm:pt modelId="{AC7C2118-A624-574E-94E6-5AE46367C27F}" type="pres">
      <dgm:prSet presAssocID="{7F21F26B-F660-413E-BEC3-B85EDCF16412}" presName="connectorText" presStyleLbl="sibTrans2D1" presStyleIdx="2" presStyleCnt="3"/>
      <dgm:spPr/>
    </dgm:pt>
    <dgm:pt modelId="{90862C41-A52F-434E-95FA-74D9EF12AF0E}" type="pres">
      <dgm:prSet presAssocID="{CE7ED763-7893-441E-976F-F913283E242E}" presName="node" presStyleLbl="node1" presStyleIdx="3" presStyleCnt="4">
        <dgm:presLayoutVars>
          <dgm:bulletEnabled val="1"/>
        </dgm:presLayoutVars>
      </dgm:prSet>
      <dgm:spPr/>
    </dgm:pt>
  </dgm:ptLst>
  <dgm:cxnLst>
    <dgm:cxn modelId="{DD23F100-CA71-AE40-B577-63237AA8F96F}" type="presOf" srcId="{6725A1DC-180C-43FC-996E-4F349014F8F4}" destId="{26097D5B-4900-084E-8CD2-1E3A7AB4661E}" srcOrd="0" destOrd="0" presId="urn:microsoft.com/office/officeart/2005/8/layout/process5"/>
    <dgm:cxn modelId="{E0EF1913-14EB-CC4C-923D-E74F91B82D10}" type="presOf" srcId="{7F21F26B-F660-413E-BEC3-B85EDCF16412}" destId="{AC7C2118-A624-574E-94E6-5AE46367C27F}" srcOrd="1" destOrd="0" presId="urn:microsoft.com/office/officeart/2005/8/layout/process5"/>
    <dgm:cxn modelId="{90A5F41E-8CB9-45FD-846F-610DEA916811}" srcId="{6725A1DC-180C-43FC-996E-4F349014F8F4}" destId="{CE7ED763-7893-441E-976F-F913283E242E}" srcOrd="3" destOrd="0" parTransId="{9A3FDBC2-2F43-4AB0-96E8-91327835D6D0}" sibTransId="{727A972C-67D5-47E2-92F1-45126F958855}"/>
    <dgm:cxn modelId="{2C68A025-E91A-4446-9F82-B25BC3027ABF}" type="presOf" srcId="{C6A87B49-DBED-4002-8C43-9A778FCFA05C}" destId="{66C86983-8959-8749-89F0-DF61D774686E}" srcOrd="1" destOrd="0" presId="urn:microsoft.com/office/officeart/2005/8/layout/process5"/>
    <dgm:cxn modelId="{04F64846-C837-5C46-88B7-645FAC08869E}" type="presOf" srcId="{EED2B83D-A7AA-4FF3-AF0D-B60DB478D819}" destId="{1996ABFD-9EE2-AE4E-A888-5B267A19AC59}" srcOrd="0" destOrd="0" presId="urn:microsoft.com/office/officeart/2005/8/layout/process5"/>
    <dgm:cxn modelId="{7F72785A-911A-5D4F-B8F4-DB723D0AEC31}" type="presOf" srcId="{CE7ED763-7893-441E-976F-F913283E242E}" destId="{90862C41-A52F-434E-95FA-74D9EF12AF0E}" srcOrd="0" destOrd="0" presId="urn:microsoft.com/office/officeart/2005/8/layout/process5"/>
    <dgm:cxn modelId="{AC46F277-7711-4B35-A143-710D3AC2914F}" srcId="{6725A1DC-180C-43FC-996E-4F349014F8F4}" destId="{EED2B83D-A7AA-4FF3-AF0D-B60DB478D819}" srcOrd="2" destOrd="0" parTransId="{7FB77003-1421-4351-AE06-492A697D3423}" sibTransId="{7F21F26B-F660-413E-BEC3-B85EDCF16412}"/>
    <dgm:cxn modelId="{4542DA84-FCD2-A74F-8538-B444E8783338}" type="presOf" srcId="{54984491-545A-48FA-9F63-0F9D760D496B}" destId="{B177E8C9-91DC-6249-93E9-2AE2532F648E}" srcOrd="0" destOrd="0" presId="urn:microsoft.com/office/officeart/2005/8/layout/process5"/>
    <dgm:cxn modelId="{85C06493-C77F-5D44-84BA-E703D0A823CA}" type="presOf" srcId="{2860AEB4-6A55-416F-B46D-72F659DD921B}" destId="{F67EC921-8BAD-6E44-BAEE-6BD9E7285B2C}" srcOrd="0" destOrd="0" presId="urn:microsoft.com/office/officeart/2005/8/layout/process5"/>
    <dgm:cxn modelId="{538E33AB-F733-1C45-8839-E2A707232235}" type="presOf" srcId="{F0986051-DCD8-4332-8DAD-6FB7E6DC0049}" destId="{6DD13ED7-0469-B048-BE0E-7DCB83F5D48C}" srcOrd="0" destOrd="0" presId="urn:microsoft.com/office/officeart/2005/8/layout/process5"/>
    <dgm:cxn modelId="{3BA2FAB7-EFA6-44AF-A444-E0AEBC043B08}" srcId="{6725A1DC-180C-43FC-996E-4F349014F8F4}" destId="{2860AEB4-6A55-416F-B46D-72F659DD921B}" srcOrd="0" destOrd="0" parTransId="{8C4AED5A-A13F-445E-B200-D1C99FAF9950}" sibTransId="{54984491-545A-48FA-9F63-0F9D760D496B}"/>
    <dgm:cxn modelId="{FA44E8BC-AC07-4330-9E35-6FA83BC9BFB0}" srcId="{6725A1DC-180C-43FC-996E-4F349014F8F4}" destId="{F0986051-DCD8-4332-8DAD-6FB7E6DC0049}" srcOrd="1" destOrd="0" parTransId="{2B811CE2-C0E5-471B-9E98-061DF86CAFFB}" sibTransId="{C6A87B49-DBED-4002-8C43-9A778FCFA05C}"/>
    <dgm:cxn modelId="{CDB99AC2-FB77-F746-9A70-51C553E8F7B8}" type="presOf" srcId="{C6A87B49-DBED-4002-8C43-9A778FCFA05C}" destId="{8FA32862-4A59-584A-8073-19B235EAD6E1}" srcOrd="0" destOrd="0" presId="urn:microsoft.com/office/officeart/2005/8/layout/process5"/>
    <dgm:cxn modelId="{1FAA7FE3-0EB2-AC45-82FB-B2D87DEDF0B1}" type="presOf" srcId="{54984491-545A-48FA-9F63-0F9D760D496B}" destId="{367EBC37-6682-0740-8B16-024C55AD8D5B}" srcOrd="1" destOrd="0" presId="urn:microsoft.com/office/officeart/2005/8/layout/process5"/>
    <dgm:cxn modelId="{2DC73AE9-F77B-454D-86F2-0EB1E7B05B06}" type="presOf" srcId="{7F21F26B-F660-413E-BEC3-B85EDCF16412}" destId="{BE150F3C-98C6-E046-80BD-88BC1A9D2ECC}" srcOrd="0" destOrd="0" presId="urn:microsoft.com/office/officeart/2005/8/layout/process5"/>
    <dgm:cxn modelId="{A0262B12-2CCC-584B-9384-7098BCAEB1C1}" type="presParOf" srcId="{26097D5B-4900-084E-8CD2-1E3A7AB4661E}" destId="{F67EC921-8BAD-6E44-BAEE-6BD9E7285B2C}" srcOrd="0" destOrd="0" presId="urn:microsoft.com/office/officeart/2005/8/layout/process5"/>
    <dgm:cxn modelId="{856754AE-28D9-DF46-88D1-61785419D521}" type="presParOf" srcId="{26097D5B-4900-084E-8CD2-1E3A7AB4661E}" destId="{B177E8C9-91DC-6249-93E9-2AE2532F648E}" srcOrd="1" destOrd="0" presId="urn:microsoft.com/office/officeart/2005/8/layout/process5"/>
    <dgm:cxn modelId="{27600E08-9A95-1548-A592-AE4BA0F8A5C8}" type="presParOf" srcId="{B177E8C9-91DC-6249-93E9-2AE2532F648E}" destId="{367EBC37-6682-0740-8B16-024C55AD8D5B}" srcOrd="0" destOrd="0" presId="urn:microsoft.com/office/officeart/2005/8/layout/process5"/>
    <dgm:cxn modelId="{600244CC-D7FA-514A-9DE5-34B370061E12}" type="presParOf" srcId="{26097D5B-4900-084E-8CD2-1E3A7AB4661E}" destId="{6DD13ED7-0469-B048-BE0E-7DCB83F5D48C}" srcOrd="2" destOrd="0" presId="urn:microsoft.com/office/officeart/2005/8/layout/process5"/>
    <dgm:cxn modelId="{F89B4B1B-A73E-0E40-826D-D5DEBFBF7063}" type="presParOf" srcId="{26097D5B-4900-084E-8CD2-1E3A7AB4661E}" destId="{8FA32862-4A59-584A-8073-19B235EAD6E1}" srcOrd="3" destOrd="0" presId="urn:microsoft.com/office/officeart/2005/8/layout/process5"/>
    <dgm:cxn modelId="{309CC666-73D8-0342-B636-AD3910E1FB30}" type="presParOf" srcId="{8FA32862-4A59-584A-8073-19B235EAD6E1}" destId="{66C86983-8959-8749-89F0-DF61D774686E}" srcOrd="0" destOrd="0" presId="urn:microsoft.com/office/officeart/2005/8/layout/process5"/>
    <dgm:cxn modelId="{0804E521-1943-C945-B2CE-B5C42E379842}" type="presParOf" srcId="{26097D5B-4900-084E-8CD2-1E3A7AB4661E}" destId="{1996ABFD-9EE2-AE4E-A888-5B267A19AC59}" srcOrd="4" destOrd="0" presId="urn:microsoft.com/office/officeart/2005/8/layout/process5"/>
    <dgm:cxn modelId="{8477EF27-41AF-294B-BD3C-02BD6CF7CEA7}" type="presParOf" srcId="{26097D5B-4900-084E-8CD2-1E3A7AB4661E}" destId="{BE150F3C-98C6-E046-80BD-88BC1A9D2ECC}" srcOrd="5" destOrd="0" presId="urn:microsoft.com/office/officeart/2005/8/layout/process5"/>
    <dgm:cxn modelId="{9673E690-E895-8B44-9FCB-93FAC01CACD3}" type="presParOf" srcId="{BE150F3C-98C6-E046-80BD-88BC1A9D2ECC}" destId="{AC7C2118-A624-574E-94E6-5AE46367C27F}" srcOrd="0" destOrd="0" presId="urn:microsoft.com/office/officeart/2005/8/layout/process5"/>
    <dgm:cxn modelId="{7D385D90-68DB-7E40-B2DB-DBAAB5F3C1B5}" type="presParOf" srcId="{26097D5B-4900-084E-8CD2-1E3A7AB4661E}" destId="{90862C41-A52F-434E-95FA-74D9EF12AF0E}"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EC921-8BAD-6E44-BAEE-6BD9E7285B2C}">
      <dsp:nvSpPr>
        <dsp:cNvPr id="0" name=""/>
        <dsp:cNvSpPr/>
      </dsp:nvSpPr>
      <dsp:spPr>
        <a:xfrm>
          <a:off x="4803" y="797665"/>
          <a:ext cx="2100114" cy="126006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High Performance:</a:t>
          </a:r>
          <a:endParaRPr lang="en-US" sz="1100" kern="1200"/>
        </a:p>
      </dsp:txBody>
      <dsp:txXfrm>
        <a:off x="41709" y="834571"/>
        <a:ext cx="2026302" cy="1186256"/>
      </dsp:txXfrm>
    </dsp:sp>
    <dsp:sp modelId="{B177E8C9-91DC-6249-93E9-2AE2532F648E}">
      <dsp:nvSpPr>
        <dsp:cNvPr id="0" name=""/>
        <dsp:cNvSpPr/>
      </dsp:nvSpPr>
      <dsp:spPr>
        <a:xfrm>
          <a:off x="2289727" y="1167285"/>
          <a:ext cx="445224" cy="5208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289727" y="1271451"/>
        <a:ext cx="311657" cy="312496"/>
      </dsp:txXfrm>
    </dsp:sp>
    <dsp:sp modelId="{6DD13ED7-0469-B048-BE0E-7DCB83F5D48C}">
      <dsp:nvSpPr>
        <dsp:cNvPr id="0" name=""/>
        <dsp:cNvSpPr/>
      </dsp:nvSpPr>
      <dsp:spPr>
        <a:xfrm>
          <a:off x="2944963" y="797665"/>
          <a:ext cx="2100114" cy="126006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Amazon Aurora: </a:t>
          </a:r>
          <a:r>
            <a:rPr lang="en-US" sz="1100" kern="1200"/>
            <a:t>With automated replication, interoperability with MySQL and PostgreSQL, and scalability, Amazon Aurora is a good option.</a:t>
          </a:r>
        </a:p>
      </dsp:txBody>
      <dsp:txXfrm>
        <a:off x="2981869" y="834571"/>
        <a:ext cx="2026302" cy="1186256"/>
      </dsp:txXfrm>
    </dsp:sp>
    <dsp:sp modelId="{8FA32862-4A59-584A-8073-19B235EAD6E1}">
      <dsp:nvSpPr>
        <dsp:cNvPr id="0" name=""/>
        <dsp:cNvSpPr/>
      </dsp:nvSpPr>
      <dsp:spPr>
        <a:xfrm>
          <a:off x="5229887" y="1167285"/>
          <a:ext cx="445224" cy="5208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229887" y="1271451"/>
        <a:ext cx="311657" cy="312496"/>
      </dsp:txXfrm>
    </dsp:sp>
    <dsp:sp modelId="{1996ABFD-9EE2-AE4E-A888-5B267A19AC59}">
      <dsp:nvSpPr>
        <dsp:cNvPr id="0" name=""/>
        <dsp:cNvSpPr/>
      </dsp:nvSpPr>
      <dsp:spPr>
        <a:xfrm>
          <a:off x="5885122" y="797665"/>
          <a:ext cx="2100114" cy="126006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Performance Insights:</a:t>
          </a:r>
          <a:r>
            <a:rPr lang="en-US" sz="1100" kern="1200"/>
            <a:t> To visualize database performance, pinpoint bottlenecks, and enhance query performance, enable RDS Performance Insights.</a:t>
          </a:r>
        </a:p>
      </dsp:txBody>
      <dsp:txXfrm>
        <a:off x="5922028" y="834571"/>
        <a:ext cx="2026302" cy="1186256"/>
      </dsp:txXfrm>
    </dsp:sp>
    <dsp:sp modelId="{BE150F3C-98C6-E046-80BD-88BC1A9D2ECC}">
      <dsp:nvSpPr>
        <dsp:cNvPr id="0" name=""/>
        <dsp:cNvSpPr/>
      </dsp:nvSpPr>
      <dsp:spPr>
        <a:xfrm>
          <a:off x="8170046" y="1167285"/>
          <a:ext cx="445224" cy="5208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170046" y="1271451"/>
        <a:ext cx="311657" cy="312496"/>
      </dsp:txXfrm>
    </dsp:sp>
    <dsp:sp modelId="{90862C41-A52F-434E-95FA-74D9EF12AF0E}">
      <dsp:nvSpPr>
        <dsp:cNvPr id="0" name=""/>
        <dsp:cNvSpPr/>
      </dsp:nvSpPr>
      <dsp:spPr>
        <a:xfrm>
          <a:off x="8825282" y="797665"/>
          <a:ext cx="2100114" cy="126006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Amazon CloudWatch:</a:t>
          </a:r>
          <a:r>
            <a:rPr lang="en-US" sz="1100" kern="1200"/>
            <a:t> To guarantee the general health and functionality of the system, use CloudWatch for real-time monitoring and alert setup for important metrics.</a:t>
          </a:r>
        </a:p>
      </dsp:txBody>
      <dsp:txXfrm>
        <a:off x="8862188" y="834571"/>
        <a:ext cx="2026302" cy="11862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54E3-9A90-5FB8-CE33-993AB9854C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7F9DB5-497E-EEDC-FEE0-6E942DA8A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EE222-68D4-1784-5060-B616E41AE998}"/>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5" name="Footer Placeholder 4">
            <a:extLst>
              <a:ext uri="{FF2B5EF4-FFF2-40B4-BE49-F238E27FC236}">
                <a16:creationId xmlns:a16="http://schemas.microsoft.com/office/drawing/2014/main" id="{5CC9B2E1-28C3-2E58-D472-86CE33CF0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7708D-7974-A1F3-ABD7-4ECE81F18AEA}"/>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30749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A082-629E-1E4E-1B0C-D61CB08B4C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0480F0-7C00-7152-B78E-CBC52B5C2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61920-FEA7-BB63-97D8-87E10A6E47E9}"/>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5" name="Footer Placeholder 4">
            <a:extLst>
              <a:ext uri="{FF2B5EF4-FFF2-40B4-BE49-F238E27FC236}">
                <a16:creationId xmlns:a16="http://schemas.microsoft.com/office/drawing/2014/main" id="{C2037786-F6F1-330A-0776-96487C30E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F0FDB-4D4B-0426-A47A-288197DCA7D5}"/>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378499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407A94-B203-360B-0DE4-B4087FFC41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754BD-97BA-53F5-7022-34FF95FF36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C11CA-AF1E-20FE-1805-86C57EA618FB}"/>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5" name="Footer Placeholder 4">
            <a:extLst>
              <a:ext uri="{FF2B5EF4-FFF2-40B4-BE49-F238E27FC236}">
                <a16:creationId xmlns:a16="http://schemas.microsoft.com/office/drawing/2014/main" id="{6D5216A7-8C48-C149-2CE8-A55158DC8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939A9-0A77-0B86-FF13-2DA42FCFEA96}"/>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53453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CDF4-07A5-66BB-924B-23DCDFDC1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E2909-B5A8-0425-9903-EA48C3F49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6865D-D3DC-C581-8213-B82AE7CBD950}"/>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5" name="Footer Placeholder 4">
            <a:extLst>
              <a:ext uri="{FF2B5EF4-FFF2-40B4-BE49-F238E27FC236}">
                <a16:creationId xmlns:a16="http://schemas.microsoft.com/office/drawing/2014/main" id="{08865267-6ED1-2178-5131-D1B0ACF08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FC71C-5136-98AF-81FD-4D50B162B105}"/>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377331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B28C-D743-D0BA-2A74-2B2FF9E46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235FFF-0731-4309-B772-8D93CCDC14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3DBE42-D86D-8E37-6898-B8D67763E4E4}"/>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5" name="Footer Placeholder 4">
            <a:extLst>
              <a:ext uri="{FF2B5EF4-FFF2-40B4-BE49-F238E27FC236}">
                <a16:creationId xmlns:a16="http://schemas.microsoft.com/office/drawing/2014/main" id="{0A4F15A2-0B82-AC39-EA9A-9BF8BFB93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26FEF-A0C7-E66A-2256-53E00F52DD3C}"/>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125255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5705-1D62-15DE-CB99-64CBA2121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00C948-CD83-CEF7-83DE-727D650A1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EEE1E-3C8C-5E63-7AA2-6E67DBBBF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1207A3-E212-5E23-680E-78BD220D857D}"/>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6" name="Footer Placeholder 5">
            <a:extLst>
              <a:ext uri="{FF2B5EF4-FFF2-40B4-BE49-F238E27FC236}">
                <a16:creationId xmlns:a16="http://schemas.microsoft.com/office/drawing/2014/main" id="{5F719EEA-C529-A2A1-E4A5-377BB38E7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69227-D429-494B-BC99-06BBFF85A28A}"/>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180048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8EDF-F7AF-32DC-AEA2-AA12802F29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5AF883-7997-77B4-445A-726362AB9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081F05-2F92-7A77-89A3-6D093DA11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B8A198-7101-8080-21F9-037EAE6E2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4BB922-1E9E-49A0-F672-8F7E952829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5A8283-7562-3D77-D67C-A356695F7D15}"/>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8" name="Footer Placeholder 7">
            <a:extLst>
              <a:ext uri="{FF2B5EF4-FFF2-40B4-BE49-F238E27FC236}">
                <a16:creationId xmlns:a16="http://schemas.microsoft.com/office/drawing/2014/main" id="{2B4CADDC-8CB0-3121-A8A8-35A41EA8A5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BDD57-49C6-81E5-FDAE-C472377683DA}"/>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319288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F2B6-7879-C2C2-C3C8-B32F4BB1A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D06FDD-C2DE-C6D9-9012-D95824EB71BB}"/>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4" name="Footer Placeholder 3">
            <a:extLst>
              <a:ext uri="{FF2B5EF4-FFF2-40B4-BE49-F238E27FC236}">
                <a16:creationId xmlns:a16="http://schemas.microsoft.com/office/drawing/2014/main" id="{D31D6378-656C-CBF7-E59D-3067D5FC3C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189368-655C-F235-439F-A6F72F204EB0}"/>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22340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80C87-15CF-C9EC-4CF5-52746D4FC536}"/>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3" name="Footer Placeholder 2">
            <a:extLst>
              <a:ext uri="{FF2B5EF4-FFF2-40B4-BE49-F238E27FC236}">
                <a16:creationId xmlns:a16="http://schemas.microsoft.com/office/drawing/2014/main" id="{CCF4152B-85D1-0387-7502-00C140CB4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6F3D7B-1165-36E3-16E3-38B3A858EA50}"/>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17394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5120-6769-DB73-F150-EF03EC50A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25F3A0-15EA-3F8C-02F4-C03736729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CC5132-C76F-5717-6C76-22D73C253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0EA19-BF3E-A1D8-0D35-B60F3C645EED}"/>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6" name="Footer Placeholder 5">
            <a:extLst>
              <a:ext uri="{FF2B5EF4-FFF2-40B4-BE49-F238E27FC236}">
                <a16:creationId xmlns:a16="http://schemas.microsoft.com/office/drawing/2014/main" id="{809BDF08-1EFB-4B11-D099-16F95F96D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EAC0F2-5213-3D90-3B9D-421385A8A78F}"/>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309241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D1C1-E093-84D0-80DA-F14D6548B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942E0D-6235-7C4B-E9A3-C47367A1AB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71E8ED-2384-26CC-6CE1-36FA33B0F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020C3-BB8F-2F3A-A1E5-193B85E1B469}"/>
              </a:ext>
            </a:extLst>
          </p:cNvPr>
          <p:cNvSpPr>
            <a:spLocks noGrp="1"/>
          </p:cNvSpPr>
          <p:nvPr>
            <p:ph type="dt" sz="half" idx="10"/>
          </p:nvPr>
        </p:nvSpPr>
        <p:spPr/>
        <p:txBody>
          <a:bodyPr/>
          <a:lstStyle/>
          <a:p>
            <a:fld id="{FBBF163A-F2AB-674E-A5CF-887C69B1934D}" type="datetimeFigureOut">
              <a:rPr lang="en-US" smtClean="0"/>
              <a:t>12/16/24</a:t>
            </a:fld>
            <a:endParaRPr lang="en-US"/>
          </a:p>
        </p:txBody>
      </p:sp>
      <p:sp>
        <p:nvSpPr>
          <p:cNvPr id="6" name="Footer Placeholder 5">
            <a:extLst>
              <a:ext uri="{FF2B5EF4-FFF2-40B4-BE49-F238E27FC236}">
                <a16:creationId xmlns:a16="http://schemas.microsoft.com/office/drawing/2014/main" id="{D7A2BAE3-6B3A-C917-5BD3-68F9CA508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6D2BA-BC7F-0103-B6F1-107C99CB6092}"/>
              </a:ext>
            </a:extLst>
          </p:cNvPr>
          <p:cNvSpPr>
            <a:spLocks noGrp="1"/>
          </p:cNvSpPr>
          <p:nvPr>
            <p:ph type="sldNum" sz="quarter" idx="12"/>
          </p:nvPr>
        </p:nvSpPr>
        <p:spPr/>
        <p:txBody>
          <a:bodyPr/>
          <a:lstStyle/>
          <a:p>
            <a:fld id="{0FCC21CC-CDE4-2341-A61F-018214F4232F}" type="slidenum">
              <a:rPr lang="en-US" smtClean="0"/>
              <a:t>‹#›</a:t>
            </a:fld>
            <a:endParaRPr lang="en-US"/>
          </a:p>
        </p:txBody>
      </p:sp>
    </p:spTree>
    <p:extLst>
      <p:ext uri="{BB962C8B-B14F-4D97-AF65-F5344CB8AC3E}">
        <p14:creationId xmlns:p14="http://schemas.microsoft.com/office/powerpoint/2010/main" val="72546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6296D-406C-6F31-4574-EB64A9B18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094C43-AB7A-3025-19FD-7B87D2E3E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FE5D2-198D-8321-8355-0B03262EE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BF163A-F2AB-674E-A5CF-887C69B1934D}" type="datetimeFigureOut">
              <a:rPr lang="en-US" smtClean="0"/>
              <a:t>12/16/24</a:t>
            </a:fld>
            <a:endParaRPr lang="en-US"/>
          </a:p>
        </p:txBody>
      </p:sp>
      <p:sp>
        <p:nvSpPr>
          <p:cNvPr id="5" name="Footer Placeholder 4">
            <a:extLst>
              <a:ext uri="{FF2B5EF4-FFF2-40B4-BE49-F238E27FC236}">
                <a16:creationId xmlns:a16="http://schemas.microsoft.com/office/drawing/2014/main" id="{09514F4C-E122-8D0C-99B5-55F8E8092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FD8D8A-FE40-137D-0890-A619ED8B1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CC21CC-CDE4-2341-A61F-018214F4232F}" type="slidenum">
              <a:rPr lang="en-US" smtClean="0"/>
              <a:t>‹#›</a:t>
            </a:fld>
            <a:endParaRPr lang="en-US"/>
          </a:p>
        </p:txBody>
      </p:sp>
    </p:spTree>
    <p:extLst>
      <p:ext uri="{BB962C8B-B14F-4D97-AF65-F5344CB8AC3E}">
        <p14:creationId xmlns:p14="http://schemas.microsoft.com/office/powerpoint/2010/main" val="2474568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4" name="TextBox 3">
            <a:extLst>
              <a:ext uri="{FF2B5EF4-FFF2-40B4-BE49-F238E27FC236}">
                <a16:creationId xmlns:a16="http://schemas.microsoft.com/office/drawing/2014/main" id="{90DB1964-AE3A-043E-9053-4DA8B4712747}"/>
              </a:ext>
            </a:extLst>
          </p:cNvPr>
          <p:cNvSpPr txBox="1"/>
          <p:nvPr/>
        </p:nvSpPr>
        <p:spPr>
          <a:xfrm>
            <a:off x="838200" y="713312"/>
            <a:ext cx="4038600" cy="54313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Hospital Data Modeling</a:t>
            </a:r>
          </a:p>
          <a:p>
            <a:pPr>
              <a:lnSpc>
                <a:spcPct val="90000"/>
              </a:lnSpc>
              <a:spcBef>
                <a:spcPct val="0"/>
              </a:spcBef>
              <a:spcAft>
                <a:spcPts val="600"/>
              </a:spcAft>
            </a:pPr>
            <a:endParaRPr lang="en-US" sz="44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2F7C0ABD-BCCC-4933-0807-54C914DA3F48}"/>
              </a:ext>
            </a:extLst>
          </p:cNvPr>
          <p:cNvSpPr>
            <a:spLocks noGrp="1"/>
          </p:cNvSpPr>
          <p:nvPr>
            <p:ph type="subTitle" idx="1"/>
          </p:nvPr>
        </p:nvSpPr>
        <p:spPr>
          <a:xfrm>
            <a:off x="6095999" y="713313"/>
            <a:ext cx="5257801" cy="5431376"/>
          </a:xfrm>
        </p:spPr>
        <p:txBody>
          <a:bodyPr vert="horz" lIns="91440" tIns="45720" rIns="91440" bIns="45720" rtlCol="0" anchor="ctr">
            <a:normAutofit/>
          </a:bodyPr>
          <a:lstStyle/>
          <a:p>
            <a:pPr indent="-228600" algn="l">
              <a:buFont typeface="Arial" panose="020B0604020202020204" pitchFamily="34" charset="0"/>
              <a:buChar char="•"/>
            </a:pPr>
            <a:endParaRPr lang="en-US" sz="2000" b="1" dirty="0"/>
          </a:p>
          <a:p>
            <a:pPr algn="l"/>
            <a:r>
              <a:rPr lang="en-US" sz="2000" b="1" dirty="0"/>
              <a:t>        Team Members:</a:t>
            </a:r>
          </a:p>
          <a:p>
            <a:pPr indent="-228600" algn="l">
              <a:buFont typeface="Arial" panose="020B0604020202020204" pitchFamily="34" charset="0"/>
              <a:buChar char="•"/>
            </a:pPr>
            <a:r>
              <a:rPr lang="en-US" sz="2000" b="1" dirty="0"/>
              <a:t>Prashanth Vadityavath</a:t>
            </a:r>
          </a:p>
          <a:p>
            <a:pPr indent="-228600" algn="l">
              <a:buFont typeface="Arial" panose="020B0604020202020204" pitchFamily="34" charset="0"/>
              <a:buChar char="•"/>
            </a:pPr>
            <a:r>
              <a:rPr lang="en-US" sz="2000" b="1" dirty="0"/>
              <a:t>Sai Manikanta Battula</a:t>
            </a:r>
          </a:p>
          <a:p>
            <a:pPr indent="-228600" algn="l">
              <a:buFont typeface="Arial" panose="020B0604020202020204" pitchFamily="34" charset="0"/>
              <a:buChar char="•"/>
            </a:pPr>
            <a:r>
              <a:rPr lang="en-US" sz="2000" b="1" dirty="0"/>
              <a:t>Hanok Naidu</a:t>
            </a:r>
          </a:p>
        </p:txBody>
      </p:sp>
    </p:spTree>
    <p:extLst>
      <p:ext uri="{BB962C8B-B14F-4D97-AF65-F5344CB8AC3E}">
        <p14:creationId xmlns:p14="http://schemas.microsoft.com/office/powerpoint/2010/main" val="3921196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23;p32">
            <a:extLst>
              <a:ext uri="{FF2B5EF4-FFF2-40B4-BE49-F238E27FC236}">
                <a16:creationId xmlns:a16="http://schemas.microsoft.com/office/drawing/2014/main" id="{0745E5C8-A331-A315-ED99-F08241F5A663}"/>
              </a:ext>
            </a:extLst>
          </p:cNvPr>
          <p:cNvSpPr txBox="1">
            <a:spLocks noGrp="1"/>
          </p:cNvSpPr>
          <p:nvPr>
            <p:ph type="title"/>
          </p:nvPr>
        </p:nvSpPr>
        <p:spPr>
          <a:xfrm>
            <a:off x="626300" y="306900"/>
            <a:ext cx="10821900" cy="714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US" dirty="0"/>
              <a:t>NoSQL  Database :</a:t>
            </a:r>
            <a:endParaRPr dirty="0"/>
          </a:p>
        </p:txBody>
      </p:sp>
      <p:sp>
        <p:nvSpPr>
          <p:cNvPr id="7" name="Google Shape;224;p32">
            <a:extLst>
              <a:ext uri="{FF2B5EF4-FFF2-40B4-BE49-F238E27FC236}">
                <a16:creationId xmlns:a16="http://schemas.microsoft.com/office/drawing/2014/main" id="{38616C90-5979-D0BA-4986-040D7003A0E6}"/>
              </a:ext>
            </a:extLst>
          </p:cNvPr>
          <p:cNvSpPr txBox="1">
            <a:spLocks/>
          </p:cNvSpPr>
          <p:nvPr/>
        </p:nvSpPr>
        <p:spPr>
          <a:xfrm>
            <a:off x="487100" y="1130500"/>
            <a:ext cx="10961100" cy="5236200"/>
          </a:xfrm>
          <a:prstGeom prst="rect">
            <a:avLst/>
          </a:prstGeom>
        </p:spPr>
        <p:txBody>
          <a:bodyPr spcFirstLastPara="1" vert="horz" wrap="square" lIns="0" tIns="0" rIns="0" bIns="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1200"/>
              </a:spcBef>
              <a:buFont typeface="Arial" panose="020B0604020202020204" pitchFamily="34" charset="0"/>
              <a:buNone/>
            </a:pPr>
            <a:r>
              <a:rPr lang="en-US" sz="2200">
                <a:latin typeface="Times New Roman"/>
                <a:ea typeface="Times New Roman"/>
                <a:cs typeface="Times New Roman"/>
                <a:sym typeface="Times New Roman"/>
              </a:rPr>
              <a:t>In a NoSQL database like MongoDB, data organization differs from traditional SQL databases, as it does not rely on tables and relationships.</a:t>
            </a:r>
          </a:p>
          <a:p>
            <a:pPr marL="457200" indent="-355600">
              <a:lnSpc>
                <a:spcPct val="115000"/>
              </a:lnSpc>
              <a:spcBef>
                <a:spcPts val="1200"/>
              </a:spcBef>
              <a:buClr>
                <a:schemeClr val="lt1"/>
              </a:buClr>
              <a:buSzPts val="2000"/>
              <a:buFont typeface="Times New Roman"/>
              <a:buChar char="●"/>
            </a:pPr>
            <a:r>
              <a:rPr lang="en-US" sz="2200">
                <a:latin typeface="Times New Roman"/>
                <a:ea typeface="Times New Roman"/>
                <a:cs typeface="Times New Roman"/>
                <a:sym typeface="Times New Roman"/>
              </a:rPr>
              <a:t>MongoDB, being a document-oriented database, utilizes BSON documents, which are a binary representation of JSON documents.</a:t>
            </a:r>
          </a:p>
          <a:p>
            <a:pPr marL="457200" indent="-355600">
              <a:lnSpc>
                <a:spcPct val="115000"/>
              </a:lnSpc>
              <a:spcBef>
                <a:spcPts val="0"/>
              </a:spcBef>
              <a:buClr>
                <a:schemeClr val="lt1"/>
              </a:buClr>
              <a:buSzPts val="2000"/>
              <a:buFont typeface="Times New Roman"/>
              <a:buChar char="●"/>
            </a:pPr>
            <a:r>
              <a:rPr lang="en-US" sz="2200">
                <a:latin typeface="Times New Roman"/>
                <a:ea typeface="Times New Roman"/>
                <a:cs typeface="Times New Roman"/>
                <a:sym typeface="Times New Roman"/>
              </a:rPr>
              <a:t>For our Hospital database, instead of maintaining separate tables for Patients, Diseases, Doctors, and related entities, we can adopt a consolidated approach. </a:t>
            </a:r>
          </a:p>
          <a:p>
            <a:pPr marL="457200" indent="-355600">
              <a:lnSpc>
                <a:spcPct val="115000"/>
              </a:lnSpc>
              <a:spcBef>
                <a:spcPts val="0"/>
              </a:spcBef>
              <a:buClr>
                <a:schemeClr val="lt1"/>
              </a:buClr>
              <a:buSzPts val="2000"/>
              <a:buFont typeface="Times New Roman"/>
              <a:buChar char="●"/>
            </a:pPr>
            <a:r>
              <a:rPr lang="en-US" sz="2200">
                <a:latin typeface="Times New Roman"/>
                <a:ea typeface="Times New Roman"/>
                <a:cs typeface="Times New Roman"/>
                <a:sym typeface="Times New Roman"/>
              </a:rPr>
              <a:t>A single "Treatments" collection may be employed, wherein each treatment document encapsulates embedded documents representing associated patient, disease, medication, doctor, nurse, vaccine, and appointment details. This denormalized approach offers advantages such as expedited data retrieval by minimizing the necessity for intricate, join-intensive queries.</a:t>
            </a:r>
          </a:p>
          <a:p>
            <a:pPr marL="457200" indent="-355600">
              <a:lnSpc>
                <a:spcPct val="115000"/>
              </a:lnSpc>
              <a:spcBef>
                <a:spcPts val="0"/>
              </a:spcBef>
              <a:buClr>
                <a:schemeClr val="lt1"/>
              </a:buClr>
              <a:buSzPts val="2000"/>
              <a:buFont typeface="Times New Roman"/>
              <a:buChar char="●"/>
            </a:pPr>
            <a:r>
              <a:rPr lang="en-US" sz="2200">
                <a:latin typeface="Times New Roman"/>
                <a:ea typeface="Times New Roman"/>
                <a:cs typeface="Times New Roman"/>
                <a:sym typeface="Times New Roman"/>
              </a:rPr>
              <a:t>For the Hospital database, "Treatments"  has a collection where each document represents a treatment event and includes embedded documents for associated entities.</a:t>
            </a:r>
            <a:endParaRPr lang="en-US" dirty="0"/>
          </a:p>
        </p:txBody>
      </p:sp>
    </p:spTree>
    <p:extLst>
      <p:ext uri="{BB962C8B-B14F-4D97-AF65-F5344CB8AC3E}">
        <p14:creationId xmlns:p14="http://schemas.microsoft.com/office/powerpoint/2010/main" val="59381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9;p33">
            <a:extLst>
              <a:ext uri="{FF2B5EF4-FFF2-40B4-BE49-F238E27FC236}">
                <a16:creationId xmlns:a16="http://schemas.microsoft.com/office/drawing/2014/main" id="{8B4D9C89-EAF7-BA4E-CF1E-696AB6703F4C}"/>
              </a:ext>
            </a:extLst>
          </p:cNvPr>
          <p:cNvSpPr txBox="1"/>
          <p:nvPr/>
        </p:nvSpPr>
        <p:spPr>
          <a:xfrm>
            <a:off x="336375" y="361650"/>
            <a:ext cx="3958200" cy="644635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Example:</a:t>
            </a:r>
            <a:endParaRPr sz="1600" b="1" dirty="0">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Clr>
                <a:schemeClr val="dk1"/>
              </a:buClr>
              <a:buSzPts val="1100"/>
              <a:buFont typeface="Arial"/>
              <a:buNone/>
            </a:pPr>
            <a:r>
              <a:rPr lang="en-US" sz="1000" dirty="0"/>
              <a:t>{</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"_id": </a:t>
            </a:r>
            <a:r>
              <a:rPr lang="en-US" sz="1000" dirty="0" err="1"/>
              <a:t>ObjectId</a:t>
            </a:r>
            <a:r>
              <a:rPr lang="en-US" sz="1000" dirty="0"/>
              <a:t>("5fe4eae0472a3b1d5c3e2536"),</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"patient": {</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a:t>
            </a:r>
            <a:r>
              <a:rPr lang="en-US" sz="1000" dirty="0" err="1"/>
              <a:t>first_name</a:t>
            </a:r>
            <a:r>
              <a:rPr lang="en-US" sz="1000" dirty="0"/>
              <a:t>": "John",</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a:t>
            </a:r>
            <a:r>
              <a:rPr lang="en-US" sz="1000" dirty="0" err="1"/>
              <a:t>last_name</a:t>
            </a:r>
            <a:r>
              <a:rPr lang="en-US" sz="1000" dirty="0"/>
              <a:t>": "Doe",</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"dob": </a:t>
            </a:r>
            <a:r>
              <a:rPr lang="en-US" sz="1000" dirty="0" err="1"/>
              <a:t>ISODate</a:t>
            </a:r>
            <a:r>
              <a:rPr lang="en-US" sz="1000" dirty="0"/>
              <a:t>("1990-05-15"),</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"gender": "M",</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"contact": "123-456-7890",</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"address": "123 Main St"</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"disease": {</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a:t>
            </a:r>
            <a:r>
              <a:rPr lang="en-US" sz="1000" dirty="0" err="1"/>
              <a:t>disease_name</a:t>
            </a:r>
            <a:r>
              <a:rPr lang="en-US" sz="1000" dirty="0"/>
              <a:t>": "Flu",</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a:t>
            </a:r>
            <a:r>
              <a:rPr lang="en-US" sz="1000" dirty="0" err="1"/>
              <a:t>disease_type</a:t>
            </a:r>
            <a:r>
              <a:rPr lang="en-US" sz="1000" dirty="0"/>
              <a:t>": "Viral"</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"medication": {</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a:t>
            </a:r>
            <a:r>
              <a:rPr lang="en-US" sz="1000" dirty="0" err="1"/>
              <a:t>medication_name</a:t>
            </a:r>
            <a:r>
              <a:rPr lang="en-US" sz="1000" dirty="0"/>
              <a:t>": "Ibuprofen"</a:t>
            </a:r>
            <a:endParaRPr sz="1000" dirty="0"/>
          </a:p>
          <a:p>
            <a:pPr marL="0" lvl="0" indent="0" algn="l" rtl="0">
              <a:lnSpc>
                <a:spcPct val="115000"/>
              </a:lnSpc>
              <a:spcBef>
                <a:spcPts val="1200"/>
              </a:spcBef>
              <a:spcAft>
                <a:spcPts val="0"/>
              </a:spcAft>
              <a:buClr>
                <a:schemeClr val="dk1"/>
              </a:buClr>
              <a:buSzPts val="1100"/>
              <a:buFont typeface="Arial"/>
              <a:buNone/>
            </a:pPr>
            <a:r>
              <a:rPr lang="en-US" sz="1000" dirty="0"/>
              <a:t>  },</a:t>
            </a:r>
            <a:endParaRPr sz="1000" dirty="0"/>
          </a:p>
          <a:p>
            <a:pPr marL="0" lvl="0" indent="0" algn="l" rtl="0">
              <a:spcBef>
                <a:spcPts val="0"/>
              </a:spcBef>
              <a:spcAft>
                <a:spcPts val="0"/>
              </a:spcAft>
              <a:buNone/>
            </a:pPr>
            <a:endParaRPr sz="1300" dirty="0">
              <a:latin typeface="Avenir"/>
              <a:ea typeface="Avenir"/>
              <a:cs typeface="Avenir"/>
              <a:sym typeface="Avenir"/>
            </a:endParaRPr>
          </a:p>
        </p:txBody>
      </p:sp>
      <p:sp>
        <p:nvSpPr>
          <p:cNvPr id="5" name="Google Shape;230;p33">
            <a:extLst>
              <a:ext uri="{FF2B5EF4-FFF2-40B4-BE49-F238E27FC236}">
                <a16:creationId xmlns:a16="http://schemas.microsoft.com/office/drawing/2014/main" id="{032AC46B-46EA-933B-59D7-622C4F034EF2}"/>
              </a:ext>
            </a:extLst>
          </p:cNvPr>
          <p:cNvSpPr txBox="1"/>
          <p:nvPr/>
        </p:nvSpPr>
        <p:spPr>
          <a:xfrm>
            <a:off x="3803555" y="74890"/>
            <a:ext cx="5050513" cy="66864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"doctor": {</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a:t>
            </a:r>
            <a:r>
              <a:rPr lang="en-US" sz="1000" dirty="0" err="1">
                <a:latin typeface="Times New Roman"/>
                <a:ea typeface="Times New Roman"/>
                <a:cs typeface="Times New Roman"/>
                <a:sym typeface="Times New Roman"/>
              </a:rPr>
              <a:t>first_name</a:t>
            </a:r>
            <a:r>
              <a:rPr lang="en-US" sz="1000" dirty="0">
                <a:latin typeface="Times New Roman"/>
                <a:ea typeface="Times New Roman"/>
                <a:cs typeface="Times New Roman"/>
                <a:sym typeface="Times New Roman"/>
              </a:rPr>
              <a:t>": "Dr. Smith",</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a:t>
            </a:r>
            <a:r>
              <a:rPr lang="en-US" sz="1000" dirty="0" err="1">
                <a:latin typeface="Times New Roman"/>
                <a:ea typeface="Times New Roman"/>
                <a:cs typeface="Times New Roman"/>
                <a:sym typeface="Times New Roman"/>
              </a:rPr>
              <a:t>last_name</a:t>
            </a:r>
            <a:r>
              <a:rPr lang="en-US" sz="1000" dirty="0">
                <a:latin typeface="Times New Roman"/>
                <a:ea typeface="Times New Roman"/>
                <a:cs typeface="Times New Roman"/>
                <a:sym typeface="Times New Roman"/>
              </a:rPr>
              <a:t>": "Johnson",</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"specialty": "Cardiology",</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"contact": "987-654-3210"</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"nurse": {</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a:t>
            </a:r>
            <a:r>
              <a:rPr lang="en-US" sz="1000" dirty="0" err="1">
                <a:latin typeface="Times New Roman"/>
                <a:ea typeface="Times New Roman"/>
                <a:cs typeface="Times New Roman"/>
                <a:sym typeface="Times New Roman"/>
              </a:rPr>
              <a:t>first_name</a:t>
            </a:r>
            <a:r>
              <a:rPr lang="en-US" sz="1000" dirty="0">
                <a:latin typeface="Times New Roman"/>
                <a:ea typeface="Times New Roman"/>
                <a:cs typeface="Times New Roman"/>
                <a:sym typeface="Times New Roman"/>
              </a:rPr>
              <a:t>": "Mary",</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a:t>
            </a:r>
            <a:r>
              <a:rPr lang="en-US" sz="1000" dirty="0" err="1">
                <a:latin typeface="Times New Roman"/>
                <a:ea typeface="Times New Roman"/>
                <a:cs typeface="Times New Roman"/>
                <a:sym typeface="Times New Roman"/>
              </a:rPr>
              <a:t>last_name</a:t>
            </a:r>
            <a:r>
              <a:rPr lang="en-US" sz="1000" dirty="0">
                <a:latin typeface="Times New Roman"/>
                <a:ea typeface="Times New Roman"/>
                <a:cs typeface="Times New Roman"/>
                <a:sym typeface="Times New Roman"/>
              </a:rPr>
              <a:t>": "Johnson",</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"contact": "555-123-4567"</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a:t>
            </a: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"vaccine": {</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a:t>
            </a:r>
            <a:r>
              <a:rPr lang="en-US" sz="1000" dirty="0" err="1">
                <a:latin typeface="Times New Roman"/>
                <a:ea typeface="Times New Roman"/>
                <a:cs typeface="Times New Roman"/>
                <a:sym typeface="Times New Roman"/>
              </a:rPr>
              <a:t>vaccine_name</a:t>
            </a:r>
            <a:r>
              <a:rPr lang="en-US" sz="1000" dirty="0">
                <a:latin typeface="Times New Roman"/>
                <a:ea typeface="Times New Roman"/>
                <a:cs typeface="Times New Roman"/>
                <a:sym typeface="Times New Roman"/>
              </a:rPr>
              <a:t>": "COVID-19 Vaccine",</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"manufacturer": "Pfizer"</a:t>
            </a:r>
            <a:endParaRPr sz="10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000" dirty="0">
                <a:latin typeface="Times New Roman"/>
                <a:ea typeface="Times New Roman"/>
                <a:cs typeface="Times New Roman"/>
                <a:sym typeface="Times New Roman"/>
              </a:rPr>
              <a:t>  },</a:t>
            </a:r>
            <a:endParaRPr sz="1000" dirty="0">
              <a:latin typeface="Times New Roman"/>
              <a:ea typeface="Times New Roman"/>
              <a:cs typeface="Times New Roman"/>
              <a:sym typeface="Times New Roman"/>
            </a:endParaRPr>
          </a:p>
        </p:txBody>
      </p:sp>
      <p:sp>
        <p:nvSpPr>
          <p:cNvPr id="7" name="Google Shape;232;p33">
            <a:extLst>
              <a:ext uri="{FF2B5EF4-FFF2-40B4-BE49-F238E27FC236}">
                <a16:creationId xmlns:a16="http://schemas.microsoft.com/office/drawing/2014/main" id="{12479ECC-64F5-BDFB-E5FB-EBE0B6AFCC5C}"/>
              </a:ext>
            </a:extLst>
          </p:cNvPr>
          <p:cNvSpPr txBox="1"/>
          <p:nvPr/>
        </p:nvSpPr>
        <p:spPr>
          <a:xfrm>
            <a:off x="6656597" y="811950"/>
            <a:ext cx="3784200" cy="27412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000"/>
              </a:spcBef>
              <a:spcAft>
                <a:spcPts val="0"/>
              </a:spcAft>
              <a:buClr>
                <a:schemeClr val="dk1"/>
              </a:buClr>
              <a:buSzPts val="1100"/>
              <a:buFont typeface="Arial"/>
              <a:buNone/>
            </a:pPr>
            <a:r>
              <a:rPr lang="en-US" sz="1200" dirty="0">
                <a:latin typeface="Times New Roman"/>
                <a:ea typeface="Times New Roman"/>
                <a:cs typeface="Times New Roman"/>
                <a:sym typeface="Times New Roman"/>
              </a:rPr>
              <a:t>"appointment": {</a:t>
            </a:r>
            <a:endParaRPr sz="12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appointment_time</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ISODate</a:t>
            </a:r>
            <a:r>
              <a:rPr lang="en-US" sz="1200" dirty="0">
                <a:latin typeface="Times New Roman"/>
                <a:ea typeface="Times New Roman"/>
                <a:cs typeface="Times New Roman"/>
                <a:sym typeface="Times New Roman"/>
              </a:rPr>
              <a:t>("2023-01-10T10:00:00"),</a:t>
            </a:r>
            <a:endParaRPr sz="12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appointment_date</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ISODate</a:t>
            </a:r>
            <a:r>
              <a:rPr lang="en-US" sz="1200" dirty="0">
                <a:latin typeface="Times New Roman"/>
                <a:ea typeface="Times New Roman"/>
                <a:cs typeface="Times New Roman"/>
                <a:sym typeface="Times New Roman"/>
              </a:rPr>
              <a:t>("2023-01-10")</a:t>
            </a:r>
            <a:endParaRPr sz="12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200" dirty="0">
                <a:latin typeface="Times New Roman"/>
                <a:ea typeface="Times New Roman"/>
                <a:cs typeface="Times New Roman"/>
                <a:sym typeface="Times New Roman"/>
              </a:rPr>
              <a:t>  }</a:t>
            </a:r>
            <a:endParaRPr sz="1200" dirty="0">
              <a:latin typeface="Times New Roman"/>
              <a:ea typeface="Times New Roman"/>
              <a:cs typeface="Times New Roman"/>
              <a:sym typeface="Times New Roman"/>
            </a:endParaRPr>
          </a:p>
          <a:p>
            <a:pPr marL="0" lvl="0" indent="0" algn="l" rtl="0">
              <a:lnSpc>
                <a:spcPct val="115000"/>
              </a:lnSpc>
              <a:spcBef>
                <a:spcPts val="2000"/>
              </a:spcBef>
              <a:spcAft>
                <a:spcPts val="0"/>
              </a:spcAft>
              <a:buClr>
                <a:schemeClr val="dk1"/>
              </a:buClr>
              <a:buSzPts val="1100"/>
              <a:buFont typeface="Arial"/>
              <a:buNone/>
            </a:pPr>
            <a:r>
              <a:rPr lang="en-US"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8209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7;p34">
            <a:extLst>
              <a:ext uri="{FF2B5EF4-FFF2-40B4-BE49-F238E27FC236}">
                <a16:creationId xmlns:a16="http://schemas.microsoft.com/office/drawing/2014/main" id="{AA0A689D-F3E9-6626-02A0-DB6C906BC072}"/>
              </a:ext>
            </a:extLst>
          </p:cNvPr>
          <p:cNvSpPr txBox="1">
            <a:spLocks noGrp="1"/>
          </p:cNvSpPr>
          <p:nvPr>
            <p:ph type="title"/>
          </p:nvPr>
        </p:nvSpPr>
        <p:spPr>
          <a:xfrm>
            <a:off x="669450" y="327175"/>
            <a:ext cx="10853100" cy="683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US" sz="3300"/>
              <a:t>Data Management with AWS:</a:t>
            </a:r>
            <a:endParaRPr sz="3300"/>
          </a:p>
        </p:txBody>
      </p:sp>
      <p:sp>
        <p:nvSpPr>
          <p:cNvPr id="5" name="Google Shape;238;p34">
            <a:extLst>
              <a:ext uri="{FF2B5EF4-FFF2-40B4-BE49-F238E27FC236}">
                <a16:creationId xmlns:a16="http://schemas.microsoft.com/office/drawing/2014/main" id="{5522D45F-134B-5BA5-1AB6-69C4733BF72A}"/>
              </a:ext>
            </a:extLst>
          </p:cNvPr>
          <p:cNvSpPr txBox="1">
            <a:spLocks/>
          </p:cNvSpPr>
          <p:nvPr/>
        </p:nvSpPr>
        <p:spPr>
          <a:xfrm>
            <a:off x="669450" y="1151788"/>
            <a:ext cx="3272950" cy="2029800"/>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0" indent="0">
              <a:lnSpc>
                <a:spcPct val="105000"/>
              </a:lnSpc>
              <a:spcBef>
                <a:spcPts val="1200"/>
              </a:spcBef>
              <a:buClr>
                <a:schemeClr val="lt1"/>
              </a:buClr>
              <a:buSzPts val="2400"/>
              <a:buNone/>
            </a:pPr>
            <a:r>
              <a:rPr lang="en-US" sz="2400" b="1" dirty="0">
                <a:latin typeface="Times New Roman"/>
                <a:ea typeface="Times New Roman"/>
                <a:cs typeface="Times New Roman"/>
                <a:sym typeface="Times New Roman"/>
              </a:rPr>
              <a:t>Resilience Features:</a:t>
            </a:r>
          </a:p>
          <a:p>
            <a:pPr marL="0" indent="0">
              <a:lnSpc>
                <a:spcPct val="105000"/>
              </a:lnSpc>
              <a:spcBef>
                <a:spcPts val="1200"/>
              </a:spcBef>
              <a:buFont typeface="Arial" panose="020B0604020202020204" pitchFamily="34" charset="0"/>
              <a:buNone/>
            </a:pPr>
            <a:r>
              <a:rPr lang="en-US" sz="1700" b="1" dirty="0">
                <a:latin typeface="Times New Roman"/>
                <a:ea typeface="Times New Roman"/>
                <a:cs typeface="Times New Roman"/>
                <a:sym typeface="Times New Roman"/>
              </a:rPr>
              <a:t>	Multi-AZ Deployment</a:t>
            </a:r>
          </a:p>
          <a:p>
            <a:pPr marL="0" indent="0">
              <a:lnSpc>
                <a:spcPct val="105000"/>
              </a:lnSpc>
              <a:spcBef>
                <a:spcPts val="1200"/>
              </a:spcBef>
              <a:buFont typeface="Arial" panose="020B0604020202020204" pitchFamily="34" charset="0"/>
              <a:buNone/>
            </a:pPr>
            <a:r>
              <a:rPr lang="en-US" sz="1700" b="1" dirty="0">
                <a:latin typeface="Times New Roman"/>
                <a:ea typeface="Times New Roman"/>
                <a:cs typeface="Times New Roman"/>
                <a:sym typeface="Times New Roman"/>
              </a:rPr>
              <a:t>	Disaster Recovery</a:t>
            </a:r>
          </a:p>
          <a:p>
            <a:pPr marL="0" indent="0">
              <a:lnSpc>
                <a:spcPct val="105000"/>
              </a:lnSpc>
              <a:spcBef>
                <a:spcPts val="1200"/>
              </a:spcBef>
              <a:buFont typeface="Arial" panose="020B0604020202020204" pitchFamily="34" charset="0"/>
              <a:buNone/>
            </a:pPr>
            <a:r>
              <a:rPr lang="en-US" sz="1700" b="1" dirty="0">
                <a:latin typeface="Times New Roman"/>
                <a:ea typeface="Times New Roman"/>
                <a:cs typeface="Times New Roman"/>
                <a:sym typeface="Times New Roman"/>
              </a:rPr>
              <a:t>	Automated Backups</a:t>
            </a:r>
          </a:p>
          <a:p>
            <a:pPr marL="0" indent="0">
              <a:lnSpc>
                <a:spcPct val="105000"/>
              </a:lnSpc>
              <a:spcBef>
                <a:spcPts val="1200"/>
              </a:spcBef>
              <a:buFont typeface="Arial" panose="020B0604020202020204" pitchFamily="34" charset="0"/>
              <a:buNone/>
            </a:pPr>
            <a:r>
              <a:rPr lang="en-US" sz="1700" b="1" dirty="0">
                <a:latin typeface="Times New Roman"/>
                <a:ea typeface="Times New Roman"/>
                <a:cs typeface="Times New Roman"/>
                <a:sym typeface="Times New Roman"/>
              </a:rPr>
              <a:t>	Amazon Route 53</a:t>
            </a:r>
          </a:p>
          <a:p>
            <a:pPr marL="0" indent="0">
              <a:lnSpc>
                <a:spcPct val="105000"/>
              </a:lnSpc>
              <a:spcBef>
                <a:spcPts val="1200"/>
              </a:spcBef>
              <a:buFont typeface="Arial" panose="020B0604020202020204" pitchFamily="34" charset="0"/>
              <a:buNone/>
            </a:pPr>
            <a:endParaRPr lang="en-US" sz="1900" b="1" dirty="0">
              <a:latin typeface="Times New Roman"/>
              <a:ea typeface="Times New Roman"/>
              <a:cs typeface="Times New Roman"/>
              <a:sym typeface="Times New Roman"/>
            </a:endParaRPr>
          </a:p>
          <a:p>
            <a:pPr marL="0" indent="0">
              <a:lnSpc>
                <a:spcPct val="105000"/>
              </a:lnSpc>
              <a:spcBef>
                <a:spcPts val="1200"/>
              </a:spcBef>
              <a:spcAft>
                <a:spcPts val="1200"/>
              </a:spcAft>
              <a:buFont typeface="Arial" panose="020B0604020202020204" pitchFamily="34" charset="0"/>
              <a:buNone/>
            </a:pPr>
            <a:endParaRPr lang="en-US" sz="1900" b="1" dirty="0">
              <a:latin typeface="Times New Roman"/>
              <a:ea typeface="Times New Roman"/>
              <a:cs typeface="Times New Roman"/>
              <a:sym typeface="Times New Roman"/>
            </a:endParaRPr>
          </a:p>
        </p:txBody>
      </p:sp>
      <p:sp>
        <p:nvSpPr>
          <p:cNvPr id="7" name="Google Shape;240;p34">
            <a:extLst>
              <a:ext uri="{FF2B5EF4-FFF2-40B4-BE49-F238E27FC236}">
                <a16:creationId xmlns:a16="http://schemas.microsoft.com/office/drawing/2014/main" id="{8366C726-6FFB-59C2-922E-B76131F44569}"/>
              </a:ext>
            </a:extLst>
          </p:cNvPr>
          <p:cNvSpPr txBox="1"/>
          <p:nvPr/>
        </p:nvSpPr>
        <p:spPr>
          <a:xfrm>
            <a:off x="3942400" y="1151800"/>
            <a:ext cx="4603200" cy="181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lt1"/>
              </a:buClr>
              <a:buSzPts val="1400"/>
              <a:buFont typeface="Times New Roman"/>
              <a:buChar char="●"/>
            </a:pPr>
            <a:r>
              <a:rPr lang="en-US" sz="1700" dirty="0">
                <a:solidFill>
                  <a:schemeClr val="lt1"/>
                </a:solidFill>
                <a:latin typeface="Times New Roman"/>
                <a:ea typeface="Times New Roman"/>
                <a:cs typeface="Times New Roman"/>
                <a:sym typeface="Times New Roman"/>
              </a:rPr>
              <a:t> </a:t>
            </a:r>
            <a:r>
              <a:rPr lang="en-US" sz="2400" b="1" dirty="0">
                <a:solidFill>
                  <a:schemeClr val="lt1"/>
                </a:solidFill>
                <a:latin typeface="Times New Roman"/>
                <a:ea typeface="Times New Roman"/>
                <a:cs typeface="Times New Roman"/>
                <a:sym typeface="Times New Roman"/>
              </a:rPr>
              <a:t>Security Features: </a:t>
            </a:r>
            <a:endParaRPr sz="2400" b="1" dirty="0">
              <a:solidFill>
                <a:schemeClr val="lt1"/>
              </a:solidFill>
              <a:latin typeface="Times New Roman"/>
              <a:ea typeface="Times New Roman"/>
              <a:cs typeface="Times New Roman"/>
              <a:sym typeface="Times New Roman"/>
            </a:endParaRPr>
          </a:p>
          <a:p>
            <a:pPr marL="0" lvl="0" indent="0" algn="l" rtl="0">
              <a:spcBef>
                <a:spcPts val="1200"/>
              </a:spcBef>
              <a:spcAft>
                <a:spcPts val="0"/>
              </a:spcAft>
              <a:buNone/>
            </a:pPr>
            <a:r>
              <a:rPr lang="en-US" sz="1700" dirty="0">
                <a:solidFill>
                  <a:schemeClr val="lt1"/>
                </a:solidFill>
                <a:latin typeface="Times New Roman"/>
                <a:ea typeface="Times New Roman"/>
                <a:cs typeface="Times New Roman"/>
                <a:sym typeface="Times New Roman"/>
              </a:rPr>
              <a:t>Encryption</a:t>
            </a:r>
            <a:endParaRPr sz="17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US" sz="1700" dirty="0">
                <a:solidFill>
                  <a:schemeClr val="lt1"/>
                </a:solidFill>
                <a:latin typeface="Times New Roman"/>
                <a:ea typeface="Times New Roman"/>
                <a:cs typeface="Times New Roman"/>
                <a:sym typeface="Times New Roman"/>
              </a:rPr>
              <a:t>AWS Key Management Service (KMS)</a:t>
            </a:r>
            <a:endParaRPr sz="17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US" sz="1700" dirty="0">
                <a:solidFill>
                  <a:schemeClr val="lt1"/>
                </a:solidFill>
                <a:latin typeface="Times New Roman"/>
                <a:ea typeface="Times New Roman"/>
                <a:cs typeface="Times New Roman"/>
                <a:sym typeface="Times New Roman"/>
              </a:rPr>
              <a:t>IAM Roles</a:t>
            </a:r>
            <a:endParaRPr sz="17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US" sz="1700" dirty="0">
                <a:solidFill>
                  <a:schemeClr val="lt1"/>
                </a:solidFill>
                <a:latin typeface="Times New Roman"/>
                <a:ea typeface="Times New Roman"/>
                <a:cs typeface="Times New Roman"/>
                <a:sym typeface="Times New Roman"/>
              </a:rPr>
              <a:t>VPC Isolation</a:t>
            </a:r>
            <a:endParaRPr sz="1700" dirty="0">
              <a:solidFill>
                <a:schemeClr val="lt1"/>
              </a:solidFill>
              <a:latin typeface="Times New Roman"/>
              <a:ea typeface="Times New Roman"/>
              <a:cs typeface="Times New Roman"/>
              <a:sym typeface="Times New Roman"/>
            </a:endParaRPr>
          </a:p>
        </p:txBody>
      </p:sp>
      <p:pic>
        <p:nvPicPr>
          <p:cNvPr id="8" name="Google Shape;241;p34" descr="A diagram of a computer&#10;&#10;Description automatically generated">
            <a:extLst>
              <a:ext uri="{FF2B5EF4-FFF2-40B4-BE49-F238E27FC236}">
                <a16:creationId xmlns:a16="http://schemas.microsoft.com/office/drawing/2014/main" id="{E4348573-7F19-3CC9-08EA-615328832D6C}"/>
              </a:ext>
            </a:extLst>
          </p:cNvPr>
          <p:cNvPicPr preferRelativeResize="0"/>
          <p:nvPr/>
        </p:nvPicPr>
        <p:blipFill>
          <a:blip r:embed="rId2">
            <a:alphaModFix/>
          </a:blip>
          <a:stretch>
            <a:fillRect/>
          </a:stretch>
        </p:blipFill>
        <p:spPr>
          <a:xfrm>
            <a:off x="5574535" y="418675"/>
            <a:ext cx="6617465" cy="3673924"/>
          </a:xfrm>
          <a:prstGeom prst="rect">
            <a:avLst/>
          </a:prstGeom>
          <a:noFill/>
          <a:ln>
            <a:noFill/>
          </a:ln>
        </p:spPr>
      </p:pic>
      <p:graphicFrame>
        <p:nvGraphicFramePr>
          <p:cNvPr id="10" name="Google Shape;239;p34">
            <a:extLst>
              <a:ext uri="{FF2B5EF4-FFF2-40B4-BE49-F238E27FC236}">
                <a16:creationId xmlns:a16="http://schemas.microsoft.com/office/drawing/2014/main" id="{FE897A7D-A9DC-212C-2034-F055F2421D57}"/>
              </a:ext>
            </a:extLst>
          </p:cNvPr>
          <p:cNvGraphicFramePr/>
          <p:nvPr>
            <p:extLst>
              <p:ext uri="{D42A27DB-BD31-4B8C-83A1-F6EECF244321}">
                <p14:modId xmlns:p14="http://schemas.microsoft.com/office/powerpoint/2010/main" val="3340057720"/>
              </p:ext>
            </p:extLst>
          </p:nvPr>
        </p:nvGraphicFramePr>
        <p:xfrm>
          <a:off x="630900" y="3519600"/>
          <a:ext cx="10930200" cy="285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419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46;p35">
            <a:extLst>
              <a:ext uri="{FF2B5EF4-FFF2-40B4-BE49-F238E27FC236}">
                <a16:creationId xmlns:a16="http://schemas.microsoft.com/office/drawing/2014/main" id="{6A291139-78F4-34F0-03D2-F45991BAFBC3}"/>
              </a:ext>
            </a:extLst>
          </p:cNvPr>
          <p:cNvSpPr txBox="1">
            <a:spLocks noGrp="1"/>
          </p:cNvSpPr>
          <p:nvPr>
            <p:ph type="title"/>
          </p:nvPr>
        </p:nvSpPr>
        <p:spPr>
          <a:xfrm>
            <a:off x="377875" y="119600"/>
            <a:ext cx="10961100" cy="792300"/>
          </a:xfrm>
          <a:prstGeom prst="rect">
            <a:avLst/>
          </a:prstGeom>
        </p:spPr>
        <p:txBody>
          <a:bodyPr spcFirstLastPara="1" wrap="square" lIns="0" tIns="0" rIns="0" bIns="0" anchor="t" anchorCtr="0">
            <a:normAutofit/>
          </a:bodyPr>
          <a:lstStyle/>
          <a:p>
            <a:pPr marL="19050" lvl="0" algn="l" rtl="0">
              <a:spcBef>
                <a:spcPts val="0"/>
              </a:spcBef>
              <a:spcAft>
                <a:spcPts val="0"/>
              </a:spcAft>
              <a:buSzPts val="3300"/>
            </a:pPr>
            <a:r>
              <a:rPr lang="en-US" sz="3300" b="1" dirty="0">
                <a:latin typeface="Times New Roman" panose="02020603050405020304" pitchFamily="18" charset="0"/>
                <a:cs typeface="Times New Roman" panose="02020603050405020304" pitchFamily="18" charset="0"/>
              </a:rPr>
              <a:t>					Snowflake </a:t>
            </a:r>
            <a:endParaRPr sz="3300" b="1" dirty="0">
              <a:latin typeface="Times New Roman" panose="02020603050405020304" pitchFamily="18" charset="0"/>
              <a:cs typeface="Times New Roman" panose="02020603050405020304" pitchFamily="18" charset="0"/>
            </a:endParaRPr>
          </a:p>
        </p:txBody>
      </p:sp>
      <p:sp>
        <p:nvSpPr>
          <p:cNvPr id="10" name="Google Shape;247;p35">
            <a:extLst>
              <a:ext uri="{FF2B5EF4-FFF2-40B4-BE49-F238E27FC236}">
                <a16:creationId xmlns:a16="http://schemas.microsoft.com/office/drawing/2014/main" id="{4442FDF7-722F-62D4-4384-B7E6B713E851}"/>
              </a:ext>
            </a:extLst>
          </p:cNvPr>
          <p:cNvSpPr txBox="1">
            <a:spLocks/>
          </p:cNvSpPr>
          <p:nvPr/>
        </p:nvSpPr>
        <p:spPr>
          <a:xfrm>
            <a:off x="377875" y="1002535"/>
            <a:ext cx="11367600" cy="5465172"/>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1200"/>
              </a:spcBef>
              <a:buClr>
                <a:schemeClr val="dk1"/>
              </a:buClr>
              <a:buSzPts val="1100"/>
              <a:buFont typeface="Arial"/>
              <a:buNone/>
            </a:pPr>
            <a:r>
              <a:rPr lang="en-US" sz="2000" dirty="0">
                <a:latin typeface="Times New Roman"/>
                <a:ea typeface="Times New Roman"/>
                <a:cs typeface="Times New Roman"/>
                <a:sym typeface="Times New Roman"/>
              </a:rPr>
              <a:t>Snowflake is a cloud-based data warehousing platform that offers several advantages that can be beneficial for a hospital database. </a:t>
            </a:r>
          </a:p>
          <a:p>
            <a:pPr marL="0" indent="0">
              <a:lnSpc>
                <a:spcPct val="115000"/>
              </a:lnSpc>
              <a:spcBef>
                <a:spcPts val="1200"/>
              </a:spcBef>
              <a:buClr>
                <a:schemeClr val="dk1"/>
              </a:buClr>
              <a:buSzPts val="1100"/>
              <a:buFont typeface="Arial"/>
              <a:buNone/>
            </a:pPr>
            <a:r>
              <a:rPr lang="en-US" sz="2000" dirty="0">
                <a:latin typeface="Times New Roman"/>
                <a:ea typeface="Times New Roman"/>
                <a:cs typeface="Times New Roman"/>
                <a:sym typeface="Times New Roman"/>
              </a:rPr>
              <a:t>Here are few advantages of Snowflake that could help in the context of a hospital database:</a:t>
            </a:r>
          </a:p>
          <a:p>
            <a:pPr marL="457200" indent="-355600">
              <a:lnSpc>
                <a:spcPct val="115000"/>
              </a:lnSpc>
              <a:spcBef>
                <a:spcPts val="1200"/>
              </a:spcBef>
              <a:buClr>
                <a:schemeClr val="lt1"/>
              </a:buClr>
              <a:buSzPts val="2000"/>
              <a:buFont typeface="Times New Roman"/>
              <a:buChar char="●"/>
            </a:pPr>
            <a:r>
              <a:rPr lang="en-US" sz="2000" b="1" dirty="0">
                <a:latin typeface="Times New Roman"/>
                <a:ea typeface="Times New Roman"/>
                <a:cs typeface="Times New Roman"/>
                <a:sym typeface="Times New Roman"/>
              </a:rPr>
              <a:t>Separation of Storage and Compute</a:t>
            </a:r>
          </a:p>
          <a:p>
            <a:pPr marL="457200" indent="-355600">
              <a:lnSpc>
                <a:spcPct val="115000"/>
              </a:lnSpc>
              <a:spcBef>
                <a:spcPts val="0"/>
              </a:spcBef>
              <a:buClr>
                <a:schemeClr val="lt1"/>
              </a:buClr>
              <a:buSzPts val="2000"/>
              <a:buFont typeface="Times New Roman"/>
              <a:buChar char="●"/>
            </a:pPr>
            <a:r>
              <a:rPr lang="en-US" sz="2000" b="1" dirty="0">
                <a:latin typeface="Times New Roman"/>
                <a:ea typeface="Times New Roman"/>
                <a:cs typeface="Times New Roman"/>
                <a:sym typeface="Times New Roman"/>
              </a:rPr>
              <a:t>Elastic Scalability</a:t>
            </a:r>
          </a:p>
          <a:p>
            <a:pPr marL="457200" indent="-355600">
              <a:lnSpc>
                <a:spcPct val="115000"/>
              </a:lnSpc>
              <a:spcBef>
                <a:spcPts val="0"/>
              </a:spcBef>
              <a:buClr>
                <a:schemeClr val="lt1"/>
              </a:buClr>
              <a:buSzPts val="2000"/>
              <a:buFont typeface="Times New Roman"/>
              <a:buChar char="●"/>
            </a:pPr>
            <a:r>
              <a:rPr lang="en-US" sz="2000" b="1" dirty="0">
                <a:latin typeface="Times New Roman"/>
                <a:ea typeface="Times New Roman"/>
                <a:cs typeface="Times New Roman"/>
                <a:sym typeface="Times New Roman"/>
              </a:rPr>
              <a:t>Zero-Copy Cloning</a:t>
            </a:r>
          </a:p>
          <a:p>
            <a:pPr marL="457200" indent="-355600">
              <a:lnSpc>
                <a:spcPct val="115000"/>
              </a:lnSpc>
              <a:spcBef>
                <a:spcPts val="0"/>
              </a:spcBef>
              <a:buClr>
                <a:schemeClr val="lt1"/>
              </a:buClr>
              <a:buSzPts val="2000"/>
              <a:buFont typeface="Times New Roman"/>
              <a:buChar char="●"/>
            </a:pPr>
            <a:r>
              <a:rPr lang="en-US" sz="2000" b="1" dirty="0">
                <a:latin typeface="Times New Roman"/>
                <a:ea typeface="Times New Roman"/>
                <a:cs typeface="Times New Roman"/>
                <a:sym typeface="Times New Roman"/>
              </a:rPr>
              <a:t>Secure Data Sharing</a:t>
            </a:r>
          </a:p>
          <a:p>
            <a:pPr marL="457200" indent="-355600">
              <a:lnSpc>
                <a:spcPct val="115000"/>
              </a:lnSpc>
              <a:spcBef>
                <a:spcPts val="0"/>
              </a:spcBef>
              <a:buClr>
                <a:schemeClr val="lt1"/>
              </a:buClr>
              <a:buSzPts val="2000"/>
              <a:buFont typeface="Times New Roman"/>
              <a:buChar char="●"/>
            </a:pPr>
            <a:r>
              <a:rPr lang="en-US" sz="2000" b="1" dirty="0">
                <a:latin typeface="Times New Roman"/>
                <a:ea typeface="Times New Roman"/>
                <a:cs typeface="Times New Roman"/>
                <a:sym typeface="Times New Roman"/>
              </a:rPr>
              <a:t>Time-Travel and Data Versioning</a:t>
            </a:r>
          </a:p>
          <a:p>
            <a:pPr marL="457200" indent="-355600">
              <a:lnSpc>
                <a:spcPct val="115000"/>
              </a:lnSpc>
              <a:spcBef>
                <a:spcPts val="0"/>
              </a:spcBef>
              <a:buClr>
                <a:schemeClr val="lt1"/>
              </a:buClr>
              <a:buSzPts val="2000"/>
              <a:buFont typeface="Times New Roman"/>
              <a:buChar char="●"/>
            </a:pPr>
            <a:r>
              <a:rPr lang="en-US" sz="2000" b="1" dirty="0">
                <a:latin typeface="Times New Roman"/>
                <a:ea typeface="Times New Roman"/>
                <a:cs typeface="Times New Roman"/>
                <a:sym typeface="Times New Roman"/>
              </a:rPr>
              <a:t>Built-in Data Security and Compliance</a:t>
            </a:r>
          </a:p>
          <a:p>
            <a:pPr marL="457200" indent="-355600">
              <a:lnSpc>
                <a:spcPct val="115000"/>
              </a:lnSpc>
              <a:spcBef>
                <a:spcPts val="0"/>
              </a:spcBef>
              <a:buClr>
                <a:schemeClr val="lt1"/>
              </a:buClr>
              <a:buSzPts val="2000"/>
              <a:buFont typeface="Times New Roman"/>
              <a:buChar char="●"/>
            </a:pPr>
            <a:r>
              <a:rPr lang="en-US" sz="2000" b="1" dirty="0">
                <a:latin typeface="Times New Roman"/>
                <a:ea typeface="Times New Roman"/>
                <a:cs typeface="Times New Roman"/>
                <a:sym typeface="Times New Roman"/>
              </a:rPr>
              <a:t>Global Availability and Multi-Cloud Support</a:t>
            </a:r>
          </a:p>
          <a:p>
            <a:pPr marL="457200" indent="-355600">
              <a:lnSpc>
                <a:spcPct val="115000"/>
              </a:lnSpc>
              <a:spcBef>
                <a:spcPts val="0"/>
              </a:spcBef>
              <a:buClr>
                <a:schemeClr val="lt1"/>
              </a:buClr>
              <a:buSzPts val="2000"/>
              <a:buFont typeface="Times New Roman"/>
              <a:buChar char="●"/>
            </a:pPr>
            <a:r>
              <a:rPr lang="en-US" sz="2000" b="1" dirty="0">
                <a:latin typeface="Times New Roman"/>
                <a:ea typeface="Times New Roman"/>
                <a:cs typeface="Times New Roman"/>
                <a:sym typeface="Times New Roman"/>
              </a:rPr>
              <a:t>Performance Optimization and Query Pushdown</a:t>
            </a:r>
          </a:p>
          <a:p>
            <a:pPr marL="457200" indent="-355600">
              <a:lnSpc>
                <a:spcPct val="115000"/>
              </a:lnSpc>
              <a:spcBef>
                <a:spcPts val="0"/>
              </a:spcBef>
              <a:buClr>
                <a:schemeClr val="lt1"/>
              </a:buClr>
              <a:buSzPts val="2000"/>
              <a:buFont typeface="Times New Roman"/>
              <a:buChar char="●"/>
            </a:pPr>
            <a:r>
              <a:rPr lang="en-US" sz="2000" b="1" dirty="0">
                <a:latin typeface="Times New Roman"/>
                <a:ea typeface="Times New Roman"/>
                <a:cs typeface="Times New Roman"/>
                <a:sym typeface="Times New Roman"/>
              </a:rPr>
              <a:t>Schema-on-Read Approach</a:t>
            </a:r>
          </a:p>
          <a:p>
            <a:pPr marL="0" indent="0">
              <a:spcBef>
                <a:spcPts val="1200"/>
              </a:spcBef>
              <a:buFont typeface="Arial" panose="020B0604020202020204" pitchFamily="34" charset="0"/>
              <a:buNone/>
            </a:pPr>
            <a:endParaRPr lang="en-US" sz="2000" dirty="0"/>
          </a:p>
        </p:txBody>
      </p:sp>
    </p:spTree>
    <p:extLst>
      <p:ext uri="{BB962C8B-B14F-4D97-AF65-F5344CB8AC3E}">
        <p14:creationId xmlns:p14="http://schemas.microsoft.com/office/powerpoint/2010/main" val="322985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88DB7746-2365-F3CE-C6E1-676F4AEF7C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A8AFBC80-0457-8B93-88D9-FE39C40E9F24}"/>
              </a:ext>
            </a:extLst>
          </p:cNvPr>
          <p:cNvSpPr>
            <a:spLocks noGrp="1"/>
          </p:cNvSpPr>
          <p:nvPr>
            <p:ph idx="1"/>
          </p:nvPr>
        </p:nvSpPr>
        <p:spPr>
          <a:xfrm>
            <a:off x="3341795" y="3892550"/>
            <a:ext cx="2567516" cy="911436"/>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Thank you</a:t>
            </a:r>
          </a:p>
        </p:txBody>
      </p:sp>
      <p:pic>
        <p:nvPicPr>
          <p:cNvPr id="9" name="Graphic 8" descr="Smiling Face with No Fill">
            <a:extLst>
              <a:ext uri="{FF2B5EF4-FFF2-40B4-BE49-F238E27FC236}">
                <a16:creationId xmlns:a16="http://schemas.microsoft.com/office/drawing/2014/main" id="{C2653079-0EA1-44B9-B47D-9716A3DAF9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68111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2442F-20A1-276F-ACEB-9F5F40AB16DB}"/>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Hospital Data WareHouse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Google Shape;97;p14">
            <a:extLst>
              <a:ext uri="{FF2B5EF4-FFF2-40B4-BE49-F238E27FC236}">
                <a16:creationId xmlns:a16="http://schemas.microsoft.com/office/drawing/2014/main" id="{C4C6001C-AD78-EC8E-B84D-55C407CEB491}"/>
              </a:ext>
            </a:extLst>
          </p:cNvPr>
          <p:cNvSpPr txBox="1">
            <a:spLocks noGrp="1"/>
          </p:cNvSpPr>
          <p:nvPr>
            <p:ph idx="1"/>
          </p:nvPr>
        </p:nvSpPr>
        <p:spPr>
          <a:xfrm>
            <a:off x="4447308" y="591344"/>
            <a:ext cx="6906491" cy="5585619"/>
          </a:xfrm>
          <a:prstGeom prst="rect">
            <a:avLst/>
          </a:prstGeom>
        </p:spPr>
        <p:txBody>
          <a:bodyPr spcFirstLastPara="1" lIns="0" tIns="0" rIns="0" bIns="0" anchor="ctr" anchorCtr="0">
            <a:normAutofit/>
          </a:bodyPr>
          <a:lstStyle/>
          <a:p>
            <a:r>
              <a:rPr lang="en-US" sz="2000">
                <a:latin typeface="Times New Roman" panose="02020603050405020304" pitchFamily="18" charset="0"/>
                <a:cs typeface="Times New Roman" panose="02020603050405020304" pitchFamily="18" charset="0"/>
              </a:rPr>
              <a:t>The primary challenge highlighted in this scenario is the inefficiency and lack of centralized data management within a large hospital system. Patient records, disease progression details, medication information, treatment plans, and staff data are fragmented, resulting in operational inefficiencies and difficulties in meeting healthcare compliance standards. The absence of a unified system complicates data retrieval, updates, and analysis, ultimately affecting patient care and the hospital’s overall functionality.</a:t>
            </a:r>
          </a:p>
          <a:p>
            <a:r>
              <a:rPr lang="en-US" sz="2000">
                <a:latin typeface="Times New Roman" panose="02020603050405020304" pitchFamily="18" charset="0"/>
                <a:cs typeface="Times New Roman" panose="02020603050405020304" pitchFamily="18" charset="0"/>
              </a:rPr>
              <a:t>To address these issues, implementing a relational database system and a data warehouse solution becomes essential. Such a solution would streamline data organization, enhance resource management, and enable insightful analysis for better healthcare delivery. The proposed system should emphasize security, scalability, and performance while offering real-time data access and supporting batch processing. Additionally, it must integrate seamlessly with the hospital's existing IT infrastructure to ensure efficient operations and improved patient outcomes.</a:t>
            </a:r>
          </a:p>
        </p:txBody>
      </p:sp>
    </p:spTree>
    <p:extLst>
      <p:ext uri="{BB962C8B-B14F-4D97-AF65-F5344CB8AC3E}">
        <p14:creationId xmlns:p14="http://schemas.microsoft.com/office/powerpoint/2010/main" val="273202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38AB-5858-82F9-DA66-2BC1252D651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ED34F4A-716F-772C-D9ED-603639DEEC1A}"/>
              </a:ext>
            </a:extLst>
          </p:cNvPr>
          <p:cNvSpPr>
            <a:spLocks noGrp="1"/>
          </p:cNvSpPr>
          <p:nvPr>
            <p:ph type="subTitle" idx="1"/>
          </p:nvPr>
        </p:nvSpPr>
        <p:spPr/>
        <p:txBody>
          <a:bodyPr/>
          <a:lstStyle/>
          <a:p>
            <a:endParaRPr lang="en-US"/>
          </a:p>
        </p:txBody>
      </p:sp>
      <p:pic>
        <p:nvPicPr>
          <p:cNvPr id="4" name="Google Shape;103;p15">
            <a:extLst>
              <a:ext uri="{FF2B5EF4-FFF2-40B4-BE49-F238E27FC236}">
                <a16:creationId xmlns:a16="http://schemas.microsoft.com/office/drawing/2014/main" id="{A495605B-4529-D312-74D8-5742989ECBD8}"/>
              </a:ext>
            </a:extLst>
          </p:cNvPr>
          <p:cNvPicPr preferRelativeResize="0"/>
          <p:nvPr/>
        </p:nvPicPr>
        <p:blipFill>
          <a:blip r:embed="rId2">
            <a:alphaModFix/>
          </a:blip>
          <a:srcRect l="1355" t="5120" r="630" b="1613"/>
          <a:stretch/>
        </p:blipFill>
        <p:spPr>
          <a:xfrm>
            <a:off x="0" y="0"/>
            <a:ext cx="12191999" cy="6858000"/>
          </a:xfrm>
          <a:prstGeom prst="rect">
            <a:avLst/>
          </a:prstGeom>
          <a:noFill/>
          <a:ln>
            <a:noFill/>
          </a:ln>
        </p:spPr>
      </p:pic>
    </p:spTree>
    <p:extLst>
      <p:ext uri="{BB962C8B-B14F-4D97-AF65-F5344CB8AC3E}">
        <p14:creationId xmlns:p14="http://schemas.microsoft.com/office/powerpoint/2010/main" val="301160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5;p17">
            <a:extLst>
              <a:ext uri="{FF2B5EF4-FFF2-40B4-BE49-F238E27FC236}">
                <a16:creationId xmlns:a16="http://schemas.microsoft.com/office/drawing/2014/main" id="{02C3B571-0F6F-C427-7427-D3647F4592B0}"/>
              </a:ext>
            </a:extLst>
          </p:cNvPr>
          <p:cNvSpPr txBox="1">
            <a:spLocks noGrp="1"/>
          </p:cNvSpPr>
          <p:nvPr>
            <p:ph idx="1"/>
          </p:nvPr>
        </p:nvSpPr>
        <p:spPr>
          <a:xfrm>
            <a:off x="0" y="0"/>
            <a:ext cx="12192000" cy="68580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SzPts val="1800"/>
              <a:buNone/>
            </a:pPr>
            <a:r>
              <a:rPr lang="en-US" sz="1800" b="1" i="0" u="none" strike="noStrike">
                <a:latin typeface="Times New Roman"/>
                <a:ea typeface="Times New Roman"/>
                <a:cs typeface="Times New Roman"/>
                <a:sym typeface="Times New Roman"/>
              </a:rPr>
              <a:t> Relationships:</a:t>
            </a:r>
            <a:endParaRPr lang="en-US" sz="1800" b="1">
              <a:latin typeface="Times New Roman"/>
              <a:ea typeface="Times New Roman"/>
              <a:cs typeface="Times New Roman"/>
              <a:sym typeface="Times New Roman"/>
            </a:endParaRPr>
          </a:p>
          <a:p>
            <a:pPr marL="228600" lvl="0" indent="-228600" algn="l" rtl="0">
              <a:lnSpc>
                <a:spcPct val="120000"/>
              </a:lnSpc>
              <a:spcBef>
                <a:spcPts val="900"/>
              </a:spcBef>
              <a:spcAft>
                <a:spcPts val="0"/>
              </a:spcAft>
              <a:buSzPts val="1400"/>
              <a:buChar char="•"/>
            </a:pPr>
            <a:r>
              <a:rPr lang="en-US" sz="1400" b="1" i="0" u="none" strike="noStrike">
                <a:latin typeface="Times New Roman"/>
                <a:ea typeface="Times New Roman"/>
                <a:cs typeface="Times New Roman"/>
                <a:sym typeface="Times New Roman"/>
              </a:rPr>
              <a:t>Patients-Diseases: Many-to-Many</a:t>
            </a:r>
            <a:endParaRPr lang="en-US" sz="1400" b="0" i="0" u="none" strike="noStrike">
              <a:latin typeface="Times New Roman"/>
              <a:ea typeface="Times New Roman"/>
              <a:cs typeface="Times New Roman"/>
              <a:sym typeface="Times New Roman"/>
            </a:endParaRPr>
          </a:p>
          <a:p>
            <a:pPr marL="742950" lvl="1" indent="-285750" algn="l" rtl="0">
              <a:lnSpc>
                <a:spcPct val="120000"/>
              </a:lnSpc>
              <a:spcBef>
                <a:spcPts val="900"/>
              </a:spcBef>
              <a:spcAft>
                <a:spcPts val="0"/>
              </a:spcAft>
              <a:buSzPts val="1400"/>
              <a:buFont typeface="Arial"/>
              <a:buChar char="•"/>
            </a:pPr>
            <a:r>
              <a:rPr lang="en-US" sz="1400" b="0" i="0" u="none" strike="noStrike">
                <a:latin typeface="Times New Roman"/>
                <a:ea typeface="Times New Roman"/>
                <a:cs typeface="Times New Roman"/>
                <a:sym typeface="Times New Roman"/>
              </a:rPr>
              <a:t>Explanation: A patient can have multiple diseases, and a disease can affect multiple patients.</a:t>
            </a:r>
            <a:endParaRPr lang="en-US"/>
          </a:p>
          <a:p>
            <a:pPr marL="228600" lvl="0" indent="-228600" algn="l" rtl="0">
              <a:lnSpc>
                <a:spcPct val="120000"/>
              </a:lnSpc>
              <a:spcBef>
                <a:spcPts val="0"/>
              </a:spcBef>
              <a:spcAft>
                <a:spcPts val="0"/>
              </a:spcAft>
              <a:buSzPts val="1400"/>
              <a:buFont typeface="Arial"/>
              <a:buChar char="•"/>
            </a:pPr>
            <a:r>
              <a:rPr lang="en-US" sz="1400" b="1" i="0" u="none" strike="noStrike">
                <a:latin typeface="Times New Roman"/>
                <a:ea typeface="Times New Roman"/>
                <a:cs typeface="Times New Roman"/>
                <a:sym typeface="Times New Roman"/>
              </a:rPr>
              <a:t>Patients-Vaccine: Many-to-Many</a:t>
            </a:r>
            <a:endParaRPr lang="en-US" sz="1400" b="0" i="0" u="none" strike="noStrike">
              <a:latin typeface="Times New Roman"/>
              <a:ea typeface="Times New Roman"/>
              <a:cs typeface="Times New Roman"/>
              <a:sym typeface="Times New Roman"/>
            </a:endParaRPr>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Explanation: A patient can receive multiple vaccines, and a vaccine can be administered to multiple patients.</a:t>
            </a:r>
            <a:endParaRPr lang="en-US"/>
          </a:p>
          <a:p>
            <a:pPr marL="228600" lvl="0" indent="-228600" algn="l" rtl="0">
              <a:lnSpc>
                <a:spcPct val="120000"/>
              </a:lnSpc>
              <a:spcBef>
                <a:spcPts val="0"/>
              </a:spcBef>
              <a:spcAft>
                <a:spcPts val="0"/>
              </a:spcAft>
              <a:buSzPts val="1400"/>
              <a:buFont typeface="Arial"/>
              <a:buChar char="•"/>
            </a:pPr>
            <a:r>
              <a:rPr lang="en-US" sz="1400" b="1" i="0" u="none" strike="noStrike">
                <a:latin typeface="Times New Roman"/>
                <a:ea typeface="Times New Roman"/>
                <a:cs typeface="Times New Roman"/>
                <a:sym typeface="Times New Roman"/>
              </a:rPr>
              <a:t>Doctors-Treatments: One-to-Many</a:t>
            </a:r>
            <a:endParaRPr lang="en-US" sz="1400" b="0" i="0" u="none" strike="noStrike">
              <a:latin typeface="Times New Roman"/>
              <a:ea typeface="Times New Roman"/>
              <a:cs typeface="Times New Roman"/>
              <a:sym typeface="Times New Roman"/>
            </a:endParaRPr>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Explanation: This establishes a one-to-many relationship where each treatment is associated with one doctor, but a doctor can be associated with multiple treatments.</a:t>
            </a:r>
            <a:endParaRPr lang="en-US"/>
          </a:p>
          <a:p>
            <a:pPr marL="228600" lvl="0" indent="-228600" algn="l" rtl="0">
              <a:lnSpc>
                <a:spcPct val="120000"/>
              </a:lnSpc>
              <a:spcBef>
                <a:spcPts val="0"/>
              </a:spcBef>
              <a:spcAft>
                <a:spcPts val="0"/>
              </a:spcAft>
              <a:buSzPts val="1400"/>
              <a:buFont typeface="Arial"/>
              <a:buChar char="•"/>
            </a:pPr>
            <a:r>
              <a:rPr lang="en-US" sz="1400" b="1" i="0" u="none" strike="noStrike">
                <a:latin typeface="Times New Roman"/>
                <a:ea typeface="Times New Roman"/>
                <a:cs typeface="Times New Roman"/>
                <a:sym typeface="Times New Roman"/>
              </a:rPr>
              <a:t>Diseases-Treatments: One-to-Many</a:t>
            </a:r>
            <a:endParaRPr lang="en-US" sz="1400" b="0" i="0" u="none" strike="noStrike">
              <a:latin typeface="Times New Roman"/>
              <a:ea typeface="Times New Roman"/>
              <a:cs typeface="Times New Roman"/>
              <a:sym typeface="Times New Roman"/>
            </a:endParaRPr>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Explanation: This establishes a one-to-many relationship where each treatment is associated with one disease, but a disease can be associated with multiple treatments.</a:t>
            </a:r>
            <a:endParaRPr lang="en-US"/>
          </a:p>
          <a:p>
            <a:pPr marL="228600" lvl="0" indent="-228600" algn="l" rtl="0">
              <a:lnSpc>
                <a:spcPct val="120000"/>
              </a:lnSpc>
              <a:spcBef>
                <a:spcPts val="0"/>
              </a:spcBef>
              <a:spcAft>
                <a:spcPts val="0"/>
              </a:spcAft>
              <a:buSzPts val="1400"/>
              <a:buFont typeface="Arial"/>
              <a:buChar char="•"/>
            </a:pPr>
            <a:r>
              <a:rPr lang="en-US" sz="1400" b="1" i="0" u="none" strike="noStrike">
                <a:latin typeface="Times New Roman"/>
                <a:ea typeface="Times New Roman"/>
                <a:cs typeface="Times New Roman"/>
                <a:sym typeface="Times New Roman"/>
              </a:rPr>
              <a:t>Medications-Treatments: One-to-Many</a:t>
            </a:r>
            <a:endParaRPr lang="en-US" sz="1400" b="0" i="0" u="none" strike="noStrike">
              <a:latin typeface="Times New Roman"/>
              <a:ea typeface="Times New Roman"/>
              <a:cs typeface="Times New Roman"/>
              <a:sym typeface="Times New Roman"/>
            </a:endParaRPr>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Explanation: This establishes a one-to-many relationship where each treatment is associated with one medication, but a medication can be associated with multiple treatments.</a:t>
            </a:r>
            <a:endParaRPr lang="en-US"/>
          </a:p>
          <a:p>
            <a:pPr marL="228600" lvl="0" indent="-228600" algn="l" rtl="0">
              <a:lnSpc>
                <a:spcPct val="120000"/>
              </a:lnSpc>
              <a:spcBef>
                <a:spcPts val="0"/>
              </a:spcBef>
              <a:spcAft>
                <a:spcPts val="0"/>
              </a:spcAft>
              <a:buSzPts val="1400"/>
              <a:buFont typeface="Arial"/>
              <a:buChar char="•"/>
            </a:pPr>
            <a:r>
              <a:rPr lang="en-US" sz="1400" b="1" i="0" u="none" strike="noStrike">
                <a:latin typeface="Times New Roman"/>
                <a:ea typeface="Times New Roman"/>
                <a:cs typeface="Times New Roman"/>
                <a:sym typeface="Times New Roman"/>
              </a:rPr>
              <a:t>Nurses-Treatments: One-to-Many</a:t>
            </a:r>
            <a:endParaRPr lang="en-US" sz="1400" b="0" i="0" u="none" strike="noStrike">
              <a:latin typeface="Times New Roman"/>
              <a:ea typeface="Times New Roman"/>
              <a:cs typeface="Times New Roman"/>
              <a:sym typeface="Times New Roman"/>
            </a:endParaRPr>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Explanation: This establishes a one-to-many relationship where each treatment is associated with one nurse, but a nurse can be associated with multiple treatments.</a:t>
            </a:r>
            <a:endParaRPr lang="en-US"/>
          </a:p>
          <a:p>
            <a:pPr marL="228600" lvl="0" indent="-228600" algn="l" rtl="0">
              <a:lnSpc>
                <a:spcPct val="120000"/>
              </a:lnSpc>
              <a:spcBef>
                <a:spcPts val="0"/>
              </a:spcBef>
              <a:spcAft>
                <a:spcPts val="0"/>
              </a:spcAft>
              <a:buSzPts val="1400"/>
              <a:buFont typeface="Arial"/>
              <a:buChar char="•"/>
            </a:pPr>
            <a:r>
              <a:rPr lang="en-US" sz="1400" b="1" i="0" u="none" strike="noStrike">
                <a:latin typeface="Times New Roman"/>
                <a:ea typeface="Times New Roman"/>
                <a:cs typeface="Times New Roman"/>
                <a:sym typeface="Times New Roman"/>
              </a:rPr>
              <a:t>Patients-Hospital_Wards: One-to-Many</a:t>
            </a:r>
            <a:endParaRPr lang="en-US" sz="1400" b="0" i="0" u="none" strike="noStrike">
              <a:latin typeface="Times New Roman"/>
              <a:ea typeface="Times New Roman"/>
              <a:cs typeface="Times New Roman"/>
              <a:sym typeface="Times New Roman"/>
            </a:endParaRPr>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Explanation: This establishes a one-to-many relationship where each patient is assigned to one hospital ward, but a ward can have multiple patients.</a:t>
            </a:r>
            <a:endParaRPr lang="en-US"/>
          </a:p>
          <a:p>
            <a:pPr marL="228600" lvl="0" indent="-228600" algn="l" rtl="0">
              <a:lnSpc>
                <a:spcPct val="120000"/>
              </a:lnSpc>
              <a:spcBef>
                <a:spcPts val="0"/>
              </a:spcBef>
              <a:spcAft>
                <a:spcPts val="0"/>
              </a:spcAft>
              <a:buSzPts val="1400"/>
              <a:buFont typeface="Arial"/>
              <a:buChar char="•"/>
            </a:pPr>
            <a:r>
              <a:rPr lang="en-US" sz="1400" b="1" i="0" u="none" strike="noStrike">
                <a:latin typeface="Times New Roman"/>
                <a:ea typeface="Times New Roman"/>
                <a:cs typeface="Times New Roman"/>
                <a:sym typeface="Times New Roman"/>
              </a:rPr>
              <a:t>Appointments: One-to-Many</a:t>
            </a:r>
            <a:endParaRPr lang="en-US" sz="1400" b="0" i="0" u="none" strike="noStrike">
              <a:latin typeface="Times New Roman"/>
              <a:ea typeface="Times New Roman"/>
              <a:cs typeface="Times New Roman"/>
              <a:sym typeface="Times New Roman"/>
            </a:endParaRPr>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Explanation: This establishes one-to-many relationships:</a:t>
            </a:r>
            <a:endParaRPr lang="en-US"/>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Each appointment is associated with one patient.</a:t>
            </a:r>
            <a:endParaRPr lang="en-US"/>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Each appointment is associated with one doctor.</a:t>
            </a:r>
            <a:endParaRPr lang="en-US"/>
          </a:p>
          <a:p>
            <a:pPr marL="742950" lvl="1" indent="-285750" algn="l" rtl="0">
              <a:lnSpc>
                <a:spcPct val="120000"/>
              </a:lnSpc>
              <a:spcBef>
                <a:spcPts val="0"/>
              </a:spcBef>
              <a:spcAft>
                <a:spcPts val="0"/>
              </a:spcAft>
              <a:buSzPts val="1400"/>
              <a:buFont typeface="Arial"/>
              <a:buChar char="•"/>
            </a:pPr>
            <a:r>
              <a:rPr lang="en-US" sz="1400" b="0" i="0" u="none" strike="noStrike">
                <a:latin typeface="Times New Roman"/>
                <a:ea typeface="Times New Roman"/>
                <a:cs typeface="Times New Roman"/>
                <a:sym typeface="Times New Roman"/>
              </a:rPr>
              <a:t>Each appointment is associated with one treatment.</a:t>
            </a:r>
            <a:endParaRPr lang="en-US" dirty="0"/>
          </a:p>
        </p:txBody>
      </p:sp>
    </p:spTree>
    <p:extLst>
      <p:ext uri="{BB962C8B-B14F-4D97-AF65-F5344CB8AC3E}">
        <p14:creationId xmlns:p14="http://schemas.microsoft.com/office/powerpoint/2010/main" val="324585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99404FE3-487E-BDE9-B946-ADA3C6B2BA47}"/>
              </a:ext>
            </a:extLst>
          </p:cNvPr>
          <p:cNvPicPr>
            <a:picLocks noGrp="1" noChangeAspect="1"/>
          </p:cNvPicPr>
          <p:nvPr>
            <p:ph idx="1"/>
          </p:nvPr>
        </p:nvPicPr>
        <p:blipFill>
          <a:blip r:embed="rId2"/>
          <a:stretch>
            <a:fillRect/>
          </a:stretch>
        </p:blipFill>
        <p:spPr>
          <a:xfrm>
            <a:off x="0" y="-114300"/>
            <a:ext cx="12192000" cy="6972300"/>
          </a:xfrm>
        </p:spPr>
      </p:pic>
    </p:spTree>
    <p:extLst>
      <p:ext uri="{BB962C8B-B14F-4D97-AF65-F5344CB8AC3E}">
        <p14:creationId xmlns:p14="http://schemas.microsoft.com/office/powerpoint/2010/main" val="273135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4">
            <a:extLst>
              <a:ext uri="{FF2B5EF4-FFF2-40B4-BE49-F238E27FC236}">
                <a16:creationId xmlns:a16="http://schemas.microsoft.com/office/drawing/2014/main" id="{EEA723D3-6607-F88E-7907-D80DF6DF134E}"/>
              </a:ext>
            </a:extLst>
          </p:cNvPr>
          <p:cNvSpPr txBox="1">
            <a:spLocks/>
          </p:cNvSpPr>
          <p:nvPr/>
        </p:nvSpPr>
        <p:spPr>
          <a:xfrm>
            <a:off x="192975" y="1130425"/>
            <a:ext cx="5091000" cy="415500"/>
          </a:xfrm>
          <a:prstGeom prst="rect">
            <a:avLst/>
          </a:prstGeom>
          <a:ln w="9525" cap="flat" cmpd="sng">
            <a:solidFill>
              <a:schemeClr val="lt1"/>
            </a:solidFill>
            <a:prstDash val="solid"/>
            <a:round/>
            <a:headEnd type="none" w="sm" len="sm"/>
            <a:tailEnd type="none" w="sm" len="sm"/>
          </a:ln>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buClr>
                <a:schemeClr val="dk1"/>
              </a:buClr>
              <a:buSzPts val="990"/>
              <a:buFont typeface="Arial"/>
              <a:buNone/>
            </a:pPr>
            <a:r>
              <a:rPr lang="en-US" sz="2000" b="1" dirty="0">
                <a:solidFill>
                  <a:schemeClr val="dk1"/>
                </a:solidFill>
                <a:highlight>
                  <a:schemeClr val="lt1"/>
                </a:highlight>
                <a:latin typeface="Arial"/>
                <a:ea typeface="Arial"/>
                <a:cs typeface="Arial"/>
                <a:sym typeface="Arial"/>
              </a:rPr>
              <a:t>Show appointments with patient details:</a:t>
            </a:r>
          </a:p>
          <a:p>
            <a:pPr>
              <a:spcBef>
                <a:spcPts val="0"/>
              </a:spcBef>
              <a:buSzPts val="990"/>
            </a:pPr>
            <a:endParaRPr lang="en-US" sz="2000" dirty="0"/>
          </a:p>
        </p:txBody>
      </p:sp>
      <p:pic>
        <p:nvPicPr>
          <p:cNvPr id="5" name="Google Shape;162;p24">
            <a:extLst>
              <a:ext uri="{FF2B5EF4-FFF2-40B4-BE49-F238E27FC236}">
                <a16:creationId xmlns:a16="http://schemas.microsoft.com/office/drawing/2014/main" id="{59F8AAA5-F5D3-EA3A-3EB1-DA7C1547E26B}"/>
              </a:ext>
            </a:extLst>
          </p:cNvPr>
          <p:cNvPicPr preferRelativeResize="0"/>
          <p:nvPr/>
        </p:nvPicPr>
        <p:blipFill>
          <a:blip r:embed="rId2">
            <a:alphaModFix/>
          </a:blip>
          <a:srcRect l="18167" t="9494" b="26486"/>
          <a:stretch/>
        </p:blipFill>
        <p:spPr>
          <a:xfrm>
            <a:off x="987310" y="1973729"/>
            <a:ext cx="3863470" cy="3378855"/>
          </a:xfrm>
          <a:prstGeom prst="rect">
            <a:avLst/>
          </a:prstGeom>
          <a:noFill/>
          <a:ln>
            <a:noFill/>
          </a:ln>
        </p:spPr>
      </p:pic>
      <p:sp>
        <p:nvSpPr>
          <p:cNvPr id="6" name="Google Shape;163;p24">
            <a:extLst>
              <a:ext uri="{FF2B5EF4-FFF2-40B4-BE49-F238E27FC236}">
                <a16:creationId xmlns:a16="http://schemas.microsoft.com/office/drawing/2014/main" id="{EB92AE7D-D7DB-3A91-E457-0E1B6CB0B7B9}"/>
              </a:ext>
            </a:extLst>
          </p:cNvPr>
          <p:cNvSpPr txBox="1"/>
          <p:nvPr/>
        </p:nvSpPr>
        <p:spPr>
          <a:xfrm>
            <a:off x="6078300" y="1012205"/>
            <a:ext cx="5920725"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000" b="1" dirty="0">
                <a:solidFill>
                  <a:schemeClr val="dk1"/>
                </a:solidFill>
                <a:highlight>
                  <a:schemeClr val="lt1"/>
                </a:highlight>
              </a:rPr>
              <a:t>List patients with their diseases and medications:</a:t>
            </a:r>
            <a:endParaRPr sz="2000" b="1" dirty="0">
              <a:solidFill>
                <a:schemeClr val="dk1"/>
              </a:solidFill>
              <a:highlight>
                <a:schemeClr val="lt1"/>
              </a:highlight>
            </a:endParaRPr>
          </a:p>
        </p:txBody>
      </p:sp>
      <p:pic>
        <p:nvPicPr>
          <p:cNvPr id="7" name="Google Shape;164;p24">
            <a:extLst>
              <a:ext uri="{FF2B5EF4-FFF2-40B4-BE49-F238E27FC236}">
                <a16:creationId xmlns:a16="http://schemas.microsoft.com/office/drawing/2014/main" id="{98228A2E-8CBD-5E4C-F1AA-9B1BD372B193}"/>
              </a:ext>
            </a:extLst>
          </p:cNvPr>
          <p:cNvPicPr preferRelativeResize="0"/>
          <p:nvPr/>
        </p:nvPicPr>
        <p:blipFill>
          <a:blip r:embed="rId3">
            <a:alphaModFix/>
          </a:blip>
          <a:srcRect l="17673" t="9965" b="8296"/>
          <a:stretch/>
        </p:blipFill>
        <p:spPr>
          <a:xfrm>
            <a:off x="6288850" y="1973730"/>
            <a:ext cx="4510594" cy="3241964"/>
          </a:xfrm>
          <a:prstGeom prst="rect">
            <a:avLst/>
          </a:prstGeom>
          <a:noFill/>
          <a:ln>
            <a:noFill/>
          </a:ln>
        </p:spPr>
      </p:pic>
      <p:sp>
        <p:nvSpPr>
          <p:cNvPr id="8" name="Google Shape;165;p24">
            <a:extLst>
              <a:ext uri="{FF2B5EF4-FFF2-40B4-BE49-F238E27FC236}">
                <a16:creationId xmlns:a16="http://schemas.microsoft.com/office/drawing/2014/main" id="{B122BED6-05F7-B9B6-9BD4-5DEDC7ACA3EA}"/>
              </a:ext>
            </a:extLst>
          </p:cNvPr>
          <p:cNvSpPr txBox="1"/>
          <p:nvPr/>
        </p:nvSpPr>
        <p:spPr>
          <a:xfrm>
            <a:off x="3632050" y="83725"/>
            <a:ext cx="5635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lt1"/>
              </a:buClr>
              <a:buSzPts val="3600"/>
              <a:buFont typeface="Times New Roman"/>
              <a:buNone/>
            </a:pPr>
            <a:r>
              <a:rPr lang="en-US" sz="3600" dirty="0">
                <a:solidFill>
                  <a:schemeClr val="lt1"/>
                </a:solidFill>
                <a:latin typeface="Times New Roman"/>
                <a:ea typeface="Times New Roman"/>
                <a:cs typeface="Times New Roman"/>
                <a:sym typeface="Times New Roman"/>
              </a:rPr>
              <a:t>Operational Queries:</a:t>
            </a:r>
            <a:endParaRPr sz="3200" dirty="0">
              <a:solidFill>
                <a:schemeClr val="lt1"/>
              </a:solidFill>
              <a:latin typeface="Rockwell"/>
              <a:ea typeface="Rockwell"/>
              <a:cs typeface="Rockwell"/>
              <a:sym typeface="Rockwell"/>
            </a:endParaRPr>
          </a:p>
          <a:p>
            <a:pPr marL="0" lvl="0" indent="0" algn="l" rtl="0">
              <a:spcBef>
                <a:spcPts val="0"/>
              </a:spcBef>
              <a:spcAft>
                <a:spcPts val="0"/>
              </a:spcAft>
              <a:buNone/>
            </a:pPr>
            <a:endParaRPr sz="2000" dirty="0">
              <a:solidFill>
                <a:schemeClr val="lt1"/>
              </a:solidFill>
              <a:latin typeface="Avenir"/>
              <a:ea typeface="Avenir"/>
              <a:cs typeface="Avenir"/>
              <a:sym typeface="Avenir"/>
            </a:endParaRPr>
          </a:p>
        </p:txBody>
      </p:sp>
      <p:sp>
        <p:nvSpPr>
          <p:cNvPr id="10" name="TextBox 9">
            <a:extLst>
              <a:ext uri="{FF2B5EF4-FFF2-40B4-BE49-F238E27FC236}">
                <a16:creationId xmlns:a16="http://schemas.microsoft.com/office/drawing/2014/main" id="{CF4155E7-96CE-D6AF-8A41-7B8E81BF29AD}"/>
              </a:ext>
            </a:extLst>
          </p:cNvPr>
          <p:cNvSpPr txBox="1"/>
          <p:nvPr/>
        </p:nvSpPr>
        <p:spPr>
          <a:xfrm>
            <a:off x="4927135" y="260957"/>
            <a:ext cx="1723006" cy="1077218"/>
          </a:xfrm>
          <a:prstGeom prst="rect">
            <a:avLst/>
          </a:prstGeom>
          <a:noFill/>
        </p:spPr>
        <p:txBody>
          <a:bodyPr wrap="square">
            <a:spAutoFit/>
          </a:bodyPr>
          <a:lstStyle/>
          <a:p>
            <a:pPr marL="0" lvl="0" indent="0" algn="l" rtl="0">
              <a:spcBef>
                <a:spcPts val="0"/>
              </a:spcBef>
              <a:spcAft>
                <a:spcPts val="0"/>
              </a:spcAft>
              <a:buClr>
                <a:schemeClr val="lt1"/>
              </a:buClr>
              <a:buSzPts val="3600"/>
              <a:buFont typeface="Times New Roman"/>
              <a:buNone/>
            </a:pPr>
            <a:r>
              <a:rPr lang="en-US" sz="3200" dirty="0">
                <a:latin typeface="Times New Roman"/>
                <a:ea typeface="Times New Roman"/>
                <a:cs typeface="Times New Roman"/>
                <a:sym typeface="Times New Roman"/>
              </a:rPr>
              <a:t>Queries</a:t>
            </a:r>
            <a:endParaRPr lang="en-US" sz="3200" dirty="0">
              <a:latin typeface="Rockwell"/>
              <a:ea typeface="Rockwell"/>
              <a:cs typeface="Rockwell"/>
              <a:sym typeface="Rockwell"/>
            </a:endParaRPr>
          </a:p>
          <a:p>
            <a:pPr marL="0" lvl="0" indent="0" algn="l" rtl="0">
              <a:spcBef>
                <a:spcPts val="0"/>
              </a:spcBef>
              <a:spcAft>
                <a:spcPts val="0"/>
              </a:spcAft>
              <a:buNone/>
            </a:pPr>
            <a:endParaRPr lang="en-US" sz="3200" dirty="0">
              <a:latin typeface="Avenir"/>
              <a:ea typeface="Avenir"/>
              <a:cs typeface="Avenir"/>
              <a:sym typeface="Avenir"/>
            </a:endParaRPr>
          </a:p>
        </p:txBody>
      </p:sp>
    </p:spTree>
    <p:extLst>
      <p:ext uri="{BB962C8B-B14F-4D97-AF65-F5344CB8AC3E}">
        <p14:creationId xmlns:p14="http://schemas.microsoft.com/office/powerpoint/2010/main" val="132167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77;p26">
            <a:extLst>
              <a:ext uri="{FF2B5EF4-FFF2-40B4-BE49-F238E27FC236}">
                <a16:creationId xmlns:a16="http://schemas.microsoft.com/office/drawing/2014/main" id="{BC04DCC8-EA51-0FD4-2090-C030DE17F9B1}"/>
              </a:ext>
            </a:extLst>
          </p:cNvPr>
          <p:cNvSpPr txBox="1">
            <a:spLocks noGrp="1"/>
          </p:cNvSpPr>
          <p:nvPr>
            <p:ph type="title"/>
          </p:nvPr>
        </p:nvSpPr>
        <p:spPr>
          <a:xfrm>
            <a:off x="773526" y="685801"/>
            <a:ext cx="3228738" cy="1454709"/>
          </a:xfrm>
          <a:prstGeom prst="rect">
            <a:avLst/>
          </a:prstGeom>
        </p:spPr>
        <p:txBody>
          <a:bodyPr spcFirstLastPara="1" vert="horz" lIns="91440" tIns="45720" rIns="91440" bIns="45720" rtlCol="0" anchor="b" anchorCtr="0">
            <a:normAutofit/>
          </a:bodyPr>
          <a:lstStyle/>
          <a:p>
            <a:pPr marL="0" lvl="0" indent="0" algn="ctr">
              <a:spcAft>
                <a:spcPts val="0"/>
              </a:spcAft>
              <a:buClr>
                <a:schemeClr val="dk1"/>
              </a:buClr>
              <a:buSzPts val="1100"/>
            </a:pPr>
            <a:r>
              <a:rPr lang="en-US" sz="2400" b="1">
                <a:solidFill>
                  <a:srgbClr val="595959"/>
                </a:solidFill>
                <a:sym typeface="Arial"/>
              </a:rPr>
              <a:t>Designing a Dimensional Database and ETL Process:</a:t>
            </a:r>
          </a:p>
          <a:p>
            <a:pPr marL="0" lvl="0" indent="0" algn="ctr">
              <a:spcAft>
                <a:spcPts val="0"/>
              </a:spcAft>
            </a:pPr>
            <a:endParaRPr lang="en-US" sz="2400">
              <a:solidFill>
                <a:srgbClr val="595959"/>
              </a:solidFill>
            </a:endParaRPr>
          </a:p>
        </p:txBody>
      </p:sp>
      <p:sp>
        <p:nvSpPr>
          <p:cNvPr id="5" name="Google Shape;178;p26">
            <a:extLst>
              <a:ext uri="{FF2B5EF4-FFF2-40B4-BE49-F238E27FC236}">
                <a16:creationId xmlns:a16="http://schemas.microsoft.com/office/drawing/2014/main" id="{2B1316E2-F375-9742-3DF3-71108F7CEBF1}"/>
              </a:ext>
            </a:extLst>
          </p:cNvPr>
          <p:cNvSpPr txBox="1">
            <a:spLocks/>
          </p:cNvSpPr>
          <p:nvPr/>
        </p:nvSpPr>
        <p:spPr>
          <a:xfrm>
            <a:off x="773526" y="2427382"/>
            <a:ext cx="3228738" cy="3681023"/>
          </a:xfrm>
          <a:prstGeom prst="rect">
            <a:avLst/>
          </a:prstGeom>
        </p:spPr>
        <p:txBody>
          <a:bodyPr spcFirstLastPara="1"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ctr">
              <a:spcBef>
                <a:spcPts val="0"/>
              </a:spcBef>
              <a:buClr>
                <a:schemeClr val="dk1"/>
              </a:buClr>
              <a:buSzPts val="1100"/>
            </a:pPr>
            <a:r>
              <a:rPr lang="en-US" sz="1400" dirty="0">
                <a:solidFill>
                  <a:srgbClr val="595959"/>
                </a:solidFill>
                <a:sym typeface="Arial"/>
              </a:rPr>
              <a:t>For Hospital Database project, we've developed a sophisticated dimensional database alongside an efficient Extract, Transform, Load (ETL) process. This system is crucial for converting detailed transactional data into a format suitable for advanced analytics and reporting.</a:t>
            </a:r>
          </a:p>
          <a:p>
            <a:pPr marL="0" algn="ctr">
              <a:spcBef>
                <a:spcPts val="0"/>
              </a:spcBef>
              <a:buClr>
                <a:schemeClr val="dk1"/>
              </a:buClr>
              <a:buSzPts val="1100"/>
            </a:pPr>
            <a:endParaRPr lang="en-US" sz="1400" b="1" dirty="0">
              <a:solidFill>
                <a:srgbClr val="595959"/>
              </a:solidFill>
              <a:sym typeface="Arial"/>
            </a:endParaRPr>
          </a:p>
          <a:p>
            <a:pPr marL="0" algn="ctr">
              <a:spcBef>
                <a:spcPts val="0"/>
              </a:spcBef>
              <a:buClr>
                <a:schemeClr val="dk1"/>
              </a:buClr>
              <a:buSzPts val="1100"/>
            </a:pPr>
            <a:r>
              <a:rPr lang="en-US" sz="1400" b="1" dirty="0">
                <a:solidFill>
                  <a:srgbClr val="595959"/>
                </a:solidFill>
                <a:sym typeface="Arial"/>
              </a:rPr>
              <a:t>Dimensional Database Structure:</a:t>
            </a:r>
          </a:p>
          <a:p>
            <a:pPr marL="457200" algn="ctr">
              <a:spcBef>
                <a:spcPts val="1200"/>
              </a:spcBef>
              <a:buClr>
                <a:schemeClr val="lt1"/>
              </a:buClr>
              <a:buSzPts val="1700"/>
            </a:pPr>
            <a:r>
              <a:rPr lang="en-US" sz="1400" b="1" dirty="0">
                <a:solidFill>
                  <a:srgbClr val="595959"/>
                </a:solidFill>
                <a:sym typeface="Arial"/>
              </a:rPr>
              <a:t>Star Schema Creation</a:t>
            </a:r>
            <a:r>
              <a:rPr lang="en-US" sz="1400" dirty="0">
                <a:solidFill>
                  <a:srgbClr val="595959"/>
                </a:solidFill>
                <a:sym typeface="Arial"/>
              </a:rPr>
              <a:t>: We've established a star schema within the </a:t>
            </a:r>
            <a:r>
              <a:rPr lang="en-US" sz="1400" b="1" dirty="0" err="1">
                <a:solidFill>
                  <a:srgbClr val="595959"/>
                </a:solidFill>
                <a:sym typeface="Arial"/>
              </a:rPr>
              <a:t>disease_dw</a:t>
            </a:r>
            <a:r>
              <a:rPr lang="en-US" sz="1400" b="1" dirty="0">
                <a:solidFill>
                  <a:srgbClr val="595959"/>
                </a:solidFill>
                <a:sym typeface="Arial"/>
              </a:rPr>
              <a:t> </a:t>
            </a:r>
            <a:r>
              <a:rPr lang="en-US" sz="1400" dirty="0">
                <a:solidFill>
                  <a:srgbClr val="595959"/>
                </a:solidFill>
                <a:sym typeface="Arial"/>
              </a:rPr>
              <a:t>schema to facilitate easy querying and reporting.</a:t>
            </a:r>
          </a:p>
          <a:p>
            <a:pPr marL="0" algn="ctr">
              <a:spcBef>
                <a:spcPts val="1200"/>
              </a:spcBef>
            </a:pPr>
            <a:endParaRPr lang="en-US" sz="1400" dirty="0">
              <a:solidFill>
                <a:srgbClr val="595959"/>
              </a:solidFill>
            </a:endParaRPr>
          </a:p>
        </p:txBody>
      </p:sp>
      <p:pic>
        <p:nvPicPr>
          <p:cNvPr id="8" name="Picture 7" descr="A screenshot of a computer&#10;&#10;Description automatically generated">
            <a:extLst>
              <a:ext uri="{FF2B5EF4-FFF2-40B4-BE49-F238E27FC236}">
                <a16:creationId xmlns:a16="http://schemas.microsoft.com/office/drawing/2014/main" id="{80291004-ED88-23CD-EF95-F451CE0BB69B}"/>
              </a:ext>
            </a:extLst>
          </p:cNvPr>
          <p:cNvPicPr>
            <a:picLocks noChangeAspect="1"/>
          </p:cNvPicPr>
          <p:nvPr/>
        </p:nvPicPr>
        <p:blipFill>
          <a:blip r:embed="rId2"/>
          <a:stretch>
            <a:fillRect/>
          </a:stretch>
        </p:blipFill>
        <p:spPr>
          <a:xfrm>
            <a:off x="9056383" y="540836"/>
            <a:ext cx="1975102" cy="5486398"/>
          </a:xfrm>
          <a:prstGeom prst="rect">
            <a:avLst/>
          </a:prstGeom>
        </p:spPr>
      </p:pic>
      <p:pic>
        <p:nvPicPr>
          <p:cNvPr id="6" name="Google Shape;179;p26" descr="A screenshot of a computer&#10;&#10;Description automatically generated">
            <a:extLst>
              <a:ext uri="{FF2B5EF4-FFF2-40B4-BE49-F238E27FC236}">
                <a16:creationId xmlns:a16="http://schemas.microsoft.com/office/drawing/2014/main" id="{5A765A55-7E19-0F03-BE35-DD010ECE941A}"/>
              </a:ext>
            </a:extLst>
          </p:cNvPr>
          <p:cNvPicPr preferRelativeResize="0"/>
          <p:nvPr/>
        </p:nvPicPr>
        <p:blipFill>
          <a:blip r:embed="rId3"/>
          <a:srcRect l="10898" t="8770" b="46306"/>
          <a:stretch/>
        </p:blipFill>
        <p:spPr>
          <a:xfrm>
            <a:off x="5107259" y="1929360"/>
            <a:ext cx="3802565" cy="2508825"/>
          </a:xfrm>
          <a:prstGeom prst="rect">
            <a:avLst/>
          </a:prstGeom>
          <a:noFill/>
        </p:spPr>
      </p:pic>
    </p:spTree>
    <p:extLst>
      <p:ext uri="{BB962C8B-B14F-4D97-AF65-F5344CB8AC3E}">
        <p14:creationId xmlns:p14="http://schemas.microsoft.com/office/powerpoint/2010/main" val="211102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5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F7C7F-4009-1FF3-50BE-0474986DBEC4}"/>
              </a:ext>
            </a:extLst>
          </p:cNvPr>
          <p:cNvSpPr>
            <a:spLocks noGrp="1"/>
          </p:cNvSpPr>
          <p:nvPr>
            <p:ph type="title"/>
          </p:nvPr>
        </p:nvSpPr>
        <p:spPr>
          <a:xfrm>
            <a:off x="301083" y="2074363"/>
            <a:ext cx="4293219" cy="392499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disease_dw Schema Dimensional Modeling</a:t>
            </a:r>
          </a:p>
        </p:txBody>
      </p:sp>
      <p:pic>
        <p:nvPicPr>
          <p:cNvPr id="5" name="Content Placeholder 4" descr="A diagram of a medical procedure&#10;&#10;Description automatically generated">
            <a:extLst>
              <a:ext uri="{FF2B5EF4-FFF2-40B4-BE49-F238E27FC236}">
                <a16:creationId xmlns:a16="http://schemas.microsoft.com/office/drawing/2014/main" id="{8482EB26-4271-E758-2C98-374FC847E438}"/>
              </a:ext>
            </a:extLst>
          </p:cNvPr>
          <p:cNvPicPr>
            <a:picLocks noGrp="1" noChangeAspect="1"/>
          </p:cNvPicPr>
          <p:nvPr>
            <p:ph idx="1"/>
          </p:nvPr>
        </p:nvPicPr>
        <p:blipFill>
          <a:blip r:embed="rId2"/>
          <a:stretch>
            <a:fillRect/>
          </a:stretch>
        </p:blipFill>
        <p:spPr>
          <a:xfrm>
            <a:off x="4705814" y="0"/>
            <a:ext cx="7486185" cy="6858000"/>
          </a:xfrm>
          <a:prstGeom prst="rect">
            <a:avLst/>
          </a:prstGeom>
        </p:spPr>
      </p:pic>
    </p:spTree>
    <p:extLst>
      <p:ext uri="{BB962C8B-B14F-4D97-AF65-F5344CB8AC3E}">
        <p14:creationId xmlns:p14="http://schemas.microsoft.com/office/powerpoint/2010/main" val="423436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145B-91CE-9DC9-1916-1FE4ADA69BED}"/>
              </a:ext>
            </a:extLst>
          </p:cNvPr>
          <p:cNvSpPr>
            <a:spLocks noGrp="1"/>
          </p:cNvSpPr>
          <p:nvPr>
            <p:ph type="title"/>
          </p:nvPr>
        </p:nvSpPr>
        <p:spPr/>
        <p:txBody>
          <a:bodyPr/>
          <a:lstStyle/>
          <a:p>
            <a:r>
              <a:rPr lang="en-US" dirty="0"/>
              <a:t>				Queries:</a:t>
            </a:r>
          </a:p>
        </p:txBody>
      </p:sp>
      <p:sp>
        <p:nvSpPr>
          <p:cNvPr id="4" name="Google Shape;207;p30">
            <a:extLst>
              <a:ext uri="{FF2B5EF4-FFF2-40B4-BE49-F238E27FC236}">
                <a16:creationId xmlns:a16="http://schemas.microsoft.com/office/drawing/2014/main" id="{86333534-D281-0D12-587E-4BFD948B590E}"/>
              </a:ext>
            </a:extLst>
          </p:cNvPr>
          <p:cNvSpPr txBox="1"/>
          <p:nvPr/>
        </p:nvSpPr>
        <p:spPr>
          <a:xfrm>
            <a:off x="466850" y="1223700"/>
            <a:ext cx="4610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Times New Roman" panose="02020603050405020304" pitchFamily="18" charset="0"/>
                <a:ea typeface="Avenir"/>
                <a:cs typeface="Times New Roman" panose="02020603050405020304" pitchFamily="18" charset="0"/>
                <a:sym typeface="Avenir"/>
              </a:rPr>
              <a:t>How many patients by gender</a:t>
            </a:r>
            <a:endParaRPr sz="2000" b="1" dirty="0">
              <a:latin typeface="Times New Roman" panose="02020603050405020304" pitchFamily="18" charset="0"/>
              <a:ea typeface="Avenir"/>
              <a:cs typeface="Times New Roman" panose="02020603050405020304" pitchFamily="18" charset="0"/>
              <a:sym typeface="Avenir"/>
            </a:endParaRPr>
          </a:p>
        </p:txBody>
      </p:sp>
      <p:pic>
        <p:nvPicPr>
          <p:cNvPr id="5" name="Google Shape;206;p30">
            <a:extLst>
              <a:ext uri="{FF2B5EF4-FFF2-40B4-BE49-F238E27FC236}">
                <a16:creationId xmlns:a16="http://schemas.microsoft.com/office/drawing/2014/main" id="{022022CD-AF2F-412A-D4B9-DE55652AFFD6}"/>
              </a:ext>
            </a:extLst>
          </p:cNvPr>
          <p:cNvPicPr preferRelativeResize="0"/>
          <p:nvPr/>
        </p:nvPicPr>
        <p:blipFill rotWithShape="1">
          <a:blip r:embed="rId2">
            <a:alphaModFix/>
          </a:blip>
          <a:srcRect r="1332" b="4897"/>
          <a:stretch/>
        </p:blipFill>
        <p:spPr>
          <a:xfrm>
            <a:off x="358125" y="1800350"/>
            <a:ext cx="3399836" cy="3341351"/>
          </a:xfrm>
          <a:prstGeom prst="rect">
            <a:avLst/>
          </a:prstGeom>
          <a:noFill/>
          <a:ln>
            <a:noFill/>
          </a:ln>
        </p:spPr>
      </p:pic>
      <p:sp>
        <p:nvSpPr>
          <p:cNvPr id="6" name="Google Shape;209;p30">
            <a:extLst>
              <a:ext uri="{FF2B5EF4-FFF2-40B4-BE49-F238E27FC236}">
                <a16:creationId xmlns:a16="http://schemas.microsoft.com/office/drawing/2014/main" id="{7DB8BDBD-FFA0-6B02-5A19-6D2BED530179}"/>
              </a:ext>
            </a:extLst>
          </p:cNvPr>
          <p:cNvSpPr txBox="1"/>
          <p:nvPr/>
        </p:nvSpPr>
        <p:spPr>
          <a:xfrm>
            <a:off x="5976300" y="1194650"/>
            <a:ext cx="566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Times New Roman" panose="02020603050405020304" pitchFamily="18" charset="0"/>
                <a:ea typeface="Avenir"/>
                <a:cs typeface="Times New Roman" panose="02020603050405020304" pitchFamily="18" charset="0"/>
                <a:sym typeface="Avenir"/>
              </a:rPr>
              <a:t>Check Top 5 doctors by </a:t>
            </a:r>
            <a:r>
              <a:rPr lang="en-US" sz="2000" b="1" dirty="0" err="1">
                <a:latin typeface="Times New Roman" panose="02020603050405020304" pitchFamily="18" charset="0"/>
                <a:ea typeface="Avenir"/>
                <a:cs typeface="Times New Roman" panose="02020603050405020304" pitchFamily="18" charset="0"/>
                <a:sym typeface="Avenir"/>
              </a:rPr>
              <a:t>no.of</a:t>
            </a:r>
            <a:r>
              <a:rPr lang="en-US" sz="2000" b="1" dirty="0">
                <a:latin typeface="Times New Roman" panose="02020603050405020304" pitchFamily="18" charset="0"/>
                <a:ea typeface="Avenir"/>
                <a:cs typeface="Times New Roman" panose="02020603050405020304" pitchFamily="18" charset="0"/>
                <a:sym typeface="Avenir"/>
              </a:rPr>
              <a:t> appointments</a:t>
            </a:r>
            <a:endParaRPr sz="2000" b="1" dirty="0">
              <a:latin typeface="Times New Roman" panose="02020603050405020304" pitchFamily="18" charset="0"/>
              <a:ea typeface="Avenir"/>
              <a:cs typeface="Times New Roman" panose="02020603050405020304" pitchFamily="18" charset="0"/>
              <a:sym typeface="Avenir"/>
            </a:endParaRPr>
          </a:p>
        </p:txBody>
      </p:sp>
      <p:pic>
        <p:nvPicPr>
          <p:cNvPr id="7" name="Google Shape;208;p30">
            <a:extLst>
              <a:ext uri="{FF2B5EF4-FFF2-40B4-BE49-F238E27FC236}">
                <a16:creationId xmlns:a16="http://schemas.microsoft.com/office/drawing/2014/main" id="{6F90F14A-43EF-2C46-927D-E29E6C475C34}"/>
              </a:ext>
            </a:extLst>
          </p:cNvPr>
          <p:cNvPicPr preferRelativeResize="0"/>
          <p:nvPr/>
        </p:nvPicPr>
        <p:blipFill>
          <a:blip r:embed="rId3">
            <a:alphaModFix/>
          </a:blip>
          <a:stretch>
            <a:fillRect/>
          </a:stretch>
        </p:blipFill>
        <p:spPr>
          <a:xfrm>
            <a:off x="6102150" y="1800350"/>
            <a:ext cx="5543550" cy="4509476"/>
          </a:xfrm>
          <a:prstGeom prst="rect">
            <a:avLst/>
          </a:prstGeom>
          <a:noFill/>
          <a:ln>
            <a:noFill/>
          </a:ln>
        </p:spPr>
      </p:pic>
    </p:spTree>
    <p:extLst>
      <p:ext uri="{BB962C8B-B14F-4D97-AF65-F5344CB8AC3E}">
        <p14:creationId xmlns:p14="http://schemas.microsoft.com/office/powerpoint/2010/main" val="3975667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1098</Words>
  <Application>Microsoft Macintosh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Avenir</vt:lpstr>
      <vt:lpstr>Rockwell</vt:lpstr>
      <vt:lpstr>Times New Roman</vt:lpstr>
      <vt:lpstr>Office Theme</vt:lpstr>
      <vt:lpstr>PowerPoint Presentation</vt:lpstr>
      <vt:lpstr>Hospital Data WareHouse</vt:lpstr>
      <vt:lpstr>PowerPoint Presentation</vt:lpstr>
      <vt:lpstr>PowerPoint Presentation</vt:lpstr>
      <vt:lpstr>PowerPoint Presentation</vt:lpstr>
      <vt:lpstr>PowerPoint Presentation</vt:lpstr>
      <vt:lpstr>Designing a Dimensional Database and ETL Process: </vt:lpstr>
      <vt:lpstr>disease_dw Schema Dimensional Modeling</vt:lpstr>
      <vt:lpstr>    Queries:</vt:lpstr>
      <vt:lpstr>NoSQL  Database :</vt:lpstr>
      <vt:lpstr>PowerPoint Presentation</vt:lpstr>
      <vt:lpstr>Data Management with AWS:</vt:lpstr>
      <vt:lpstr>     Snowflake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Prashanth Vadityavath [student]</dc:creator>
  <cp:lastModifiedBy>Prashanth Vadityavath [student]</cp:lastModifiedBy>
  <cp:revision>4</cp:revision>
  <dcterms:created xsi:type="dcterms:W3CDTF">2024-12-16T20:31:07Z</dcterms:created>
  <dcterms:modified xsi:type="dcterms:W3CDTF">2024-12-17T01:30:39Z</dcterms:modified>
</cp:coreProperties>
</file>