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833" r:id="rId4"/>
    <p:sldMasterId id="2147483835" r:id="rId5"/>
  </p:sldMasterIdLst>
  <p:notesMasterIdLst>
    <p:notesMasterId r:id="rId15"/>
  </p:notesMasterIdLst>
  <p:handoutMasterIdLst>
    <p:handoutMasterId r:id="rId16"/>
  </p:handoutMasterIdLst>
  <p:sldIdLst>
    <p:sldId id="452" r:id="rId6"/>
    <p:sldId id="486" r:id="rId7"/>
    <p:sldId id="481" r:id="rId8"/>
    <p:sldId id="484" r:id="rId9"/>
    <p:sldId id="480" r:id="rId10"/>
    <p:sldId id="479" r:id="rId11"/>
    <p:sldId id="485" r:id="rId12"/>
    <p:sldId id="478" r:id="rId13"/>
    <p:sldId id="470" r:id="rId14"/>
  </p:sldIdLst>
  <p:sldSz cx="10369550" cy="7251700"/>
  <p:notesSz cx="6794500" cy="9906000"/>
  <p:custDataLst>
    <p:tags r:id="rId17"/>
  </p:custData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4568" userDrawn="1">
          <p15:clr>
            <a:srgbClr val="A4A3A4"/>
          </p15:clr>
        </p15:guide>
        <p15:guide id="4" pos="32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.s.ishar@hsbc.com.hk" initials="m" lastIdx="4" clrIdx="0">
    <p:extLst>
      <p:ext uri="{19B8F6BF-5375-455C-9EA6-DF929625EA0E}">
        <p15:presenceInfo xmlns:p15="http://schemas.microsoft.com/office/powerpoint/2012/main" userId="mohit.s.ishar@hsbc.com.h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1FF"/>
    <a:srgbClr val="E05A6D"/>
    <a:srgbClr val="E8A215"/>
    <a:srgbClr val="66FF33"/>
    <a:srgbClr val="4E48C7"/>
    <a:srgbClr val="767676"/>
    <a:srgbClr val="D7D8D6"/>
    <a:srgbClr val="91C6F7"/>
    <a:srgbClr val="0F79D6"/>
    <a:srgbClr val="2EB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66667" autoAdjust="0"/>
  </p:normalViewPr>
  <p:slideViewPr>
    <p:cSldViewPr snapToGrid="0" showGuides="1">
      <p:cViewPr>
        <p:scale>
          <a:sx n="80" d="100"/>
          <a:sy n="80" d="100"/>
        </p:scale>
        <p:origin x="1152" y="60"/>
      </p:cViewPr>
      <p:guideLst>
        <p:guide orient="horz" pos="4568"/>
        <p:guide pos="32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3408" y="60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48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t" anchorCtr="0" compatLnSpc="1">
            <a:prstTxWarp prst="textNoShape">
              <a:avLst/>
            </a:prstTxWarp>
          </a:bodyPr>
          <a:lstStyle>
            <a:lvl1pPr algn="l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01" y="0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t" anchorCtr="0" compatLnSpc="1">
            <a:prstTxWarp prst="textNoShape">
              <a:avLst/>
            </a:prstTxWarp>
          </a:bodyPr>
          <a:lstStyle>
            <a:lvl1pPr algn="r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749300"/>
            <a:ext cx="5292725" cy="3702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3887"/>
            <a:ext cx="4982634" cy="445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43" tIns="46922" rIns="93843" bIns="469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936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b" anchorCtr="0" compatLnSpc="1">
            <a:prstTxWarp prst="textNoShape">
              <a:avLst/>
            </a:prstTxWarp>
          </a:bodyPr>
          <a:lstStyle>
            <a:lvl1pPr algn="l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01" y="9410936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b" anchorCtr="0" compatLnSpc="1">
            <a:prstTxWarp prst="textNoShape">
              <a:avLst/>
            </a:prstTxWarp>
          </a:bodyPr>
          <a:lstStyle>
            <a:lvl1pPr algn="r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86A273B-193D-41A5-95FA-F2E3931E7CE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82470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57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10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9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57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11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55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26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959901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"/>
            <a:ext cx="10369550" cy="7249542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7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8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02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7975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4768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31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1085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1077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720334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457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7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rgbClr val="252525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rgbClr val="252525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11" name="Background grid" hidden="1"/>
          <p:cNvGrpSpPr/>
          <p:nvPr userDrawn="1"/>
        </p:nvGrpSpPr>
        <p:grpSpPr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auto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auto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auto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auto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9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963" indent="-233363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213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188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8.jpg"/><Relationship Id="rId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409089" y="1585589"/>
            <a:ext cx="2286000" cy="184666"/>
          </a:xfrm>
        </p:spPr>
        <p:txBody>
          <a:bodyPr/>
          <a:lstStyle/>
          <a:p>
            <a:r>
              <a:rPr lang="en-GB" altLang="zh-TW" dirty="0"/>
              <a:t>Date: </a:t>
            </a:r>
            <a:r>
              <a:rPr lang="en-GB" altLang="zh-TW" b="0" dirty="0"/>
              <a:t>December 2019</a:t>
            </a:r>
          </a:p>
        </p:txBody>
      </p:sp>
      <p:sp>
        <p:nvSpPr>
          <p:cNvPr id="16" name="Prepared by"/>
          <p:cNvSpPr>
            <a:spLocks noGrp="1"/>
          </p:cNvSpPr>
          <p:nvPr>
            <p:ph type="body" sz="quarter" idx="10"/>
          </p:nvPr>
        </p:nvSpPr>
        <p:spPr>
          <a:xfrm>
            <a:off x="409089" y="1842552"/>
            <a:ext cx="2286000" cy="184666"/>
          </a:xfrm>
        </p:spPr>
        <p:txBody>
          <a:bodyPr/>
          <a:lstStyle/>
          <a:p>
            <a:r>
              <a:rPr lang="en-GB" altLang="zh-TW" dirty="0"/>
              <a:t>Prepared by: </a:t>
            </a:r>
            <a:r>
              <a:rPr lang="en-GB" altLang="zh-TW" b="0" dirty="0"/>
              <a:t>Sana Amin Donoo, Macro YP Hong, Sanjay Korde, Trupti Uddhav Pagare, Laurent Parodi, Adam Shaw</a:t>
            </a:r>
          </a:p>
        </p:txBody>
      </p:sp>
      <p:sp>
        <p:nvSpPr>
          <p:cNvPr id="3" name="Sub title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altLang="zh-TW" dirty="0"/>
              <a:t>EEP P20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Cognitive Services</a:t>
            </a:r>
          </a:p>
        </p:txBody>
      </p:sp>
      <p:sp>
        <p:nvSpPr>
          <p:cNvPr id="7" name="Prepared by"/>
          <p:cNvSpPr txBox="1">
            <a:spLocks/>
          </p:cNvSpPr>
          <p:nvPr/>
        </p:nvSpPr>
        <p:spPr>
          <a:xfrm>
            <a:off x="409089" y="5905044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US" altLang="zh-TW" sz="1200" b="1" kern="1200" baseline="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  <a:lvl2pPr marL="228600" indent="-22860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461963" indent="-2333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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4213" indent="-2222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10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30188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9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dirty="0"/>
              <a:t>Sponsors: </a:t>
            </a:r>
            <a:r>
              <a:rPr lang="en-GB" b="0" dirty="0"/>
              <a:t>Richard A Lord, Mohit S Ishar</a:t>
            </a:r>
          </a:p>
        </p:txBody>
      </p:sp>
    </p:spTree>
    <p:extLst>
      <p:ext uri="{BB962C8B-B14F-4D97-AF65-F5344CB8AC3E}">
        <p14:creationId xmlns:p14="http://schemas.microsoft.com/office/powerpoint/2010/main" val="348571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06" y="1177800"/>
            <a:ext cx="5957231" cy="4896099"/>
          </a:xfrm>
          <a:prstGeom prst="rect">
            <a:avLst/>
          </a:prstGeom>
        </p:spPr>
      </p:pic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en-CH" dirty="0"/>
              <a:t>he problem</a:t>
            </a:r>
          </a:p>
        </p:txBody>
      </p:sp>
      <p:sp>
        <p:nvSpPr>
          <p:cNvPr id="23" name="Slide subheader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Why do we do it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17" name="Body text 17"/>
          <p:cNvSpPr txBox="1">
            <a:spLocks/>
          </p:cNvSpPr>
          <p:nvPr/>
        </p:nvSpPr>
        <p:spPr bwMode="gray">
          <a:xfrm>
            <a:off x="411480" y="1296924"/>
            <a:ext cx="5268103" cy="408415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347663" indent="-3476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®"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515938" indent="-2857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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7388" indent="-22701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7013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‐"/>
              <a:defRPr lang="en-GB" altLang="zh-TW" sz="10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lvl="1" indent="-2286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endParaRPr lang="en-CH" altLang="zh-TW" sz="1400" b="0" kern="0" dirty="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11766A-3E0D-4577-B7A1-E44966D9D351}"/>
              </a:ext>
            </a:extLst>
          </p:cNvPr>
          <p:cNvSpPr/>
          <p:nvPr/>
        </p:nvSpPr>
        <p:spPr>
          <a:xfrm rot="20187140">
            <a:off x="5683767" y="3624125"/>
            <a:ext cx="45470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H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“W</a:t>
            </a:r>
            <a:r>
              <a:rPr lang="fr-FR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do we have so many repos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?”</a:t>
            </a:r>
            <a:endPara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A9C34-7AF5-4FE1-9F47-C423C9E5131E}"/>
              </a:ext>
            </a:extLst>
          </p:cNvPr>
          <p:cNvSpPr/>
          <p:nvPr/>
        </p:nvSpPr>
        <p:spPr>
          <a:xfrm rot="20187140">
            <a:off x="6133013" y="4590553"/>
            <a:ext cx="4324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H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Need to tell John that I need his 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by 2PM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endParaRPr lang="en-GB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A19DA-DAB9-4D71-B4AF-C16A27F750E6}"/>
              </a:ext>
            </a:extLst>
          </p:cNvPr>
          <p:cNvSpPr/>
          <p:nvPr/>
        </p:nvSpPr>
        <p:spPr>
          <a:xfrm rot="20187140">
            <a:off x="31361" y="2408033"/>
            <a:ext cx="4324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wish I could find that document immediately, should not be this hard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endParaRPr lang="en-GB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0B52B-F046-45D2-9615-EF600C37D25E}"/>
              </a:ext>
            </a:extLst>
          </p:cNvPr>
          <p:cNvSpPr/>
          <p:nvPr/>
        </p:nvSpPr>
        <p:spPr>
          <a:xfrm rot="20187140">
            <a:off x="-327872" y="3706712"/>
            <a:ext cx="43249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“I need to book a meeting, am I free ?”</a:t>
            </a:r>
          </a:p>
        </p:txBody>
      </p:sp>
    </p:spTree>
    <p:extLst>
      <p:ext uri="{BB962C8B-B14F-4D97-AF65-F5344CB8AC3E}">
        <p14:creationId xmlns:p14="http://schemas.microsoft.com/office/powerpoint/2010/main" val="23372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1481" y="415436"/>
            <a:ext cx="9542144" cy="249299"/>
          </a:xfrm>
        </p:spPr>
        <p:txBody>
          <a:bodyPr/>
          <a:lstStyle/>
          <a:p>
            <a:r>
              <a:rPr lang="en-GB" dirty="0"/>
              <a:t>Our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25" name="TBar25"/>
          <p:cNvSpPr txBox="1">
            <a:spLocks/>
          </p:cNvSpPr>
          <p:nvPr/>
        </p:nvSpPr>
        <p:spPr>
          <a:xfrm>
            <a:off x="431004" y="789615"/>
            <a:ext cx="95463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00000"/>
                </a:solidFill>
                <a:latin typeface="Arial" panose="020B0604020202020204" pitchFamily="34" charset="0"/>
                <a:ea typeface="SimHei" panose="02010609060101010101" pitchFamily="49" charset="-122"/>
              </a:rPr>
              <a:t>A voice-based Virtual Assistant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239006F-FC9C-478B-A3E0-B22CB282F700}"/>
              </a:ext>
            </a:extLst>
          </p:cNvPr>
          <p:cNvGrpSpPr/>
          <p:nvPr/>
        </p:nvGrpSpPr>
        <p:grpSpPr>
          <a:xfrm>
            <a:off x="244929" y="1480253"/>
            <a:ext cx="10025527" cy="5118049"/>
            <a:chOff x="939337" y="908819"/>
            <a:chExt cx="9411269" cy="5770800"/>
          </a:xfrm>
        </p:grpSpPr>
        <p:grpSp>
          <p:nvGrpSpPr>
            <p:cNvPr id="12" name="Group 11"/>
            <p:cNvGrpSpPr/>
            <p:nvPr/>
          </p:nvGrpSpPr>
          <p:grpSpPr>
            <a:xfrm rot="16200000">
              <a:off x="1088166" y="3436537"/>
              <a:ext cx="4720381" cy="698543"/>
              <a:chOff x="2179955" y="3820886"/>
              <a:chExt cx="6156960" cy="911134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2179955" y="3820886"/>
                <a:ext cx="2514600" cy="807720"/>
              </a:xfrm>
              <a:custGeom>
                <a:avLst/>
                <a:gdLst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922020 w 2514600"/>
                  <a:gd name="connsiteY2" fmla="*/ 2667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807720">
                    <a:moveTo>
                      <a:pt x="2514600" y="0"/>
                    </a:moveTo>
                    <a:cubicBezTo>
                      <a:pt x="2062480" y="748665"/>
                      <a:pt x="1188720" y="284480"/>
                      <a:pt x="746760" y="228600"/>
                    </a:cubicBezTo>
                    <a:cubicBezTo>
                      <a:pt x="231140" y="147320"/>
                      <a:pt x="68580" y="462280"/>
                      <a:pt x="0" y="80772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>
              <a:xfrm flipH="1">
                <a:off x="5822315" y="3820886"/>
                <a:ext cx="2514600" cy="807720"/>
              </a:xfrm>
              <a:custGeom>
                <a:avLst/>
                <a:gdLst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922020 w 2514600"/>
                  <a:gd name="connsiteY2" fmla="*/ 2667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807720">
                    <a:moveTo>
                      <a:pt x="2514600" y="0"/>
                    </a:moveTo>
                    <a:cubicBezTo>
                      <a:pt x="2062480" y="748665"/>
                      <a:pt x="1188720" y="284480"/>
                      <a:pt x="746760" y="228600"/>
                    </a:cubicBezTo>
                    <a:cubicBezTo>
                      <a:pt x="231140" y="147320"/>
                      <a:pt x="68580" y="462280"/>
                      <a:pt x="0" y="80772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726180" y="3939540"/>
                <a:ext cx="1219200" cy="739140"/>
              </a:xfrm>
              <a:custGeom>
                <a:avLst/>
                <a:gdLst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739140">
                    <a:moveTo>
                      <a:pt x="1219200" y="0"/>
                    </a:moveTo>
                    <a:cubicBezTo>
                      <a:pt x="1172210" y="178435"/>
                      <a:pt x="995680" y="425450"/>
                      <a:pt x="739140" y="434340"/>
                    </a:cubicBezTo>
                    <a:cubicBezTo>
                      <a:pt x="391160" y="473710"/>
                      <a:pt x="39370" y="389255"/>
                      <a:pt x="0" y="73914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 flipH="1">
                <a:off x="5579110" y="3939540"/>
                <a:ext cx="1219200" cy="739140"/>
              </a:xfrm>
              <a:custGeom>
                <a:avLst/>
                <a:gdLst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739140">
                    <a:moveTo>
                      <a:pt x="1219200" y="0"/>
                    </a:moveTo>
                    <a:cubicBezTo>
                      <a:pt x="1172210" y="178435"/>
                      <a:pt x="995680" y="425450"/>
                      <a:pt x="739140" y="434340"/>
                    </a:cubicBezTo>
                    <a:cubicBezTo>
                      <a:pt x="391160" y="473710"/>
                      <a:pt x="39370" y="389255"/>
                      <a:pt x="0" y="73914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5257800" y="3954780"/>
                <a:ext cx="0" cy="777240"/>
              </a:xfrm>
              <a:custGeom>
                <a:avLst/>
                <a:gdLst>
                  <a:gd name="connsiteX0" fmla="*/ 0 w 0"/>
                  <a:gd name="connsiteY0" fmla="*/ 0 h 777240"/>
                  <a:gd name="connsiteX1" fmla="*/ 0 w 0"/>
                  <a:gd name="connsiteY1" fmla="*/ 777240 h 77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77240">
                    <a:moveTo>
                      <a:pt x="0" y="0"/>
                    </a:moveTo>
                    <a:lnTo>
                      <a:pt x="0" y="77724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290434-3789-4A60-842A-792A8D17AF9B}"/>
                </a:ext>
              </a:extLst>
            </p:cNvPr>
            <p:cNvGrpSpPr/>
            <p:nvPr/>
          </p:nvGrpSpPr>
          <p:grpSpPr>
            <a:xfrm>
              <a:off x="3837322" y="908819"/>
              <a:ext cx="6513284" cy="5770800"/>
              <a:chOff x="3837322" y="908819"/>
              <a:chExt cx="6513284" cy="57708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1220912-519F-4BE1-A9C0-F37FC6BACB50}"/>
                  </a:ext>
                </a:extLst>
              </p:cNvPr>
              <p:cNvGrpSpPr/>
              <p:nvPr/>
            </p:nvGrpSpPr>
            <p:grpSpPr>
              <a:xfrm>
                <a:off x="3846502" y="908819"/>
                <a:ext cx="6504104" cy="5770800"/>
                <a:chOff x="3846502" y="908819"/>
                <a:chExt cx="6504104" cy="577080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FC8EE0E-6C8C-4B2F-AE3F-364FDD978BB2}"/>
                    </a:ext>
                  </a:extLst>
                </p:cNvPr>
                <p:cNvGrpSpPr/>
                <p:nvPr/>
              </p:nvGrpSpPr>
              <p:grpSpPr>
                <a:xfrm>
                  <a:off x="3846502" y="908819"/>
                  <a:ext cx="6504104" cy="5770800"/>
                  <a:chOff x="3846502" y="908819"/>
                  <a:chExt cx="6504104" cy="5770800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 flipH="1">
                    <a:off x="3846502" y="908819"/>
                    <a:ext cx="3082062" cy="1051226"/>
                    <a:chOff x="5359616" y="1023119"/>
                    <a:chExt cx="3082062" cy="1051226"/>
                  </a:xfrm>
                </p:grpSpPr>
                <p:sp>
                  <p:nvSpPr>
                    <p:cNvPr id="98" name="Rectangle 143"/>
                    <p:cNvSpPr/>
                    <p:nvPr/>
                  </p:nvSpPr>
                  <p:spPr>
                    <a:xfrm>
                      <a:off x="5359616" y="1205124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99" name="Group 98"/>
                    <p:cNvGrpSpPr/>
                    <p:nvPr/>
                  </p:nvGrpSpPr>
                  <p:grpSpPr>
                    <a:xfrm flipH="1">
                      <a:off x="7390450" y="1023119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100" name="Donut 99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1" name="Oval 100"/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7" name="TextBox 96"/>
                  <p:cNvSpPr txBox="1"/>
                  <p:nvPr/>
                </p:nvSpPr>
                <p:spPr>
                  <a:xfrm flipH="1">
                    <a:off x="5021318" y="5846747"/>
                    <a:ext cx="5329288" cy="83287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lvl="0" algn="l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F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u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l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l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y 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c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u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s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t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z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e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d 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n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e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n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t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s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 using </a:t>
                    </a:r>
                    <a:r>
                      <a:rPr lang="en-CH" sz="1800" dirty="0" err="1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DialogFlow</a:t>
                    </a:r>
                    <a:endParaRPr lang="en-US" sz="1800" dirty="0">
                      <a:solidFill>
                        <a:srgbClr val="000000"/>
                      </a:solidFill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5" name="Group 4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59832" y="1222727"/>
                  <a:ext cx="424568" cy="423410"/>
                  <a:chOff x="1606" y="1604"/>
                  <a:chExt cx="2201" cy="2195"/>
                </a:xfrm>
                <a:solidFill>
                  <a:srgbClr val="00B0F0"/>
                </a:solidFill>
              </p:grpSpPr>
              <p:sp>
                <p:nvSpPr>
                  <p:cNvPr id="86" name="Freeform 5"/>
                  <p:cNvSpPr>
                    <a:spLocks/>
                  </p:cNvSpPr>
                  <p:nvPr/>
                </p:nvSpPr>
                <p:spPr bwMode="auto">
                  <a:xfrm>
                    <a:off x="2569" y="3662"/>
                    <a:ext cx="275" cy="137"/>
                  </a:xfrm>
                  <a:custGeom>
                    <a:avLst/>
                    <a:gdLst>
                      <a:gd name="T0" fmla="*/ 149 w 298"/>
                      <a:gd name="T1" fmla="*/ 149 h 149"/>
                      <a:gd name="T2" fmla="*/ 298 w 298"/>
                      <a:gd name="T3" fmla="*/ 0 h 149"/>
                      <a:gd name="T4" fmla="*/ 0 w 298"/>
                      <a:gd name="T5" fmla="*/ 0 h 149"/>
                      <a:gd name="T6" fmla="*/ 149 w 298"/>
                      <a:gd name="T7" fmla="*/ 14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149">
                        <a:moveTo>
                          <a:pt x="149" y="149"/>
                        </a:moveTo>
                        <a:cubicBezTo>
                          <a:pt x="213" y="149"/>
                          <a:pt x="269" y="89"/>
                          <a:pt x="29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" y="89"/>
                          <a:pt x="85" y="149"/>
                          <a:pt x="149" y="14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2512"/>
                    <a:ext cx="379" cy="379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2087" y="2084"/>
                    <a:ext cx="1239" cy="1235"/>
                  </a:xfrm>
                  <a:custGeom>
                    <a:avLst/>
                    <a:gdLst>
                      <a:gd name="T0" fmla="*/ 508 w 1340"/>
                      <a:gd name="T1" fmla="*/ 81 h 1339"/>
                      <a:gd name="T2" fmla="*/ 497 w 1340"/>
                      <a:gd name="T3" fmla="*/ 159 h 1339"/>
                      <a:gd name="T4" fmla="*/ 427 w 1340"/>
                      <a:gd name="T5" fmla="*/ 188 h 1339"/>
                      <a:gd name="T6" fmla="*/ 365 w 1340"/>
                      <a:gd name="T7" fmla="*/ 143 h 1339"/>
                      <a:gd name="T8" fmla="*/ 239 w 1340"/>
                      <a:gd name="T9" fmla="*/ 153 h 1339"/>
                      <a:gd name="T10" fmla="*/ 146 w 1340"/>
                      <a:gd name="T11" fmla="*/ 247 h 1339"/>
                      <a:gd name="T12" fmla="*/ 138 w 1340"/>
                      <a:gd name="T13" fmla="*/ 376 h 1339"/>
                      <a:gd name="T14" fmla="*/ 184 w 1340"/>
                      <a:gd name="T15" fmla="*/ 436 h 1339"/>
                      <a:gd name="T16" fmla="*/ 160 w 1340"/>
                      <a:gd name="T17" fmla="*/ 496 h 1339"/>
                      <a:gd name="T18" fmla="*/ 83 w 1340"/>
                      <a:gd name="T19" fmla="*/ 507 h 1339"/>
                      <a:gd name="T20" fmla="*/ 0 w 1340"/>
                      <a:gd name="T21" fmla="*/ 603 h 1339"/>
                      <a:gd name="T22" fmla="*/ 0 w 1340"/>
                      <a:gd name="T23" fmla="*/ 736 h 1339"/>
                      <a:gd name="T24" fmla="*/ 83 w 1340"/>
                      <a:gd name="T25" fmla="*/ 832 h 1339"/>
                      <a:gd name="T26" fmla="*/ 160 w 1340"/>
                      <a:gd name="T27" fmla="*/ 843 h 1339"/>
                      <a:gd name="T28" fmla="*/ 189 w 1340"/>
                      <a:gd name="T29" fmla="*/ 912 h 1339"/>
                      <a:gd name="T30" fmla="*/ 144 w 1340"/>
                      <a:gd name="T31" fmla="*/ 974 h 1339"/>
                      <a:gd name="T32" fmla="*/ 155 w 1340"/>
                      <a:gd name="T33" fmla="*/ 1102 h 1339"/>
                      <a:gd name="T34" fmla="*/ 248 w 1340"/>
                      <a:gd name="T35" fmla="*/ 1194 h 1339"/>
                      <a:gd name="T36" fmla="*/ 316 w 1340"/>
                      <a:gd name="T37" fmla="*/ 1223 h 1339"/>
                      <a:gd name="T38" fmla="*/ 376 w 1340"/>
                      <a:gd name="T39" fmla="*/ 1201 h 1339"/>
                      <a:gd name="T40" fmla="*/ 437 w 1340"/>
                      <a:gd name="T41" fmla="*/ 1155 h 1339"/>
                      <a:gd name="T42" fmla="*/ 497 w 1340"/>
                      <a:gd name="T43" fmla="*/ 1180 h 1339"/>
                      <a:gd name="T44" fmla="*/ 508 w 1340"/>
                      <a:gd name="T45" fmla="*/ 1256 h 1339"/>
                      <a:gd name="T46" fmla="*/ 603 w 1340"/>
                      <a:gd name="T47" fmla="*/ 1339 h 1339"/>
                      <a:gd name="T48" fmla="*/ 737 w 1340"/>
                      <a:gd name="T49" fmla="*/ 1339 h 1339"/>
                      <a:gd name="T50" fmla="*/ 832 w 1340"/>
                      <a:gd name="T51" fmla="*/ 1257 h 1339"/>
                      <a:gd name="T52" fmla="*/ 843 w 1340"/>
                      <a:gd name="T53" fmla="*/ 1180 h 1339"/>
                      <a:gd name="T54" fmla="*/ 913 w 1340"/>
                      <a:gd name="T55" fmla="*/ 1150 h 1339"/>
                      <a:gd name="T56" fmla="*/ 974 w 1340"/>
                      <a:gd name="T57" fmla="*/ 1195 h 1339"/>
                      <a:gd name="T58" fmla="*/ 1103 w 1340"/>
                      <a:gd name="T59" fmla="*/ 1184 h 1339"/>
                      <a:gd name="T60" fmla="*/ 1194 w 1340"/>
                      <a:gd name="T61" fmla="*/ 1092 h 1339"/>
                      <a:gd name="T62" fmla="*/ 1202 w 1340"/>
                      <a:gd name="T63" fmla="*/ 963 h 1339"/>
                      <a:gd name="T64" fmla="*/ 1156 w 1340"/>
                      <a:gd name="T65" fmla="*/ 903 h 1339"/>
                      <a:gd name="T66" fmla="*/ 1180 w 1340"/>
                      <a:gd name="T67" fmla="*/ 843 h 1339"/>
                      <a:gd name="T68" fmla="*/ 1257 w 1340"/>
                      <a:gd name="T69" fmla="*/ 832 h 1339"/>
                      <a:gd name="T70" fmla="*/ 1340 w 1340"/>
                      <a:gd name="T71" fmla="*/ 737 h 1339"/>
                      <a:gd name="T72" fmla="*/ 1340 w 1340"/>
                      <a:gd name="T73" fmla="*/ 602 h 1339"/>
                      <a:gd name="T74" fmla="*/ 1257 w 1340"/>
                      <a:gd name="T75" fmla="*/ 507 h 1339"/>
                      <a:gd name="T76" fmla="*/ 1180 w 1340"/>
                      <a:gd name="T77" fmla="*/ 496 h 1339"/>
                      <a:gd name="T78" fmla="*/ 1151 w 1340"/>
                      <a:gd name="T79" fmla="*/ 426 h 1339"/>
                      <a:gd name="T80" fmla="*/ 1196 w 1340"/>
                      <a:gd name="T81" fmla="*/ 365 h 1339"/>
                      <a:gd name="T82" fmla="*/ 1185 w 1340"/>
                      <a:gd name="T83" fmla="*/ 236 h 1339"/>
                      <a:gd name="T84" fmla="*/ 1092 w 1340"/>
                      <a:gd name="T85" fmla="*/ 145 h 1339"/>
                      <a:gd name="T86" fmla="*/ 964 w 1340"/>
                      <a:gd name="T87" fmla="*/ 138 h 1339"/>
                      <a:gd name="T88" fmla="*/ 903 w 1340"/>
                      <a:gd name="T89" fmla="*/ 183 h 1339"/>
                      <a:gd name="T90" fmla="*/ 843 w 1340"/>
                      <a:gd name="T91" fmla="*/ 159 h 1339"/>
                      <a:gd name="T92" fmla="*/ 832 w 1340"/>
                      <a:gd name="T93" fmla="*/ 82 h 1339"/>
                      <a:gd name="T94" fmla="*/ 737 w 1340"/>
                      <a:gd name="T95" fmla="*/ 0 h 1339"/>
                      <a:gd name="T96" fmla="*/ 603 w 1340"/>
                      <a:gd name="T97" fmla="*/ 0 h 1339"/>
                      <a:gd name="T98" fmla="*/ 508 w 1340"/>
                      <a:gd name="T99" fmla="*/ 81 h 1339"/>
                      <a:gd name="T100" fmla="*/ 958 w 1340"/>
                      <a:gd name="T101" fmla="*/ 669 h 1339"/>
                      <a:gd name="T102" fmla="*/ 670 w 1340"/>
                      <a:gd name="T103" fmla="*/ 958 h 1339"/>
                      <a:gd name="T104" fmla="*/ 382 w 1340"/>
                      <a:gd name="T105" fmla="*/ 669 h 1339"/>
                      <a:gd name="T106" fmla="*/ 670 w 1340"/>
                      <a:gd name="T107" fmla="*/ 381 h 1339"/>
                      <a:gd name="T108" fmla="*/ 958 w 1340"/>
                      <a:gd name="T109" fmla="*/ 669 h 1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340" h="1339">
                        <a:moveTo>
                          <a:pt x="508" y="81"/>
                        </a:moveTo>
                        <a:cubicBezTo>
                          <a:pt x="508" y="81"/>
                          <a:pt x="499" y="144"/>
                          <a:pt x="497" y="159"/>
                        </a:cubicBezTo>
                        <a:cubicBezTo>
                          <a:pt x="473" y="167"/>
                          <a:pt x="449" y="177"/>
                          <a:pt x="427" y="188"/>
                        </a:cubicBezTo>
                        <a:cubicBezTo>
                          <a:pt x="408" y="174"/>
                          <a:pt x="387" y="159"/>
                          <a:pt x="365" y="143"/>
                        </a:cubicBezTo>
                        <a:cubicBezTo>
                          <a:pt x="325" y="114"/>
                          <a:pt x="273" y="118"/>
                          <a:pt x="239" y="153"/>
                        </a:cubicBezTo>
                        <a:cubicBezTo>
                          <a:pt x="217" y="174"/>
                          <a:pt x="146" y="247"/>
                          <a:pt x="146" y="247"/>
                        </a:cubicBezTo>
                        <a:cubicBezTo>
                          <a:pt x="110" y="284"/>
                          <a:pt x="107" y="334"/>
                          <a:pt x="138" y="376"/>
                        </a:cubicBezTo>
                        <a:cubicBezTo>
                          <a:pt x="138" y="376"/>
                          <a:pt x="176" y="425"/>
                          <a:pt x="184" y="436"/>
                        </a:cubicBezTo>
                        <a:cubicBezTo>
                          <a:pt x="175" y="456"/>
                          <a:pt x="166" y="476"/>
                          <a:pt x="160" y="496"/>
                        </a:cubicBezTo>
                        <a:cubicBezTo>
                          <a:pt x="83" y="507"/>
                          <a:pt x="83" y="507"/>
                          <a:pt x="83" y="507"/>
                        </a:cubicBezTo>
                        <a:cubicBezTo>
                          <a:pt x="33" y="514"/>
                          <a:pt x="0" y="553"/>
                          <a:pt x="0" y="603"/>
                        </a:cubicBezTo>
                        <a:cubicBezTo>
                          <a:pt x="0" y="736"/>
                          <a:pt x="0" y="736"/>
                          <a:pt x="0" y="736"/>
                        </a:cubicBezTo>
                        <a:cubicBezTo>
                          <a:pt x="0" y="786"/>
                          <a:pt x="34" y="825"/>
                          <a:pt x="83" y="832"/>
                        </a:cubicBezTo>
                        <a:cubicBezTo>
                          <a:pt x="160" y="843"/>
                          <a:pt x="160" y="843"/>
                          <a:pt x="160" y="843"/>
                        </a:cubicBezTo>
                        <a:cubicBezTo>
                          <a:pt x="168" y="866"/>
                          <a:pt x="177" y="890"/>
                          <a:pt x="189" y="912"/>
                        </a:cubicBezTo>
                        <a:cubicBezTo>
                          <a:pt x="179" y="926"/>
                          <a:pt x="144" y="974"/>
                          <a:pt x="144" y="974"/>
                        </a:cubicBezTo>
                        <a:cubicBezTo>
                          <a:pt x="113" y="1016"/>
                          <a:pt x="117" y="1065"/>
                          <a:pt x="155" y="1102"/>
                        </a:cubicBezTo>
                        <a:cubicBezTo>
                          <a:pt x="178" y="1125"/>
                          <a:pt x="248" y="1194"/>
                          <a:pt x="248" y="1194"/>
                        </a:cubicBezTo>
                        <a:cubicBezTo>
                          <a:pt x="273" y="1218"/>
                          <a:pt x="299" y="1223"/>
                          <a:pt x="316" y="1223"/>
                        </a:cubicBezTo>
                        <a:cubicBezTo>
                          <a:pt x="337" y="1223"/>
                          <a:pt x="358" y="1215"/>
                          <a:pt x="376" y="1201"/>
                        </a:cubicBezTo>
                        <a:cubicBezTo>
                          <a:pt x="437" y="1155"/>
                          <a:pt x="437" y="1155"/>
                          <a:pt x="437" y="1155"/>
                        </a:cubicBezTo>
                        <a:cubicBezTo>
                          <a:pt x="456" y="1165"/>
                          <a:pt x="476" y="1173"/>
                          <a:pt x="497" y="1180"/>
                        </a:cubicBezTo>
                        <a:cubicBezTo>
                          <a:pt x="499" y="1197"/>
                          <a:pt x="508" y="1256"/>
                          <a:pt x="508" y="1256"/>
                        </a:cubicBezTo>
                        <a:cubicBezTo>
                          <a:pt x="515" y="1306"/>
                          <a:pt x="553" y="1339"/>
                          <a:pt x="603" y="1339"/>
                        </a:cubicBezTo>
                        <a:cubicBezTo>
                          <a:pt x="737" y="1339"/>
                          <a:pt x="737" y="1339"/>
                          <a:pt x="737" y="1339"/>
                        </a:cubicBezTo>
                        <a:cubicBezTo>
                          <a:pt x="786" y="1339"/>
                          <a:pt x="825" y="1306"/>
                          <a:pt x="832" y="1257"/>
                        </a:cubicBezTo>
                        <a:cubicBezTo>
                          <a:pt x="836" y="1231"/>
                          <a:pt x="840" y="1205"/>
                          <a:pt x="843" y="1180"/>
                        </a:cubicBezTo>
                        <a:cubicBezTo>
                          <a:pt x="867" y="1172"/>
                          <a:pt x="890" y="1162"/>
                          <a:pt x="913" y="1150"/>
                        </a:cubicBezTo>
                        <a:cubicBezTo>
                          <a:pt x="913" y="1150"/>
                          <a:pt x="974" y="1195"/>
                          <a:pt x="974" y="1195"/>
                        </a:cubicBezTo>
                        <a:cubicBezTo>
                          <a:pt x="1015" y="1225"/>
                          <a:pt x="1068" y="1221"/>
                          <a:pt x="1103" y="1184"/>
                        </a:cubicBezTo>
                        <a:cubicBezTo>
                          <a:pt x="1133" y="1153"/>
                          <a:pt x="1164" y="1123"/>
                          <a:pt x="1194" y="1092"/>
                        </a:cubicBezTo>
                        <a:cubicBezTo>
                          <a:pt x="1230" y="1055"/>
                          <a:pt x="1233" y="1004"/>
                          <a:pt x="1202" y="963"/>
                        </a:cubicBezTo>
                        <a:cubicBezTo>
                          <a:pt x="1156" y="903"/>
                          <a:pt x="1156" y="903"/>
                          <a:pt x="1156" y="903"/>
                        </a:cubicBezTo>
                        <a:cubicBezTo>
                          <a:pt x="1165" y="883"/>
                          <a:pt x="1173" y="863"/>
                          <a:pt x="1180" y="843"/>
                        </a:cubicBezTo>
                        <a:cubicBezTo>
                          <a:pt x="1206" y="839"/>
                          <a:pt x="1232" y="835"/>
                          <a:pt x="1257" y="832"/>
                        </a:cubicBezTo>
                        <a:cubicBezTo>
                          <a:pt x="1307" y="824"/>
                          <a:pt x="1340" y="786"/>
                          <a:pt x="1340" y="737"/>
                        </a:cubicBezTo>
                        <a:cubicBezTo>
                          <a:pt x="1340" y="602"/>
                          <a:pt x="1340" y="602"/>
                          <a:pt x="1340" y="602"/>
                        </a:cubicBezTo>
                        <a:cubicBezTo>
                          <a:pt x="1340" y="553"/>
                          <a:pt x="1307" y="514"/>
                          <a:pt x="1257" y="507"/>
                        </a:cubicBezTo>
                        <a:cubicBezTo>
                          <a:pt x="1180" y="496"/>
                          <a:pt x="1180" y="496"/>
                          <a:pt x="1180" y="496"/>
                        </a:cubicBezTo>
                        <a:cubicBezTo>
                          <a:pt x="1172" y="472"/>
                          <a:pt x="1163" y="449"/>
                          <a:pt x="1151" y="426"/>
                        </a:cubicBezTo>
                        <a:cubicBezTo>
                          <a:pt x="1196" y="365"/>
                          <a:pt x="1196" y="365"/>
                          <a:pt x="1196" y="365"/>
                        </a:cubicBezTo>
                        <a:cubicBezTo>
                          <a:pt x="1227" y="323"/>
                          <a:pt x="1222" y="272"/>
                          <a:pt x="1185" y="236"/>
                        </a:cubicBezTo>
                        <a:cubicBezTo>
                          <a:pt x="1154" y="206"/>
                          <a:pt x="1123" y="176"/>
                          <a:pt x="1092" y="145"/>
                        </a:cubicBezTo>
                        <a:cubicBezTo>
                          <a:pt x="1056" y="110"/>
                          <a:pt x="1004" y="107"/>
                          <a:pt x="964" y="138"/>
                        </a:cubicBezTo>
                        <a:cubicBezTo>
                          <a:pt x="964" y="138"/>
                          <a:pt x="922" y="169"/>
                          <a:pt x="903" y="183"/>
                        </a:cubicBezTo>
                        <a:cubicBezTo>
                          <a:pt x="884" y="174"/>
                          <a:pt x="864" y="166"/>
                          <a:pt x="843" y="159"/>
                        </a:cubicBezTo>
                        <a:cubicBezTo>
                          <a:pt x="840" y="137"/>
                          <a:pt x="832" y="82"/>
                          <a:pt x="832" y="82"/>
                        </a:cubicBezTo>
                        <a:cubicBezTo>
                          <a:pt x="825" y="33"/>
                          <a:pt x="787" y="0"/>
                          <a:pt x="737" y="0"/>
                        </a:cubicBezTo>
                        <a:cubicBezTo>
                          <a:pt x="603" y="0"/>
                          <a:pt x="603" y="0"/>
                          <a:pt x="603" y="0"/>
                        </a:cubicBezTo>
                        <a:cubicBezTo>
                          <a:pt x="554" y="0"/>
                          <a:pt x="515" y="33"/>
                          <a:pt x="508" y="81"/>
                        </a:cubicBezTo>
                        <a:close/>
                        <a:moveTo>
                          <a:pt x="958" y="669"/>
                        </a:moveTo>
                        <a:cubicBezTo>
                          <a:pt x="958" y="828"/>
                          <a:pt x="829" y="958"/>
                          <a:pt x="670" y="958"/>
                        </a:cubicBezTo>
                        <a:cubicBezTo>
                          <a:pt x="511" y="958"/>
                          <a:pt x="382" y="828"/>
                          <a:pt x="382" y="669"/>
                        </a:cubicBezTo>
                        <a:cubicBezTo>
                          <a:pt x="382" y="510"/>
                          <a:pt x="511" y="381"/>
                          <a:pt x="670" y="381"/>
                        </a:cubicBezTo>
                        <a:cubicBezTo>
                          <a:pt x="829" y="381"/>
                          <a:pt x="958" y="510"/>
                          <a:pt x="958" y="66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Freeform 8"/>
                  <p:cNvSpPr>
                    <a:spLocks/>
                  </p:cNvSpPr>
                  <p:nvPr/>
                </p:nvSpPr>
                <p:spPr bwMode="auto">
                  <a:xfrm>
                    <a:off x="3169" y="1912"/>
                    <a:ext cx="328" cy="314"/>
                  </a:xfrm>
                  <a:custGeom>
                    <a:avLst/>
                    <a:gdLst>
                      <a:gd name="T0" fmla="*/ 79 w 356"/>
                      <a:gd name="T1" fmla="*/ 330 h 341"/>
                      <a:gd name="T2" fmla="*/ 342 w 356"/>
                      <a:gd name="T3" fmla="*/ 67 h 341"/>
                      <a:gd name="T4" fmla="*/ 342 w 356"/>
                      <a:gd name="T5" fmla="*/ 15 h 341"/>
                      <a:gd name="T6" fmla="*/ 289 w 356"/>
                      <a:gd name="T7" fmla="*/ 15 h 341"/>
                      <a:gd name="T8" fmla="*/ 26 w 356"/>
                      <a:gd name="T9" fmla="*/ 278 h 341"/>
                      <a:gd name="T10" fmla="*/ 52 w 356"/>
                      <a:gd name="T11" fmla="*/ 341 h 341"/>
                      <a:gd name="T12" fmla="*/ 79 w 356"/>
                      <a:gd name="T13" fmla="*/ 330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6" h="341">
                        <a:moveTo>
                          <a:pt x="79" y="330"/>
                        </a:moveTo>
                        <a:cubicBezTo>
                          <a:pt x="79" y="330"/>
                          <a:pt x="342" y="67"/>
                          <a:pt x="342" y="67"/>
                        </a:cubicBezTo>
                        <a:cubicBezTo>
                          <a:pt x="356" y="53"/>
                          <a:pt x="356" y="29"/>
                          <a:pt x="342" y="15"/>
                        </a:cubicBezTo>
                        <a:cubicBezTo>
                          <a:pt x="327" y="0"/>
                          <a:pt x="304" y="0"/>
                          <a:pt x="289" y="15"/>
                        </a:cubicBezTo>
                        <a:cubicBezTo>
                          <a:pt x="26" y="278"/>
                          <a:pt x="26" y="278"/>
                          <a:pt x="26" y="278"/>
                        </a:cubicBezTo>
                        <a:cubicBezTo>
                          <a:pt x="0" y="304"/>
                          <a:pt x="25" y="340"/>
                          <a:pt x="52" y="341"/>
                        </a:cubicBezTo>
                        <a:cubicBezTo>
                          <a:pt x="61" y="341"/>
                          <a:pt x="71" y="338"/>
                          <a:pt x="79" y="33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Freeform 9"/>
                  <p:cNvSpPr>
                    <a:spLocks/>
                  </p:cNvSpPr>
                  <p:nvPr/>
                </p:nvSpPr>
                <p:spPr bwMode="auto">
                  <a:xfrm>
                    <a:off x="2672" y="1604"/>
                    <a:ext cx="69" cy="411"/>
                  </a:xfrm>
                  <a:custGeom>
                    <a:avLst/>
                    <a:gdLst>
                      <a:gd name="T0" fmla="*/ 74 w 74"/>
                      <a:gd name="T1" fmla="*/ 409 h 446"/>
                      <a:gd name="T2" fmla="*/ 74 w 74"/>
                      <a:gd name="T3" fmla="*/ 37 h 446"/>
                      <a:gd name="T4" fmla="*/ 37 w 74"/>
                      <a:gd name="T5" fmla="*/ 0 h 446"/>
                      <a:gd name="T6" fmla="*/ 0 w 74"/>
                      <a:gd name="T7" fmla="*/ 37 h 446"/>
                      <a:gd name="T8" fmla="*/ 0 w 74"/>
                      <a:gd name="T9" fmla="*/ 409 h 446"/>
                      <a:gd name="T10" fmla="*/ 37 w 74"/>
                      <a:gd name="T11" fmla="*/ 446 h 446"/>
                      <a:gd name="T12" fmla="*/ 74 w 74"/>
                      <a:gd name="T13" fmla="*/ 409 h 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4" h="446">
                        <a:moveTo>
                          <a:pt x="74" y="409"/>
                        </a:moveTo>
                        <a:cubicBezTo>
                          <a:pt x="74" y="37"/>
                          <a:pt x="74" y="37"/>
                          <a:pt x="74" y="37"/>
                        </a:cubicBezTo>
                        <a:cubicBezTo>
                          <a:pt x="74" y="16"/>
                          <a:pt x="58" y="0"/>
                          <a:pt x="37" y="0"/>
                        </a:cubicBezTo>
                        <a:cubicBezTo>
                          <a:pt x="16" y="0"/>
                          <a:pt x="0" y="16"/>
                          <a:pt x="0" y="37"/>
                        </a:cubicBezTo>
                        <a:cubicBezTo>
                          <a:pt x="0" y="409"/>
                          <a:pt x="0" y="409"/>
                          <a:pt x="0" y="409"/>
                        </a:cubicBezTo>
                        <a:cubicBezTo>
                          <a:pt x="0" y="430"/>
                          <a:pt x="16" y="446"/>
                          <a:pt x="37" y="446"/>
                        </a:cubicBezTo>
                        <a:cubicBezTo>
                          <a:pt x="58" y="446"/>
                          <a:pt x="74" y="430"/>
                          <a:pt x="74" y="40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Freeform 10"/>
                  <p:cNvSpPr>
                    <a:spLocks/>
                  </p:cNvSpPr>
                  <p:nvPr/>
                </p:nvSpPr>
                <p:spPr bwMode="auto">
                  <a:xfrm>
                    <a:off x="1916" y="1912"/>
                    <a:ext cx="326" cy="314"/>
                  </a:xfrm>
                  <a:custGeom>
                    <a:avLst/>
                    <a:gdLst>
                      <a:gd name="T0" fmla="*/ 67 w 353"/>
                      <a:gd name="T1" fmla="*/ 15 h 341"/>
                      <a:gd name="T2" fmla="*/ 14 w 353"/>
                      <a:gd name="T3" fmla="*/ 15 h 341"/>
                      <a:gd name="T4" fmla="*/ 14 w 353"/>
                      <a:gd name="T5" fmla="*/ 67 h 341"/>
                      <a:gd name="T6" fmla="*/ 277 w 353"/>
                      <a:gd name="T7" fmla="*/ 330 h 341"/>
                      <a:gd name="T8" fmla="*/ 304 w 353"/>
                      <a:gd name="T9" fmla="*/ 341 h 341"/>
                      <a:gd name="T10" fmla="*/ 330 w 353"/>
                      <a:gd name="T11" fmla="*/ 278 h 341"/>
                      <a:gd name="T12" fmla="*/ 67 w 353"/>
                      <a:gd name="T13" fmla="*/ 15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3" h="341">
                        <a:moveTo>
                          <a:pt x="67" y="15"/>
                        </a:moveTo>
                        <a:cubicBezTo>
                          <a:pt x="52" y="0"/>
                          <a:pt x="29" y="0"/>
                          <a:pt x="14" y="15"/>
                        </a:cubicBezTo>
                        <a:cubicBezTo>
                          <a:pt x="0" y="29"/>
                          <a:pt x="0" y="53"/>
                          <a:pt x="14" y="67"/>
                        </a:cubicBezTo>
                        <a:cubicBezTo>
                          <a:pt x="277" y="330"/>
                          <a:pt x="277" y="330"/>
                          <a:pt x="277" y="330"/>
                        </a:cubicBezTo>
                        <a:cubicBezTo>
                          <a:pt x="285" y="337"/>
                          <a:pt x="294" y="341"/>
                          <a:pt x="304" y="341"/>
                        </a:cubicBezTo>
                        <a:cubicBezTo>
                          <a:pt x="336" y="341"/>
                          <a:pt x="353" y="300"/>
                          <a:pt x="330" y="278"/>
                        </a:cubicBezTo>
                        <a:cubicBezTo>
                          <a:pt x="329" y="277"/>
                          <a:pt x="67" y="15"/>
                          <a:pt x="67" y="15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 11"/>
                  <p:cNvSpPr>
                    <a:spLocks/>
                  </p:cNvSpPr>
                  <p:nvPr/>
                </p:nvSpPr>
                <p:spPr bwMode="auto">
                  <a:xfrm>
                    <a:off x="1606" y="2667"/>
                    <a:ext cx="413" cy="69"/>
                  </a:xfrm>
                  <a:custGeom>
                    <a:avLst/>
                    <a:gdLst>
                      <a:gd name="T0" fmla="*/ 447 w 447"/>
                      <a:gd name="T1" fmla="*/ 37 h 75"/>
                      <a:gd name="T2" fmla="*/ 410 w 447"/>
                      <a:gd name="T3" fmla="*/ 0 h 75"/>
                      <a:gd name="T4" fmla="*/ 38 w 447"/>
                      <a:gd name="T5" fmla="*/ 0 h 75"/>
                      <a:gd name="T6" fmla="*/ 0 w 447"/>
                      <a:gd name="T7" fmla="*/ 37 h 75"/>
                      <a:gd name="T8" fmla="*/ 38 w 447"/>
                      <a:gd name="T9" fmla="*/ 75 h 75"/>
                      <a:gd name="T10" fmla="*/ 410 w 447"/>
                      <a:gd name="T11" fmla="*/ 75 h 75"/>
                      <a:gd name="T12" fmla="*/ 447 w 447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7" h="75">
                        <a:moveTo>
                          <a:pt x="447" y="37"/>
                        </a:moveTo>
                        <a:cubicBezTo>
                          <a:pt x="447" y="17"/>
                          <a:pt x="430" y="0"/>
                          <a:pt x="410" y="0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17" y="0"/>
                          <a:pt x="0" y="17"/>
                          <a:pt x="0" y="37"/>
                        </a:cubicBezTo>
                        <a:cubicBezTo>
                          <a:pt x="0" y="58"/>
                          <a:pt x="17" y="75"/>
                          <a:pt x="38" y="75"/>
                        </a:cubicBezTo>
                        <a:cubicBezTo>
                          <a:pt x="410" y="75"/>
                          <a:pt x="410" y="75"/>
                          <a:pt x="410" y="75"/>
                        </a:cubicBezTo>
                        <a:cubicBezTo>
                          <a:pt x="430" y="75"/>
                          <a:pt x="447" y="58"/>
                          <a:pt x="447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 12"/>
                  <p:cNvSpPr>
                    <a:spLocks/>
                  </p:cNvSpPr>
                  <p:nvPr/>
                </p:nvSpPr>
                <p:spPr bwMode="auto">
                  <a:xfrm>
                    <a:off x="3394" y="2667"/>
                    <a:ext cx="413" cy="69"/>
                  </a:xfrm>
                  <a:custGeom>
                    <a:avLst/>
                    <a:gdLst>
                      <a:gd name="T0" fmla="*/ 0 w 447"/>
                      <a:gd name="T1" fmla="*/ 37 h 75"/>
                      <a:gd name="T2" fmla="*/ 37 w 447"/>
                      <a:gd name="T3" fmla="*/ 75 h 75"/>
                      <a:gd name="T4" fmla="*/ 409 w 447"/>
                      <a:gd name="T5" fmla="*/ 75 h 75"/>
                      <a:gd name="T6" fmla="*/ 447 w 447"/>
                      <a:gd name="T7" fmla="*/ 37 h 75"/>
                      <a:gd name="T8" fmla="*/ 409 w 447"/>
                      <a:gd name="T9" fmla="*/ 0 h 75"/>
                      <a:gd name="T10" fmla="*/ 37 w 447"/>
                      <a:gd name="T11" fmla="*/ 0 h 75"/>
                      <a:gd name="T12" fmla="*/ 0 w 447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7" h="75">
                        <a:moveTo>
                          <a:pt x="0" y="37"/>
                        </a:moveTo>
                        <a:cubicBezTo>
                          <a:pt x="0" y="58"/>
                          <a:pt x="17" y="75"/>
                          <a:pt x="37" y="75"/>
                        </a:cubicBezTo>
                        <a:cubicBezTo>
                          <a:pt x="409" y="75"/>
                          <a:pt x="409" y="75"/>
                          <a:pt x="409" y="75"/>
                        </a:cubicBezTo>
                        <a:cubicBezTo>
                          <a:pt x="430" y="75"/>
                          <a:pt x="447" y="58"/>
                          <a:pt x="447" y="37"/>
                        </a:cubicBezTo>
                        <a:cubicBezTo>
                          <a:pt x="447" y="17"/>
                          <a:pt x="430" y="0"/>
                          <a:pt x="409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7" y="0"/>
                          <a:pt x="0" y="17"/>
                          <a:pt x="0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 13"/>
                  <p:cNvSpPr>
                    <a:spLocks/>
                  </p:cNvSpPr>
                  <p:nvPr/>
                </p:nvSpPr>
                <p:spPr bwMode="auto">
                  <a:xfrm>
                    <a:off x="2466" y="3387"/>
                    <a:ext cx="481" cy="69"/>
                  </a:xfrm>
                  <a:custGeom>
                    <a:avLst/>
                    <a:gdLst>
                      <a:gd name="T0" fmla="*/ 520 w 520"/>
                      <a:gd name="T1" fmla="*/ 38 h 75"/>
                      <a:gd name="T2" fmla="*/ 483 w 520"/>
                      <a:gd name="T3" fmla="*/ 0 h 75"/>
                      <a:gd name="T4" fmla="*/ 37 w 520"/>
                      <a:gd name="T5" fmla="*/ 0 h 75"/>
                      <a:gd name="T6" fmla="*/ 0 w 520"/>
                      <a:gd name="T7" fmla="*/ 38 h 75"/>
                      <a:gd name="T8" fmla="*/ 37 w 520"/>
                      <a:gd name="T9" fmla="*/ 75 h 75"/>
                      <a:gd name="T10" fmla="*/ 483 w 520"/>
                      <a:gd name="T11" fmla="*/ 75 h 75"/>
                      <a:gd name="T12" fmla="*/ 520 w 520"/>
                      <a:gd name="T13" fmla="*/ 38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20" h="75">
                        <a:moveTo>
                          <a:pt x="520" y="38"/>
                        </a:moveTo>
                        <a:cubicBezTo>
                          <a:pt x="520" y="17"/>
                          <a:pt x="504" y="0"/>
                          <a:pt x="483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6" y="0"/>
                          <a:pt x="0" y="17"/>
                          <a:pt x="0" y="38"/>
                        </a:cubicBezTo>
                        <a:cubicBezTo>
                          <a:pt x="0" y="58"/>
                          <a:pt x="16" y="75"/>
                          <a:pt x="37" y="75"/>
                        </a:cubicBezTo>
                        <a:cubicBezTo>
                          <a:pt x="483" y="75"/>
                          <a:pt x="483" y="75"/>
                          <a:pt x="483" y="75"/>
                        </a:cubicBezTo>
                        <a:cubicBezTo>
                          <a:pt x="504" y="75"/>
                          <a:pt x="520" y="58"/>
                          <a:pt x="520" y="3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 14"/>
                  <p:cNvSpPr>
                    <a:spLocks/>
                  </p:cNvSpPr>
                  <p:nvPr/>
                </p:nvSpPr>
                <p:spPr bwMode="auto">
                  <a:xfrm>
                    <a:off x="2501" y="3524"/>
                    <a:ext cx="412" cy="70"/>
                  </a:xfrm>
                  <a:custGeom>
                    <a:avLst/>
                    <a:gdLst>
                      <a:gd name="T0" fmla="*/ 446 w 446"/>
                      <a:gd name="T1" fmla="*/ 37 h 75"/>
                      <a:gd name="T2" fmla="*/ 409 w 446"/>
                      <a:gd name="T3" fmla="*/ 0 h 75"/>
                      <a:gd name="T4" fmla="*/ 37 w 446"/>
                      <a:gd name="T5" fmla="*/ 0 h 75"/>
                      <a:gd name="T6" fmla="*/ 0 w 446"/>
                      <a:gd name="T7" fmla="*/ 37 h 75"/>
                      <a:gd name="T8" fmla="*/ 37 w 446"/>
                      <a:gd name="T9" fmla="*/ 75 h 75"/>
                      <a:gd name="T10" fmla="*/ 409 w 446"/>
                      <a:gd name="T11" fmla="*/ 75 h 75"/>
                      <a:gd name="T12" fmla="*/ 446 w 446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6" h="75">
                        <a:moveTo>
                          <a:pt x="446" y="37"/>
                        </a:moveTo>
                        <a:cubicBezTo>
                          <a:pt x="446" y="17"/>
                          <a:pt x="430" y="0"/>
                          <a:pt x="409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6" y="0"/>
                          <a:pt x="0" y="17"/>
                          <a:pt x="0" y="37"/>
                        </a:cubicBezTo>
                        <a:cubicBezTo>
                          <a:pt x="0" y="58"/>
                          <a:pt x="16" y="75"/>
                          <a:pt x="37" y="75"/>
                        </a:cubicBezTo>
                        <a:cubicBezTo>
                          <a:pt x="409" y="75"/>
                          <a:pt x="409" y="75"/>
                          <a:pt x="409" y="75"/>
                        </a:cubicBezTo>
                        <a:cubicBezTo>
                          <a:pt x="430" y="75"/>
                          <a:pt x="446" y="58"/>
                          <a:pt x="446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71D6D91-FDE6-49D1-B9BF-70E237A541C5}"/>
                  </a:ext>
                </a:extLst>
              </p:cNvPr>
              <p:cNvGrpSpPr/>
              <p:nvPr/>
            </p:nvGrpSpPr>
            <p:grpSpPr>
              <a:xfrm>
                <a:off x="3838966" y="4602734"/>
                <a:ext cx="6320341" cy="2039374"/>
                <a:chOff x="3838966" y="4602734"/>
                <a:chExt cx="6320341" cy="203937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2FC4032E-F80E-45AD-A508-F794D6484C34}"/>
                    </a:ext>
                  </a:extLst>
                </p:cNvPr>
                <p:cNvGrpSpPr/>
                <p:nvPr/>
              </p:nvGrpSpPr>
              <p:grpSpPr>
                <a:xfrm>
                  <a:off x="3838966" y="4602734"/>
                  <a:ext cx="6320341" cy="2039374"/>
                  <a:chOff x="3838966" y="4602734"/>
                  <a:chExt cx="6320341" cy="2039374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 flipH="1">
                    <a:off x="3838966" y="5590882"/>
                    <a:ext cx="3120540" cy="1051226"/>
                    <a:chOff x="5328674" y="5705182"/>
                    <a:chExt cx="3120540" cy="1051226"/>
                  </a:xfrm>
                </p:grpSpPr>
                <p:sp>
                  <p:nvSpPr>
                    <p:cNvPr id="80" name="Rectangle 143"/>
                    <p:cNvSpPr/>
                    <p:nvPr/>
                  </p:nvSpPr>
                  <p:spPr>
                    <a:xfrm>
                      <a:off x="5328674" y="5887186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81" name="Group 80"/>
                    <p:cNvGrpSpPr/>
                    <p:nvPr/>
                  </p:nvGrpSpPr>
                  <p:grpSpPr>
                    <a:xfrm flipH="1">
                      <a:off x="7397986" y="5705182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82" name="Donut 81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83" name="Oval 82"/>
                      <p:cNvSpPr/>
                      <p:nvPr/>
                    </p:nvSpPr>
                    <p:spPr>
                      <a:xfrm flipH="1">
                        <a:off x="4551382" y="1431579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79" name="TextBox 78"/>
                  <p:cNvSpPr txBox="1"/>
                  <p:nvPr/>
                </p:nvSpPr>
                <p:spPr>
                  <a:xfrm flipH="1">
                    <a:off x="4969393" y="4602734"/>
                    <a:ext cx="5189914" cy="72876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lvl="0" algn="l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A fully scalable infrastructure to meet user growth, on GCP</a:t>
                    </a:r>
                  </a:p>
                </p:txBody>
              </p:sp>
            </p:grpSp>
            <p:grpSp>
              <p:nvGrpSpPr>
                <p:cNvPr id="74" name="Group 71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35138" y="5885914"/>
                  <a:ext cx="458884" cy="461162"/>
                  <a:chOff x="7610" y="3313"/>
                  <a:chExt cx="1006" cy="1011"/>
                </a:xfrm>
                <a:solidFill>
                  <a:srgbClr val="00B0F0"/>
                </a:solidFill>
              </p:grpSpPr>
              <p:sp>
                <p:nvSpPr>
                  <p:cNvPr id="75" name="Freeform 73"/>
                  <p:cNvSpPr>
                    <a:spLocks/>
                  </p:cNvSpPr>
                  <p:nvPr/>
                </p:nvSpPr>
                <p:spPr bwMode="auto">
                  <a:xfrm>
                    <a:off x="7610" y="3415"/>
                    <a:ext cx="908" cy="909"/>
                  </a:xfrm>
                  <a:custGeom>
                    <a:avLst/>
                    <a:gdLst>
                      <a:gd name="T0" fmla="*/ 2039 w 3634"/>
                      <a:gd name="T1" fmla="*/ 14 h 3636"/>
                      <a:gd name="T2" fmla="*/ 2357 w 3634"/>
                      <a:gd name="T3" fmla="*/ 83 h 3636"/>
                      <a:gd name="T4" fmla="*/ 2652 w 3634"/>
                      <a:gd name="T5" fmla="*/ 203 h 3636"/>
                      <a:gd name="T6" fmla="*/ 2671 w 3634"/>
                      <a:gd name="T7" fmla="*/ 532 h 3636"/>
                      <a:gd name="T8" fmla="*/ 2361 w 3634"/>
                      <a:gd name="T9" fmla="*/ 597 h 3636"/>
                      <a:gd name="T10" fmla="*/ 2099 w 3634"/>
                      <a:gd name="T11" fmla="*/ 512 h 3636"/>
                      <a:gd name="T12" fmla="*/ 1817 w 3634"/>
                      <a:gd name="T13" fmla="*/ 482 h 3636"/>
                      <a:gd name="T14" fmla="*/ 1525 w 3634"/>
                      <a:gd name="T15" fmla="*/ 514 h 3636"/>
                      <a:gd name="T16" fmla="*/ 1253 w 3634"/>
                      <a:gd name="T17" fmla="*/ 606 h 3636"/>
                      <a:gd name="T18" fmla="*/ 1013 w 3634"/>
                      <a:gd name="T19" fmla="*/ 751 h 3636"/>
                      <a:gd name="T20" fmla="*/ 809 w 3634"/>
                      <a:gd name="T21" fmla="*/ 941 h 3636"/>
                      <a:gd name="T22" fmla="*/ 648 w 3634"/>
                      <a:gd name="T23" fmla="*/ 1171 h 3636"/>
                      <a:gd name="T24" fmla="*/ 538 w 3634"/>
                      <a:gd name="T25" fmla="*/ 1432 h 3636"/>
                      <a:gd name="T26" fmla="*/ 485 w 3634"/>
                      <a:gd name="T27" fmla="*/ 1718 h 3636"/>
                      <a:gd name="T28" fmla="*/ 496 w 3634"/>
                      <a:gd name="T29" fmla="*/ 2015 h 3636"/>
                      <a:gd name="T30" fmla="*/ 568 w 3634"/>
                      <a:gd name="T31" fmla="*/ 2294 h 3636"/>
                      <a:gd name="T32" fmla="*/ 696 w 3634"/>
                      <a:gd name="T33" fmla="*/ 2546 h 3636"/>
                      <a:gd name="T34" fmla="*/ 873 w 3634"/>
                      <a:gd name="T35" fmla="*/ 2763 h 3636"/>
                      <a:gd name="T36" fmla="*/ 1090 w 3634"/>
                      <a:gd name="T37" fmla="*/ 2939 h 3636"/>
                      <a:gd name="T38" fmla="*/ 1342 w 3634"/>
                      <a:gd name="T39" fmla="*/ 3066 h 3636"/>
                      <a:gd name="T40" fmla="*/ 1620 w 3634"/>
                      <a:gd name="T41" fmla="*/ 3140 h 3636"/>
                      <a:gd name="T42" fmla="*/ 1917 w 3634"/>
                      <a:gd name="T43" fmla="*/ 3151 h 3636"/>
                      <a:gd name="T44" fmla="*/ 2204 w 3634"/>
                      <a:gd name="T45" fmla="*/ 3097 h 3636"/>
                      <a:gd name="T46" fmla="*/ 2465 w 3634"/>
                      <a:gd name="T47" fmla="*/ 2988 h 3636"/>
                      <a:gd name="T48" fmla="*/ 2693 w 3634"/>
                      <a:gd name="T49" fmla="*/ 2827 h 3636"/>
                      <a:gd name="T50" fmla="*/ 2885 w 3634"/>
                      <a:gd name="T51" fmla="*/ 2622 h 3636"/>
                      <a:gd name="T52" fmla="*/ 3028 w 3634"/>
                      <a:gd name="T53" fmla="*/ 2381 h 3636"/>
                      <a:gd name="T54" fmla="*/ 3121 w 3634"/>
                      <a:gd name="T55" fmla="*/ 2111 h 3636"/>
                      <a:gd name="T56" fmla="*/ 3154 w 3634"/>
                      <a:gd name="T57" fmla="*/ 1818 h 3636"/>
                      <a:gd name="T58" fmla="*/ 3123 w 3634"/>
                      <a:gd name="T59" fmla="*/ 1536 h 3636"/>
                      <a:gd name="T60" fmla="*/ 3038 w 3634"/>
                      <a:gd name="T61" fmla="*/ 1275 h 3636"/>
                      <a:gd name="T62" fmla="*/ 3119 w 3634"/>
                      <a:gd name="T63" fmla="*/ 948 h 3636"/>
                      <a:gd name="T64" fmla="*/ 3399 w 3634"/>
                      <a:gd name="T65" fmla="*/ 967 h 3636"/>
                      <a:gd name="T66" fmla="*/ 3512 w 3634"/>
                      <a:gd name="T67" fmla="*/ 1162 h 3636"/>
                      <a:gd name="T68" fmla="*/ 3603 w 3634"/>
                      <a:gd name="T69" fmla="*/ 1479 h 3636"/>
                      <a:gd name="T70" fmla="*/ 3634 w 3634"/>
                      <a:gd name="T71" fmla="*/ 1818 h 3636"/>
                      <a:gd name="T72" fmla="*/ 3600 w 3634"/>
                      <a:gd name="T73" fmla="*/ 2170 h 3636"/>
                      <a:gd name="T74" fmla="*/ 3502 w 3634"/>
                      <a:gd name="T75" fmla="*/ 2499 h 3636"/>
                      <a:gd name="T76" fmla="*/ 3346 w 3634"/>
                      <a:gd name="T77" fmla="*/ 2799 h 3636"/>
                      <a:gd name="T78" fmla="*/ 3141 w 3634"/>
                      <a:gd name="T79" fmla="*/ 3063 h 3636"/>
                      <a:gd name="T80" fmla="*/ 2890 w 3634"/>
                      <a:gd name="T81" fmla="*/ 3285 h 3636"/>
                      <a:gd name="T82" fmla="*/ 2601 w 3634"/>
                      <a:gd name="T83" fmla="*/ 3458 h 3636"/>
                      <a:gd name="T84" fmla="*/ 2282 w 3634"/>
                      <a:gd name="T85" fmla="*/ 3576 h 3636"/>
                      <a:gd name="T86" fmla="*/ 1936 w 3634"/>
                      <a:gd name="T87" fmla="*/ 3632 h 3636"/>
                      <a:gd name="T88" fmla="*/ 1580 w 3634"/>
                      <a:gd name="T89" fmla="*/ 3620 h 3636"/>
                      <a:gd name="T90" fmla="*/ 1242 w 3634"/>
                      <a:gd name="T91" fmla="*/ 3543 h 3636"/>
                      <a:gd name="T92" fmla="*/ 932 w 3634"/>
                      <a:gd name="T93" fmla="*/ 3406 h 3636"/>
                      <a:gd name="T94" fmla="*/ 656 w 3634"/>
                      <a:gd name="T95" fmla="*/ 3216 h 3636"/>
                      <a:gd name="T96" fmla="*/ 419 w 3634"/>
                      <a:gd name="T97" fmla="*/ 2979 h 3636"/>
                      <a:gd name="T98" fmla="*/ 230 w 3634"/>
                      <a:gd name="T99" fmla="*/ 2703 h 3636"/>
                      <a:gd name="T100" fmla="*/ 92 w 3634"/>
                      <a:gd name="T101" fmla="*/ 2392 h 3636"/>
                      <a:gd name="T102" fmla="*/ 15 w 3634"/>
                      <a:gd name="T103" fmla="*/ 2055 h 3636"/>
                      <a:gd name="T104" fmla="*/ 0 w 3634"/>
                      <a:gd name="T105" fmla="*/ 1818 h 3636"/>
                      <a:gd name="T106" fmla="*/ 34 w 3634"/>
                      <a:gd name="T107" fmla="*/ 1466 h 3636"/>
                      <a:gd name="T108" fmla="*/ 131 w 3634"/>
                      <a:gd name="T109" fmla="*/ 1136 h 3636"/>
                      <a:gd name="T110" fmla="*/ 287 w 3634"/>
                      <a:gd name="T111" fmla="*/ 837 h 3636"/>
                      <a:gd name="T112" fmla="*/ 493 w 3634"/>
                      <a:gd name="T113" fmla="*/ 573 h 3636"/>
                      <a:gd name="T114" fmla="*/ 744 w 3634"/>
                      <a:gd name="T115" fmla="*/ 352 h 3636"/>
                      <a:gd name="T116" fmla="*/ 1032 w 3634"/>
                      <a:gd name="T117" fmla="*/ 178 h 3636"/>
                      <a:gd name="T118" fmla="*/ 1352 w 3634"/>
                      <a:gd name="T119" fmla="*/ 61 h 3636"/>
                      <a:gd name="T120" fmla="*/ 1697 w 3634"/>
                      <a:gd name="T121" fmla="*/ 4 h 3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634" h="3636">
                        <a:moveTo>
                          <a:pt x="1817" y="0"/>
                        </a:moveTo>
                        <a:lnTo>
                          <a:pt x="1929" y="4"/>
                        </a:lnTo>
                        <a:lnTo>
                          <a:pt x="2039" y="14"/>
                        </a:lnTo>
                        <a:lnTo>
                          <a:pt x="2147" y="30"/>
                        </a:lnTo>
                        <a:lnTo>
                          <a:pt x="2253" y="53"/>
                        </a:lnTo>
                        <a:lnTo>
                          <a:pt x="2357" y="83"/>
                        </a:lnTo>
                        <a:lnTo>
                          <a:pt x="2458" y="117"/>
                        </a:lnTo>
                        <a:lnTo>
                          <a:pt x="2556" y="158"/>
                        </a:lnTo>
                        <a:lnTo>
                          <a:pt x="2652" y="203"/>
                        </a:lnTo>
                        <a:lnTo>
                          <a:pt x="2649" y="235"/>
                        </a:lnTo>
                        <a:lnTo>
                          <a:pt x="2650" y="267"/>
                        </a:lnTo>
                        <a:lnTo>
                          <a:pt x="2671" y="532"/>
                        </a:lnTo>
                        <a:lnTo>
                          <a:pt x="2520" y="682"/>
                        </a:lnTo>
                        <a:lnTo>
                          <a:pt x="2442" y="638"/>
                        </a:lnTo>
                        <a:lnTo>
                          <a:pt x="2361" y="597"/>
                        </a:lnTo>
                        <a:lnTo>
                          <a:pt x="2276" y="563"/>
                        </a:lnTo>
                        <a:lnTo>
                          <a:pt x="2189" y="534"/>
                        </a:lnTo>
                        <a:lnTo>
                          <a:pt x="2099" y="512"/>
                        </a:lnTo>
                        <a:lnTo>
                          <a:pt x="2007" y="495"/>
                        </a:lnTo>
                        <a:lnTo>
                          <a:pt x="1913" y="485"/>
                        </a:lnTo>
                        <a:lnTo>
                          <a:pt x="1817" y="482"/>
                        </a:lnTo>
                        <a:lnTo>
                          <a:pt x="1717" y="485"/>
                        </a:lnTo>
                        <a:lnTo>
                          <a:pt x="1619" y="496"/>
                        </a:lnTo>
                        <a:lnTo>
                          <a:pt x="1525" y="514"/>
                        </a:lnTo>
                        <a:lnTo>
                          <a:pt x="1431" y="538"/>
                        </a:lnTo>
                        <a:lnTo>
                          <a:pt x="1341" y="569"/>
                        </a:lnTo>
                        <a:lnTo>
                          <a:pt x="1253" y="606"/>
                        </a:lnTo>
                        <a:lnTo>
                          <a:pt x="1170" y="649"/>
                        </a:lnTo>
                        <a:lnTo>
                          <a:pt x="1090" y="698"/>
                        </a:lnTo>
                        <a:lnTo>
                          <a:pt x="1013" y="751"/>
                        </a:lnTo>
                        <a:lnTo>
                          <a:pt x="940" y="810"/>
                        </a:lnTo>
                        <a:lnTo>
                          <a:pt x="873" y="873"/>
                        </a:lnTo>
                        <a:lnTo>
                          <a:pt x="809" y="941"/>
                        </a:lnTo>
                        <a:lnTo>
                          <a:pt x="750" y="1015"/>
                        </a:lnTo>
                        <a:lnTo>
                          <a:pt x="696" y="1091"/>
                        </a:lnTo>
                        <a:lnTo>
                          <a:pt x="648" y="1171"/>
                        </a:lnTo>
                        <a:lnTo>
                          <a:pt x="605" y="1255"/>
                        </a:lnTo>
                        <a:lnTo>
                          <a:pt x="568" y="1342"/>
                        </a:lnTo>
                        <a:lnTo>
                          <a:pt x="538" y="1432"/>
                        </a:lnTo>
                        <a:lnTo>
                          <a:pt x="513" y="1525"/>
                        </a:lnTo>
                        <a:lnTo>
                          <a:pt x="496" y="1621"/>
                        </a:lnTo>
                        <a:lnTo>
                          <a:pt x="485" y="1718"/>
                        </a:lnTo>
                        <a:lnTo>
                          <a:pt x="481" y="1818"/>
                        </a:lnTo>
                        <a:lnTo>
                          <a:pt x="485" y="1918"/>
                        </a:lnTo>
                        <a:lnTo>
                          <a:pt x="496" y="2015"/>
                        </a:lnTo>
                        <a:lnTo>
                          <a:pt x="513" y="2111"/>
                        </a:lnTo>
                        <a:lnTo>
                          <a:pt x="538" y="2204"/>
                        </a:lnTo>
                        <a:lnTo>
                          <a:pt x="568" y="2294"/>
                        </a:lnTo>
                        <a:lnTo>
                          <a:pt x="605" y="2381"/>
                        </a:lnTo>
                        <a:lnTo>
                          <a:pt x="648" y="2465"/>
                        </a:lnTo>
                        <a:lnTo>
                          <a:pt x="696" y="2546"/>
                        </a:lnTo>
                        <a:lnTo>
                          <a:pt x="750" y="2622"/>
                        </a:lnTo>
                        <a:lnTo>
                          <a:pt x="809" y="2694"/>
                        </a:lnTo>
                        <a:lnTo>
                          <a:pt x="873" y="2763"/>
                        </a:lnTo>
                        <a:lnTo>
                          <a:pt x="940" y="2827"/>
                        </a:lnTo>
                        <a:lnTo>
                          <a:pt x="1014" y="2885"/>
                        </a:lnTo>
                        <a:lnTo>
                          <a:pt x="1090" y="2939"/>
                        </a:lnTo>
                        <a:lnTo>
                          <a:pt x="1170" y="2988"/>
                        </a:lnTo>
                        <a:lnTo>
                          <a:pt x="1255" y="3030"/>
                        </a:lnTo>
                        <a:lnTo>
                          <a:pt x="1342" y="3066"/>
                        </a:lnTo>
                        <a:lnTo>
                          <a:pt x="1431" y="3097"/>
                        </a:lnTo>
                        <a:lnTo>
                          <a:pt x="1525" y="3122"/>
                        </a:lnTo>
                        <a:lnTo>
                          <a:pt x="1620" y="3140"/>
                        </a:lnTo>
                        <a:lnTo>
                          <a:pt x="1717" y="3151"/>
                        </a:lnTo>
                        <a:lnTo>
                          <a:pt x="1817" y="3154"/>
                        </a:lnTo>
                        <a:lnTo>
                          <a:pt x="1917" y="3151"/>
                        </a:lnTo>
                        <a:lnTo>
                          <a:pt x="2014" y="3140"/>
                        </a:lnTo>
                        <a:lnTo>
                          <a:pt x="2110" y="3122"/>
                        </a:lnTo>
                        <a:lnTo>
                          <a:pt x="2204" y="3097"/>
                        </a:lnTo>
                        <a:lnTo>
                          <a:pt x="2293" y="3066"/>
                        </a:lnTo>
                        <a:lnTo>
                          <a:pt x="2380" y="3030"/>
                        </a:lnTo>
                        <a:lnTo>
                          <a:pt x="2465" y="2988"/>
                        </a:lnTo>
                        <a:lnTo>
                          <a:pt x="2545" y="2939"/>
                        </a:lnTo>
                        <a:lnTo>
                          <a:pt x="2621" y="2885"/>
                        </a:lnTo>
                        <a:lnTo>
                          <a:pt x="2693" y="2827"/>
                        </a:lnTo>
                        <a:lnTo>
                          <a:pt x="2762" y="2763"/>
                        </a:lnTo>
                        <a:lnTo>
                          <a:pt x="2826" y="2694"/>
                        </a:lnTo>
                        <a:lnTo>
                          <a:pt x="2885" y="2622"/>
                        </a:lnTo>
                        <a:lnTo>
                          <a:pt x="2938" y="2546"/>
                        </a:lnTo>
                        <a:lnTo>
                          <a:pt x="2987" y="2465"/>
                        </a:lnTo>
                        <a:lnTo>
                          <a:pt x="3028" y="2381"/>
                        </a:lnTo>
                        <a:lnTo>
                          <a:pt x="3065" y="2294"/>
                        </a:lnTo>
                        <a:lnTo>
                          <a:pt x="3097" y="2204"/>
                        </a:lnTo>
                        <a:lnTo>
                          <a:pt x="3121" y="2111"/>
                        </a:lnTo>
                        <a:lnTo>
                          <a:pt x="3139" y="2015"/>
                        </a:lnTo>
                        <a:lnTo>
                          <a:pt x="3150" y="1918"/>
                        </a:lnTo>
                        <a:lnTo>
                          <a:pt x="3154" y="1818"/>
                        </a:lnTo>
                        <a:lnTo>
                          <a:pt x="3150" y="1722"/>
                        </a:lnTo>
                        <a:lnTo>
                          <a:pt x="3140" y="1629"/>
                        </a:lnTo>
                        <a:lnTo>
                          <a:pt x="3123" y="1536"/>
                        </a:lnTo>
                        <a:lnTo>
                          <a:pt x="3101" y="1447"/>
                        </a:lnTo>
                        <a:lnTo>
                          <a:pt x="3073" y="1358"/>
                        </a:lnTo>
                        <a:lnTo>
                          <a:pt x="3038" y="1275"/>
                        </a:lnTo>
                        <a:lnTo>
                          <a:pt x="2998" y="1193"/>
                        </a:lnTo>
                        <a:lnTo>
                          <a:pt x="2954" y="1114"/>
                        </a:lnTo>
                        <a:lnTo>
                          <a:pt x="3119" y="948"/>
                        </a:lnTo>
                        <a:lnTo>
                          <a:pt x="3350" y="965"/>
                        </a:lnTo>
                        <a:lnTo>
                          <a:pt x="3377" y="967"/>
                        </a:lnTo>
                        <a:lnTo>
                          <a:pt x="3399" y="967"/>
                        </a:lnTo>
                        <a:lnTo>
                          <a:pt x="3421" y="964"/>
                        </a:lnTo>
                        <a:lnTo>
                          <a:pt x="3470" y="1061"/>
                        </a:lnTo>
                        <a:lnTo>
                          <a:pt x="3512" y="1162"/>
                        </a:lnTo>
                        <a:lnTo>
                          <a:pt x="3549" y="1265"/>
                        </a:lnTo>
                        <a:lnTo>
                          <a:pt x="3578" y="1371"/>
                        </a:lnTo>
                        <a:lnTo>
                          <a:pt x="3603" y="1479"/>
                        </a:lnTo>
                        <a:lnTo>
                          <a:pt x="3620" y="1590"/>
                        </a:lnTo>
                        <a:lnTo>
                          <a:pt x="3631" y="1703"/>
                        </a:lnTo>
                        <a:lnTo>
                          <a:pt x="3634" y="1818"/>
                        </a:lnTo>
                        <a:lnTo>
                          <a:pt x="3630" y="1938"/>
                        </a:lnTo>
                        <a:lnTo>
                          <a:pt x="3619" y="2055"/>
                        </a:lnTo>
                        <a:lnTo>
                          <a:pt x="3600" y="2170"/>
                        </a:lnTo>
                        <a:lnTo>
                          <a:pt x="3575" y="2283"/>
                        </a:lnTo>
                        <a:lnTo>
                          <a:pt x="3542" y="2392"/>
                        </a:lnTo>
                        <a:lnTo>
                          <a:pt x="3502" y="2499"/>
                        </a:lnTo>
                        <a:lnTo>
                          <a:pt x="3457" y="2603"/>
                        </a:lnTo>
                        <a:lnTo>
                          <a:pt x="3405" y="2703"/>
                        </a:lnTo>
                        <a:lnTo>
                          <a:pt x="3346" y="2799"/>
                        </a:lnTo>
                        <a:lnTo>
                          <a:pt x="3284" y="2892"/>
                        </a:lnTo>
                        <a:lnTo>
                          <a:pt x="3215" y="2979"/>
                        </a:lnTo>
                        <a:lnTo>
                          <a:pt x="3141" y="3063"/>
                        </a:lnTo>
                        <a:lnTo>
                          <a:pt x="3062" y="3142"/>
                        </a:lnTo>
                        <a:lnTo>
                          <a:pt x="2978" y="3216"/>
                        </a:lnTo>
                        <a:lnTo>
                          <a:pt x="2890" y="3285"/>
                        </a:lnTo>
                        <a:lnTo>
                          <a:pt x="2798" y="3349"/>
                        </a:lnTo>
                        <a:lnTo>
                          <a:pt x="2702" y="3406"/>
                        </a:lnTo>
                        <a:lnTo>
                          <a:pt x="2601" y="3458"/>
                        </a:lnTo>
                        <a:lnTo>
                          <a:pt x="2498" y="3503"/>
                        </a:lnTo>
                        <a:lnTo>
                          <a:pt x="2391" y="3543"/>
                        </a:lnTo>
                        <a:lnTo>
                          <a:pt x="2282" y="3576"/>
                        </a:lnTo>
                        <a:lnTo>
                          <a:pt x="2169" y="3602"/>
                        </a:lnTo>
                        <a:lnTo>
                          <a:pt x="2054" y="3620"/>
                        </a:lnTo>
                        <a:lnTo>
                          <a:pt x="1936" y="3632"/>
                        </a:lnTo>
                        <a:lnTo>
                          <a:pt x="1817" y="3636"/>
                        </a:lnTo>
                        <a:lnTo>
                          <a:pt x="1698" y="3632"/>
                        </a:lnTo>
                        <a:lnTo>
                          <a:pt x="1580" y="3620"/>
                        </a:lnTo>
                        <a:lnTo>
                          <a:pt x="1465" y="3602"/>
                        </a:lnTo>
                        <a:lnTo>
                          <a:pt x="1353" y="3576"/>
                        </a:lnTo>
                        <a:lnTo>
                          <a:pt x="1242" y="3543"/>
                        </a:lnTo>
                        <a:lnTo>
                          <a:pt x="1136" y="3503"/>
                        </a:lnTo>
                        <a:lnTo>
                          <a:pt x="1032" y="3458"/>
                        </a:lnTo>
                        <a:lnTo>
                          <a:pt x="932" y="3406"/>
                        </a:lnTo>
                        <a:lnTo>
                          <a:pt x="836" y="3349"/>
                        </a:lnTo>
                        <a:lnTo>
                          <a:pt x="744" y="3285"/>
                        </a:lnTo>
                        <a:lnTo>
                          <a:pt x="656" y="3216"/>
                        </a:lnTo>
                        <a:lnTo>
                          <a:pt x="572" y="3142"/>
                        </a:lnTo>
                        <a:lnTo>
                          <a:pt x="493" y="3063"/>
                        </a:lnTo>
                        <a:lnTo>
                          <a:pt x="419" y="2979"/>
                        </a:lnTo>
                        <a:lnTo>
                          <a:pt x="350" y="2892"/>
                        </a:lnTo>
                        <a:lnTo>
                          <a:pt x="287" y="2799"/>
                        </a:lnTo>
                        <a:lnTo>
                          <a:pt x="230" y="2703"/>
                        </a:lnTo>
                        <a:lnTo>
                          <a:pt x="178" y="2603"/>
                        </a:lnTo>
                        <a:lnTo>
                          <a:pt x="131" y="2499"/>
                        </a:lnTo>
                        <a:lnTo>
                          <a:pt x="92" y="2392"/>
                        </a:lnTo>
                        <a:lnTo>
                          <a:pt x="60" y="2283"/>
                        </a:lnTo>
                        <a:lnTo>
                          <a:pt x="34" y="2170"/>
                        </a:lnTo>
                        <a:lnTo>
                          <a:pt x="15" y="2055"/>
                        </a:lnTo>
                        <a:lnTo>
                          <a:pt x="4" y="1938"/>
                        </a:lnTo>
                        <a:lnTo>
                          <a:pt x="0" y="1818"/>
                        </a:lnTo>
                        <a:lnTo>
                          <a:pt x="0" y="1818"/>
                        </a:lnTo>
                        <a:lnTo>
                          <a:pt x="4" y="1698"/>
                        </a:lnTo>
                        <a:lnTo>
                          <a:pt x="15" y="1581"/>
                        </a:lnTo>
                        <a:lnTo>
                          <a:pt x="34" y="1466"/>
                        </a:lnTo>
                        <a:lnTo>
                          <a:pt x="60" y="1353"/>
                        </a:lnTo>
                        <a:lnTo>
                          <a:pt x="92" y="1243"/>
                        </a:lnTo>
                        <a:lnTo>
                          <a:pt x="131" y="1136"/>
                        </a:lnTo>
                        <a:lnTo>
                          <a:pt x="178" y="1033"/>
                        </a:lnTo>
                        <a:lnTo>
                          <a:pt x="230" y="934"/>
                        </a:lnTo>
                        <a:lnTo>
                          <a:pt x="287" y="837"/>
                        </a:lnTo>
                        <a:lnTo>
                          <a:pt x="350" y="744"/>
                        </a:lnTo>
                        <a:lnTo>
                          <a:pt x="419" y="656"/>
                        </a:lnTo>
                        <a:lnTo>
                          <a:pt x="493" y="573"/>
                        </a:lnTo>
                        <a:lnTo>
                          <a:pt x="572" y="494"/>
                        </a:lnTo>
                        <a:lnTo>
                          <a:pt x="656" y="420"/>
                        </a:lnTo>
                        <a:lnTo>
                          <a:pt x="744" y="352"/>
                        </a:lnTo>
                        <a:lnTo>
                          <a:pt x="836" y="288"/>
                        </a:lnTo>
                        <a:lnTo>
                          <a:pt x="932" y="230"/>
                        </a:lnTo>
                        <a:lnTo>
                          <a:pt x="1032" y="178"/>
                        </a:lnTo>
                        <a:lnTo>
                          <a:pt x="1136" y="133"/>
                        </a:lnTo>
                        <a:lnTo>
                          <a:pt x="1242" y="92"/>
                        </a:lnTo>
                        <a:lnTo>
                          <a:pt x="1352" y="61"/>
                        </a:lnTo>
                        <a:lnTo>
                          <a:pt x="1465" y="35"/>
                        </a:lnTo>
                        <a:lnTo>
                          <a:pt x="1580" y="15"/>
                        </a:lnTo>
                        <a:lnTo>
                          <a:pt x="1697" y="4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Freeform 74"/>
                  <p:cNvSpPr>
                    <a:spLocks/>
                  </p:cNvSpPr>
                  <p:nvPr/>
                </p:nvSpPr>
                <p:spPr bwMode="auto">
                  <a:xfrm>
                    <a:off x="7840" y="3645"/>
                    <a:ext cx="448" cy="448"/>
                  </a:xfrm>
                  <a:custGeom>
                    <a:avLst/>
                    <a:gdLst>
                      <a:gd name="T0" fmla="*/ 976 w 1790"/>
                      <a:gd name="T1" fmla="*/ 4 h 1791"/>
                      <a:gd name="T2" fmla="*/ 1129 w 1790"/>
                      <a:gd name="T3" fmla="*/ 32 h 1791"/>
                      <a:gd name="T4" fmla="*/ 1273 w 1790"/>
                      <a:gd name="T5" fmla="*/ 85 h 1791"/>
                      <a:gd name="T6" fmla="*/ 930 w 1790"/>
                      <a:gd name="T7" fmla="*/ 428 h 1791"/>
                      <a:gd name="T8" fmla="*/ 836 w 1790"/>
                      <a:gd name="T9" fmla="*/ 430 h 1791"/>
                      <a:gd name="T10" fmla="*/ 725 w 1790"/>
                      <a:gd name="T11" fmla="*/ 458 h 1791"/>
                      <a:gd name="T12" fmla="*/ 627 w 1790"/>
                      <a:gd name="T13" fmla="*/ 510 h 1791"/>
                      <a:gd name="T14" fmla="*/ 544 w 1790"/>
                      <a:gd name="T15" fmla="*/ 584 h 1791"/>
                      <a:gd name="T16" fmla="*/ 480 w 1790"/>
                      <a:gd name="T17" fmla="*/ 676 h 1791"/>
                      <a:gd name="T18" fmla="*/ 439 w 1790"/>
                      <a:gd name="T19" fmla="*/ 780 h 1791"/>
                      <a:gd name="T20" fmla="*/ 426 w 1790"/>
                      <a:gd name="T21" fmla="*/ 896 h 1791"/>
                      <a:gd name="T22" fmla="*/ 439 w 1790"/>
                      <a:gd name="T23" fmla="*/ 1011 h 1791"/>
                      <a:gd name="T24" fmla="*/ 480 w 1790"/>
                      <a:gd name="T25" fmla="*/ 1117 h 1791"/>
                      <a:gd name="T26" fmla="*/ 544 w 1790"/>
                      <a:gd name="T27" fmla="*/ 1207 h 1791"/>
                      <a:gd name="T28" fmla="*/ 626 w 1790"/>
                      <a:gd name="T29" fmla="*/ 1281 h 1791"/>
                      <a:gd name="T30" fmla="*/ 724 w 1790"/>
                      <a:gd name="T31" fmla="*/ 1334 h 1791"/>
                      <a:gd name="T32" fmla="*/ 836 w 1790"/>
                      <a:gd name="T33" fmla="*/ 1362 h 1791"/>
                      <a:gd name="T34" fmla="*/ 954 w 1790"/>
                      <a:gd name="T35" fmla="*/ 1362 h 1791"/>
                      <a:gd name="T36" fmla="*/ 1064 w 1790"/>
                      <a:gd name="T37" fmla="*/ 1334 h 1791"/>
                      <a:gd name="T38" fmla="*/ 1162 w 1790"/>
                      <a:gd name="T39" fmla="*/ 1281 h 1791"/>
                      <a:gd name="T40" fmla="*/ 1246 w 1790"/>
                      <a:gd name="T41" fmla="*/ 1207 h 1791"/>
                      <a:gd name="T42" fmla="*/ 1310 w 1790"/>
                      <a:gd name="T43" fmla="*/ 1117 h 1791"/>
                      <a:gd name="T44" fmla="*/ 1350 w 1790"/>
                      <a:gd name="T45" fmla="*/ 1011 h 1791"/>
                      <a:gd name="T46" fmla="*/ 1364 w 1790"/>
                      <a:gd name="T47" fmla="*/ 896 h 1791"/>
                      <a:gd name="T48" fmla="*/ 1699 w 1790"/>
                      <a:gd name="T49" fmla="*/ 525 h 1791"/>
                      <a:gd name="T50" fmla="*/ 1734 w 1790"/>
                      <a:gd name="T51" fmla="*/ 589 h 1791"/>
                      <a:gd name="T52" fmla="*/ 1775 w 1790"/>
                      <a:gd name="T53" fmla="*/ 737 h 1791"/>
                      <a:gd name="T54" fmla="*/ 1790 w 1790"/>
                      <a:gd name="T55" fmla="*/ 896 h 1791"/>
                      <a:gd name="T56" fmla="*/ 1775 w 1790"/>
                      <a:gd name="T57" fmla="*/ 1056 h 1791"/>
                      <a:gd name="T58" fmla="*/ 1733 w 1790"/>
                      <a:gd name="T59" fmla="*/ 1209 h 1791"/>
                      <a:gd name="T60" fmla="*/ 1667 w 1790"/>
                      <a:gd name="T61" fmla="*/ 1347 h 1791"/>
                      <a:gd name="T62" fmla="*/ 1580 w 1790"/>
                      <a:gd name="T63" fmla="*/ 1473 h 1791"/>
                      <a:gd name="T64" fmla="*/ 1472 w 1790"/>
                      <a:gd name="T65" fmla="*/ 1581 h 1791"/>
                      <a:gd name="T66" fmla="*/ 1347 w 1790"/>
                      <a:gd name="T67" fmla="*/ 1669 h 1791"/>
                      <a:gd name="T68" fmla="*/ 1207 w 1790"/>
                      <a:gd name="T69" fmla="*/ 1735 h 1791"/>
                      <a:gd name="T70" fmla="*/ 1056 w 1790"/>
                      <a:gd name="T71" fmla="*/ 1776 h 1791"/>
                      <a:gd name="T72" fmla="*/ 895 w 1790"/>
                      <a:gd name="T73" fmla="*/ 1791 h 1791"/>
                      <a:gd name="T74" fmla="*/ 734 w 1790"/>
                      <a:gd name="T75" fmla="*/ 1776 h 1791"/>
                      <a:gd name="T76" fmla="*/ 583 w 1790"/>
                      <a:gd name="T77" fmla="*/ 1734 h 1791"/>
                      <a:gd name="T78" fmla="*/ 443 w 1790"/>
                      <a:gd name="T79" fmla="*/ 1669 h 1791"/>
                      <a:gd name="T80" fmla="*/ 319 w 1790"/>
                      <a:gd name="T81" fmla="*/ 1581 h 1791"/>
                      <a:gd name="T82" fmla="*/ 211 w 1790"/>
                      <a:gd name="T83" fmla="*/ 1473 h 1791"/>
                      <a:gd name="T84" fmla="*/ 123 w 1790"/>
                      <a:gd name="T85" fmla="*/ 1347 h 1791"/>
                      <a:gd name="T86" fmla="*/ 56 w 1790"/>
                      <a:gd name="T87" fmla="*/ 1207 h 1791"/>
                      <a:gd name="T88" fmla="*/ 15 w 1790"/>
                      <a:gd name="T89" fmla="*/ 1056 h 1791"/>
                      <a:gd name="T90" fmla="*/ 0 w 1790"/>
                      <a:gd name="T91" fmla="*/ 896 h 1791"/>
                      <a:gd name="T92" fmla="*/ 15 w 1790"/>
                      <a:gd name="T93" fmla="*/ 735 h 1791"/>
                      <a:gd name="T94" fmla="*/ 56 w 1790"/>
                      <a:gd name="T95" fmla="*/ 584 h 1791"/>
                      <a:gd name="T96" fmla="*/ 123 w 1790"/>
                      <a:gd name="T97" fmla="*/ 444 h 1791"/>
                      <a:gd name="T98" fmla="*/ 211 w 1790"/>
                      <a:gd name="T99" fmla="*/ 318 h 1791"/>
                      <a:gd name="T100" fmla="*/ 319 w 1790"/>
                      <a:gd name="T101" fmla="*/ 212 h 1791"/>
                      <a:gd name="T102" fmla="*/ 443 w 1790"/>
                      <a:gd name="T103" fmla="*/ 123 h 1791"/>
                      <a:gd name="T104" fmla="*/ 583 w 1790"/>
                      <a:gd name="T105" fmla="*/ 57 h 1791"/>
                      <a:gd name="T106" fmla="*/ 734 w 1790"/>
                      <a:gd name="T107" fmla="*/ 15 h 1791"/>
                      <a:gd name="T108" fmla="*/ 895 w 1790"/>
                      <a:gd name="T109" fmla="*/ 0 h 1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790" h="1791">
                        <a:moveTo>
                          <a:pt x="895" y="0"/>
                        </a:moveTo>
                        <a:lnTo>
                          <a:pt x="976" y="4"/>
                        </a:lnTo>
                        <a:lnTo>
                          <a:pt x="1053" y="15"/>
                        </a:lnTo>
                        <a:lnTo>
                          <a:pt x="1129" y="32"/>
                        </a:lnTo>
                        <a:lnTo>
                          <a:pt x="1203" y="56"/>
                        </a:lnTo>
                        <a:lnTo>
                          <a:pt x="1273" y="85"/>
                        </a:lnTo>
                        <a:lnTo>
                          <a:pt x="1266" y="93"/>
                        </a:lnTo>
                        <a:lnTo>
                          <a:pt x="930" y="428"/>
                        </a:lnTo>
                        <a:lnTo>
                          <a:pt x="895" y="427"/>
                        </a:lnTo>
                        <a:lnTo>
                          <a:pt x="836" y="430"/>
                        </a:lnTo>
                        <a:lnTo>
                          <a:pt x="779" y="441"/>
                        </a:lnTo>
                        <a:lnTo>
                          <a:pt x="725" y="458"/>
                        </a:lnTo>
                        <a:lnTo>
                          <a:pt x="674" y="482"/>
                        </a:lnTo>
                        <a:lnTo>
                          <a:pt x="627" y="510"/>
                        </a:lnTo>
                        <a:lnTo>
                          <a:pt x="583" y="544"/>
                        </a:lnTo>
                        <a:lnTo>
                          <a:pt x="544" y="584"/>
                        </a:lnTo>
                        <a:lnTo>
                          <a:pt x="509" y="628"/>
                        </a:lnTo>
                        <a:lnTo>
                          <a:pt x="480" y="676"/>
                        </a:lnTo>
                        <a:lnTo>
                          <a:pt x="457" y="726"/>
                        </a:lnTo>
                        <a:lnTo>
                          <a:pt x="439" y="780"/>
                        </a:lnTo>
                        <a:lnTo>
                          <a:pt x="430" y="837"/>
                        </a:lnTo>
                        <a:lnTo>
                          <a:pt x="426" y="896"/>
                        </a:lnTo>
                        <a:lnTo>
                          <a:pt x="430" y="955"/>
                        </a:lnTo>
                        <a:lnTo>
                          <a:pt x="439" y="1011"/>
                        </a:lnTo>
                        <a:lnTo>
                          <a:pt x="457" y="1066"/>
                        </a:lnTo>
                        <a:lnTo>
                          <a:pt x="480" y="1117"/>
                        </a:lnTo>
                        <a:lnTo>
                          <a:pt x="509" y="1165"/>
                        </a:lnTo>
                        <a:lnTo>
                          <a:pt x="544" y="1207"/>
                        </a:lnTo>
                        <a:lnTo>
                          <a:pt x="583" y="1247"/>
                        </a:lnTo>
                        <a:lnTo>
                          <a:pt x="626" y="1281"/>
                        </a:lnTo>
                        <a:lnTo>
                          <a:pt x="674" y="1311"/>
                        </a:lnTo>
                        <a:lnTo>
                          <a:pt x="724" y="1334"/>
                        </a:lnTo>
                        <a:lnTo>
                          <a:pt x="779" y="1351"/>
                        </a:lnTo>
                        <a:lnTo>
                          <a:pt x="836" y="1362"/>
                        </a:lnTo>
                        <a:lnTo>
                          <a:pt x="895" y="1366"/>
                        </a:lnTo>
                        <a:lnTo>
                          <a:pt x="954" y="1362"/>
                        </a:lnTo>
                        <a:lnTo>
                          <a:pt x="1010" y="1351"/>
                        </a:lnTo>
                        <a:lnTo>
                          <a:pt x="1064" y="1334"/>
                        </a:lnTo>
                        <a:lnTo>
                          <a:pt x="1116" y="1311"/>
                        </a:lnTo>
                        <a:lnTo>
                          <a:pt x="1162" y="1281"/>
                        </a:lnTo>
                        <a:lnTo>
                          <a:pt x="1207" y="1247"/>
                        </a:lnTo>
                        <a:lnTo>
                          <a:pt x="1246" y="1207"/>
                        </a:lnTo>
                        <a:lnTo>
                          <a:pt x="1280" y="1165"/>
                        </a:lnTo>
                        <a:lnTo>
                          <a:pt x="1310" y="1117"/>
                        </a:lnTo>
                        <a:lnTo>
                          <a:pt x="1333" y="1066"/>
                        </a:lnTo>
                        <a:lnTo>
                          <a:pt x="1350" y="1011"/>
                        </a:lnTo>
                        <a:lnTo>
                          <a:pt x="1360" y="955"/>
                        </a:lnTo>
                        <a:lnTo>
                          <a:pt x="1364" y="896"/>
                        </a:lnTo>
                        <a:lnTo>
                          <a:pt x="1363" y="860"/>
                        </a:lnTo>
                        <a:lnTo>
                          <a:pt x="1699" y="525"/>
                        </a:lnTo>
                        <a:lnTo>
                          <a:pt x="1705" y="517"/>
                        </a:lnTo>
                        <a:lnTo>
                          <a:pt x="1734" y="589"/>
                        </a:lnTo>
                        <a:lnTo>
                          <a:pt x="1759" y="661"/>
                        </a:lnTo>
                        <a:lnTo>
                          <a:pt x="1775" y="737"/>
                        </a:lnTo>
                        <a:lnTo>
                          <a:pt x="1786" y="816"/>
                        </a:lnTo>
                        <a:lnTo>
                          <a:pt x="1790" y="896"/>
                        </a:lnTo>
                        <a:lnTo>
                          <a:pt x="1786" y="978"/>
                        </a:lnTo>
                        <a:lnTo>
                          <a:pt x="1775" y="1056"/>
                        </a:lnTo>
                        <a:lnTo>
                          <a:pt x="1758" y="1134"/>
                        </a:lnTo>
                        <a:lnTo>
                          <a:pt x="1733" y="1209"/>
                        </a:lnTo>
                        <a:lnTo>
                          <a:pt x="1704" y="1280"/>
                        </a:lnTo>
                        <a:lnTo>
                          <a:pt x="1667" y="1347"/>
                        </a:lnTo>
                        <a:lnTo>
                          <a:pt x="1626" y="1413"/>
                        </a:lnTo>
                        <a:lnTo>
                          <a:pt x="1580" y="1473"/>
                        </a:lnTo>
                        <a:lnTo>
                          <a:pt x="1527" y="1529"/>
                        </a:lnTo>
                        <a:lnTo>
                          <a:pt x="1472" y="1581"/>
                        </a:lnTo>
                        <a:lnTo>
                          <a:pt x="1410" y="1627"/>
                        </a:lnTo>
                        <a:lnTo>
                          <a:pt x="1347" y="1669"/>
                        </a:lnTo>
                        <a:lnTo>
                          <a:pt x="1279" y="1705"/>
                        </a:lnTo>
                        <a:lnTo>
                          <a:pt x="1207" y="1735"/>
                        </a:lnTo>
                        <a:lnTo>
                          <a:pt x="1133" y="1759"/>
                        </a:lnTo>
                        <a:lnTo>
                          <a:pt x="1056" y="1776"/>
                        </a:lnTo>
                        <a:lnTo>
                          <a:pt x="976" y="1787"/>
                        </a:lnTo>
                        <a:lnTo>
                          <a:pt x="895" y="1791"/>
                        </a:lnTo>
                        <a:lnTo>
                          <a:pt x="814" y="1787"/>
                        </a:lnTo>
                        <a:lnTo>
                          <a:pt x="734" y="1776"/>
                        </a:lnTo>
                        <a:lnTo>
                          <a:pt x="657" y="1759"/>
                        </a:lnTo>
                        <a:lnTo>
                          <a:pt x="583" y="1734"/>
                        </a:lnTo>
                        <a:lnTo>
                          <a:pt x="512" y="1705"/>
                        </a:lnTo>
                        <a:lnTo>
                          <a:pt x="443" y="1669"/>
                        </a:lnTo>
                        <a:lnTo>
                          <a:pt x="379" y="1627"/>
                        </a:lnTo>
                        <a:lnTo>
                          <a:pt x="319" y="1581"/>
                        </a:lnTo>
                        <a:lnTo>
                          <a:pt x="263" y="1529"/>
                        </a:lnTo>
                        <a:lnTo>
                          <a:pt x="211" y="1473"/>
                        </a:lnTo>
                        <a:lnTo>
                          <a:pt x="164" y="1411"/>
                        </a:lnTo>
                        <a:lnTo>
                          <a:pt x="123" y="1347"/>
                        </a:lnTo>
                        <a:lnTo>
                          <a:pt x="87" y="1280"/>
                        </a:lnTo>
                        <a:lnTo>
                          <a:pt x="56" y="1207"/>
                        </a:lnTo>
                        <a:lnTo>
                          <a:pt x="32" y="1134"/>
                        </a:lnTo>
                        <a:lnTo>
                          <a:pt x="15" y="1056"/>
                        </a:lnTo>
                        <a:lnTo>
                          <a:pt x="4" y="977"/>
                        </a:lnTo>
                        <a:lnTo>
                          <a:pt x="0" y="896"/>
                        </a:lnTo>
                        <a:lnTo>
                          <a:pt x="4" y="815"/>
                        </a:lnTo>
                        <a:lnTo>
                          <a:pt x="15" y="735"/>
                        </a:lnTo>
                        <a:lnTo>
                          <a:pt x="32" y="657"/>
                        </a:lnTo>
                        <a:lnTo>
                          <a:pt x="56" y="584"/>
                        </a:lnTo>
                        <a:lnTo>
                          <a:pt x="87" y="513"/>
                        </a:lnTo>
                        <a:lnTo>
                          <a:pt x="123" y="444"/>
                        </a:lnTo>
                        <a:lnTo>
                          <a:pt x="164" y="380"/>
                        </a:lnTo>
                        <a:lnTo>
                          <a:pt x="211" y="318"/>
                        </a:lnTo>
                        <a:lnTo>
                          <a:pt x="263" y="263"/>
                        </a:lnTo>
                        <a:lnTo>
                          <a:pt x="319" y="212"/>
                        </a:lnTo>
                        <a:lnTo>
                          <a:pt x="379" y="165"/>
                        </a:lnTo>
                        <a:lnTo>
                          <a:pt x="443" y="123"/>
                        </a:lnTo>
                        <a:lnTo>
                          <a:pt x="512" y="86"/>
                        </a:lnTo>
                        <a:lnTo>
                          <a:pt x="583" y="57"/>
                        </a:lnTo>
                        <a:lnTo>
                          <a:pt x="657" y="32"/>
                        </a:lnTo>
                        <a:lnTo>
                          <a:pt x="734" y="15"/>
                        </a:lnTo>
                        <a:lnTo>
                          <a:pt x="814" y="4"/>
                        </a:lnTo>
                        <a:lnTo>
                          <a:pt x="89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Freeform 75"/>
                  <p:cNvSpPr>
                    <a:spLocks/>
                  </p:cNvSpPr>
                  <p:nvPr/>
                </p:nvSpPr>
                <p:spPr bwMode="auto">
                  <a:xfrm>
                    <a:off x="8066" y="3313"/>
                    <a:ext cx="550" cy="554"/>
                  </a:xfrm>
                  <a:custGeom>
                    <a:avLst/>
                    <a:gdLst>
                      <a:gd name="T0" fmla="*/ 1543 w 2201"/>
                      <a:gd name="T1" fmla="*/ 1 h 2215"/>
                      <a:gd name="T2" fmla="*/ 1564 w 2201"/>
                      <a:gd name="T3" fmla="*/ 14 h 2215"/>
                      <a:gd name="T4" fmla="*/ 1574 w 2201"/>
                      <a:gd name="T5" fmla="*/ 38 h 2215"/>
                      <a:gd name="T6" fmla="*/ 1722 w 2201"/>
                      <a:gd name="T7" fmla="*/ 244 h 2215"/>
                      <a:gd name="T8" fmla="*/ 1764 w 2201"/>
                      <a:gd name="T9" fmla="*/ 216 h 2215"/>
                      <a:gd name="T10" fmla="*/ 1811 w 2201"/>
                      <a:gd name="T11" fmla="*/ 207 h 2215"/>
                      <a:gd name="T12" fmla="*/ 1859 w 2201"/>
                      <a:gd name="T13" fmla="*/ 216 h 2215"/>
                      <a:gd name="T14" fmla="*/ 1900 w 2201"/>
                      <a:gd name="T15" fmla="*/ 244 h 2215"/>
                      <a:gd name="T16" fmla="*/ 1992 w 2201"/>
                      <a:gd name="T17" fmla="*/ 341 h 2215"/>
                      <a:gd name="T18" fmla="*/ 2011 w 2201"/>
                      <a:gd name="T19" fmla="*/ 394 h 2215"/>
                      <a:gd name="T20" fmla="*/ 2005 w 2201"/>
                      <a:gd name="T21" fmla="*/ 448 h 2215"/>
                      <a:gd name="T22" fmla="*/ 1974 w 2201"/>
                      <a:gd name="T23" fmla="*/ 497 h 2215"/>
                      <a:gd name="T24" fmla="*/ 2162 w 2201"/>
                      <a:gd name="T25" fmla="*/ 627 h 2215"/>
                      <a:gd name="T26" fmla="*/ 2187 w 2201"/>
                      <a:gd name="T27" fmla="*/ 638 h 2215"/>
                      <a:gd name="T28" fmla="*/ 2200 w 2201"/>
                      <a:gd name="T29" fmla="*/ 662 h 2215"/>
                      <a:gd name="T30" fmla="*/ 2197 w 2201"/>
                      <a:gd name="T31" fmla="*/ 687 h 2215"/>
                      <a:gd name="T32" fmla="*/ 1703 w 2201"/>
                      <a:gd name="T33" fmla="*/ 1185 h 2215"/>
                      <a:gd name="T34" fmla="*/ 1649 w 2201"/>
                      <a:gd name="T35" fmla="*/ 1224 h 2215"/>
                      <a:gd name="T36" fmla="*/ 1586 w 2201"/>
                      <a:gd name="T37" fmla="*/ 1244 h 2215"/>
                      <a:gd name="T38" fmla="*/ 1545 w 2201"/>
                      <a:gd name="T39" fmla="*/ 1246 h 2215"/>
                      <a:gd name="T40" fmla="*/ 1525 w 2201"/>
                      <a:gd name="T41" fmla="*/ 1245 h 2215"/>
                      <a:gd name="T42" fmla="*/ 292 w 2201"/>
                      <a:gd name="T43" fmla="*/ 2179 h 2215"/>
                      <a:gd name="T44" fmla="*/ 249 w 2201"/>
                      <a:gd name="T45" fmla="*/ 2205 h 2215"/>
                      <a:gd name="T46" fmla="*/ 110 w 2201"/>
                      <a:gd name="T47" fmla="*/ 2215 h 2215"/>
                      <a:gd name="T48" fmla="*/ 80 w 2201"/>
                      <a:gd name="T49" fmla="*/ 2212 h 2215"/>
                      <a:gd name="T50" fmla="*/ 36 w 2201"/>
                      <a:gd name="T51" fmla="*/ 2190 h 2215"/>
                      <a:gd name="T52" fmla="*/ 7 w 2201"/>
                      <a:gd name="T53" fmla="*/ 2151 h 2215"/>
                      <a:gd name="T54" fmla="*/ 0 w 2201"/>
                      <a:gd name="T55" fmla="*/ 2101 h 2215"/>
                      <a:gd name="T56" fmla="*/ 12 w 2201"/>
                      <a:gd name="T57" fmla="*/ 1969 h 2215"/>
                      <a:gd name="T58" fmla="*/ 38 w 2201"/>
                      <a:gd name="T59" fmla="*/ 1927 h 2215"/>
                      <a:gd name="T60" fmla="*/ 480 w 2201"/>
                      <a:gd name="T61" fmla="*/ 1485 h 2215"/>
                      <a:gd name="T62" fmla="*/ 803 w 2201"/>
                      <a:gd name="T63" fmla="*/ 1162 h 2215"/>
                      <a:gd name="T64" fmla="*/ 955 w 2201"/>
                      <a:gd name="T65" fmla="*/ 682 h 2215"/>
                      <a:gd name="T66" fmla="*/ 955 w 2201"/>
                      <a:gd name="T67" fmla="*/ 627 h 2215"/>
                      <a:gd name="T68" fmla="*/ 973 w 2201"/>
                      <a:gd name="T69" fmla="*/ 557 h 2215"/>
                      <a:gd name="T70" fmla="*/ 1016 w 2201"/>
                      <a:gd name="T71" fmla="*/ 497 h 2215"/>
                      <a:gd name="T72" fmla="*/ 1511 w 2201"/>
                      <a:gd name="T73" fmla="*/ 5 h 2215"/>
                      <a:gd name="T74" fmla="*/ 1531 w 2201"/>
                      <a:gd name="T75" fmla="*/ 0 h 2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01" h="2215">
                        <a:moveTo>
                          <a:pt x="1531" y="0"/>
                        </a:moveTo>
                        <a:lnTo>
                          <a:pt x="1543" y="1"/>
                        </a:lnTo>
                        <a:lnTo>
                          <a:pt x="1554" y="6"/>
                        </a:lnTo>
                        <a:lnTo>
                          <a:pt x="1564" y="14"/>
                        </a:lnTo>
                        <a:lnTo>
                          <a:pt x="1570" y="25"/>
                        </a:lnTo>
                        <a:lnTo>
                          <a:pt x="1574" y="38"/>
                        </a:lnTo>
                        <a:lnTo>
                          <a:pt x="1599" y="367"/>
                        </a:lnTo>
                        <a:lnTo>
                          <a:pt x="1722" y="244"/>
                        </a:lnTo>
                        <a:lnTo>
                          <a:pt x="1742" y="227"/>
                        </a:lnTo>
                        <a:lnTo>
                          <a:pt x="1764" y="216"/>
                        </a:lnTo>
                        <a:lnTo>
                          <a:pt x="1787" y="208"/>
                        </a:lnTo>
                        <a:lnTo>
                          <a:pt x="1811" y="207"/>
                        </a:lnTo>
                        <a:lnTo>
                          <a:pt x="1835" y="208"/>
                        </a:lnTo>
                        <a:lnTo>
                          <a:pt x="1859" y="216"/>
                        </a:lnTo>
                        <a:lnTo>
                          <a:pt x="1881" y="227"/>
                        </a:lnTo>
                        <a:lnTo>
                          <a:pt x="1900" y="244"/>
                        </a:lnTo>
                        <a:lnTo>
                          <a:pt x="1974" y="319"/>
                        </a:lnTo>
                        <a:lnTo>
                          <a:pt x="1992" y="341"/>
                        </a:lnTo>
                        <a:lnTo>
                          <a:pt x="2005" y="367"/>
                        </a:lnTo>
                        <a:lnTo>
                          <a:pt x="2011" y="394"/>
                        </a:lnTo>
                        <a:lnTo>
                          <a:pt x="2011" y="421"/>
                        </a:lnTo>
                        <a:lnTo>
                          <a:pt x="2005" y="448"/>
                        </a:lnTo>
                        <a:lnTo>
                          <a:pt x="1992" y="474"/>
                        </a:lnTo>
                        <a:lnTo>
                          <a:pt x="1974" y="497"/>
                        </a:lnTo>
                        <a:lnTo>
                          <a:pt x="1867" y="604"/>
                        </a:lnTo>
                        <a:lnTo>
                          <a:pt x="2162" y="627"/>
                        </a:lnTo>
                        <a:lnTo>
                          <a:pt x="2175" y="631"/>
                        </a:lnTo>
                        <a:lnTo>
                          <a:pt x="2187" y="638"/>
                        </a:lnTo>
                        <a:lnTo>
                          <a:pt x="2195" y="648"/>
                        </a:lnTo>
                        <a:lnTo>
                          <a:pt x="2200" y="662"/>
                        </a:lnTo>
                        <a:lnTo>
                          <a:pt x="2201" y="674"/>
                        </a:lnTo>
                        <a:lnTo>
                          <a:pt x="2197" y="687"/>
                        </a:lnTo>
                        <a:lnTo>
                          <a:pt x="2189" y="700"/>
                        </a:lnTo>
                        <a:lnTo>
                          <a:pt x="1703" y="1185"/>
                        </a:lnTo>
                        <a:lnTo>
                          <a:pt x="1677" y="1207"/>
                        </a:lnTo>
                        <a:lnTo>
                          <a:pt x="1649" y="1224"/>
                        </a:lnTo>
                        <a:lnTo>
                          <a:pt x="1618" y="1236"/>
                        </a:lnTo>
                        <a:lnTo>
                          <a:pt x="1586" y="1244"/>
                        </a:lnTo>
                        <a:lnTo>
                          <a:pt x="1553" y="1247"/>
                        </a:lnTo>
                        <a:lnTo>
                          <a:pt x="1545" y="1246"/>
                        </a:lnTo>
                        <a:lnTo>
                          <a:pt x="1537" y="1246"/>
                        </a:lnTo>
                        <a:lnTo>
                          <a:pt x="1525" y="1245"/>
                        </a:lnTo>
                        <a:lnTo>
                          <a:pt x="1247" y="1224"/>
                        </a:lnTo>
                        <a:lnTo>
                          <a:pt x="292" y="2179"/>
                        </a:lnTo>
                        <a:lnTo>
                          <a:pt x="272" y="2195"/>
                        </a:lnTo>
                        <a:lnTo>
                          <a:pt x="249" y="2205"/>
                        </a:lnTo>
                        <a:lnTo>
                          <a:pt x="223" y="2210"/>
                        </a:lnTo>
                        <a:lnTo>
                          <a:pt x="110" y="2215"/>
                        </a:lnTo>
                        <a:lnTo>
                          <a:pt x="106" y="2215"/>
                        </a:lnTo>
                        <a:lnTo>
                          <a:pt x="80" y="2212"/>
                        </a:lnTo>
                        <a:lnTo>
                          <a:pt x="56" y="2204"/>
                        </a:lnTo>
                        <a:lnTo>
                          <a:pt x="36" y="2190"/>
                        </a:lnTo>
                        <a:lnTo>
                          <a:pt x="20" y="2172"/>
                        </a:lnTo>
                        <a:lnTo>
                          <a:pt x="7" y="2151"/>
                        </a:lnTo>
                        <a:lnTo>
                          <a:pt x="0" y="2126"/>
                        </a:lnTo>
                        <a:lnTo>
                          <a:pt x="0" y="2101"/>
                        </a:lnTo>
                        <a:lnTo>
                          <a:pt x="9" y="1994"/>
                        </a:lnTo>
                        <a:lnTo>
                          <a:pt x="12" y="1969"/>
                        </a:lnTo>
                        <a:lnTo>
                          <a:pt x="23" y="1947"/>
                        </a:lnTo>
                        <a:lnTo>
                          <a:pt x="38" y="1927"/>
                        </a:lnTo>
                        <a:lnTo>
                          <a:pt x="174" y="1792"/>
                        </a:lnTo>
                        <a:lnTo>
                          <a:pt x="480" y="1485"/>
                        </a:lnTo>
                        <a:lnTo>
                          <a:pt x="487" y="1479"/>
                        </a:lnTo>
                        <a:lnTo>
                          <a:pt x="803" y="1162"/>
                        </a:lnTo>
                        <a:lnTo>
                          <a:pt x="978" y="987"/>
                        </a:lnTo>
                        <a:lnTo>
                          <a:pt x="955" y="682"/>
                        </a:lnTo>
                        <a:lnTo>
                          <a:pt x="954" y="664"/>
                        </a:lnTo>
                        <a:lnTo>
                          <a:pt x="955" y="627"/>
                        </a:lnTo>
                        <a:lnTo>
                          <a:pt x="961" y="592"/>
                        </a:lnTo>
                        <a:lnTo>
                          <a:pt x="973" y="557"/>
                        </a:lnTo>
                        <a:lnTo>
                          <a:pt x="992" y="525"/>
                        </a:lnTo>
                        <a:lnTo>
                          <a:pt x="1016" y="497"/>
                        </a:lnTo>
                        <a:lnTo>
                          <a:pt x="1501" y="12"/>
                        </a:lnTo>
                        <a:lnTo>
                          <a:pt x="1511" y="5"/>
                        </a:lnTo>
                        <a:lnTo>
                          <a:pt x="1521" y="1"/>
                        </a:lnTo>
                        <a:lnTo>
                          <a:pt x="153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A16A660-4F32-4427-B382-6DD83FAAE5F6}"/>
                  </a:ext>
                </a:extLst>
              </p:cNvPr>
              <p:cNvGrpSpPr/>
              <p:nvPr/>
            </p:nvGrpSpPr>
            <p:grpSpPr>
              <a:xfrm>
                <a:off x="3838409" y="1212155"/>
                <a:ext cx="5156947" cy="4268164"/>
                <a:chOff x="3838409" y="1212155"/>
                <a:chExt cx="5156947" cy="4268164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EFCFC615-9D50-49F2-85DF-94C38B87ADD3}"/>
                    </a:ext>
                  </a:extLst>
                </p:cNvPr>
                <p:cNvGrpSpPr/>
                <p:nvPr/>
              </p:nvGrpSpPr>
              <p:grpSpPr>
                <a:xfrm>
                  <a:off x="3838409" y="1212155"/>
                  <a:ext cx="5156947" cy="4268164"/>
                  <a:chOff x="3838409" y="1212155"/>
                  <a:chExt cx="5156947" cy="4268164"/>
                </a:xfrm>
              </p:grpSpPr>
              <p:grpSp>
                <p:nvGrpSpPr>
                  <p:cNvPr id="67" name="Group 66"/>
                  <p:cNvGrpSpPr/>
                  <p:nvPr/>
                </p:nvGrpSpPr>
                <p:grpSpPr>
                  <a:xfrm flipH="1">
                    <a:off x="3838409" y="4429093"/>
                    <a:ext cx="3090155" cy="1051226"/>
                    <a:chOff x="5359616" y="4543393"/>
                    <a:chExt cx="3090155" cy="1051226"/>
                  </a:xfrm>
                </p:grpSpPr>
                <p:sp>
                  <p:nvSpPr>
                    <p:cNvPr id="69" name="Rectangle 143"/>
                    <p:cNvSpPr/>
                    <p:nvPr/>
                  </p:nvSpPr>
                  <p:spPr>
                    <a:xfrm>
                      <a:off x="5359616" y="4725398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" name="Group 69"/>
                    <p:cNvGrpSpPr/>
                    <p:nvPr/>
                  </p:nvGrpSpPr>
                  <p:grpSpPr>
                    <a:xfrm flipH="1">
                      <a:off x="7398543" y="4543393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71" name="Donut 70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" name="Oval 71"/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68" name="TextBox 67"/>
                  <p:cNvSpPr txBox="1"/>
                  <p:nvPr/>
                </p:nvSpPr>
                <p:spPr>
                  <a:xfrm flipH="1">
                    <a:off x="4871123" y="1212155"/>
                    <a:ext cx="4124233" cy="41643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Connected to other systems and APIs</a:t>
                    </a:r>
                  </a:p>
                </p:txBody>
              </p:sp>
            </p:grpSp>
            <p:grpSp>
              <p:nvGrpSpPr>
                <p:cNvPr id="61" name="Group 31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59251" y="4682432"/>
                  <a:ext cx="409544" cy="544548"/>
                  <a:chOff x="1192" y="1587"/>
                  <a:chExt cx="1268" cy="1686"/>
                </a:xfrm>
                <a:solidFill>
                  <a:srgbClr val="FF6319"/>
                </a:solidFill>
              </p:grpSpPr>
              <p:sp>
                <p:nvSpPr>
                  <p:cNvPr id="62" name="Freeform 32"/>
                  <p:cNvSpPr>
                    <a:spLocks/>
                  </p:cNvSpPr>
                  <p:nvPr/>
                </p:nvSpPr>
                <p:spPr bwMode="auto">
                  <a:xfrm>
                    <a:off x="1515" y="1847"/>
                    <a:ext cx="621" cy="1145"/>
                  </a:xfrm>
                  <a:custGeom>
                    <a:avLst/>
                    <a:gdLst>
                      <a:gd name="T0" fmla="*/ 335 w 787"/>
                      <a:gd name="T1" fmla="*/ 0 h 1456"/>
                      <a:gd name="T2" fmla="*/ 335 w 787"/>
                      <a:gd name="T3" fmla="*/ 354 h 1456"/>
                      <a:gd name="T4" fmla="*/ 335 w 787"/>
                      <a:gd name="T5" fmla="*/ 354 h 1456"/>
                      <a:gd name="T6" fmla="*/ 335 w 787"/>
                      <a:gd name="T7" fmla="*/ 568 h 1456"/>
                      <a:gd name="T8" fmla="*/ 270 w 787"/>
                      <a:gd name="T9" fmla="*/ 483 h 1456"/>
                      <a:gd name="T10" fmla="*/ 0 w 787"/>
                      <a:gd name="T11" fmla="*/ 374 h 1456"/>
                      <a:gd name="T12" fmla="*/ 0 w 787"/>
                      <a:gd name="T13" fmla="*/ 492 h 1456"/>
                      <a:gd name="T14" fmla="*/ 186 w 787"/>
                      <a:gd name="T15" fmla="*/ 566 h 1456"/>
                      <a:gd name="T16" fmla="*/ 289 w 787"/>
                      <a:gd name="T17" fmla="*/ 746 h 1456"/>
                      <a:gd name="T18" fmla="*/ 335 w 787"/>
                      <a:gd name="T19" fmla="*/ 1023 h 1456"/>
                      <a:gd name="T20" fmla="*/ 335 w 787"/>
                      <a:gd name="T21" fmla="*/ 1456 h 1456"/>
                      <a:gd name="T22" fmla="*/ 453 w 787"/>
                      <a:gd name="T23" fmla="*/ 1456 h 1456"/>
                      <a:gd name="T24" fmla="*/ 453 w 787"/>
                      <a:gd name="T25" fmla="*/ 1023 h 1456"/>
                      <a:gd name="T26" fmla="*/ 499 w 787"/>
                      <a:gd name="T27" fmla="*/ 746 h 1456"/>
                      <a:gd name="T28" fmla="*/ 602 w 787"/>
                      <a:gd name="T29" fmla="*/ 566 h 1456"/>
                      <a:gd name="T30" fmla="*/ 787 w 787"/>
                      <a:gd name="T31" fmla="*/ 492 h 1456"/>
                      <a:gd name="T32" fmla="*/ 787 w 787"/>
                      <a:gd name="T33" fmla="*/ 374 h 1456"/>
                      <a:gd name="T34" fmla="*/ 518 w 787"/>
                      <a:gd name="T35" fmla="*/ 483 h 1456"/>
                      <a:gd name="T36" fmla="*/ 453 w 787"/>
                      <a:gd name="T37" fmla="*/ 568 h 1456"/>
                      <a:gd name="T38" fmla="*/ 453 w 787"/>
                      <a:gd name="T39" fmla="*/ 236 h 1456"/>
                      <a:gd name="T40" fmla="*/ 453 w 787"/>
                      <a:gd name="T41" fmla="*/ 236 h 1456"/>
                      <a:gd name="T42" fmla="*/ 453 w 787"/>
                      <a:gd name="T43" fmla="*/ 0 h 1456"/>
                      <a:gd name="T44" fmla="*/ 335 w 787"/>
                      <a:gd name="T45" fmla="*/ 0 h 1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87" h="1456">
                        <a:moveTo>
                          <a:pt x="335" y="0"/>
                        </a:moveTo>
                        <a:cubicBezTo>
                          <a:pt x="335" y="354"/>
                          <a:pt x="335" y="354"/>
                          <a:pt x="335" y="354"/>
                        </a:cubicBezTo>
                        <a:cubicBezTo>
                          <a:pt x="335" y="354"/>
                          <a:pt x="335" y="354"/>
                          <a:pt x="335" y="354"/>
                        </a:cubicBezTo>
                        <a:cubicBezTo>
                          <a:pt x="335" y="568"/>
                          <a:pt x="335" y="568"/>
                          <a:pt x="335" y="568"/>
                        </a:cubicBezTo>
                        <a:cubicBezTo>
                          <a:pt x="316" y="538"/>
                          <a:pt x="295" y="509"/>
                          <a:pt x="270" y="483"/>
                        </a:cubicBezTo>
                        <a:cubicBezTo>
                          <a:pt x="205" y="419"/>
                          <a:pt x="114" y="374"/>
                          <a:pt x="0" y="374"/>
                        </a:cubicBezTo>
                        <a:cubicBezTo>
                          <a:pt x="0" y="492"/>
                          <a:pt x="0" y="492"/>
                          <a:pt x="0" y="492"/>
                        </a:cubicBezTo>
                        <a:cubicBezTo>
                          <a:pt x="84" y="492"/>
                          <a:pt x="140" y="521"/>
                          <a:pt x="186" y="566"/>
                        </a:cubicBezTo>
                        <a:cubicBezTo>
                          <a:pt x="232" y="613"/>
                          <a:pt x="266" y="678"/>
                          <a:pt x="289" y="746"/>
                        </a:cubicBezTo>
                        <a:cubicBezTo>
                          <a:pt x="334" y="883"/>
                          <a:pt x="335" y="1023"/>
                          <a:pt x="335" y="1023"/>
                        </a:cubicBezTo>
                        <a:cubicBezTo>
                          <a:pt x="335" y="1456"/>
                          <a:pt x="335" y="1456"/>
                          <a:pt x="335" y="1456"/>
                        </a:cubicBezTo>
                        <a:cubicBezTo>
                          <a:pt x="453" y="1456"/>
                          <a:pt x="453" y="1456"/>
                          <a:pt x="453" y="1456"/>
                        </a:cubicBezTo>
                        <a:cubicBezTo>
                          <a:pt x="453" y="1023"/>
                          <a:pt x="453" y="1023"/>
                          <a:pt x="453" y="1023"/>
                        </a:cubicBezTo>
                        <a:cubicBezTo>
                          <a:pt x="453" y="1023"/>
                          <a:pt x="453" y="883"/>
                          <a:pt x="499" y="746"/>
                        </a:cubicBezTo>
                        <a:cubicBezTo>
                          <a:pt x="522" y="678"/>
                          <a:pt x="556" y="613"/>
                          <a:pt x="602" y="566"/>
                        </a:cubicBezTo>
                        <a:cubicBezTo>
                          <a:pt x="648" y="521"/>
                          <a:pt x="704" y="492"/>
                          <a:pt x="787" y="492"/>
                        </a:cubicBezTo>
                        <a:cubicBezTo>
                          <a:pt x="787" y="374"/>
                          <a:pt x="787" y="374"/>
                          <a:pt x="787" y="374"/>
                        </a:cubicBezTo>
                        <a:cubicBezTo>
                          <a:pt x="674" y="374"/>
                          <a:pt x="583" y="419"/>
                          <a:pt x="518" y="483"/>
                        </a:cubicBezTo>
                        <a:cubicBezTo>
                          <a:pt x="492" y="509"/>
                          <a:pt x="471" y="538"/>
                          <a:pt x="453" y="568"/>
                        </a:cubicBezTo>
                        <a:cubicBezTo>
                          <a:pt x="453" y="236"/>
                          <a:pt x="453" y="236"/>
                          <a:pt x="453" y="236"/>
                        </a:cubicBezTo>
                        <a:cubicBezTo>
                          <a:pt x="453" y="236"/>
                          <a:pt x="453" y="236"/>
                          <a:pt x="453" y="236"/>
                        </a:cubicBezTo>
                        <a:cubicBezTo>
                          <a:pt x="453" y="0"/>
                          <a:pt x="453" y="0"/>
                          <a:pt x="453" y="0"/>
                        </a:cubicBezTo>
                        <a:lnTo>
                          <a:pt x="335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33"/>
                  <p:cNvSpPr>
                    <a:spLocks/>
                  </p:cNvSpPr>
                  <p:nvPr/>
                </p:nvSpPr>
                <p:spPr bwMode="auto">
                  <a:xfrm>
                    <a:off x="1192" y="2037"/>
                    <a:ext cx="398" cy="297"/>
                  </a:xfrm>
                  <a:custGeom>
                    <a:avLst/>
                    <a:gdLst>
                      <a:gd name="T0" fmla="*/ 488 w 504"/>
                      <a:gd name="T1" fmla="*/ 1 h 377"/>
                      <a:gd name="T2" fmla="*/ 488 w 504"/>
                      <a:gd name="T3" fmla="*/ 1 h 377"/>
                      <a:gd name="T4" fmla="*/ 484 w 504"/>
                      <a:gd name="T5" fmla="*/ 1 h 377"/>
                      <a:gd name="T6" fmla="*/ 10 w 504"/>
                      <a:gd name="T7" fmla="*/ 175 h 377"/>
                      <a:gd name="T8" fmla="*/ 2 w 504"/>
                      <a:gd name="T9" fmla="*/ 192 h 377"/>
                      <a:gd name="T10" fmla="*/ 10 w 504"/>
                      <a:gd name="T11" fmla="*/ 201 h 377"/>
                      <a:gd name="T12" fmla="*/ 484 w 504"/>
                      <a:gd name="T13" fmla="*/ 375 h 377"/>
                      <a:gd name="T14" fmla="*/ 501 w 504"/>
                      <a:gd name="T15" fmla="*/ 366 h 377"/>
                      <a:gd name="T16" fmla="*/ 499 w 504"/>
                      <a:gd name="T17" fmla="*/ 354 h 377"/>
                      <a:gd name="T18" fmla="*/ 499 w 504"/>
                      <a:gd name="T19" fmla="*/ 22 h 377"/>
                      <a:gd name="T20" fmla="*/ 497 w 504"/>
                      <a:gd name="T21" fmla="*/ 3 h 377"/>
                      <a:gd name="T22" fmla="*/ 488 w 504"/>
                      <a:gd name="T23" fmla="*/ 0 h 377"/>
                      <a:gd name="T24" fmla="*/ 488 w 504"/>
                      <a:gd name="T25" fmla="*/ 1 h 3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04" h="377">
                        <a:moveTo>
                          <a:pt x="488" y="1"/>
                        </a:moveTo>
                        <a:cubicBezTo>
                          <a:pt x="488" y="1"/>
                          <a:pt x="488" y="1"/>
                          <a:pt x="488" y="1"/>
                        </a:cubicBezTo>
                        <a:cubicBezTo>
                          <a:pt x="487" y="1"/>
                          <a:pt x="485" y="1"/>
                          <a:pt x="484" y="1"/>
                        </a:cubicBezTo>
                        <a:cubicBezTo>
                          <a:pt x="10" y="175"/>
                          <a:pt x="10" y="175"/>
                          <a:pt x="10" y="175"/>
                        </a:cubicBezTo>
                        <a:cubicBezTo>
                          <a:pt x="3" y="178"/>
                          <a:pt x="0" y="185"/>
                          <a:pt x="2" y="192"/>
                        </a:cubicBezTo>
                        <a:cubicBezTo>
                          <a:pt x="3" y="196"/>
                          <a:pt x="6" y="199"/>
                          <a:pt x="10" y="201"/>
                        </a:cubicBezTo>
                        <a:cubicBezTo>
                          <a:pt x="484" y="375"/>
                          <a:pt x="484" y="375"/>
                          <a:pt x="484" y="375"/>
                        </a:cubicBezTo>
                        <a:cubicBezTo>
                          <a:pt x="491" y="377"/>
                          <a:pt x="498" y="373"/>
                          <a:pt x="501" y="366"/>
                        </a:cubicBezTo>
                        <a:cubicBezTo>
                          <a:pt x="502" y="362"/>
                          <a:pt x="502" y="357"/>
                          <a:pt x="499" y="354"/>
                        </a:cubicBezTo>
                        <a:cubicBezTo>
                          <a:pt x="427" y="254"/>
                          <a:pt x="427" y="120"/>
                          <a:pt x="499" y="22"/>
                        </a:cubicBezTo>
                        <a:cubicBezTo>
                          <a:pt x="504" y="16"/>
                          <a:pt x="503" y="8"/>
                          <a:pt x="497" y="3"/>
                        </a:cubicBezTo>
                        <a:cubicBezTo>
                          <a:pt x="494" y="1"/>
                          <a:pt x="491" y="0"/>
                          <a:pt x="488" y="0"/>
                        </a:cubicBezTo>
                        <a:lnTo>
                          <a:pt x="488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 34"/>
                  <p:cNvSpPr>
                    <a:spLocks/>
                  </p:cNvSpPr>
                  <p:nvPr/>
                </p:nvSpPr>
                <p:spPr bwMode="auto">
                  <a:xfrm>
                    <a:off x="2063" y="2039"/>
                    <a:ext cx="397" cy="295"/>
                  </a:xfrm>
                  <a:custGeom>
                    <a:avLst/>
                    <a:gdLst>
                      <a:gd name="T0" fmla="*/ 14 w 503"/>
                      <a:gd name="T1" fmla="*/ 0 h 376"/>
                      <a:gd name="T2" fmla="*/ 1 w 503"/>
                      <a:gd name="T3" fmla="*/ 14 h 376"/>
                      <a:gd name="T4" fmla="*/ 4 w 503"/>
                      <a:gd name="T5" fmla="*/ 22 h 376"/>
                      <a:gd name="T6" fmla="*/ 4 w 503"/>
                      <a:gd name="T7" fmla="*/ 354 h 376"/>
                      <a:gd name="T8" fmla="*/ 7 w 503"/>
                      <a:gd name="T9" fmla="*/ 373 h 376"/>
                      <a:gd name="T10" fmla="*/ 20 w 503"/>
                      <a:gd name="T11" fmla="*/ 374 h 376"/>
                      <a:gd name="T12" fmla="*/ 493 w 503"/>
                      <a:gd name="T13" fmla="*/ 201 h 376"/>
                      <a:gd name="T14" fmla="*/ 501 w 503"/>
                      <a:gd name="T15" fmla="*/ 184 h 376"/>
                      <a:gd name="T16" fmla="*/ 493 w 503"/>
                      <a:gd name="T17" fmla="*/ 175 h 376"/>
                      <a:gd name="T18" fmla="*/ 20 w 503"/>
                      <a:gd name="T19" fmla="*/ 1 h 376"/>
                      <a:gd name="T20" fmla="*/ 14 w 503"/>
                      <a:gd name="T21" fmla="*/ 1 h 376"/>
                      <a:gd name="T22" fmla="*/ 14 w 503"/>
                      <a:gd name="T23" fmla="*/ 0 h 3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03" h="376">
                        <a:moveTo>
                          <a:pt x="14" y="0"/>
                        </a:moveTo>
                        <a:cubicBezTo>
                          <a:pt x="7" y="0"/>
                          <a:pt x="1" y="7"/>
                          <a:pt x="1" y="14"/>
                        </a:cubicBezTo>
                        <a:cubicBezTo>
                          <a:pt x="1" y="17"/>
                          <a:pt x="2" y="20"/>
                          <a:pt x="4" y="22"/>
                        </a:cubicBezTo>
                        <a:cubicBezTo>
                          <a:pt x="76" y="120"/>
                          <a:pt x="76" y="254"/>
                          <a:pt x="4" y="354"/>
                        </a:cubicBezTo>
                        <a:cubicBezTo>
                          <a:pt x="0" y="360"/>
                          <a:pt x="1" y="368"/>
                          <a:pt x="7" y="373"/>
                        </a:cubicBezTo>
                        <a:cubicBezTo>
                          <a:pt x="11" y="375"/>
                          <a:pt x="15" y="376"/>
                          <a:pt x="20" y="374"/>
                        </a:cubicBezTo>
                        <a:cubicBezTo>
                          <a:pt x="493" y="201"/>
                          <a:pt x="493" y="201"/>
                          <a:pt x="493" y="201"/>
                        </a:cubicBezTo>
                        <a:cubicBezTo>
                          <a:pt x="500" y="198"/>
                          <a:pt x="503" y="191"/>
                          <a:pt x="501" y="184"/>
                        </a:cubicBezTo>
                        <a:cubicBezTo>
                          <a:pt x="500" y="179"/>
                          <a:pt x="497" y="176"/>
                          <a:pt x="493" y="175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8" y="1"/>
                          <a:pt x="16" y="1"/>
                          <a:pt x="14" y="1"/>
                        </a:cubicBez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 35"/>
                  <p:cNvSpPr>
                    <a:spLocks/>
                  </p:cNvSpPr>
                  <p:nvPr/>
                </p:nvSpPr>
                <p:spPr bwMode="auto">
                  <a:xfrm>
                    <a:off x="1677" y="1587"/>
                    <a:ext cx="297" cy="395"/>
                  </a:xfrm>
                  <a:custGeom>
                    <a:avLst/>
                    <a:gdLst>
                      <a:gd name="T0" fmla="*/ 188 w 377"/>
                      <a:gd name="T1" fmla="*/ 0 h 502"/>
                      <a:gd name="T2" fmla="*/ 176 w 377"/>
                      <a:gd name="T3" fmla="*/ 9 h 502"/>
                      <a:gd name="T4" fmla="*/ 2 w 377"/>
                      <a:gd name="T5" fmla="*/ 482 h 502"/>
                      <a:gd name="T6" fmla="*/ 10 w 377"/>
                      <a:gd name="T7" fmla="*/ 499 h 502"/>
                      <a:gd name="T8" fmla="*/ 23 w 377"/>
                      <a:gd name="T9" fmla="*/ 498 h 502"/>
                      <a:gd name="T10" fmla="*/ 355 w 377"/>
                      <a:gd name="T11" fmla="*/ 498 h 502"/>
                      <a:gd name="T12" fmla="*/ 374 w 377"/>
                      <a:gd name="T13" fmla="*/ 494 h 502"/>
                      <a:gd name="T14" fmla="*/ 376 w 377"/>
                      <a:gd name="T15" fmla="*/ 482 h 502"/>
                      <a:gd name="T16" fmla="*/ 202 w 377"/>
                      <a:gd name="T17" fmla="*/ 9 h 502"/>
                      <a:gd name="T18" fmla="*/ 188 w 377"/>
                      <a:gd name="T19" fmla="*/ 0 h 5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77" h="502">
                        <a:moveTo>
                          <a:pt x="188" y="0"/>
                        </a:moveTo>
                        <a:cubicBezTo>
                          <a:pt x="182" y="0"/>
                          <a:pt x="178" y="4"/>
                          <a:pt x="176" y="9"/>
                        </a:cubicBezTo>
                        <a:cubicBezTo>
                          <a:pt x="2" y="482"/>
                          <a:pt x="2" y="482"/>
                          <a:pt x="2" y="482"/>
                        </a:cubicBezTo>
                        <a:cubicBezTo>
                          <a:pt x="0" y="489"/>
                          <a:pt x="3" y="497"/>
                          <a:pt x="10" y="499"/>
                        </a:cubicBezTo>
                        <a:cubicBezTo>
                          <a:pt x="14" y="501"/>
                          <a:pt x="19" y="500"/>
                          <a:pt x="23" y="498"/>
                        </a:cubicBezTo>
                        <a:cubicBezTo>
                          <a:pt x="123" y="426"/>
                          <a:pt x="257" y="425"/>
                          <a:pt x="355" y="498"/>
                        </a:cubicBezTo>
                        <a:cubicBezTo>
                          <a:pt x="361" y="502"/>
                          <a:pt x="370" y="501"/>
                          <a:pt x="374" y="494"/>
                        </a:cubicBezTo>
                        <a:cubicBezTo>
                          <a:pt x="376" y="491"/>
                          <a:pt x="377" y="486"/>
                          <a:pt x="376" y="482"/>
                        </a:cubicBezTo>
                        <a:cubicBezTo>
                          <a:pt x="202" y="9"/>
                          <a:pt x="202" y="9"/>
                          <a:pt x="202" y="9"/>
                        </a:cubicBezTo>
                        <a:cubicBezTo>
                          <a:pt x="200" y="3"/>
                          <a:pt x="194" y="0"/>
                          <a:pt x="188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638" y="2898"/>
                    <a:ext cx="376" cy="375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2791A51-6620-4631-A744-5B723927AFD1}"/>
                  </a:ext>
                </a:extLst>
              </p:cNvPr>
              <p:cNvGrpSpPr/>
              <p:nvPr/>
            </p:nvGrpSpPr>
            <p:grpSpPr>
              <a:xfrm>
                <a:off x="3838409" y="3253867"/>
                <a:ext cx="6015249" cy="1051226"/>
                <a:chOff x="3838409" y="3253867"/>
                <a:chExt cx="6015249" cy="105122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 flipH="1">
                  <a:off x="3838409" y="3253867"/>
                  <a:ext cx="3090155" cy="1051226"/>
                  <a:chOff x="5359616" y="3368167"/>
                  <a:chExt cx="3090155" cy="1051226"/>
                </a:xfrm>
              </p:grpSpPr>
              <p:sp>
                <p:nvSpPr>
                  <p:cNvPr id="56" name="Rectangle 143"/>
                  <p:cNvSpPr/>
                  <p:nvPr/>
                </p:nvSpPr>
                <p:spPr>
                  <a:xfrm>
                    <a:off x="5359616" y="3545968"/>
                    <a:ext cx="2263070" cy="687216"/>
                  </a:xfrm>
                  <a:custGeom>
                    <a:avLst/>
                    <a:gdLst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084172 w 2263070"/>
                      <a:gd name="connsiteY2" fmla="*/ 362830 h 687216"/>
                      <a:gd name="connsiteX3" fmla="*/ 2263070 w 2263070"/>
                      <a:gd name="connsiteY3" fmla="*/ 687216 h 687216"/>
                      <a:gd name="connsiteX4" fmla="*/ 0 w 2263070"/>
                      <a:gd name="connsiteY4" fmla="*/ 687216 h 687216"/>
                      <a:gd name="connsiteX5" fmla="*/ 0 w 2263070"/>
                      <a:gd name="connsiteY5" fmla="*/ 0 h 687216"/>
                      <a:gd name="connsiteX0" fmla="*/ 0 w 2545953"/>
                      <a:gd name="connsiteY0" fmla="*/ 0 h 687216"/>
                      <a:gd name="connsiteX1" fmla="*/ 2263070 w 2545953"/>
                      <a:gd name="connsiteY1" fmla="*/ 0 h 687216"/>
                      <a:gd name="connsiteX2" fmla="*/ 2263070 w 2545953"/>
                      <a:gd name="connsiteY2" fmla="*/ 687216 h 687216"/>
                      <a:gd name="connsiteX3" fmla="*/ 0 w 2545953"/>
                      <a:gd name="connsiteY3" fmla="*/ 687216 h 687216"/>
                      <a:gd name="connsiteX4" fmla="*/ 0 w 2545953"/>
                      <a:gd name="connsiteY4" fmla="*/ 0 h 687216"/>
                      <a:gd name="connsiteX0" fmla="*/ 0 w 2406114"/>
                      <a:gd name="connsiteY0" fmla="*/ 0 h 687216"/>
                      <a:gd name="connsiteX1" fmla="*/ 2263070 w 2406114"/>
                      <a:gd name="connsiteY1" fmla="*/ 0 h 687216"/>
                      <a:gd name="connsiteX2" fmla="*/ 2263070 w 2406114"/>
                      <a:gd name="connsiteY2" fmla="*/ 687216 h 687216"/>
                      <a:gd name="connsiteX3" fmla="*/ 0 w 2406114"/>
                      <a:gd name="connsiteY3" fmla="*/ 687216 h 687216"/>
                      <a:gd name="connsiteX4" fmla="*/ 0 w 2406114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3070" h="687216">
                        <a:moveTo>
                          <a:pt x="0" y="0"/>
                        </a:moveTo>
                        <a:lnTo>
                          <a:pt x="2263070" y="0"/>
                        </a:lnTo>
                        <a:cubicBezTo>
                          <a:pt x="2090180" y="109772"/>
                          <a:pt x="1973498" y="458379"/>
                          <a:pt x="2263070" y="687216"/>
                        </a:cubicBezTo>
                        <a:lnTo>
                          <a:pt x="0" y="6872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7" name="Group 56"/>
                  <p:cNvGrpSpPr/>
                  <p:nvPr/>
                </p:nvGrpSpPr>
                <p:grpSpPr>
                  <a:xfrm flipH="1">
                    <a:off x="7398543" y="3368167"/>
                    <a:ext cx="1051228" cy="1051226"/>
                    <a:chOff x="4396042" y="1286485"/>
                    <a:chExt cx="989390" cy="989390"/>
                  </a:xfrm>
                </p:grpSpPr>
                <p:sp>
                  <p:nvSpPr>
                    <p:cNvPr id="58" name="Donut 57"/>
                    <p:cNvSpPr/>
                    <p:nvPr/>
                  </p:nvSpPr>
                  <p:spPr>
                    <a:xfrm flipH="1">
                      <a:off x="4396042" y="1286485"/>
                      <a:ext cx="989390" cy="989390"/>
                    </a:xfrm>
                    <a:prstGeom prst="donut">
                      <a:avLst>
                        <a:gd name="adj" fmla="val 10135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 flipH="1">
                      <a:off x="4550930" y="1432173"/>
                      <a:ext cx="679614" cy="6796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508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55" name="TextBox 54"/>
                <p:cNvSpPr txBox="1"/>
                <p:nvPr/>
              </p:nvSpPr>
              <p:spPr>
                <a:xfrm flipH="1">
                  <a:off x="4971611" y="3567058"/>
                  <a:ext cx="4882047" cy="41643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Arial" panose="020B0604020202020204" pitchFamily="34" charset="0"/>
                    </a:rPr>
                    <a:t>Can Interact with local system to perform a task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1D85578-4F45-4978-BA78-9EFC599F85EA}"/>
                  </a:ext>
                </a:extLst>
              </p:cNvPr>
              <p:cNvGrpSpPr/>
              <p:nvPr/>
            </p:nvGrpSpPr>
            <p:grpSpPr>
              <a:xfrm>
                <a:off x="3837322" y="2082916"/>
                <a:ext cx="5915849" cy="1051226"/>
                <a:chOff x="3837322" y="2082916"/>
                <a:chExt cx="5915849" cy="105122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 flipH="1">
                  <a:off x="3837322" y="2082916"/>
                  <a:ext cx="3091242" cy="1051226"/>
                  <a:chOff x="5359616" y="2197216"/>
                  <a:chExt cx="3091242" cy="1051226"/>
                </a:xfrm>
              </p:grpSpPr>
              <p:sp>
                <p:nvSpPr>
                  <p:cNvPr id="48" name="Rectangle 143"/>
                  <p:cNvSpPr/>
                  <p:nvPr/>
                </p:nvSpPr>
                <p:spPr>
                  <a:xfrm>
                    <a:off x="5359616" y="2379221"/>
                    <a:ext cx="2263070" cy="687216"/>
                  </a:xfrm>
                  <a:custGeom>
                    <a:avLst/>
                    <a:gdLst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084172 w 2263070"/>
                      <a:gd name="connsiteY2" fmla="*/ 362830 h 687216"/>
                      <a:gd name="connsiteX3" fmla="*/ 2263070 w 2263070"/>
                      <a:gd name="connsiteY3" fmla="*/ 687216 h 687216"/>
                      <a:gd name="connsiteX4" fmla="*/ 0 w 2263070"/>
                      <a:gd name="connsiteY4" fmla="*/ 687216 h 687216"/>
                      <a:gd name="connsiteX5" fmla="*/ 0 w 2263070"/>
                      <a:gd name="connsiteY5" fmla="*/ 0 h 687216"/>
                      <a:gd name="connsiteX0" fmla="*/ 0 w 2545953"/>
                      <a:gd name="connsiteY0" fmla="*/ 0 h 687216"/>
                      <a:gd name="connsiteX1" fmla="*/ 2263070 w 2545953"/>
                      <a:gd name="connsiteY1" fmla="*/ 0 h 687216"/>
                      <a:gd name="connsiteX2" fmla="*/ 2263070 w 2545953"/>
                      <a:gd name="connsiteY2" fmla="*/ 687216 h 687216"/>
                      <a:gd name="connsiteX3" fmla="*/ 0 w 2545953"/>
                      <a:gd name="connsiteY3" fmla="*/ 687216 h 687216"/>
                      <a:gd name="connsiteX4" fmla="*/ 0 w 2545953"/>
                      <a:gd name="connsiteY4" fmla="*/ 0 h 687216"/>
                      <a:gd name="connsiteX0" fmla="*/ 0 w 2406114"/>
                      <a:gd name="connsiteY0" fmla="*/ 0 h 687216"/>
                      <a:gd name="connsiteX1" fmla="*/ 2263070 w 2406114"/>
                      <a:gd name="connsiteY1" fmla="*/ 0 h 687216"/>
                      <a:gd name="connsiteX2" fmla="*/ 2263070 w 2406114"/>
                      <a:gd name="connsiteY2" fmla="*/ 687216 h 687216"/>
                      <a:gd name="connsiteX3" fmla="*/ 0 w 2406114"/>
                      <a:gd name="connsiteY3" fmla="*/ 687216 h 687216"/>
                      <a:gd name="connsiteX4" fmla="*/ 0 w 2406114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3070" h="687216">
                        <a:moveTo>
                          <a:pt x="0" y="0"/>
                        </a:moveTo>
                        <a:lnTo>
                          <a:pt x="2263070" y="0"/>
                        </a:lnTo>
                        <a:cubicBezTo>
                          <a:pt x="2090180" y="109772"/>
                          <a:pt x="1973498" y="458379"/>
                          <a:pt x="2263070" y="687216"/>
                        </a:cubicBezTo>
                        <a:lnTo>
                          <a:pt x="0" y="6872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9" name="Group 48"/>
                  <p:cNvGrpSpPr/>
                  <p:nvPr/>
                </p:nvGrpSpPr>
                <p:grpSpPr>
                  <a:xfrm flipH="1">
                    <a:off x="7399630" y="2197216"/>
                    <a:ext cx="1051228" cy="1051226"/>
                    <a:chOff x="4396042" y="1286485"/>
                    <a:chExt cx="989390" cy="989390"/>
                  </a:xfrm>
                </p:grpSpPr>
                <p:sp>
                  <p:nvSpPr>
                    <p:cNvPr id="50" name="Donut 49"/>
                    <p:cNvSpPr/>
                    <p:nvPr/>
                  </p:nvSpPr>
                  <p:spPr>
                    <a:xfrm flipH="1">
                      <a:off x="4396042" y="1286485"/>
                      <a:ext cx="989390" cy="989390"/>
                    </a:xfrm>
                    <a:prstGeom prst="donut">
                      <a:avLst>
                        <a:gd name="adj" fmla="val 10135"/>
                      </a:avLst>
                    </a:prstGeom>
                    <a:solidFill>
                      <a:srgbClr val="FF631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1" name="Oval 50"/>
                    <p:cNvSpPr/>
                    <p:nvPr/>
                  </p:nvSpPr>
                  <p:spPr>
                    <a:xfrm flipH="1">
                      <a:off x="4550930" y="1432173"/>
                      <a:ext cx="679614" cy="6796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508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47" name="TextBox 46"/>
                <p:cNvSpPr txBox="1"/>
                <p:nvPr/>
              </p:nvSpPr>
              <p:spPr>
                <a:xfrm flipH="1">
                  <a:off x="4871123" y="2375971"/>
                  <a:ext cx="4882048" cy="41643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lvl="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dirty="0">
                      <a:solidFill>
                        <a:srgbClr val="000000"/>
                      </a:solidFill>
                      <a:latin typeface="Cambria" panose="02040503050406030204" pitchFamily="18" charset="0"/>
                      <a:cs typeface="Arial" panose="020B0604020202020204" pitchFamily="34" charset="0"/>
                    </a:rPr>
                    <a:t>Able to crawl and index websites or documents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E52895-FF10-47EA-8567-733022AE2297}"/>
                </a:ext>
              </a:extLst>
            </p:cNvPr>
            <p:cNvGrpSpPr/>
            <p:nvPr/>
          </p:nvGrpSpPr>
          <p:grpSpPr>
            <a:xfrm>
              <a:off x="939337" y="2446193"/>
              <a:ext cx="2351887" cy="2748483"/>
              <a:chOff x="939337" y="2446193"/>
              <a:chExt cx="2351887" cy="2748483"/>
            </a:xfrm>
          </p:grpSpPr>
          <p:grpSp>
            <p:nvGrpSpPr>
              <p:cNvPr id="16" name="Group 15"/>
              <p:cNvGrpSpPr/>
              <p:nvPr/>
            </p:nvGrpSpPr>
            <p:grpSpPr>
              <a:xfrm flipH="1">
                <a:off x="939337" y="2446193"/>
                <a:ext cx="2351887" cy="2670447"/>
                <a:chOff x="4408619" y="1233234"/>
                <a:chExt cx="966565" cy="1097485"/>
              </a:xfrm>
            </p:grpSpPr>
            <p:sp>
              <p:nvSpPr>
                <p:cNvPr id="30" name="Donut 29"/>
                <p:cNvSpPr/>
                <p:nvPr/>
              </p:nvSpPr>
              <p:spPr>
                <a:xfrm flipH="1">
                  <a:off x="4408619" y="1233234"/>
                  <a:ext cx="966565" cy="1097485"/>
                </a:xfrm>
                <a:prstGeom prst="donut">
                  <a:avLst>
                    <a:gd name="adj" fmla="val 10135"/>
                  </a:avLst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flipH="1">
                  <a:off x="4550930" y="1397587"/>
                  <a:ext cx="679614" cy="7546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87CE55-8C4D-45BE-B931-CCF28816FD0F}"/>
                  </a:ext>
                </a:extLst>
              </p:cNvPr>
              <p:cNvGrpSpPr/>
              <p:nvPr/>
            </p:nvGrpSpPr>
            <p:grpSpPr>
              <a:xfrm>
                <a:off x="1114011" y="3043090"/>
                <a:ext cx="1971377" cy="2151586"/>
                <a:chOff x="1114011" y="3043090"/>
                <a:chExt cx="1971377" cy="215158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 flipH="1">
                  <a:off x="1595070" y="3141036"/>
                  <a:ext cx="1180437" cy="1084564"/>
                  <a:chOff x="1843101" y="3839899"/>
                  <a:chExt cx="2457633" cy="2258034"/>
                </a:xfrm>
                <a:solidFill>
                  <a:schemeClr val="bg2"/>
                </a:solidFill>
              </p:grpSpPr>
              <p:sp>
                <p:nvSpPr>
                  <p:cNvPr id="23" name="Freeform 22"/>
                  <p:cNvSpPr>
                    <a:spLocks/>
                  </p:cNvSpPr>
                  <p:nvPr/>
                </p:nvSpPr>
                <p:spPr bwMode="auto">
                  <a:xfrm>
                    <a:off x="1843101" y="4234876"/>
                    <a:ext cx="1649282" cy="1863057"/>
                  </a:xfrm>
                  <a:custGeom>
                    <a:avLst/>
                    <a:gdLst>
                      <a:gd name="connsiteX0" fmla="*/ 305935 w 555515"/>
                      <a:gd name="connsiteY0" fmla="*/ 170871 h 558439"/>
                      <a:gd name="connsiteX1" fmla="*/ 258251 w 555515"/>
                      <a:gd name="connsiteY1" fmla="*/ 171795 h 558439"/>
                      <a:gd name="connsiteX2" fmla="*/ 304751 w 555515"/>
                      <a:gd name="connsiteY2" fmla="*/ 387511 h 558439"/>
                      <a:gd name="connsiteX3" fmla="*/ 305935 w 555515"/>
                      <a:gd name="connsiteY3" fmla="*/ 170871 h 558439"/>
                      <a:gd name="connsiteX4" fmla="*/ 262506 w 555515"/>
                      <a:gd name="connsiteY4" fmla="*/ 0 h 558439"/>
                      <a:gd name="connsiteX5" fmla="*/ 344995 w 555515"/>
                      <a:gd name="connsiteY5" fmla="*/ 76806 h 558439"/>
                      <a:gd name="connsiteX6" fmla="*/ 433929 w 555515"/>
                      <a:gd name="connsiteY6" fmla="*/ 49190 h 558439"/>
                      <a:gd name="connsiteX7" fmla="*/ 506107 w 555515"/>
                      <a:gd name="connsiteY7" fmla="*/ 121681 h 558439"/>
                      <a:gd name="connsiteX8" fmla="*/ 482907 w 555515"/>
                      <a:gd name="connsiteY8" fmla="*/ 215747 h 558439"/>
                      <a:gd name="connsiteX9" fmla="*/ 555515 w 555515"/>
                      <a:gd name="connsiteY9" fmla="*/ 228691 h 558439"/>
                      <a:gd name="connsiteX10" fmla="*/ 554656 w 555515"/>
                      <a:gd name="connsiteY10" fmla="*/ 332681 h 558439"/>
                      <a:gd name="connsiteX11" fmla="*/ 479041 w 555515"/>
                      <a:gd name="connsiteY11" fmla="*/ 345194 h 558439"/>
                      <a:gd name="connsiteX12" fmla="*/ 507396 w 555515"/>
                      <a:gd name="connsiteY12" fmla="*/ 434082 h 558439"/>
                      <a:gd name="connsiteX13" fmla="*/ 433929 w 555515"/>
                      <a:gd name="connsiteY13" fmla="*/ 509593 h 558439"/>
                      <a:gd name="connsiteX14" fmla="*/ 360462 w 555515"/>
                      <a:gd name="connsiteY14" fmla="*/ 474211 h 558439"/>
                      <a:gd name="connsiteX15" fmla="*/ 328239 w 555515"/>
                      <a:gd name="connsiteY15" fmla="*/ 557920 h 558439"/>
                      <a:gd name="connsiteX16" fmla="*/ 208372 w 555515"/>
                      <a:gd name="connsiteY16" fmla="*/ 481115 h 558439"/>
                      <a:gd name="connsiteX17" fmla="*/ 122875 w 555515"/>
                      <a:gd name="connsiteY17" fmla="*/ 509593 h 558439"/>
                      <a:gd name="connsiteX18" fmla="*/ 51986 w 555515"/>
                      <a:gd name="connsiteY18" fmla="*/ 440554 h 558439"/>
                      <a:gd name="connsiteX19" fmla="*/ 85067 w 555515"/>
                      <a:gd name="connsiteY19" fmla="*/ 363317 h 558439"/>
                      <a:gd name="connsiteX20" fmla="*/ 0 w 555515"/>
                      <a:gd name="connsiteY20" fmla="*/ 325777 h 558439"/>
                      <a:gd name="connsiteX21" fmla="*/ 2148 w 555515"/>
                      <a:gd name="connsiteY21" fmla="*/ 227397 h 558439"/>
                      <a:gd name="connsiteX22" fmla="*/ 72178 w 555515"/>
                      <a:gd name="connsiteY22" fmla="*/ 213158 h 558439"/>
                      <a:gd name="connsiteX23" fmla="*/ 49838 w 555515"/>
                      <a:gd name="connsiteY23" fmla="*/ 121681 h 558439"/>
                      <a:gd name="connsiteX24" fmla="*/ 122875 w 555515"/>
                      <a:gd name="connsiteY24" fmla="*/ 49622 h 558439"/>
                      <a:gd name="connsiteX25" fmla="*/ 211809 w 555515"/>
                      <a:gd name="connsiteY25" fmla="*/ 76806 h 558439"/>
                      <a:gd name="connsiteX26" fmla="*/ 262506 w 555515"/>
                      <a:gd name="connsiteY26" fmla="*/ 0 h 55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55515" h="558439">
                        <a:moveTo>
                          <a:pt x="305935" y="170871"/>
                        </a:moveTo>
                        <a:cubicBezTo>
                          <a:pt x="291734" y="167838"/>
                          <a:pt x="275797" y="167858"/>
                          <a:pt x="258251" y="171795"/>
                        </a:cubicBezTo>
                        <a:cubicBezTo>
                          <a:pt x="111862" y="204584"/>
                          <a:pt x="158362" y="419005"/>
                          <a:pt x="304751" y="387511"/>
                        </a:cubicBezTo>
                        <a:cubicBezTo>
                          <a:pt x="419656" y="362973"/>
                          <a:pt x="405340" y="192106"/>
                          <a:pt x="305935" y="170871"/>
                        </a:cubicBezTo>
                        <a:close/>
                        <a:moveTo>
                          <a:pt x="262506" y="0"/>
                        </a:moveTo>
                        <a:cubicBezTo>
                          <a:pt x="390536" y="0"/>
                          <a:pt x="310195" y="39266"/>
                          <a:pt x="344995" y="76806"/>
                        </a:cubicBezTo>
                        <a:cubicBezTo>
                          <a:pt x="392255" y="100538"/>
                          <a:pt x="393114" y="66882"/>
                          <a:pt x="433929" y="49190"/>
                        </a:cubicBezTo>
                        <a:cubicBezTo>
                          <a:pt x="460566" y="61704"/>
                          <a:pt x="492789" y="94929"/>
                          <a:pt x="506107" y="121681"/>
                        </a:cubicBezTo>
                        <a:cubicBezTo>
                          <a:pt x="491500" y="166556"/>
                          <a:pt x="448537" y="168282"/>
                          <a:pt x="482907" y="215747"/>
                        </a:cubicBezTo>
                        <a:lnTo>
                          <a:pt x="555515" y="228691"/>
                        </a:lnTo>
                        <a:lnTo>
                          <a:pt x="554656" y="332681"/>
                        </a:lnTo>
                        <a:lnTo>
                          <a:pt x="479041" y="345194"/>
                        </a:lnTo>
                        <a:cubicBezTo>
                          <a:pt x="460137" y="406466"/>
                          <a:pt x="481189" y="384460"/>
                          <a:pt x="507396" y="434082"/>
                        </a:cubicBezTo>
                        <a:cubicBezTo>
                          <a:pt x="498804" y="459108"/>
                          <a:pt x="460137" y="498374"/>
                          <a:pt x="433929" y="509593"/>
                        </a:cubicBezTo>
                        <a:cubicBezTo>
                          <a:pt x="406003" y="497943"/>
                          <a:pt x="388388" y="466012"/>
                          <a:pt x="360462" y="474211"/>
                        </a:cubicBezTo>
                        <a:cubicBezTo>
                          <a:pt x="330817" y="482841"/>
                          <a:pt x="342417" y="521675"/>
                          <a:pt x="328239" y="557920"/>
                        </a:cubicBezTo>
                        <a:cubicBezTo>
                          <a:pt x="147364" y="563098"/>
                          <a:pt x="257780" y="529010"/>
                          <a:pt x="208372" y="481115"/>
                        </a:cubicBezTo>
                        <a:cubicBezTo>
                          <a:pt x="181305" y="454794"/>
                          <a:pt x="149083" y="498374"/>
                          <a:pt x="122875" y="509593"/>
                        </a:cubicBezTo>
                        <a:cubicBezTo>
                          <a:pt x="101393" y="499669"/>
                          <a:pt x="63586" y="461697"/>
                          <a:pt x="51986" y="440554"/>
                        </a:cubicBezTo>
                        <a:cubicBezTo>
                          <a:pt x="60149" y="398700"/>
                          <a:pt x="97527" y="396974"/>
                          <a:pt x="85067" y="363317"/>
                        </a:cubicBezTo>
                        <a:cubicBezTo>
                          <a:pt x="70890" y="323620"/>
                          <a:pt x="36519" y="348215"/>
                          <a:pt x="0" y="325777"/>
                        </a:cubicBezTo>
                        <a:lnTo>
                          <a:pt x="2148" y="227397"/>
                        </a:lnTo>
                        <a:lnTo>
                          <a:pt x="72178" y="213158"/>
                        </a:lnTo>
                        <a:cubicBezTo>
                          <a:pt x="115571" y="188563"/>
                          <a:pt x="49408" y="138509"/>
                          <a:pt x="49838" y="121681"/>
                        </a:cubicBezTo>
                        <a:cubicBezTo>
                          <a:pt x="61867" y="91477"/>
                          <a:pt x="92371" y="62567"/>
                          <a:pt x="122875" y="49622"/>
                        </a:cubicBezTo>
                        <a:cubicBezTo>
                          <a:pt x="163261" y="65587"/>
                          <a:pt x="164120" y="102696"/>
                          <a:pt x="211809" y="76806"/>
                        </a:cubicBezTo>
                        <a:cubicBezTo>
                          <a:pt x="231142" y="24595"/>
                          <a:pt x="199350" y="0"/>
                          <a:pt x="26250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Freeform 23"/>
                  <p:cNvSpPr>
                    <a:spLocks/>
                  </p:cNvSpPr>
                  <p:nvPr/>
                </p:nvSpPr>
                <p:spPr bwMode="auto">
                  <a:xfrm>
                    <a:off x="3217670" y="3839899"/>
                    <a:ext cx="1083064" cy="906498"/>
                  </a:xfrm>
                  <a:custGeom>
                    <a:avLst/>
                    <a:gdLst>
                      <a:gd name="connsiteX0" fmla="*/ 176595 w 336950"/>
                      <a:gd name="connsiteY0" fmla="*/ 106609 h 322312"/>
                      <a:gd name="connsiteX1" fmla="*/ 153055 w 336950"/>
                      <a:gd name="connsiteY1" fmla="*/ 108161 h 322312"/>
                      <a:gd name="connsiteX2" fmla="*/ 179340 w 336950"/>
                      <a:gd name="connsiteY2" fmla="*/ 213818 h 322312"/>
                      <a:gd name="connsiteX3" fmla="*/ 176595 w 336950"/>
                      <a:gd name="connsiteY3" fmla="*/ 106609 h 322312"/>
                      <a:gd name="connsiteX4" fmla="*/ 225545 w 336950"/>
                      <a:gd name="connsiteY4" fmla="*/ 0 h 322312"/>
                      <a:gd name="connsiteX5" fmla="*/ 277000 w 336950"/>
                      <a:gd name="connsiteY5" fmla="*/ 27293 h 322312"/>
                      <a:gd name="connsiteX6" fmla="*/ 271426 w 336950"/>
                      <a:gd name="connsiteY6" fmla="*/ 110037 h 322312"/>
                      <a:gd name="connsiteX7" fmla="*/ 331885 w 336950"/>
                      <a:gd name="connsiteY7" fmla="*/ 195813 h 322312"/>
                      <a:gd name="connsiteX8" fmla="*/ 270997 w 336950"/>
                      <a:gd name="connsiteY8" fmla="*/ 207077 h 322312"/>
                      <a:gd name="connsiteX9" fmla="*/ 276571 w 336950"/>
                      <a:gd name="connsiteY9" fmla="*/ 290254 h 322312"/>
                      <a:gd name="connsiteX10" fmla="*/ 219113 w 336950"/>
                      <a:gd name="connsiteY10" fmla="*/ 320146 h 322312"/>
                      <a:gd name="connsiteX11" fmla="*/ 162084 w 336950"/>
                      <a:gd name="connsiteY11" fmla="*/ 273359 h 322312"/>
                      <a:gd name="connsiteX12" fmla="*/ 111057 w 336950"/>
                      <a:gd name="connsiteY12" fmla="*/ 322312 h 322312"/>
                      <a:gd name="connsiteX13" fmla="*/ 58745 w 336950"/>
                      <a:gd name="connsiteY13" fmla="*/ 290254 h 322312"/>
                      <a:gd name="connsiteX14" fmla="*/ 71180 w 336950"/>
                      <a:gd name="connsiteY14" fmla="*/ 214442 h 322312"/>
                      <a:gd name="connsiteX15" fmla="*/ 0 w 336950"/>
                      <a:gd name="connsiteY15" fmla="*/ 191481 h 322312"/>
                      <a:gd name="connsiteX16" fmla="*/ 1715 w 336950"/>
                      <a:gd name="connsiteY16" fmla="*/ 127799 h 322312"/>
                      <a:gd name="connsiteX17" fmla="*/ 69036 w 336950"/>
                      <a:gd name="connsiteY17" fmla="*/ 107871 h 322312"/>
                      <a:gd name="connsiteX18" fmla="*/ 57029 w 336950"/>
                      <a:gd name="connsiteY18" fmla="*/ 34224 h 322312"/>
                      <a:gd name="connsiteX19" fmla="*/ 120491 w 336950"/>
                      <a:gd name="connsiteY19" fmla="*/ 433 h 322312"/>
                      <a:gd name="connsiteX20" fmla="*/ 225545 w 336950"/>
                      <a:gd name="connsiteY20" fmla="*/ 0 h 322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36950" h="322312">
                        <a:moveTo>
                          <a:pt x="176595" y="106609"/>
                        </a:moveTo>
                        <a:cubicBezTo>
                          <a:pt x="169402" y="105407"/>
                          <a:pt x="161511" y="105780"/>
                          <a:pt x="153055" y="108161"/>
                        </a:cubicBezTo>
                        <a:cubicBezTo>
                          <a:pt x="91005" y="125482"/>
                          <a:pt x="103501" y="229407"/>
                          <a:pt x="179340" y="213818"/>
                        </a:cubicBezTo>
                        <a:cubicBezTo>
                          <a:pt x="243059" y="200557"/>
                          <a:pt x="226941" y="115022"/>
                          <a:pt x="176595" y="106609"/>
                        </a:cubicBezTo>
                        <a:close/>
                        <a:moveTo>
                          <a:pt x="225545" y="0"/>
                        </a:moveTo>
                        <a:lnTo>
                          <a:pt x="277000" y="27293"/>
                        </a:lnTo>
                        <a:cubicBezTo>
                          <a:pt x="276571" y="72780"/>
                          <a:pt x="244840" y="84477"/>
                          <a:pt x="271426" y="110037"/>
                        </a:cubicBezTo>
                        <a:cubicBezTo>
                          <a:pt x="313876" y="142528"/>
                          <a:pt x="350752" y="92708"/>
                          <a:pt x="331885" y="195813"/>
                        </a:cubicBezTo>
                        <a:lnTo>
                          <a:pt x="270997" y="207077"/>
                        </a:lnTo>
                        <a:cubicBezTo>
                          <a:pt x="246556" y="243900"/>
                          <a:pt x="275285" y="240868"/>
                          <a:pt x="276571" y="290254"/>
                        </a:cubicBezTo>
                        <a:cubicBezTo>
                          <a:pt x="259419" y="304117"/>
                          <a:pt x="239266" y="317114"/>
                          <a:pt x="219113" y="320146"/>
                        </a:cubicBezTo>
                        <a:cubicBezTo>
                          <a:pt x="194243" y="297186"/>
                          <a:pt x="196387" y="275958"/>
                          <a:pt x="162084" y="273359"/>
                        </a:cubicBezTo>
                        <a:cubicBezTo>
                          <a:pt x="140644" y="282456"/>
                          <a:pt x="134212" y="308016"/>
                          <a:pt x="111057" y="322312"/>
                        </a:cubicBezTo>
                        <a:lnTo>
                          <a:pt x="58745" y="290254"/>
                        </a:lnTo>
                        <a:cubicBezTo>
                          <a:pt x="59173" y="249532"/>
                          <a:pt x="78469" y="251698"/>
                          <a:pt x="71180" y="214442"/>
                        </a:cubicBezTo>
                        <a:cubicBezTo>
                          <a:pt x="49740" y="197113"/>
                          <a:pt x="26585" y="205344"/>
                          <a:pt x="0" y="191481"/>
                        </a:cubicBezTo>
                        <a:lnTo>
                          <a:pt x="1715" y="127799"/>
                        </a:lnTo>
                        <a:cubicBezTo>
                          <a:pt x="27872" y="118268"/>
                          <a:pt x="51884" y="121734"/>
                          <a:pt x="69036" y="107871"/>
                        </a:cubicBezTo>
                        <a:cubicBezTo>
                          <a:pt x="80613" y="76246"/>
                          <a:pt x="62175" y="68015"/>
                          <a:pt x="57029" y="34224"/>
                        </a:cubicBezTo>
                        <a:cubicBezTo>
                          <a:pt x="71608" y="19062"/>
                          <a:pt x="93906" y="4766"/>
                          <a:pt x="120491" y="433"/>
                        </a:cubicBezTo>
                        <a:cubicBezTo>
                          <a:pt x="181379" y="94008"/>
                          <a:pt x="175376" y="28159"/>
                          <a:pt x="225545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25"/>
                  <p:cNvSpPr>
                    <a:spLocks/>
                  </p:cNvSpPr>
                  <p:nvPr/>
                </p:nvSpPr>
                <p:spPr bwMode="auto">
                  <a:xfrm>
                    <a:off x="3571230" y="4986691"/>
                    <a:ext cx="607846" cy="639248"/>
                  </a:xfrm>
                  <a:custGeom>
                    <a:avLst/>
                    <a:gdLst>
                      <a:gd name="connsiteX0" fmla="*/ 174148 w 335584"/>
                      <a:gd name="connsiteY0" fmla="*/ 104063 h 320416"/>
                      <a:gd name="connsiteX1" fmla="*/ 150332 w 335584"/>
                      <a:gd name="connsiteY1" fmla="*/ 108746 h 320416"/>
                      <a:gd name="connsiteX2" fmla="*/ 185253 w 335584"/>
                      <a:gd name="connsiteY2" fmla="*/ 211746 h 320416"/>
                      <a:gd name="connsiteX3" fmla="*/ 174148 w 335584"/>
                      <a:gd name="connsiteY3" fmla="*/ 104063 h 320416"/>
                      <a:gd name="connsiteX4" fmla="*/ 119913 w 335584"/>
                      <a:gd name="connsiteY4" fmla="*/ 0 h 320416"/>
                      <a:gd name="connsiteX5" fmla="*/ 219553 w 335584"/>
                      <a:gd name="connsiteY5" fmla="*/ 1723 h 320416"/>
                      <a:gd name="connsiteX6" fmla="*/ 278647 w 335584"/>
                      <a:gd name="connsiteY6" fmla="*/ 33592 h 320416"/>
                      <a:gd name="connsiteX7" fmla="*/ 275628 w 335584"/>
                      <a:gd name="connsiteY7" fmla="*/ 110682 h 320416"/>
                      <a:gd name="connsiteX8" fmla="*/ 285117 w 335584"/>
                      <a:gd name="connsiteY8" fmla="*/ 114988 h 320416"/>
                      <a:gd name="connsiteX9" fmla="*/ 335584 w 335584"/>
                      <a:gd name="connsiteY9" fmla="*/ 129200 h 320416"/>
                      <a:gd name="connsiteX10" fmla="*/ 332996 w 335584"/>
                      <a:gd name="connsiteY10" fmla="*/ 192508 h 320416"/>
                      <a:gd name="connsiteX11" fmla="*/ 265275 w 335584"/>
                      <a:gd name="connsiteY11" fmla="*/ 211027 h 320416"/>
                      <a:gd name="connsiteX12" fmla="*/ 277353 w 335584"/>
                      <a:gd name="connsiteY12" fmla="*/ 288116 h 320416"/>
                      <a:gd name="connsiteX13" fmla="*/ 218259 w 335584"/>
                      <a:gd name="connsiteY13" fmla="*/ 319124 h 320416"/>
                      <a:gd name="connsiteX14" fmla="*/ 162185 w 335584"/>
                      <a:gd name="connsiteY14" fmla="*/ 271320 h 320416"/>
                      <a:gd name="connsiteX15" fmla="*/ 110424 w 335584"/>
                      <a:gd name="connsiteY15" fmla="*/ 320416 h 320416"/>
                      <a:gd name="connsiteX16" fmla="*/ 58231 w 335584"/>
                      <a:gd name="connsiteY16" fmla="*/ 288116 h 320416"/>
                      <a:gd name="connsiteX17" fmla="*/ 70740 w 335584"/>
                      <a:gd name="connsiteY17" fmla="*/ 213180 h 320416"/>
                      <a:gd name="connsiteX18" fmla="*/ 0 w 335584"/>
                      <a:gd name="connsiteY18" fmla="*/ 192508 h 320416"/>
                      <a:gd name="connsiteX19" fmla="*/ 431 w 335584"/>
                      <a:gd name="connsiteY19" fmla="*/ 125324 h 320416"/>
                      <a:gd name="connsiteX20" fmla="*/ 66427 w 335584"/>
                      <a:gd name="connsiteY20" fmla="*/ 109820 h 320416"/>
                      <a:gd name="connsiteX21" fmla="*/ 58663 w 335584"/>
                      <a:gd name="connsiteY21" fmla="*/ 25840 h 320416"/>
                      <a:gd name="connsiteX22" fmla="*/ 119913 w 335584"/>
                      <a:gd name="connsiteY22" fmla="*/ 0 h 320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35584" h="320416">
                        <a:moveTo>
                          <a:pt x="174148" y="104063"/>
                        </a:moveTo>
                        <a:cubicBezTo>
                          <a:pt x="166924" y="103700"/>
                          <a:pt x="158955" y="105106"/>
                          <a:pt x="150332" y="108746"/>
                        </a:cubicBezTo>
                        <a:cubicBezTo>
                          <a:pt x="79628" y="138733"/>
                          <a:pt x="117998" y="231303"/>
                          <a:pt x="185253" y="211746"/>
                        </a:cubicBezTo>
                        <a:cubicBezTo>
                          <a:pt x="238820" y="195774"/>
                          <a:pt x="224721" y="106600"/>
                          <a:pt x="174148" y="104063"/>
                        </a:cubicBezTo>
                        <a:close/>
                        <a:moveTo>
                          <a:pt x="119913" y="0"/>
                        </a:moveTo>
                        <a:cubicBezTo>
                          <a:pt x="171243" y="87426"/>
                          <a:pt x="186340" y="33592"/>
                          <a:pt x="219553" y="1723"/>
                        </a:cubicBezTo>
                        <a:cubicBezTo>
                          <a:pt x="244140" y="5168"/>
                          <a:pt x="263550" y="18950"/>
                          <a:pt x="278647" y="33592"/>
                        </a:cubicBezTo>
                        <a:cubicBezTo>
                          <a:pt x="273471" y="62447"/>
                          <a:pt x="245434" y="97331"/>
                          <a:pt x="275628" y="110682"/>
                        </a:cubicBezTo>
                        <a:lnTo>
                          <a:pt x="285117" y="114988"/>
                        </a:lnTo>
                        <a:cubicBezTo>
                          <a:pt x="305822" y="121879"/>
                          <a:pt x="312723" y="116711"/>
                          <a:pt x="335584" y="129200"/>
                        </a:cubicBezTo>
                        <a:lnTo>
                          <a:pt x="332996" y="192508"/>
                        </a:lnTo>
                        <a:cubicBezTo>
                          <a:pt x="305822" y="203706"/>
                          <a:pt x="286411" y="197676"/>
                          <a:pt x="265275" y="211027"/>
                        </a:cubicBezTo>
                        <a:cubicBezTo>
                          <a:pt x="254061" y="245050"/>
                          <a:pt x="276059" y="246342"/>
                          <a:pt x="277353" y="288116"/>
                        </a:cubicBezTo>
                        <a:cubicBezTo>
                          <a:pt x="259668" y="302759"/>
                          <a:pt x="241552" y="314818"/>
                          <a:pt x="218259" y="319124"/>
                        </a:cubicBezTo>
                        <a:cubicBezTo>
                          <a:pt x="199711" y="299744"/>
                          <a:pt x="194967" y="274335"/>
                          <a:pt x="162185" y="271320"/>
                        </a:cubicBezTo>
                        <a:cubicBezTo>
                          <a:pt x="141049" y="280364"/>
                          <a:pt x="134147" y="305774"/>
                          <a:pt x="110424" y="320416"/>
                        </a:cubicBezTo>
                        <a:lnTo>
                          <a:pt x="58231" y="288116"/>
                        </a:lnTo>
                        <a:cubicBezTo>
                          <a:pt x="59525" y="246342"/>
                          <a:pt x="78073" y="251079"/>
                          <a:pt x="70740" y="213180"/>
                        </a:cubicBezTo>
                        <a:cubicBezTo>
                          <a:pt x="47016" y="195092"/>
                          <a:pt x="32351" y="204998"/>
                          <a:pt x="0" y="192508"/>
                        </a:cubicBezTo>
                        <a:lnTo>
                          <a:pt x="431" y="125324"/>
                        </a:lnTo>
                        <a:lnTo>
                          <a:pt x="66427" y="109820"/>
                        </a:lnTo>
                        <a:cubicBezTo>
                          <a:pt x="84974" y="77090"/>
                          <a:pt x="57369" y="71491"/>
                          <a:pt x="58663" y="25840"/>
                        </a:cubicBezTo>
                        <a:cubicBezTo>
                          <a:pt x="81092" y="16366"/>
                          <a:pt x="92307" y="4738"/>
                          <a:pt x="119913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 flipH="1">
                  <a:off x="1114011" y="3043090"/>
                  <a:ext cx="1971377" cy="21515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TJ</a:t>
                  </a: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i="1" kern="0" dirty="0">
                      <a:solidFill>
                        <a:srgbClr val="000000"/>
                      </a:solidFill>
                      <a:latin typeface="Cambria" panose="02040503050406030204" pitchFamily="18" charset="0"/>
                      <a:cs typeface="Arial" panose="020B0604020202020204" pitchFamily="34" charset="0"/>
                    </a:rPr>
                    <a:t>Skill Set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082F18-0356-4DFB-8204-26D933568F42}"/>
              </a:ext>
            </a:extLst>
          </p:cNvPr>
          <p:cNvGrpSpPr/>
          <p:nvPr/>
        </p:nvGrpSpPr>
        <p:grpSpPr>
          <a:xfrm>
            <a:off x="3493344" y="2650342"/>
            <a:ext cx="645949" cy="604110"/>
            <a:chOff x="3481335" y="2674655"/>
            <a:chExt cx="645949" cy="604110"/>
          </a:xfrm>
        </p:grpSpPr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3628048" y="2749957"/>
              <a:ext cx="499236" cy="528808"/>
            </a:xfrm>
            <a:custGeom>
              <a:avLst/>
              <a:gdLst>
                <a:gd name="connsiteX0" fmla="*/ 130573 w 724244"/>
                <a:gd name="connsiteY0" fmla="*/ 677238 h 853075"/>
                <a:gd name="connsiteX1" fmla="*/ 600635 w 724244"/>
                <a:gd name="connsiteY1" fmla="*/ 677238 h 853075"/>
                <a:gd name="connsiteX2" fmla="*/ 604117 w 724244"/>
                <a:gd name="connsiteY2" fmla="*/ 680720 h 853075"/>
                <a:gd name="connsiteX3" fmla="*/ 604117 w 724244"/>
                <a:gd name="connsiteY3" fmla="*/ 694647 h 853075"/>
                <a:gd name="connsiteX4" fmla="*/ 600635 w 724244"/>
                <a:gd name="connsiteY4" fmla="*/ 698129 h 853075"/>
                <a:gd name="connsiteX5" fmla="*/ 130573 w 724244"/>
                <a:gd name="connsiteY5" fmla="*/ 698129 h 853075"/>
                <a:gd name="connsiteX6" fmla="*/ 127091 w 724244"/>
                <a:gd name="connsiteY6" fmla="*/ 694647 h 853075"/>
                <a:gd name="connsiteX7" fmla="*/ 127091 w 724244"/>
                <a:gd name="connsiteY7" fmla="*/ 680720 h 853075"/>
                <a:gd name="connsiteX8" fmla="*/ 130573 w 724244"/>
                <a:gd name="connsiteY8" fmla="*/ 677238 h 853075"/>
                <a:gd name="connsiteX9" fmla="*/ 130573 w 724244"/>
                <a:gd name="connsiteY9" fmla="*/ 551889 h 853075"/>
                <a:gd name="connsiteX10" fmla="*/ 600635 w 724244"/>
                <a:gd name="connsiteY10" fmla="*/ 551889 h 853075"/>
                <a:gd name="connsiteX11" fmla="*/ 604117 w 724244"/>
                <a:gd name="connsiteY11" fmla="*/ 555371 h 853075"/>
                <a:gd name="connsiteX12" fmla="*/ 604117 w 724244"/>
                <a:gd name="connsiteY12" fmla="*/ 569298 h 853075"/>
                <a:gd name="connsiteX13" fmla="*/ 600635 w 724244"/>
                <a:gd name="connsiteY13" fmla="*/ 572780 h 853075"/>
                <a:gd name="connsiteX14" fmla="*/ 130573 w 724244"/>
                <a:gd name="connsiteY14" fmla="*/ 572780 h 853075"/>
                <a:gd name="connsiteX15" fmla="*/ 127091 w 724244"/>
                <a:gd name="connsiteY15" fmla="*/ 569298 h 853075"/>
                <a:gd name="connsiteX16" fmla="*/ 127091 w 724244"/>
                <a:gd name="connsiteY16" fmla="*/ 555371 h 853075"/>
                <a:gd name="connsiteX17" fmla="*/ 130573 w 724244"/>
                <a:gd name="connsiteY17" fmla="*/ 551889 h 853075"/>
                <a:gd name="connsiteX18" fmla="*/ 130283 w 724244"/>
                <a:gd name="connsiteY18" fmla="*/ 428279 h 853075"/>
                <a:gd name="connsiteX19" fmla="*/ 600925 w 724244"/>
                <a:gd name="connsiteY19" fmla="*/ 428279 h 853075"/>
                <a:gd name="connsiteX20" fmla="*/ 604117 w 724244"/>
                <a:gd name="connsiteY20" fmla="*/ 431471 h 853075"/>
                <a:gd name="connsiteX21" fmla="*/ 604117 w 724244"/>
                <a:gd name="connsiteY21" fmla="*/ 444238 h 853075"/>
                <a:gd name="connsiteX22" fmla="*/ 600925 w 724244"/>
                <a:gd name="connsiteY22" fmla="*/ 447430 h 853075"/>
                <a:gd name="connsiteX23" fmla="*/ 130283 w 724244"/>
                <a:gd name="connsiteY23" fmla="*/ 447430 h 853075"/>
                <a:gd name="connsiteX24" fmla="*/ 127091 w 724244"/>
                <a:gd name="connsiteY24" fmla="*/ 444238 h 853075"/>
                <a:gd name="connsiteX25" fmla="*/ 127091 w 724244"/>
                <a:gd name="connsiteY25" fmla="*/ 431471 h 853075"/>
                <a:gd name="connsiteX26" fmla="*/ 130283 w 724244"/>
                <a:gd name="connsiteY26" fmla="*/ 428279 h 853075"/>
                <a:gd name="connsiteX27" fmla="*/ 130573 w 724244"/>
                <a:gd name="connsiteY27" fmla="*/ 302929 h 853075"/>
                <a:gd name="connsiteX28" fmla="*/ 600635 w 724244"/>
                <a:gd name="connsiteY28" fmla="*/ 302929 h 853075"/>
                <a:gd name="connsiteX29" fmla="*/ 604117 w 724244"/>
                <a:gd name="connsiteY29" fmla="*/ 306411 h 853075"/>
                <a:gd name="connsiteX30" fmla="*/ 604117 w 724244"/>
                <a:gd name="connsiteY30" fmla="*/ 320338 h 853075"/>
                <a:gd name="connsiteX31" fmla="*/ 600635 w 724244"/>
                <a:gd name="connsiteY31" fmla="*/ 323820 h 853075"/>
                <a:gd name="connsiteX32" fmla="*/ 130573 w 724244"/>
                <a:gd name="connsiteY32" fmla="*/ 323820 h 853075"/>
                <a:gd name="connsiteX33" fmla="*/ 127091 w 724244"/>
                <a:gd name="connsiteY33" fmla="*/ 320338 h 853075"/>
                <a:gd name="connsiteX34" fmla="*/ 127091 w 724244"/>
                <a:gd name="connsiteY34" fmla="*/ 306411 h 853075"/>
                <a:gd name="connsiteX35" fmla="*/ 130573 w 724244"/>
                <a:gd name="connsiteY35" fmla="*/ 302929 h 853075"/>
                <a:gd name="connsiteX36" fmla="*/ 130573 w 724244"/>
                <a:gd name="connsiteY36" fmla="*/ 177579 h 853075"/>
                <a:gd name="connsiteX37" fmla="*/ 600635 w 724244"/>
                <a:gd name="connsiteY37" fmla="*/ 177579 h 853075"/>
                <a:gd name="connsiteX38" fmla="*/ 604117 w 724244"/>
                <a:gd name="connsiteY38" fmla="*/ 181061 h 853075"/>
                <a:gd name="connsiteX39" fmla="*/ 604117 w 724244"/>
                <a:gd name="connsiteY39" fmla="*/ 194988 h 853075"/>
                <a:gd name="connsiteX40" fmla="*/ 600635 w 724244"/>
                <a:gd name="connsiteY40" fmla="*/ 198470 h 853075"/>
                <a:gd name="connsiteX41" fmla="*/ 130573 w 724244"/>
                <a:gd name="connsiteY41" fmla="*/ 198470 h 853075"/>
                <a:gd name="connsiteX42" fmla="*/ 127091 w 724244"/>
                <a:gd name="connsiteY42" fmla="*/ 194988 h 853075"/>
                <a:gd name="connsiteX43" fmla="*/ 127091 w 724244"/>
                <a:gd name="connsiteY43" fmla="*/ 181061 h 853075"/>
                <a:gd name="connsiteX44" fmla="*/ 130573 w 724244"/>
                <a:gd name="connsiteY44" fmla="*/ 177579 h 853075"/>
                <a:gd name="connsiteX45" fmla="*/ 48748 w 724244"/>
                <a:gd name="connsiteY45" fmla="*/ 45266 h 853075"/>
                <a:gd name="connsiteX46" fmla="*/ 48748 w 724244"/>
                <a:gd name="connsiteY46" fmla="*/ 783437 h 853075"/>
                <a:gd name="connsiteX47" fmla="*/ 675497 w 724244"/>
                <a:gd name="connsiteY47" fmla="*/ 783437 h 853075"/>
                <a:gd name="connsiteX48" fmla="*/ 675497 w 724244"/>
                <a:gd name="connsiteY48" fmla="*/ 45266 h 853075"/>
                <a:gd name="connsiteX49" fmla="*/ 55245 w 724244"/>
                <a:gd name="connsiteY49" fmla="*/ 0 h 853075"/>
                <a:gd name="connsiteX50" fmla="*/ 668999 w 724244"/>
                <a:gd name="connsiteY50" fmla="*/ 0 h 853075"/>
                <a:gd name="connsiteX51" fmla="*/ 724244 w 724244"/>
                <a:gd name="connsiteY51" fmla="*/ 55245 h 853075"/>
                <a:gd name="connsiteX52" fmla="*/ 724244 w 724244"/>
                <a:gd name="connsiteY52" fmla="*/ 797830 h 853075"/>
                <a:gd name="connsiteX53" fmla="*/ 668999 w 724244"/>
                <a:gd name="connsiteY53" fmla="*/ 853075 h 853075"/>
                <a:gd name="connsiteX54" fmla="*/ 55245 w 724244"/>
                <a:gd name="connsiteY54" fmla="*/ 853075 h 853075"/>
                <a:gd name="connsiteX55" fmla="*/ 0 w 724244"/>
                <a:gd name="connsiteY55" fmla="*/ 797830 h 853075"/>
                <a:gd name="connsiteX56" fmla="*/ 0 w 724244"/>
                <a:gd name="connsiteY56" fmla="*/ 55245 h 853075"/>
                <a:gd name="connsiteX57" fmla="*/ 55245 w 724244"/>
                <a:gd name="connsiteY57" fmla="*/ 0 h 8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24244" h="853075">
                  <a:moveTo>
                    <a:pt x="130573" y="677238"/>
                  </a:moveTo>
                  <a:lnTo>
                    <a:pt x="600635" y="677238"/>
                  </a:lnTo>
                  <a:cubicBezTo>
                    <a:pt x="602558" y="677238"/>
                    <a:pt x="604117" y="678797"/>
                    <a:pt x="604117" y="680720"/>
                  </a:cubicBezTo>
                  <a:lnTo>
                    <a:pt x="604117" y="694647"/>
                  </a:lnTo>
                  <a:cubicBezTo>
                    <a:pt x="604117" y="696570"/>
                    <a:pt x="602558" y="698129"/>
                    <a:pt x="600635" y="698129"/>
                  </a:cubicBezTo>
                  <a:lnTo>
                    <a:pt x="130573" y="698129"/>
                  </a:lnTo>
                  <a:cubicBezTo>
                    <a:pt x="128650" y="698129"/>
                    <a:pt x="127091" y="696570"/>
                    <a:pt x="127091" y="694647"/>
                  </a:cubicBezTo>
                  <a:lnTo>
                    <a:pt x="127091" y="680720"/>
                  </a:lnTo>
                  <a:cubicBezTo>
                    <a:pt x="127091" y="678797"/>
                    <a:pt x="128650" y="677238"/>
                    <a:pt x="130573" y="677238"/>
                  </a:cubicBezTo>
                  <a:close/>
                  <a:moveTo>
                    <a:pt x="130573" y="551889"/>
                  </a:moveTo>
                  <a:lnTo>
                    <a:pt x="600635" y="551889"/>
                  </a:lnTo>
                  <a:cubicBezTo>
                    <a:pt x="602558" y="551889"/>
                    <a:pt x="604117" y="553448"/>
                    <a:pt x="604117" y="555371"/>
                  </a:cubicBezTo>
                  <a:lnTo>
                    <a:pt x="604117" y="569298"/>
                  </a:lnTo>
                  <a:cubicBezTo>
                    <a:pt x="604117" y="571221"/>
                    <a:pt x="602558" y="572780"/>
                    <a:pt x="600635" y="572780"/>
                  </a:cubicBezTo>
                  <a:lnTo>
                    <a:pt x="130573" y="572780"/>
                  </a:lnTo>
                  <a:cubicBezTo>
                    <a:pt x="128650" y="572780"/>
                    <a:pt x="127091" y="571221"/>
                    <a:pt x="127091" y="569298"/>
                  </a:cubicBezTo>
                  <a:lnTo>
                    <a:pt x="127091" y="555371"/>
                  </a:lnTo>
                  <a:cubicBezTo>
                    <a:pt x="127091" y="553448"/>
                    <a:pt x="128650" y="551889"/>
                    <a:pt x="130573" y="551889"/>
                  </a:cubicBezTo>
                  <a:close/>
                  <a:moveTo>
                    <a:pt x="130283" y="428279"/>
                  </a:moveTo>
                  <a:lnTo>
                    <a:pt x="600925" y="428279"/>
                  </a:lnTo>
                  <a:cubicBezTo>
                    <a:pt x="602688" y="428279"/>
                    <a:pt x="604117" y="429708"/>
                    <a:pt x="604117" y="431471"/>
                  </a:cubicBezTo>
                  <a:lnTo>
                    <a:pt x="604117" y="444238"/>
                  </a:lnTo>
                  <a:cubicBezTo>
                    <a:pt x="604117" y="446001"/>
                    <a:pt x="602688" y="447430"/>
                    <a:pt x="600925" y="447430"/>
                  </a:cubicBezTo>
                  <a:lnTo>
                    <a:pt x="130283" y="447430"/>
                  </a:lnTo>
                  <a:cubicBezTo>
                    <a:pt x="128520" y="447430"/>
                    <a:pt x="127091" y="446001"/>
                    <a:pt x="127091" y="444238"/>
                  </a:cubicBezTo>
                  <a:lnTo>
                    <a:pt x="127091" y="431471"/>
                  </a:lnTo>
                  <a:cubicBezTo>
                    <a:pt x="127091" y="429708"/>
                    <a:pt x="128520" y="428279"/>
                    <a:pt x="130283" y="428279"/>
                  </a:cubicBezTo>
                  <a:close/>
                  <a:moveTo>
                    <a:pt x="130573" y="302929"/>
                  </a:moveTo>
                  <a:lnTo>
                    <a:pt x="600635" y="302929"/>
                  </a:lnTo>
                  <a:cubicBezTo>
                    <a:pt x="602558" y="302929"/>
                    <a:pt x="604117" y="304488"/>
                    <a:pt x="604117" y="306411"/>
                  </a:cubicBezTo>
                  <a:lnTo>
                    <a:pt x="604117" y="320338"/>
                  </a:lnTo>
                  <a:cubicBezTo>
                    <a:pt x="604117" y="322261"/>
                    <a:pt x="602558" y="323820"/>
                    <a:pt x="600635" y="323820"/>
                  </a:cubicBezTo>
                  <a:lnTo>
                    <a:pt x="130573" y="323820"/>
                  </a:lnTo>
                  <a:cubicBezTo>
                    <a:pt x="128650" y="323820"/>
                    <a:pt x="127091" y="322261"/>
                    <a:pt x="127091" y="320338"/>
                  </a:cubicBezTo>
                  <a:lnTo>
                    <a:pt x="127091" y="306411"/>
                  </a:lnTo>
                  <a:cubicBezTo>
                    <a:pt x="127091" y="304488"/>
                    <a:pt x="128650" y="302929"/>
                    <a:pt x="130573" y="302929"/>
                  </a:cubicBezTo>
                  <a:close/>
                  <a:moveTo>
                    <a:pt x="130573" y="177579"/>
                  </a:moveTo>
                  <a:lnTo>
                    <a:pt x="600635" y="177579"/>
                  </a:lnTo>
                  <a:cubicBezTo>
                    <a:pt x="602558" y="177579"/>
                    <a:pt x="604117" y="179138"/>
                    <a:pt x="604117" y="181061"/>
                  </a:cubicBezTo>
                  <a:lnTo>
                    <a:pt x="604117" y="194988"/>
                  </a:lnTo>
                  <a:cubicBezTo>
                    <a:pt x="604117" y="196911"/>
                    <a:pt x="602558" y="198470"/>
                    <a:pt x="600635" y="198470"/>
                  </a:cubicBezTo>
                  <a:lnTo>
                    <a:pt x="130573" y="198470"/>
                  </a:lnTo>
                  <a:cubicBezTo>
                    <a:pt x="128650" y="198470"/>
                    <a:pt x="127091" y="196911"/>
                    <a:pt x="127091" y="194988"/>
                  </a:cubicBezTo>
                  <a:lnTo>
                    <a:pt x="127091" y="181061"/>
                  </a:lnTo>
                  <a:cubicBezTo>
                    <a:pt x="127091" y="179138"/>
                    <a:pt x="128650" y="177579"/>
                    <a:pt x="130573" y="177579"/>
                  </a:cubicBezTo>
                  <a:close/>
                  <a:moveTo>
                    <a:pt x="48748" y="45266"/>
                  </a:moveTo>
                  <a:lnTo>
                    <a:pt x="48748" y="783437"/>
                  </a:lnTo>
                  <a:lnTo>
                    <a:pt x="675497" y="783437"/>
                  </a:lnTo>
                  <a:lnTo>
                    <a:pt x="675497" y="45266"/>
                  </a:lnTo>
                  <a:close/>
                  <a:moveTo>
                    <a:pt x="55245" y="0"/>
                  </a:moveTo>
                  <a:lnTo>
                    <a:pt x="668999" y="0"/>
                  </a:lnTo>
                  <a:cubicBezTo>
                    <a:pt x="699510" y="0"/>
                    <a:pt x="724244" y="24734"/>
                    <a:pt x="724244" y="55245"/>
                  </a:cubicBezTo>
                  <a:lnTo>
                    <a:pt x="724244" y="797830"/>
                  </a:lnTo>
                  <a:cubicBezTo>
                    <a:pt x="724244" y="828341"/>
                    <a:pt x="699510" y="853075"/>
                    <a:pt x="668999" y="853075"/>
                  </a:cubicBezTo>
                  <a:lnTo>
                    <a:pt x="55245" y="853075"/>
                  </a:lnTo>
                  <a:cubicBezTo>
                    <a:pt x="24734" y="853075"/>
                    <a:pt x="0" y="828341"/>
                    <a:pt x="0" y="797830"/>
                  </a:cubicBezTo>
                  <a:lnTo>
                    <a:pt x="0" y="55245"/>
                  </a:lnTo>
                  <a:cubicBezTo>
                    <a:pt x="0" y="24734"/>
                    <a:pt x="24734" y="0"/>
                    <a:pt x="55245" y="0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14" name="Freeform 142"/>
            <p:cNvSpPr>
              <a:spLocks/>
            </p:cNvSpPr>
            <p:nvPr/>
          </p:nvSpPr>
          <p:spPr bwMode="auto">
            <a:xfrm>
              <a:off x="3751308" y="2674655"/>
              <a:ext cx="256534" cy="101389"/>
            </a:xfrm>
            <a:custGeom>
              <a:avLst/>
              <a:gdLst>
                <a:gd name="T0" fmla="*/ 44 w 194"/>
                <a:gd name="T1" fmla="*/ 0 h 91"/>
                <a:gd name="T2" fmla="*/ 149 w 194"/>
                <a:gd name="T3" fmla="*/ 0 h 91"/>
                <a:gd name="T4" fmla="*/ 149 w 194"/>
                <a:gd name="T5" fmla="*/ 17 h 91"/>
                <a:gd name="T6" fmla="*/ 194 w 194"/>
                <a:gd name="T7" fmla="*/ 17 h 91"/>
                <a:gd name="T8" fmla="*/ 194 w 194"/>
                <a:gd name="T9" fmla="*/ 91 h 91"/>
                <a:gd name="T10" fmla="*/ 0 w 194"/>
                <a:gd name="T11" fmla="*/ 91 h 91"/>
                <a:gd name="T12" fmla="*/ 0 w 194"/>
                <a:gd name="T13" fmla="*/ 17 h 91"/>
                <a:gd name="T14" fmla="*/ 44 w 194"/>
                <a:gd name="T15" fmla="*/ 17 h 91"/>
                <a:gd name="T16" fmla="*/ 44 w 19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91">
                  <a:moveTo>
                    <a:pt x="44" y="0"/>
                  </a:moveTo>
                  <a:lnTo>
                    <a:pt x="149" y="0"/>
                  </a:lnTo>
                  <a:lnTo>
                    <a:pt x="149" y="17"/>
                  </a:lnTo>
                  <a:lnTo>
                    <a:pt x="194" y="17"/>
                  </a:lnTo>
                  <a:lnTo>
                    <a:pt x="194" y="91"/>
                  </a:lnTo>
                  <a:lnTo>
                    <a:pt x="0" y="91"/>
                  </a:lnTo>
                  <a:lnTo>
                    <a:pt x="0" y="17"/>
                  </a:lnTo>
                  <a:lnTo>
                    <a:pt x="44" y="17"/>
                  </a:lnTo>
                  <a:lnTo>
                    <a:pt x="4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685258" y="2834170"/>
              <a:ext cx="364236" cy="364236"/>
            </a:xfrm>
            <a:prstGeom prst="ellipse">
              <a:avLst/>
            </a:prstGeom>
            <a:solidFill>
              <a:srgbClr val="607D8B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rot="2896524">
              <a:off x="3579858" y="3083975"/>
              <a:ext cx="76710" cy="273756"/>
            </a:xfrm>
            <a:custGeom>
              <a:avLst/>
              <a:gdLst>
                <a:gd name="connsiteX0" fmla="*/ 200629 w 609826"/>
                <a:gd name="connsiteY0" fmla="*/ 0 h 2271640"/>
                <a:gd name="connsiteX1" fmla="*/ 402220 w 609826"/>
                <a:gd name="connsiteY1" fmla="*/ 0 h 2271640"/>
                <a:gd name="connsiteX2" fmla="*/ 402220 w 609826"/>
                <a:gd name="connsiteY2" fmla="*/ 556256 h 2271640"/>
                <a:gd name="connsiteX3" fmla="*/ 609826 w 609826"/>
                <a:gd name="connsiteY3" fmla="*/ 556256 h 2271640"/>
                <a:gd name="connsiteX4" fmla="*/ 609826 w 609826"/>
                <a:gd name="connsiteY4" fmla="*/ 2271640 h 2271640"/>
                <a:gd name="connsiteX5" fmla="*/ 0 w 609826"/>
                <a:gd name="connsiteY5" fmla="*/ 2271640 h 2271640"/>
                <a:gd name="connsiteX6" fmla="*/ 0 w 609826"/>
                <a:gd name="connsiteY6" fmla="*/ 556256 h 2271640"/>
                <a:gd name="connsiteX7" fmla="*/ 200629 w 609826"/>
                <a:gd name="connsiteY7" fmla="*/ 556256 h 227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826" h="2271640">
                  <a:moveTo>
                    <a:pt x="200629" y="0"/>
                  </a:moveTo>
                  <a:lnTo>
                    <a:pt x="402220" y="0"/>
                  </a:lnTo>
                  <a:lnTo>
                    <a:pt x="402220" y="556256"/>
                  </a:lnTo>
                  <a:lnTo>
                    <a:pt x="609826" y="556256"/>
                  </a:lnTo>
                  <a:lnTo>
                    <a:pt x="609826" y="2271640"/>
                  </a:lnTo>
                  <a:lnTo>
                    <a:pt x="0" y="2271640"/>
                  </a:lnTo>
                  <a:lnTo>
                    <a:pt x="0" y="556256"/>
                  </a:lnTo>
                  <a:lnTo>
                    <a:pt x="200629" y="556256"/>
                  </a:lnTo>
                  <a:close/>
                </a:path>
              </a:pathLst>
            </a:custGeom>
            <a:solidFill>
              <a:srgbClr val="607D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120" name="Freeform 119"/>
          <p:cNvSpPr/>
          <p:nvPr/>
        </p:nvSpPr>
        <p:spPr>
          <a:xfrm flipV="1">
            <a:off x="3508084" y="3729931"/>
            <a:ext cx="739164" cy="588800"/>
          </a:xfrm>
          <a:custGeom>
            <a:avLst/>
            <a:gdLst>
              <a:gd name="connsiteX0" fmla="*/ 282746 w 2754814"/>
              <a:gd name="connsiteY0" fmla="*/ 1099280 h 2194413"/>
              <a:gd name="connsiteX1" fmla="*/ 709657 w 2754814"/>
              <a:gd name="connsiteY1" fmla="*/ 1099280 h 2194413"/>
              <a:gd name="connsiteX2" fmla="*/ 709448 w 2754814"/>
              <a:gd name="connsiteY2" fmla="*/ 1097207 h 2194413"/>
              <a:gd name="connsiteX3" fmla="*/ 1379849 w 2754814"/>
              <a:gd name="connsiteY3" fmla="*/ 426804 h 2194413"/>
              <a:gd name="connsiteX4" fmla="*/ 1830612 w 2754814"/>
              <a:gd name="connsiteY4" fmla="*/ 600963 h 2194413"/>
              <a:gd name="connsiteX5" fmla="*/ 1874686 w 2754814"/>
              <a:gd name="connsiteY5" fmla="*/ 646102 h 2194413"/>
              <a:gd name="connsiteX6" fmla="*/ 2128534 w 2754814"/>
              <a:gd name="connsiteY6" fmla="*/ 296683 h 2194413"/>
              <a:gd name="connsiteX7" fmla="*/ 2077774 w 2754814"/>
              <a:gd name="connsiteY7" fmla="*/ 250548 h 2194413"/>
              <a:gd name="connsiteX8" fmla="*/ 1379848 w 2754814"/>
              <a:gd name="connsiteY8" fmla="*/ 0 h 2194413"/>
              <a:gd name="connsiteX9" fmla="*/ 282642 w 2754814"/>
              <a:gd name="connsiteY9" fmla="*/ 1097207 h 2194413"/>
              <a:gd name="connsiteX10" fmla="*/ 473751 w 2754814"/>
              <a:gd name="connsiteY10" fmla="*/ 1737746 h 2194413"/>
              <a:gd name="connsiteX11" fmla="*/ 955866 w 2754814"/>
              <a:gd name="connsiteY11" fmla="*/ 1099280 h 2194413"/>
              <a:gd name="connsiteX12" fmla="*/ 0 w 2754814"/>
              <a:gd name="connsiteY12" fmla="*/ 1099280 h 2194413"/>
              <a:gd name="connsiteX13" fmla="*/ 1379848 w 2754814"/>
              <a:gd name="connsiteY13" fmla="*/ 2194413 h 2194413"/>
              <a:gd name="connsiteX14" fmla="*/ 2471390 w 2754814"/>
              <a:gd name="connsiteY14" fmla="*/ 1209390 h 2194413"/>
              <a:gd name="connsiteX15" fmla="*/ 2477038 w 2754814"/>
              <a:gd name="connsiteY15" fmla="*/ 1097545 h 2194413"/>
              <a:gd name="connsiteX16" fmla="*/ 2754814 w 2754814"/>
              <a:gd name="connsiteY16" fmla="*/ 1097545 h 2194413"/>
              <a:gd name="connsiteX17" fmla="*/ 2263727 w 2754814"/>
              <a:gd name="connsiteY17" fmla="*/ 444792 h 2194413"/>
              <a:gd name="connsiteX18" fmla="*/ 1776328 w 2754814"/>
              <a:gd name="connsiteY18" fmla="*/ 1097545 h 2194413"/>
              <a:gd name="connsiteX19" fmla="*/ 2050217 w 2754814"/>
              <a:gd name="connsiteY19" fmla="*/ 1097545 h 2194413"/>
              <a:gd name="connsiteX20" fmla="*/ 2036631 w 2754814"/>
              <a:gd name="connsiteY20" fmla="*/ 1232316 h 2194413"/>
              <a:gd name="connsiteX21" fmla="*/ 1379849 w 2754814"/>
              <a:gd name="connsiteY21" fmla="*/ 1767609 h 2194413"/>
              <a:gd name="connsiteX22" fmla="*/ 929086 w 2754814"/>
              <a:gd name="connsiteY22" fmla="*/ 1593451 h 2194413"/>
              <a:gd name="connsiteX23" fmla="*/ 882169 w 2754814"/>
              <a:gd name="connsiteY23" fmla="*/ 1544239 h 2194413"/>
              <a:gd name="connsiteX24" fmla="*/ 626243 w 2754814"/>
              <a:gd name="connsiteY24" fmla="*/ 1893260 h 2194413"/>
              <a:gd name="connsiteX25" fmla="*/ 681923 w 2754814"/>
              <a:gd name="connsiteY25" fmla="*/ 1943865 h 2194413"/>
              <a:gd name="connsiteX26" fmla="*/ 1379848 w 2754814"/>
              <a:gd name="connsiteY26" fmla="*/ 2194413 h 219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54814" h="2194413">
                <a:moveTo>
                  <a:pt x="282746" y="1099280"/>
                </a:moveTo>
                <a:lnTo>
                  <a:pt x="709657" y="1099280"/>
                </a:lnTo>
                <a:lnTo>
                  <a:pt x="709448" y="1097207"/>
                </a:lnTo>
                <a:cubicBezTo>
                  <a:pt x="709448" y="726954"/>
                  <a:pt x="1009597" y="426804"/>
                  <a:pt x="1379849" y="426804"/>
                </a:cubicBezTo>
                <a:cubicBezTo>
                  <a:pt x="1553404" y="426804"/>
                  <a:pt x="1711556" y="492756"/>
                  <a:pt x="1830612" y="600963"/>
                </a:cubicBezTo>
                <a:lnTo>
                  <a:pt x="1874686" y="646102"/>
                </a:lnTo>
                <a:lnTo>
                  <a:pt x="2128534" y="296683"/>
                </a:lnTo>
                <a:lnTo>
                  <a:pt x="2077774" y="250548"/>
                </a:lnTo>
                <a:cubicBezTo>
                  <a:pt x="1888111" y="94026"/>
                  <a:pt x="1644960" y="0"/>
                  <a:pt x="1379848" y="0"/>
                </a:cubicBezTo>
                <a:cubicBezTo>
                  <a:pt x="773878" y="0"/>
                  <a:pt x="282642" y="491237"/>
                  <a:pt x="282642" y="1097207"/>
                </a:cubicBezTo>
                <a:close/>
                <a:moveTo>
                  <a:pt x="473751" y="1737746"/>
                </a:moveTo>
                <a:lnTo>
                  <a:pt x="955866" y="1099280"/>
                </a:lnTo>
                <a:lnTo>
                  <a:pt x="0" y="1099280"/>
                </a:lnTo>
                <a:close/>
                <a:moveTo>
                  <a:pt x="1379848" y="2194413"/>
                </a:moveTo>
                <a:cubicBezTo>
                  <a:pt x="1947946" y="2194413"/>
                  <a:pt x="2415202" y="1762663"/>
                  <a:pt x="2471390" y="1209390"/>
                </a:cubicBezTo>
                <a:lnTo>
                  <a:pt x="2477038" y="1097545"/>
                </a:lnTo>
                <a:lnTo>
                  <a:pt x="2754814" y="1097545"/>
                </a:lnTo>
                <a:lnTo>
                  <a:pt x="2263727" y="444792"/>
                </a:lnTo>
                <a:lnTo>
                  <a:pt x="1776328" y="1097545"/>
                </a:lnTo>
                <a:lnTo>
                  <a:pt x="2050217" y="1097545"/>
                </a:lnTo>
                <a:lnTo>
                  <a:pt x="2036631" y="1232316"/>
                </a:lnTo>
                <a:cubicBezTo>
                  <a:pt x="1974118" y="1537807"/>
                  <a:pt x="1703819" y="1767609"/>
                  <a:pt x="1379849" y="1767609"/>
                </a:cubicBezTo>
                <a:cubicBezTo>
                  <a:pt x="1206293" y="1767609"/>
                  <a:pt x="1048141" y="1701658"/>
                  <a:pt x="929086" y="1593451"/>
                </a:cubicBezTo>
                <a:lnTo>
                  <a:pt x="882169" y="1544239"/>
                </a:lnTo>
                <a:lnTo>
                  <a:pt x="626243" y="1893260"/>
                </a:lnTo>
                <a:lnTo>
                  <a:pt x="681923" y="1943865"/>
                </a:lnTo>
                <a:cubicBezTo>
                  <a:pt x="871584" y="2100387"/>
                  <a:pt x="1114736" y="2194413"/>
                  <a:pt x="1379848" y="219441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benefits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238" y="2857929"/>
            <a:ext cx="196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 Saving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0184" y="2845941"/>
            <a:ext cx="233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err="1"/>
              <a:t>Producti</a:t>
            </a:r>
            <a:r>
              <a:rPr lang="fr-FR" sz="1600" dirty="0"/>
              <a:t>v</a:t>
            </a:r>
            <a:r>
              <a:rPr lang="en-CH" sz="1600" dirty="0" err="1"/>
              <a:t>i</a:t>
            </a:r>
            <a:r>
              <a:rPr lang="fr-FR" sz="1600" dirty="0"/>
              <a:t>t</a:t>
            </a:r>
            <a:r>
              <a:rPr lang="en-CH" sz="1600" dirty="0"/>
              <a:t>y </a:t>
            </a:r>
            <a:r>
              <a:rPr lang="fr-FR" sz="1600" dirty="0"/>
              <a:t>g</a:t>
            </a:r>
            <a:r>
              <a:rPr lang="en-CH" sz="1600" dirty="0"/>
              <a:t>a</a:t>
            </a:r>
            <a:r>
              <a:rPr lang="fr-FR" sz="1600" dirty="0"/>
              <a:t>i</a:t>
            </a:r>
            <a:r>
              <a:rPr lang="en-CH" sz="1600" dirty="0"/>
              <a:t>n</a:t>
            </a:r>
            <a:r>
              <a:rPr lang="fr-FR" sz="1600" dirty="0"/>
              <a:t>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453041" y="909900"/>
            <a:ext cx="2011214" cy="18542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27010" y="909900"/>
            <a:ext cx="2011214" cy="185427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70779" y="890269"/>
            <a:ext cx="2011214" cy="185427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790618" y="890269"/>
            <a:ext cx="2011214" cy="185427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0779" y="2813278"/>
            <a:ext cx="233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Powerful Search Capabilities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17799" y="2857929"/>
            <a:ext cx="233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Immediate Response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786882" y="3806335"/>
            <a:ext cx="2011214" cy="1854274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3041" y="924091"/>
            <a:ext cx="2011214" cy="18542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12079" y="5839901"/>
            <a:ext cx="196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Always Available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4177579" y="3776970"/>
            <a:ext cx="2011214" cy="1854274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2192" y="5831100"/>
            <a:ext cx="241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Experience Improvement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612192" y="3776970"/>
            <a:ext cx="2011214" cy="1854274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9596" y="5839901"/>
            <a:ext cx="241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Increase in Efficiency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93" y="6727825"/>
            <a:ext cx="2133600" cy="5238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  <a:endParaRPr lang="en-US" dirty="0"/>
          </a:p>
        </p:txBody>
      </p:sp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E166FD7D-DEF3-4A6D-9DB7-1F6140A4F51C}"/>
              </a:ext>
            </a:extLst>
          </p:cNvPr>
          <p:cNvSpPr/>
          <p:nvPr/>
        </p:nvSpPr>
        <p:spPr bwMode="auto">
          <a:xfrm>
            <a:off x="410427" y="716982"/>
            <a:ext cx="2382062" cy="1854274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30</a:t>
            </a:r>
            <a:r>
              <a:rPr kumimoji="0" lang="en-CH" sz="1600" b="1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min </a:t>
            </a:r>
          </a:p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1600" i="1" dirty="0">
                <a:solidFill>
                  <a:schemeClr val="tx2"/>
                </a:solidFill>
                <a:latin typeface="Arial" charset="0"/>
              </a:rPr>
              <a:t>per employe</a:t>
            </a: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</a:t>
            </a:r>
            <a:endParaRPr kumimoji="0" lang="fr-FR" sz="16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Explosion: 14 Points 29">
            <a:extLst>
              <a:ext uri="{FF2B5EF4-FFF2-40B4-BE49-F238E27FC236}">
                <a16:creationId xmlns:a16="http://schemas.microsoft.com/office/drawing/2014/main" id="{576DA3CE-98D1-4EDA-9C5E-E31CBECC8A8E}"/>
              </a:ext>
            </a:extLst>
          </p:cNvPr>
          <p:cNvSpPr/>
          <p:nvPr/>
        </p:nvSpPr>
        <p:spPr bwMode="auto">
          <a:xfrm>
            <a:off x="2784405" y="594993"/>
            <a:ext cx="2382062" cy="1854274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2’300 </a:t>
            </a:r>
            <a:r>
              <a:rPr kumimoji="0" lang="fr-FR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</a:t>
            </a: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T</a:t>
            </a:r>
            <a:r>
              <a:rPr kumimoji="0" lang="fr-FR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</a:t>
            </a: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</a:t>
            </a:r>
            <a:endParaRPr kumimoji="0" lang="fr-FR" sz="16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0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87" y="1225352"/>
            <a:ext cx="6808238" cy="5263878"/>
          </a:xfrm>
          <a:prstGeom prst="rect">
            <a:avLst/>
          </a:prstGeom>
        </p:spPr>
      </p:pic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2750" y="467435"/>
            <a:ext cx="9540875" cy="249299"/>
          </a:xfrm>
        </p:spPr>
        <p:txBody>
          <a:bodyPr/>
          <a:lstStyle/>
          <a:p>
            <a:r>
              <a:rPr lang="en-GB" dirty="0"/>
              <a:t>“TJ” 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sp>
        <p:nvSpPr>
          <p:cNvPr id="7" name="Slide subheader"/>
          <p:cNvSpPr>
            <a:spLocks noGrp="1"/>
          </p:cNvSpPr>
          <p:nvPr>
            <p:ph type="body" sz="quarter" idx="10"/>
          </p:nvPr>
        </p:nvSpPr>
        <p:spPr>
          <a:xfrm>
            <a:off x="4671239" y="2491888"/>
            <a:ext cx="9540875" cy="27699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Initiating / Launching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Integration with Slack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Local / Web instance of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Searching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87133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3931"/>
          <p:cNvSpPr/>
          <p:nvPr/>
        </p:nvSpPr>
        <p:spPr>
          <a:xfrm>
            <a:off x="3235884" y="1112420"/>
            <a:ext cx="1122999" cy="5615406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1481" y="415436"/>
            <a:ext cx="9542144" cy="249299"/>
          </a:xfrm>
        </p:spPr>
        <p:txBody>
          <a:bodyPr/>
          <a:lstStyle/>
          <a:p>
            <a:r>
              <a:rPr lang="en-GB" dirty="0"/>
              <a:t>Our solution</a:t>
            </a:r>
          </a:p>
        </p:txBody>
      </p:sp>
      <p:sp>
        <p:nvSpPr>
          <p:cNvPr id="23" name="Slide subheader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63114" y="6712330"/>
            <a:ext cx="2314800" cy="169200"/>
          </a:xfrm>
        </p:spPr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8" name="Shape 3240"/>
          <p:cNvSpPr/>
          <p:nvPr/>
        </p:nvSpPr>
        <p:spPr>
          <a:xfrm>
            <a:off x="4454666" y="1101390"/>
            <a:ext cx="5914883" cy="5626435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3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6243" y="1292465"/>
            <a:ext cx="2526291" cy="334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7731199" y="2898764"/>
            <a:ext cx="2170253" cy="730986"/>
            <a:chOff x="7507501" y="1159199"/>
            <a:chExt cx="2170253" cy="730986"/>
          </a:xfrm>
        </p:grpSpPr>
        <p:sp>
          <p:nvSpPr>
            <p:cNvPr id="11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ElasticSearch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14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0690" y="1270879"/>
              <a:ext cx="352824" cy="352824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731033" y="4213214"/>
            <a:ext cx="2170253" cy="730986"/>
            <a:chOff x="4903827" y="1159199"/>
            <a:chExt cx="2170253" cy="730986"/>
          </a:xfrm>
        </p:grpSpPr>
        <p:sp>
          <p:nvSpPr>
            <p:cNvPr id="18" name="Shape 4044"/>
            <p:cNvSpPr/>
            <p:nvPr/>
          </p:nvSpPr>
          <p:spPr>
            <a:xfrm>
              <a:off x="5098374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4046"/>
            <p:cNvSpPr/>
            <p:nvPr/>
          </p:nvSpPr>
          <p:spPr>
            <a:xfrm>
              <a:off x="4903827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Crawlers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0" name="Shape 338" descr="Compute-Engine_256px.png"/>
            <p:cNvPicPr preferRelativeResize="0"/>
            <p:nvPr/>
          </p:nvPicPr>
          <p:blipFill rotWithShape="1">
            <a:blip r:embed="rId6">
              <a:alphaModFix/>
            </a:blip>
            <a:srcRect t="5092" b="5092"/>
            <a:stretch/>
          </p:blipFill>
          <p:spPr>
            <a:xfrm>
              <a:off x="4971733" y="1249212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" name="Shape 538"/>
          <p:cNvCxnSpPr>
            <a:stCxn id="19" idx="0"/>
            <a:endCxn id="12" idx="2"/>
          </p:cNvCxnSpPr>
          <p:nvPr/>
        </p:nvCxnSpPr>
        <p:spPr>
          <a:xfrm flipV="1">
            <a:off x="8767306" y="3549048"/>
            <a:ext cx="166" cy="664166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22" name="Group 21"/>
          <p:cNvGrpSpPr/>
          <p:nvPr/>
        </p:nvGrpSpPr>
        <p:grpSpPr>
          <a:xfrm>
            <a:off x="7731199" y="1608531"/>
            <a:ext cx="2170253" cy="730986"/>
            <a:chOff x="7507501" y="1159199"/>
            <a:chExt cx="2170253" cy="730986"/>
          </a:xfrm>
        </p:grpSpPr>
        <p:sp>
          <p:nvSpPr>
            <p:cNvPr id="24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Kibana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27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hape 538"/>
          <p:cNvCxnSpPr>
            <a:stCxn id="12" idx="0"/>
            <a:endCxn id="26" idx="2"/>
          </p:cNvCxnSpPr>
          <p:nvPr/>
        </p:nvCxnSpPr>
        <p:spPr>
          <a:xfrm flipV="1">
            <a:off x="8767472" y="2258815"/>
            <a:ext cx="0" cy="639949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29" name="Group 28"/>
          <p:cNvGrpSpPr/>
          <p:nvPr/>
        </p:nvGrpSpPr>
        <p:grpSpPr>
          <a:xfrm>
            <a:off x="5126621" y="4197842"/>
            <a:ext cx="2170253" cy="730986"/>
            <a:chOff x="7507501" y="1159199"/>
            <a:chExt cx="2170253" cy="730986"/>
          </a:xfrm>
        </p:grpSpPr>
        <p:sp>
          <p:nvSpPr>
            <p:cNvPr id="30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Chatbot Engine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32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" name="Shape 538"/>
          <p:cNvCxnSpPr>
            <a:stCxn id="12" idx="1"/>
            <a:endCxn id="31" idx="3"/>
          </p:cNvCxnSpPr>
          <p:nvPr/>
        </p:nvCxnSpPr>
        <p:spPr>
          <a:xfrm rot="10800000" flipV="1">
            <a:off x="7199167" y="3223906"/>
            <a:ext cx="532032" cy="12990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Shape 538"/>
          <p:cNvCxnSpPr>
            <a:stCxn id="31" idx="0"/>
            <a:endCxn id="57" idx="2"/>
          </p:cNvCxnSpPr>
          <p:nvPr/>
        </p:nvCxnSpPr>
        <p:spPr>
          <a:xfrm flipV="1">
            <a:off x="6162894" y="3542829"/>
            <a:ext cx="9904" cy="655013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5" name="Group 34"/>
          <p:cNvGrpSpPr/>
          <p:nvPr/>
        </p:nvGrpSpPr>
        <p:grpSpPr>
          <a:xfrm>
            <a:off x="5126621" y="5440138"/>
            <a:ext cx="2170253" cy="730986"/>
            <a:chOff x="7507501" y="1159199"/>
            <a:chExt cx="2170253" cy="730986"/>
          </a:xfrm>
        </p:grpSpPr>
        <p:sp>
          <p:nvSpPr>
            <p:cNvPr id="36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Nginx GCS Proxy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38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7721296" y="5444016"/>
            <a:ext cx="2072546" cy="650284"/>
            <a:chOff x="8183398" y="2951976"/>
            <a:chExt cx="2072546" cy="650284"/>
          </a:xfrm>
        </p:grpSpPr>
        <p:sp>
          <p:nvSpPr>
            <p:cNvPr id="40" name="Shape 4046"/>
            <p:cNvSpPr/>
            <p:nvPr/>
          </p:nvSpPr>
          <p:spPr>
            <a:xfrm>
              <a:off x="8183398" y="2951976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Documents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1" name="Shape 369" descr="Cloud-Storage_256px.png"/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8261041" y="3031327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" name="Shape 538"/>
          <p:cNvCxnSpPr>
            <a:stCxn id="40" idx="0"/>
            <a:endCxn id="19" idx="2"/>
          </p:cNvCxnSpPr>
          <p:nvPr/>
        </p:nvCxnSpPr>
        <p:spPr>
          <a:xfrm flipV="1">
            <a:off x="8757569" y="4863498"/>
            <a:ext cx="9737" cy="580518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3" name="Shape 538"/>
          <p:cNvCxnSpPr>
            <a:stCxn id="40" idx="1"/>
            <a:endCxn id="37" idx="3"/>
          </p:cNvCxnSpPr>
          <p:nvPr/>
        </p:nvCxnSpPr>
        <p:spPr>
          <a:xfrm rot="10800000">
            <a:off x="7199168" y="5765280"/>
            <a:ext cx="522129" cy="38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48" name="Group 47"/>
          <p:cNvGrpSpPr/>
          <p:nvPr/>
        </p:nvGrpSpPr>
        <p:grpSpPr>
          <a:xfrm>
            <a:off x="3266371" y="4562693"/>
            <a:ext cx="1059300" cy="829934"/>
            <a:chOff x="9237875" y="2399269"/>
            <a:chExt cx="1059300" cy="829934"/>
          </a:xfrm>
        </p:grpSpPr>
        <p:sp>
          <p:nvSpPr>
            <p:cNvPr id="49" name="Shape 533"/>
            <p:cNvSpPr txBox="1"/>
            <p:nvPr/>
          </p:nvSpPr>
          <p:spPr>
            <a:xfrm>
              <a:off x="9237875" y="2399269"/>
              <a:ext cx="10593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900" b="0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End User </a:t>
              </a:r>
            </a:p>
          </p:txBody>
        </p:sp>
        <p:grpSp>
          <p:nvGrpSpPr>
            <p:cNvPr id="50" name="Shape 559"/>
            <p:cNvGrpSpPr/>
            <p:nvPr/>
          </p:nvGrpSpPr>
          <p:grpSpPr>
            <a:xfrm>
              <a:off x="9516067" y="2726283"/>
              <a:ext cx="502920" cy="502920"/>
              <a:chOff x="433514" y="2354433"/>
              <a:chExt cx="502920" cy="502920"/>
            </a:xfrm>
          </p:grpSpPr>
          <p:sp>
            <p:nvSpPr>
              <p:cNvPr id="51" name="Shape 560"/>
              <p:cNvSpPr/>
              <p:nvPr/>
            </p:nvSpPr>
            <p:spPr>
              <a:xfrm>
                <a:off x="433514" y="2354433"/>
                <a:ext cx="502920" cy="50292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52" name="Shape 56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89" y="2391008"/>
                <a:ext cx="429767" cy="4297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53" name="Shape 538"/>
          <p:cNvCxnSpPr>
            <a:stCxn id="51" idx="3"/>
            <a:endCxn id="31" idx="1"/>
          </p:cNvCxnSpPr>
          <p:nvPr/>
        </p:nvCxnSpPr>
        <p:spPr>
          <a:xfrm flipV="1">
            <a:off x="4047483" y="4522984"/>
            <a:ext cx="1079138" cy="61818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" name="Shape 538"/>
          <p:cNvCxnSpPr>
            <a:stCxn id="37" idx="1"/>
            <a:endCxn id="51" idx="3"/>
          </p:cNvCxnSpPr>
          <p:nvPr/>
        </p:nvCxnSpPr>
        <p:spPr>
          <a:xfrm rot="10800000">
            <a:off x="4047483" y="5141168"/>
            <a:ext cx="1079138" cy="62411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Shape 538"/>
          <p:cNvCxnSpPr>
            <a:stCxn id="75" idx="3"/>
            <a:endCxn id="57" idx="1"/>
          </p:cNvCxnSpPr>
          <p:nvPr/>
        </p:nvCxnSpPr>
        <p:spPr>
          <a:xfrm>
            <a:off x="4050202" y="1929700"/>
            <a:ext cx="1086323" cy="128798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6" name="Group 55"/>
          <p:cNvGrpSpPr/>
          <p:nvPr/>
        </p:nvGrpSpPr>
        <p:grpSpPr>
          <a:xfrm>
            <a:off x="5136525" y="2892545"/>
            <a:ext cx="2072546" cy="650284"/>
            <a:chOff x="5279030" y="1895930"/>
            <a:chExt cx="2072546" cy="650284"/>
          </a:xfrm>
        </p:grpSpPr>
        <p:sp>
          <p:nvSpPr>
            <p:cNvPr id="57" name="Shape 4046"/>
            <p:cNvSpPr/>
            <p:nvPr/>
          </p:nvSpPr>
          <p:spPr>
            <a:xfrm>
              <a:off x="5279030" y="1895930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endPara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795" y="2013829"/>
              <a:ext cx="1619207" cy="429299"/>
            </a:xfrm>
            <a:prstGeom prst="rect">
              <a:avLst/>
            </a:prstGeom>
          </p:spPr>
        </p:pic>
      </p:grpSp>
      <p:cxnSp>
        <p:nvCxnSpPr>
          <p:cNvPr id="59" name="Shape 538"/>
          <p:cNvCxnSpPr>
            <a:stCxn id="75" idx="3"/>
            <a:endCxn id="26" idx="1"/>
          </p:cNvCxnSpPr>
          <p:nvPr/>
        </p:nvCxnSpPr>
        <p:spPr>
          <a:xfrm>
            <a:off x="4050202" y="1929700"/>
            <a:ext cx="3680997" cy="39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" name="Shape 783"/>
          <p:cNvGrpSpPr/>
          <p:nvPr/>
        </p:nvGrpSpPr>
        <p:grpSpPr>
          <a:xfrm>
            <a:off x="9049164" y="5294774"/>
            <a:ext cx="419099" cy="304375"/>
            <a:chOff x="2795550" y="2147950"/>
            <a:chExt cx="419099" cy="304375"/>
          </a:xfrm>
        </p:grpSpPr>
        <p:sp>
          <p:nvSpPr>
            <p:cNvPr id="61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63" name="Shape 783"/>
          <p:cNvGrpSpPr/>
          <p:nvPr/>
        </p:nvGrpSpPr>
        <p:grpSpPr>
          <a:xfrm>
            <a:off x="9052161" y="4065944"/>
            <a:ext cx="419099" cy="304375"/>
            <a:chOff x="2795550" y="2147950"/>
            <a:chExt cx="419099" cy="304375"/>
          </a:xfrm>
        </p:grpSpPr>
        <p:sp>
          <p:nvSpPr>
            <p:cNvPr id="64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Shape 783"/>
          <p:cNvGrpSpPr/>
          <p:nvPr/>
        </p:nvGrpSpPr>
        <p:grpSpPr>
          <a:xfrm>
            <a:off x="9048953" y="2714943"/>
            <a:ext cx="419099" cy="304375"/>
            <a:chOff x="2795550" y="2147950"/>
            <a:chExt cx="419099" cy="304375"/>
          </a:xfrm>
        </p:grpSpPr>
        <p:sp>
          <p:nvSpPr>
            <p:cNvPr id="67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269090" y="1351226"/>
            <a:ext cx="1059300" cy="829934"/>
            <a:chOff x="9237875" y="2399269"/>
            <a:chExt cx="1059300" cy="829934"/>
          </a:xfrm>
        </p:grpSpPr>
        <p:sp>
          <p:nvSpPr>
            <p:cNvPr id="73" name="Shape 533"/>
            <p:cNvSpPr txBox="1"/>
            <p:nvPr/>
          </p:nvSpPr>
          <p:spPr>
            <a:xfrm>
              <a:off x="9237875" y="2399269"/>
              <a:ext cx="10593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900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Support Team</a:t>
              </a:r>
              <a:endParaRPr lang="en-US" sz="9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4" name="Shape 559"/>
            <p:cNvGrpSpPr/>
            <p:nvPr/>
          </p:nvGrpSpPr>
          <p:grpSpPr>
            <a:xfrm>
              <a:off x="9516067" y="2726283"/>
              <a:ext cx="502920" cy="502920"/>
              <a:chOff x="433514" y="2354433"/>
              <a:chExt cx="502920" cy="502920"/>
            </a:xfrm>
          </p:grpSpPr>
          <p:sp>
            <p:nvSpPr>
              <p:cNvPr id="75" name="Shape 560"/>
              <p:cNvSpPr/>
              <p:nvPr/>
            </p:nvSpPr>
            <p:spPr>
              <a:xfrm>
                <a:off x="433514" y="2354433"/>
                <a:ext cx="502920" cy="50292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76" name="Shape 56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89" y="2391008"/>
                <a:ext cx="429767" cy="4297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7" name="Shape 3240"/>
          <p:cNvSpPr/>
          <p:nvPr/>
        </p:nvSpPr>
        <p:spPr>
          <a:xfrm>
            <a:off x="-1" y="1113548"/>
            <a:ext cx="3122861" cy="5614278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856"/>
          <p:cNvSpPr txBox="1">
            <a:spLocks noGrp="1"/>
          </p:cNvSpPr>
          <p:nvPr/>
        </p:nvSpPr>
        <p:spPr>
          <a:xfrm>
            <a:off x="148495" y="1224349"/>
            <a:ext cx="2802699" cy="5575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dirty="0"/>
              <a:t>Description</a:t>
            </a:r>
            <a:endParaRPr lang="en-US" sz="10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/>
              <a:t>D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ocuments are stored in Cloud Storage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Two crawlers </a:t>
            </a:r>
            <a:r>
              <a:rPr lang="en-US" sz="1000" dirty="0"/>
              <a:t>run on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 VM to </a:t>
            </a:r>
            <a:r>
              <a:rPr lang="en-US" sz="1000" dirty="0"/>
              <a:t>scan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documents and web pages, and index them into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Elasticsearch</a:t>
            </a:r>
            <a:endParaRPr lang="en-US" sz="1000" b="0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Elasticsearch</a:t>
            </a:r>
            <a:r>
              <a:rPr lang="en-US" sz="1000" dirty="0"/>
              <a:t> and </a:t>
            </a:r>
            <a:r>
              <a:rPr lang="en-US" sz="1000" dirty="0" err="1"/>
              <a:t>Kibana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containers run on GKE with persistent volumes for the indexes. </a:t>
            </a:r>
            <a:r>
              <a:rPr lang="en-US" sz="1000" dirty="0"/>
              <a:t>It also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provides the search service to the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Chatbot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Engine,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Dialogflow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US" sz="1000" dirty="0"/>
              <a:t>used a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 the NLP engine to process and recognize the intents from end user</a:t>
            </a:r>
            <a:endParaRPr lang="en-US" altLang="zh-CN" sz="1000" dirty="0"/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5 </a:t>
            </a:r>
            <a:r>
              <a:rPr lang="en-US" altLang="zh-CN" sz="1000" dirty="0"/>
              <a:t> Chatbot Engine receives sentence from end user and integrates with Dialogflow / </a:t>
            </a:r>
            <a:r>
              <a:rPr lang="en-US" altLang="zh-CN" sz="1000" dirty="0" err="1"/>
              <a:t>Elasticsearch</a:t>
            </a:r>
            <a:r>
              <a:rPr lang="en-US" altLang="zh-CN" sz="1000" dirty="0"/>
              <a:t> to construct the response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6 </a:t>
            </a:r>
            <a:r>
              <a:rPr lang="en-US" altLang="zh-CN" sz="1000" dirty="0"/>
              <a:t> End user can access the documents on Cloud Storage via </a:t>
            </a:r>
            <a:r>
              <a:rPr lang="en-US" altLang="zh-CN" sz="1000" dirty="0" err="1"/>
              <a:t>nginx</a:t>
            </a:r>
            <a:r>
              <a:rPr lang="en-US" altLang="zh-CN" sz="1000" dirty="0"/>
              <a:t> reverse proxy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7 </a:t>
            </a:r>
            <a:r>
              <a:rPr lang="en-US" altLang="zh-CN" sz="1000" dirty="0"/>
              <a:t> Support team can access the console of Dialogflow for administration tasks, and also </a:t>
            </a:r>
            <a:r>
              <a:rPr lang="en-US" altLang="zh-CN" sz="1000" dirty="0" err="1"/>
              <a:t>Kibana</a:t>
            </a:r>
            <a:r>
              <a:rPr lang="en-US" altLang="zh-CN" sz="1000" dirty="0"/>
              <a:t>, the dashboard of </a:t>
            </a:r>
            <a:r>
              <a:rPr lang="en-US" altLang="zh-CN" sz="1000" dirty="0" err="1"/>
              <a:t>Elasticsearch</a:t>
            </a:r>
            <a:r>
              <a:rPr lang="en-US" altLang="zh-CN" sz="1000" dirty="0"/>
              <a:t> for the index health checks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000" b="0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" name="Shape 783"/>
          <p:cNvGrpSpPr/>
          <p:nvPr/>
        </p:nvGrpSpPr>
        <p:grpSpPr>
          <a:xfrm>
            <a:off x="6757894" y="2717402"/>
            <a:ext cx="419099" cy="304375"/>
            <a:chOff x="2795550" y="2147950"/>
            <a:chExt cx="419099" cy="304375"/>
          </a:xfrm>
        </p:grpSpPr>
        <p:sp>
          <p:nvSpPr>
            <p:cNvPr id="80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Shape 783"/>
          <p:cNvGrpSpPr/>
          <p:nvPr/>
        </p:nvGrpSpPr>
        <p:grpSpPr>
          <a:xfrm>
            <a:off x="6757894" y="4012321"/>
            <a:ext cx="419099" cy="304375"/>
            <a:chOff x="2795550" y="2147950"/>
            <a:chExt cx="419099" cy="304375"/>
          </a:xfrm>
        </p:grpSpPr>
        <p:sp>
          <p:nvSpPr>
            <p:cNvPr id="83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Shape 783"/>
          <p:cNvGrpSpPr/>
          <p:nvPr/>
        </p:nvGrpSpPr>
        <p:grpSpPr>
          <a:xfrm>
            <a:off x="6777171" y="5246302"/>
            <a:ext cx="419099" cy="304375"/>
            <a:chOff x="2795550" y="2147950"/>
            <a:chExt cx="419099" cy="304375"/>
          </a:xfrm>
        </p:grpSpPr>
        <p:sp>
          <p:nvSpPr>
            <p:cNvPr id="86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id="88" name="Shape 783"/>
          <p:cNvGrpSpPr/>
          <p:nvPr/>
        </p:nvGrpSpPr>
        <p:grpSpPr>
          <a:xfrm>
            <a:off x="9058608" y="1447167"/>
            <a:ext cx="419099" cy="304375"/>
            <a:chOff x="2795550" y="2147950"/>
            <a:chExt cx="419099" cy="304375"/>
          </a:xfrm>
        </p:grpSpPr>
        <p:sp>
          <p:nvSpPr>
            <p:cNvPr id="89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Shape 783"/>
          <p:cNvGrpSpPr/>
          <p:nvPr/>
        </p:nvGrpSpPr>
        <p:grpSpPr>
          <a:xfrm>
            <a:off x="5137055" y="2717295"/>
            <a:ext cx="419099" cy="304375"/>
            <a:chOff x="2795550" y="2147950"/>
            <a:chExt cx="419099" cy="304375"/>
          </a:xfrm>
        </p:grpSpPr>
        <p:sp>
          <p:nvSpPr>
            <p:cNvPr id="92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4" name="Picture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00" y="1740666"/>
            <a:ext cx="248160" cy="30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88" y="5593894"/>
            <a:ext cx="335346" cy="3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Next steps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7" name="Body text 17"/>
          <p:cNvSpPr txBox="1">
            <a:spLocks/>
          </p:cNvSpPr>
          <p:nvPr/>
        </p:nvSpPr>
        <p:spPr bwMode="gray">
          <a:xfrm>
            <a:off x="407288" y="885711"/>
            <a:ext cx="9546336" cy="54209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347663" indent="-3476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®"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515938" indent="-2857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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7388" indent="-22701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7013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‐"/>
              <a:defRPr lang="en-GB" altLang="zh-TW" sz="10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fr-FR" altLang="zh-TW" sz="1400" b="0" kern="0" dirty="0">
                <a:latin typeface="Arial" panose="020B0604020202020204" pitchFamily="34" charset="0"/>
              </a:rPr>
              <a:t>L</a:t>
            </a:r>
            <a:r>
              <a:rPr lang="en-CH" altLang="zh-TW" sz="1400" b="0" kern="0" dirty="0">
                <a:latin typeface="Arial" panose="020B0604020202020204" pitchFamily="34" charset="0"/>
              </a:rPr>
              <a:t>earning </a:t>
            </a:r>
            <a:r>
              <a:rPr lang="en-CH" altLang="zh-TW" sz="1400" b="0" kern="0" dirty="0" err="1">
                <a:latin typeface="Arial" panose="020B0604020202020204" pitchFamily="34" charset="0"/>
              </a:rPr>
              <a:t>journe</a:t>
            </a:r>
            <a:r>
              <a:rPr lang="fr-FR" altLang="zh-TW" sz="1400" b="0" kern="0" dirty="0">
                <a:latin typeface="Arial" panose="020B0604020202020204" pitchFamily="34" charset="0"/>
              </a:rPr>
              <a:t>y</a:t>
            </a:r>
            <a:endParaRPr lang="en-CH" altLang="zh-TW" sz="1400" b="0" kern="0" dirty="0">
              <a:latin typeface="Arial" panose="020B0604020202020204" pitchFamily="34" charset="0"/>
            </a:endParaRP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fr-FR" altLang="zh-TW" b="0" kern="0" dirty="0">
                <a:latin typeface="Arial" panose="020B0604020202020204" pitchFamily="34" charset="0"/>
              </a:rPr>
              <a:t>N</a:t>
            </a:r>
            <a:r>
              <a:rPr lang="en-CH" altLang="zh-TW" b="0" kern="0" dirty="0" err="1">
                <a:latin typeface="Arial" panose="020B0604020202020204" pitchFamily="34" charset="0"/>
              </a:rPr>
              <a:t>ew</a:t>
            </a:r>
            <a:r>
              <a:rPr lang="en-CH" altLang="zh-TW" b="0" kern="0" dirty="0">
                <a:latin typeface="Arial" panose="020B0604020202020204" pitchFamily="34" charset="0"/>
              </a:rPr>
              <a:t> s</a:t>
            </a:r>
            <a:r>
              <a:rPr lang="fr-FR" altLang="zh-TW" b="0" kern="0" dirty="0">
                <a:latin typeface="Arial" panose="020B0604020202020204" pitchFamily="34" charset="0"/>
              </a:rPr>
              <a:t>k</a:t>
            </a:r>
            <a:r>
              <a:rPr lang="en-CH" altLang="zh-TW" b="0" kern="0" dirty="0">
                <a:latin typeface="Arial" panose="020B0604020202020204" pitchFamily="34" charset="0"/>
              </a:rPr>
              <a:t>ills to </a:t>
            </a:r>
            <a:r>
              <a:rPr lang="en-CH" altLang="zh-TW" b="0" kern="0" dirty="0" err="1">
                <a:latin typeface="Arial" panose="020B0604020202020204" pitchFamily="34" charset="0"/>
              </a:rPr>
              <a:t>acq</a:t>
            </a:r>
            <a:r>
              <a:rPr lang="fr-FR" altLang="zh-TW" b="0" kern="0" dirty="0">
                <a:latin typeface="Arial" panose="020B0604020202020204" pitchFamily="34" charset="0"/>
              </a:rPr>
              <a:t>u</a:t>
            </a:r>
            <a:r>
              <a:rPr lang="en-CH" altLang="zh-TW" b="0" kern="0" dirty="0" err="1">
                <a:latin typeface="Arial" panose="020B0604020202020204" pitchFamily="34" charset="0"/>
              </a:rPr>
              <a:t>i</a:t>
            </a:r>
            <a:r>
              <a:rPr lang="fr-FR" altLang="zh-TW" b="0" kern="0" dirty="0">
                <a:latin typeface="Arial" panose="020B0604020202020204" pitchFamily="34" charset="0"/>
              </a:rPr>
              <a:t>r</a:t>
            </a:r>
            <a:r>
              <a:rPr lang="en-CH" altLang="zh-TW" b="0" kern="0" dirty="0">
                <a:latin typeface="Arial" panose="020B0604020202020204" pitchFamily="34" charset="0"/>
              </a:rPr>
              <a:t>e: </a:t>
            </a:r>
            <a:r>
              <a:rPr lang="fr-FR" altLang="zh-TW" b="0" kern="0" dirty="0">
                <a:latin typeface="Arial" panose="020B0604020202020204" pitchFamily="34" charset="0"/>
              </a:rPr>
              <a:t>D</a:t>
            </a:r>
            <a:r>
              <a:rPr lang="en-CH" altLang="zh-TW" b="0" kern="0" dirty="0" err="1">
                <a:latin typeface="Arial" panose="020B0604020202020204" pitchFamily="34" charset="0"/>
              </a:rPr>
              <a:t>i</a:t>
            </a:r>
            <a:r>
              <a:rPr lang="fr-FR" altLang="zh-TW" b="0" kern="0" dirty="0">
                <a:latin typeface="Arial" panose="020B0604020202020204" pitchFamily="34" charset="0"/>
              </a:rPr>
              <a:t>a</a:t>
            </a:r>
            <a:r>
              <a:rPr lang="en-CH" altLang="zh-TW" b="0" kern="0" dirty="0">
                <a:latin typeface="Arial" panose="020B0604020202020204" pitchFamily="34" charset="0"/>
              </a:rPr>
              <a:t>l</a:t>
            </a:r>
            <a:r>
              <a:rPr lang="fr-FR" altLang="zh-TW" b="0" kern="0" dirty="0">
                <a:latin typeface="Arial" panose="020B0604020202020204" pitchFamily="34" charset="0"/>
              </a:rPr>
              <a:t>o</a:t>
            </a:r>
            <a:r>
              <a:rPr lang="en-CH" altLang="zh-TW" b="0" kern="0" dirty="0" err="1">
                <a:latin typeface="Arial" panose="020B0604020202020204" pitchFamily="34" charset="0"/>
              </a:rPr>
              <a:t>gFlow</a:t>
            </a:r>
            <a:r>
              <a:rPr lang="en-CH" altLang="zh-TW" b="0" kern="0" dirty="0">
                <a:latin typeface="Arial" panose="020B0604020202020204" pitchFamily="34" charset="0"/>
              </a:rPr>
              <a:t>, </a:t>
            </a:r>
            <a:r>
              <a:rPr lang="en-CH" altLang="zh-TW" b="0" kern="0" dirty="0" err="1">
                <a:latin typeface="Arial" panose="020B0604020202020204" pitchFamily="34" charset="0"/>
              </a:rPr>
              <a:t>Javascript</a:t>
            </a:r>
            <a:r>
              <a:rPr lang="en-CH" altLang="zh-TW" b="0" kern="0" dirty="0">
                <a:latin typeface="Arial" panose="020B0604020202020204" pitchFamily="34" charset="0"/>
              </a:rPr>
              <a:t>, </a:t>
            </a:r>
            <a:r>
              <a:rPr lang="fr-FR" altLang="zh-TW" b="0" kern="0" dirty="0">
                <a:latin typeface="Arial" panose="020B0604020202020204" pitchFamily="34" charset="0"/>
              </a:rPr>
              <a:t>K</a:t>
            </a:r>
            <a:r>
              <a:rPr lang="en-CH" altLang="zh-TW" b="0" kern="0" dirty="0">
                <a:latin typeface="Arial" panose="020B0604020202020204" pitchFamily="34" charset="0"/>
              </a:rPr>
              <a:t>u</a:t>
            </a:r>
            <a:r>
              <a:rPr lang="fr-FR" altLang="zh-TW" b="0" kern="0" dirty="0">
                <a:latin typeface="Arial" panose="020B0604020202020204" pitchFamily="34" charset="0"/>
              </a:rPr>
              <a:t>b</a:t>
            </a:r>
            <a:r>
              <a:rPr lang="en-CH" altLang="zh-TW" b="0" kern="0" dirty="0">
                <a:latin typeface="Arial" panose="020B0604020202020204" pitchFamily="34" charset="0"/>
              </a:rPr>
              <a:t>e</a:t>
            </a:r>
            <a:r>
              <a:rPr lang="fr-FR" altLang="zh-TW" b="0" kern="0" dirty="0">
                <a:latin typeface="Arial" panose="020B0604020202020204" pitchFamily="34" charset="0"/>
              </a:rPr>
              <a:t>r</a:t>
            </a:r>
            <a:r>
              <a:rPr lang="en-CH" altLang="zh-TW" b="0" kern="0" dirty="0">
                <a:latin typeface="Arial" panose="020B0604020202020204" pitchFamily="34" charset="0"/>
              </a:rPr>
              <a:t>n</a:t>
            </a:r>
            <a:r>
              <a:rPr lang="fr-FR" altLang="zh-TW" b="0" kern="0" dirty="0">
                <a:latin typeface="Arial" panose="020B0604020202020204" pitchFamily="34" charset="0"/>
              </a:rPr>
              <a:t>e</a:t>
            </a:r>
            <a:r>
              <a:rPr lang="en-CH" altLang="zh-TW" b="0" kern="0" dirty="0">
                <a:latin typeface="Arial" panose="020B0604020202020204" pitchFamily="34" charset="0"/>
              </a:rPr>
              <a:t>t</a:t>
            </a:r>
            <a:r>
              <a:rPr lang="fr-FR" altLang="zh-TW" b="0" kern="0" dirty="0">
                <a:latin typeface="Arial" panose="020B0604020202020204" pitchFamily="34" charset="0"/>
              </a:rPr>
              <a:t>e</a:t>
            </a:r>
            <a:r>
              <a:rPr lang="en-CH" altLang="zh-TW" b="0" kern="0" dirty="0">
                <a:latin typeface="Arial" panose="020B0604020202020204" pitchFamily="34" charset="0"/>
              </a:rPr>
              <a:t>s</a:t>
            </a: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CH" altLang="zh-TW" b="0" kern="0" dirty="0">
                <a:latin typeface="Arial" panose="020B0604020202020204" pitchFamily="34" charset="0"/>
              </a:rPr>
              <a:t>GCP enablement in HSBC</a:t>
            </a: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CH" altLang="zh-TW" b="0" kern="0" dirty="0">
                <a:latin typeface="Arial" panose="020B0604020202020204" pitchFamily="34" charset="0"/>
              </a:rPr>
              <a:t>Time manage</a:t>
            </a:r>
            <a:r>
              <a:rPr lang="fr-FR" altLang="zh-TW" b="0" kern="0" dirty="0">
                <a:latin typeface="Arial" panose="020B0604020202020204" pitchFamily="34" charset="0"/>
              </a:rPr>
              <a:t>m</a:t>
            </a:r>
            <a:r>
              <a:rPr lang="en-CH" altLang="zh-TW" b="0" kern="0" dirty="0">
                <a:latin typeface="Arial" panose="020B0604020202020204" pitchFamily="34" charset="0"/>
              </a:rPr>
              <a:t>e</a:t>
            </a:r>
            <a:r>
              <a:rPr lang="fr-FR" altLang="zh-TW" b="0" kern="0" dirty="0">
                <a:latin typeface="Arial" panose="020B0604020202020204" pitchFamily="34" charset="0"/>
              </a:rPr>
              <a:t>n</a:t>
            </a:r>
            <a:r>
              <a:rPr lang="en-CH" altLang="zh-TW" b="0" kern="0" dirty="0">
                <a:latin typeface="Arial" panose="020B0604020202020204" pitchFamily="34" charset="0"/>
              </a:rPr>
              <a:t>t</a:t>
            </a:r>
          </a:p>
          <a:p>
            <a:pPr marL="168275" lvl="2" indent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None/>
            </a:pPr>
            <a:endParaRPr lang="en-CH" altLang="zh-TW" b="0" kern="0" dirty="0">
              <a:latin typeface="Arial" panose="020B0604020202020204" pitchFamily="34" charset="0"/>
            </a:endParaRP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Once Dialogflow API is approved for internal use, rebuild the solution using a dedicated HSBC project on GCP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Integrate AD authentication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Add more sources to the crawlers : documents and websites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Train Dialogflow with more intents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Handover and knowledge transfer</a:t>
            </a:r>
          </a:p>
        </p:txBody>
      </p:sp>
      <p:sp>
        <p:nvSpPr>
          <p:cNvPr id="25" name="TBar25"/>
          <p:cNvSpPr txBox="1">
            <a:spLocks/>
          </p:cNvSpPr>
          <p:nvPr/>
        </p:nvSpPr>
        <p:spPr>
          <a:xfrm>
            <a:off x="407288" y="701046"/>
            <a:ext cx="95463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en-GB" b="0" dirty="0">
              <a:solidFill>
                <a:srgbClr val="000000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1026" name="Picture 2" descr="question mark question help free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34" y="1197881"/>
            <a:ext cx="4981303" cy="49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3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0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A8FE0BF1-81DD-4574-8BC9-42791BA10B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position xmlns="b91561b3-64b9-4b9b-8a1e-37885f5e5d0f">MasterBrand</Proposition>
    <Page_x0020_Size xmlns="b91561b3-64b9-4b9b-8a1e-37885f5e5d0f">A4</Page_x0020_Size>
    <Orientation xmlns="b91561b3-64b9-4b9b-8a1e-37885f5e5d0f">Landscape</Orienta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DE950C8DA5D4491758BF64EFE8E7A" ma:contentTypeVersion="5" ma:contentTypeDescription="Create a new document." ma:contentTypeScope="" ma:versionID="2e35a840b85ad125ed3698049dbcc045">
  <xsd:schema xmlns:xsd="http://www.w3.org/2001/XMLSchema" xmlns:xs="http://www.w3.org/2001/XMLSchema" xmlns:p="http://schemas.microsoft.com/office/2006/metadata/properties" xmlns:ns2="b91561b3-64b9-4b9b-8a1e-37885f5e5d0f" targetNamespace="http://schemas.microsoft.com/office/2006/metadata/properties" ma:root="true" ma:fieldsID="43d9c7c269bdf2f5cf05a04421f6060c" ns2:_="">
    <xsd:import namespace="b91561b3-64b9-4b9b-8a1e-37885f5e5d0f"/>
    <xsd:element name="properties">
      <xsd:complexType>
        <xsd:sequence>
          <xsd:element name="documentManagement">
            <xsd:complexType>
              <xsd:all>
                <xsd:element ref="ns2:Proposition"/>
                <xsd:element ref="ns2:Page_x0020_Size"/>
                <xsd:element ref="ns2:Orientatio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561b3-64b9-4b9b-8a1e-37885f5e5d0f" elementFormDefault="qualified">
    <xsd:import namespace="http://schemas.microsoft.com/office/2006/documentManagement/types"/>
    <xsd:import namespace="http://schemas.microsoft.com/office/infopath/2007/PartnerControls"/>
    <xsd:element name="Proposition" ma:index="8" ma:displayName="Proposition" ma:format="Dropdown" ma:internalName="Proposition">
      <xsd:simpleType>
        <xsd:restriction base="dms:Choice">
          <xsd:enumeration value="Advance"/>
          <xsd:enumeration value="AMG"/>
          <xsd:enumeration value="CMB"/>
          <xsd:enumeration value="Corporate Publishing"/>
          <xsd:enumeration value="Fusion"/>
          <xsd:enumeration value="GBM"/>
          <xsd:enumeration value="HSBC Challenger"/>
          <xsd:enumeration value="HSBC English and Simplified Chinese"/>
          <xsd:enumeration value="HSBC English and Traditional Chinese"/>
          <xsd:enumeration value="HSBC Life"/>
          <xsd:enumeration value="HSBC Now"/>
          <xsd:enumeration value="HSBC Qianhai"/>
          <xsd:enumeration value="HSBC UK"/>
          <xsd:enumeration value="HSBC Insurance"/>
          <xsd:enumeration value="HSS"/>
          <xsd:enumeration value="Jade"/>
          <xsd:enumeration value="MasterBrand"/>
          <xsd:enumeration value="Premier"/>
          <xsd:enumeration value="Private Banking"/>
          <xsd:enumeration value="Simplified Chinese"/>
          <xsd:enumeration value="Traditional Chinese"/>
          <xsd:enumeration value="UK Advance"/>
          <xsd:enumeration value="Employer brand"/>
        </xsd:restriction>
      </xsd:simpleType>
    </xsd:element>
    <xsd:element name="Page_x0020_Size" ma:index="9" ma:displayName="Page Size" ma:format="Dropdown" ma:internalName="Page_x0020_Size">
      <xsd:simpleType>
        <xsd:restriction base="dms:Choice">
          <xsd:enumeration value="A4"/>
          <xsd:enumeration value="A3"/>
          <xsd:enumeration value="US/CA Letter"/>
          <xsd:enumeration value="On-screen (4:3)"/>
          <xsd:enumeration value="On-screen (16:9)"/>
          <xsd:enumeration value="Interactive (for touch based devices)"/>
        </xsd:restriction>
      </xsd:simpleType>
    </xsd:element>
    <xsd:element name="Orientation" ma:index="10" ma:displayName="Orientation" ma:format="Dropdown" ma:internalName="Orientation">
      <xsd:simpleType>
        <xsd:restriction base="dms:Choice">
          <xsd:enumeration value="Landscape"/>
          <xsd:enumeration value="Portrai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D431DE-9761-4398-B2E2-A5E06430A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702B9B-6C38-4FE5-ACDD-34FEB2AF6291}">
  <ds:schemaRefs>
    <ds:schemaRef ds:uri="http://purl.org/dc/elements/1.1/"/>
    <ds:schemaRef ds:uri="http://schemas.microsoft.com/office/2006/metadata/properties"/>
    <ds:schemaRef ds:uri="b91561b3-64b9-4b9b-8a1e-37885f5e5d0f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D0256B-AAC4-4520-BC19-847C72F93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1561b3-64b9-4b9b-8a1e-37885f5e5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11438</TotalTime>
  <Words>522</Words>
  <Application>Microsoft Office PowerPoint</Application>
  <PresentationFormat>Custom</PresentationFormat>
  <Paragraphs>84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Cambria</vt:lpstr>
      <vt:lpstr>Helvetica Neue for HSBC Lt</vt:lpstr>
      <vt:lpstr>Open Sans</vt:lpstr>
      <vt:lpstr>Roboto</vt:lpstr>
      <vt:lpstr>Symbol</vt:lpstr>
      <vt:lpstr>Times New Roman</vt:lpstr>
      <vt:lpstr>Wingdings</vt:lpstr>
      <vt:lpstr>Wingdings 2</vt:lpstr>
      <vt:lpstr>HSBC A4 Landscape 2018</vt:lpstr>
      <vt:lpstr>Non-Message Driven</vt:lpstr>
      <vt:lpstr>Cognitive Services</vt:lpstr>
      <vt:lpstr>The problem</vt:lpstr>
      <vt:lpstr>Our solution</vt:lpstr>
      <vt:lpstr>Business benefits</vt:lpstr>
      <vt:lpstr>“TJ” Demo</vt:lpstr>
      <vt:lpstr>Our solution</vt:lpstr>
      <vt:lpstr>Conclusion &amp; Next steps</vt:lpstr>
      <vt:lpstr>Q&amp;A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HSBC A4 Landscape 2018</dc:title>
  <dc:creator>gps.presentations.hdpp@hsbc.com</dc:creator>
  <cp:keywords>INTERNAL</cp:keywords>
  <dc:description>INTERNAL</dc:description>
  <cp:lastModifiedBy>Laurent Parodi</cp:lastModifiedBy>
  <cp:revision>784</cp:revision>
  <cp:lastPrinted>2018-02-06T14:24:46Z</cp:lastPrinted>
  <dcterms:created xsi:type="dcterms:W3CDTF">2017-12-14T19:27:41Z</dcterms:created>
  <dcterms:modified xsi:type="dcterms:W3CDTF">2019-12-02T17:24:40Z</dcterms:modified>
  <cp:category>PowerPoint template;version 2.1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SBCBackground">
    <vt:lpwstr>False</vt:lpwstr>
  </property>
  <property fmtid="{D5CDD505-2E9C-101B-9397-08002B2CF9AE}" pid="3" name="Classification">
    <vt:lpwstr>INTERNAL</vt:lpwstr>
  </property>
  <property fmtid="{D5CDD505-2E9C-101B-9397-08002B2CF9AE}" pid="4" name="Source">
    <vt:lpwstr>Internal</vt:lpwstr>
  </property>
  <property fmtid="{D5CDD505-2E9C-101B-9397-08002B2CF9AE}" pid="5" name="Footers">
    <vt:lpwstr>Footers</vt:lpwstr>
  </property>
  <property fmtid="{D5CDD505-2E9C-101B-9397-08002B2CF9AE}" pid="6" name="DocClassification">
    <vt:lpwstr>CLAINTERN</vt:lpwstr>
  </property>
  <property fmtid="{D5CDD505-2E9C-101B-9397-08002B2CF9AE}" pid="7" name="ContentTypeId">
    <vt:lpwstr>0x010100E0CDE950C8DA5D4491758BF64EFE8E7A</vt:lpwstr>
  </property>
</Properties>
</file>