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3" r:id="rId1"/>
  </p:sldMasterIdLst>
  <p:sldIdLst>
    <p:sldId id="256" r:id="rId2"/>
    <p:sldId id="276" r:id="rId3"/>
    <p:sldId id="257" r:id="rId4"/>
    <p:sldId id="258" r:id="rId5"/>
    <p:sldId id="263" r:id="rId6"/>
    <p:sldId id="264" r:id="rId7"/>
    <p:sldId id="265" r:id="rId8"/>
    <p:sldId id="259" r:id="rId9"/>
    <p:sldId id="277" r:id="rId10"/>
    <p:sldId id="262" r:id="rId11"/>
    <p:sldId id="266" r:id="rId12"/>
    <p:sldId id="267" r:id="rId13"/>
    <p:sldId id="268" r:id="rId14"/>
    <p:sldId id="269" r:id="rId15"/>
    <p:sldId id="275" r:id="rId16"/>
    <p:sldId id="270" r:id="rId17"/>
    <p:sldId id="274" r:id="rId18"/>
    <p:sldId id="272" r:id="rId19"/>
    <p:sldId id="271" r:id="rId20"/>
    <p:sldId id="273" r:id="rId21"/>
    <p:sldId id="287" r:id="rId22"/>
    <p:sldId id="290" r:id="rId23"/>
    <p:sldId id="278" r:id="rId24"/>
    <p:sldId id="279" r:id="rId25"/>
    <p:sldId id="280" r:id="rId26"/>
    <p:sldId id="289" r:id="rId27"/>
    <p:sldId id="284" r:id="rId28"/>
    <p:sldId id="285" r:id="rId29"/>
    <p:sldId id="286" r:id="rId30"/>
    <p:sldId id="281" r:id="rId31"/>
    <p:sldId id="282" r:id="rId32"/>
    <p:sldId id="283" r:id="rId33"/>
    <p:sldId id="26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5EC1-86A1-2D88-F8C7-D758A97423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51B982-AA67-6BDE-2210-F1F396A325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1EBEFB-0710-8DE7-04CE-258ACD73F538}"/>
              </a:ext>
            </a:extLst>
          </p:cNvPr>
          <p:cNvSpPr>
            <a:spLocks noGrp="1"/>
          </p:cNvSpPr>
          <p:nvPr>
            <p:ph type="dt" sz="half" idx="10"/>
          </p:nvPr>
        </p:nvSpPr>
        <p:spPr/>
        <p:txBody>
          <a:bodyPr/>
          <a:lstStyle/>
          <a:p>
            <a:fld id="{48A87A34-81AB-432B-8DAE-1953F412C126}" type="datetimeFigureOut">
              <a:rPr lang="en-US" smtClean="0"/>
              <a:t>6/8/2025</a:t>
            </a:fld>
            <a:endParaRPr lang="en-US" dirty="0"/>
          </a:p>
        </p:txBody>
      </p:sp>
      <p:sp>
        <p:nvSpPr>
          <p:cNvPr id="5" name="Footer Placeholder 4">
            <a:extLst>
              <a:ext uri="{FF2B5EF4-FFF2-40B4-BE49-F238E27FC236}">
                <a16:creationId xmlns:a16="http://schemas.microsoft.com/office/drawing/2014/main" id="{8A61BCBC-6EBF-0AEB-CFDF-799034EF20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531F73-4FDD-F9D7-871A-AA56CF4E871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266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A484-60A1-B03D-7AB3-4C5ACF1C9C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6C26E0-A2B4-59DA-EE7B-E9DFD17DD0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5FE7DF-86B2-F380-6715-E4D4B423D795}"/>
              </a:ext>
            </a:extLst>
          </p:cNvPr>
          <p:cNvSpPr>
            <a:spLocks noGrp="1"/>
          </p:cNvSpPr>
          <p:nvPr>
            <p:ph type="dt" sz="half" idx="10"/>
          </p:nvPr>
        </p:nvSpPr>
        <p:spPr/>
        <p:txBody>
          <a:bodyPr/>
          <a:lstStyle/>
          <a:p>
            <a:fld id="{48A87A34-81AB-432B-8DAE-1953F412C126}" type="datetimeFigureOut">
              <a:rPr lang="en-US" smtClean="0"/>
              <a:t>6/8/2025</a:t>
            </a:fld>
            <a:endParaRPr lang="en-US" dirty="0"/>
          </a:p>
        </p:txBody>
      </p:sp>
      <p:sp>
        <p:nvSpPr>
          <p:cNvPr id="5" name="Footer Placeholder 4">
            <a:extLst>
              <a:ext uri="{FF2B5EF4-FFF2-40B4-BE49-F238E27FC236}">
                <a16:creationId xmlns:a16="http://schemas.microsoft.com/office/drawing/2014/main" id="{F841A43C-1296-8C7F-C0DA-2F78A53533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E5B0D0-8EFD-3B6B-FE05-9A08F1B492B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337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8DA91B-0E5F-70C3-1BF6-78F643D421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827A67-5E91-10DF-A3FC-08D504DAB4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05A98D-AC7F-A46A-10AA-F688EBCFF051}"/>
              </a:ext>
            </a:extLst>
          </p:cNvPr>
          <p:cNvSpPr>
            <a:spLocks noGrp="1"/>
          </p:cNvSpPr>
          <p:nvPr>
            <p:ph type="dt" sz="half" idx="10"/>
          </p:nvPr>
        </p:nvSpPr>
        <p:spPr/>
        <p:txBody>
          <a:bodyPr/>
          <a:lstStyle/>
          <a:p>
            <a:fld id="{48A87A34-81AB-432B-8DAE-1953F412C126}" type="datetimeFigureOut">
              <a:rPr lang="en-US" smtClean="0"/>
              <a:t>6/8/2025</a:t>
            </a:fld>
            <a:endParaRPr lang="en-US" dirty="0"/>
          </a:p>
        </p:txBody>
      </p:sp>
      <p:sp>
        <p:nvSpPr>
          <p:cNvPr id="5" name="Footer Placeholder 4">
            <a:extLst>
              <a:ext uri="{FF2B5EF4-FFF2-40B4-BE49-F238E27FC236}">
                <a16:creationId xmlns:a16="http://schemas.microsoft.com/office/drawing/2014/main" id="{13E0F60F-D557-ABBD-04DB-81B75E156F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0D87D5-29C0-51CB-AA34-3D7C2F14D44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620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3D26-7F17-1DF1-F8F6-C9A6BA0ADB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1F8E5B-CD83-2855-59F7-A47CC228CC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13A93B-47CC-D8BD-5D0E-7F9FCA3642E0}"/>
              </a:ext>
            </a:extLst>
          </p:cNvPr>
          <p:cNvSpPr>
            <a:spLocks noGrp="1"/>
          </p:cNvSpPr>
          <p:nvPr>
            <p:ph type="dt" sz="half" idx="10"/>
          </p:nvPr>
        </p:nvSpPr>
        <p:spPr/>
        <p:txBody>
          <a:bodyPr/>
          <a:lstStyle/>
          <a:p>
            <a:fld id="{48A87A34-81AB-432B-8DAE-1953F412C126}" type="datetimeFigureOut">
              <a:rPr lang="en-US" smtClean="0"/>
              <a:t>6/8/2025</a:t>
            </a:fld>
            <a:endParaRPr lang="en-US" dirty="0"/>
          </a:p>
        </p:txBody>
      </p:sp>
      <p:sp>
        <p:nvSpPr>
          <p:cNvPr id="5" name="Footer Placeholder 4">
            <a:extLst>
              <a:ext uri="{FF2B5EF4-FFF2-40B4-BE49-F238E27FC236}">
                <a16:creationId xmlns:a16="http://schemas.microsoft.com/office/drawing/2014/main" id="{7633C815-CC08-5824-F8A9-E00FA3F0DF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EF22A2-F04B-AB69-92C4-A5EA4378BB3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571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CE669-F8A1-747F-93D6-7CBC259459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212212-6782-D85A-67E6-7100081786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CCBCC2-C764-22CE-E564-7F3D00336172}"/>
              </a:ext>
            </a:extLst>
          </p:cNvPr>
          <p:cNvSpPr>
            <a:spLocks noGrp="1"/>
          </p:cNvSpPr>
          <p:nvPr>
            <p:ph type="dt" sz="half" idx="10"/>
          </p:nvPr>
        </p:nvSpPr>
        <p:spPr/>
        <p:txBody>
          <a:bodyPr/>
          <a:lstStyle/>
          <a:p>
            <a:fld id="{48A87A34-81AB-432B-8DAE-1953F412C126}" type="datetimeFigureOut">
              <a:rPr lang="en-US" smtClean="0"/>
              <a:t>6/8/2025</a:t>
            </a:fld>
            <a:endParaRPr lang="en-US" dirty="0"/>
          </a:p>
        </p:txBody>
      </p:sp>
      <p:sp>
        <p:nvSpPr>
          <p:cNvPr id="5" name="Footer Placeholder 4">
            <a:extLst>
              <a:ext uri="{FF2B5EF4-FFF2-40B4-BE49-F238E27FC236}">
                <a16:creationId xmlns:a16="http://schemas.microsoft.com/office/drawing/2014/main" id="{8AF1DF02-0733-8D50-997A-DDE17E8D3C1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762F01-93BD-37B1-D6F2-0229AB5D466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8868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42E66-0B8D-A35A-0419-F24FB47B0B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DB5F2E-187E-F869-F943-141C3484CF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D6D705-2B22-8F38-8CE6-BC5CB7E344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D8A7CB-5F3C-171F-B6C8-DB1E83BA9A4F}"/>
              </a:ext>
            </a:extLst>
          </p:cNvPr>
          <p:cNvSpPr>
            <a:spLocks noGrp="1"/>
          </p:cNvSpPr>
          <p:nvPr>
            <p:ph type="dt" sz="half" idx="10"/>
          </p:nvPr>
        </p:nvSpPr>
        <p:spPr/>
        <p:txBody>
          <a:bodyPr/>
          <a:lstStyle/>
          <a:p>
            <a:fld id="{48A87A34-81AB-432B-8DAE-1953F412C126}" type="datetimeFigureOut">
              <a:rPr lang="en-US" smtClean="0"/>
              <a:t>6/8/2025</a:t>
            </a:fld>
            <a:endParaRPr lang="en-US" dirty="0"/>
          </a:p>
        </p:txBody>
      </p:sp>
      <p:sp>
        <p:nvSpPr>
          <p:cNvPr id="6" name="Footer Placeholder 5">
            <a:extLst>
              <a:ext uri="{FF2B5EF4-FFF2-40B4-BE49-F238E27FC236}">
                <a16:creationId xmlns:a16="http://schemas.microsoft.com/office/drawing/2014/main" id="{9BB4FB57-2D1A-30AC-73F8-281210F4E70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E50305-EF7A-0920-7385-C57E95DDB0A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5059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B626-9DC6-3A29-D7A3-5BF9C08E94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3F54FF-2DB6-EA54-D746-09D37A65F1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816541-5B2A-E24D-AAE6-55365A4D2E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BD60E9-A3EC-93FD-F746-A108A55663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11DDF1-3CF0-0F02-4D89-4E34C8D594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C54C4C-7674-E2A6-6664-CAB039F2BDD7}"/>
              </a:ext>
            </a:extLst>
          </p:cNvPr>
          <p:cNvSpPr>
            <a:spLocks noGrp="1"/>
          </p:cNvSpPr>
          <p:nvPr>
            <p:ph type="dt" sz="half" idx="10"/>
          </p:nvPr>
        </p:nvSpPr>
        <p:spPr/>
        <p:txBody>
          <a:bodyPr/>
          <a:lstStyle/>
          <a:p>
            <a:fld id="{48A87A34-81AB-432B-8DAE-1953F412C126}" type="datetimeFigureOut">
              <a:rPr lang="en-US" smtClean="0"/>
              <a:t>6/8/2025</a:t>
            </a:fld>
            <a:endParaRPr lang="en-US" dirty="0"/>
          </a:p>
        </p:txBody>
      </p:sp>
      <p:sp>
        <p:nvSpPr>
          <p:cNvPr id="8" name="Footer Placeholder 7">
            <a:extLst>
              <a:ext uri="{FF2B5EF4-FFF2-40B4-BE49-F238E27FC236}">
                <a16:creationId xmlns:a16="http://schemas.microsoft.com/office/drawing/2014/main" id="{68A7B173-F851-CCAA-1C16-9E1C20EEDF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E369B60-F7A8-6243-A405-CAC973306BE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5790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2E2D-90DC-8FCD-098D-A8646C5E9B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80606F-A8C6-4514-2EFD-94F56F1AA0C0}"/>
              </a:ext>
            </a:extLst>
          </p:cNvPr>
          <p:cNvSpPr>
            <a:spLocks noGrp="1"/>
          </p:cNvSpPr>
          <p:nvPr>
            <p:ph type="dt" sz="half" idx="10"/>
          </p:nvPr>
        </p:nvSpPr>
        <p:spPr/>
        <p:txBody>
          <a:bodyPr/>
          <a:lstStyle/>
          <a:p>
            <a:fld id="{48A87A34-81AB-432B-8DAE-1953F412C126}" type="datetimeFigureOut">
              <a:rPr lang="en-US" smtClean="0"/>
              <a:t>6/8/2025</a:t>
            </a:fld>
            <a:endParaRPr lang="en-US" dirty="0"/>
          </a:p>
        </p:txBody>
      </p:sp>
      <p:sp>
        <p:nvSpPr>
          <p:cNvPr id="4" name="Footer Placeholder 3">
            <a:extLst>
              <a:ext uri="{FF2B5EF4-FFF2-40B4-BE49-F238E27FC236}">
                <a16:creationId xmlns:a16="http://schemas.microsoft.com/office/drawing/2014/main" id="{800A64B4-892D-038E-A8F4-B27F69A0345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47EF94F-5CD5-B765-70EB-0A7625ED0A9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2660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A26CEF-4117-52AE-2990-119F6792AF05}"/>
              </a:ext>
            </a:extLst>
          </p:cNvPr>
          <p:cNvSpPr>
            <a:spLocks noGrp="1"/>
          </p:cNvSpPr>
          <p:nvPr>
            <p:ph type="dt" sz="half" idx="10"/>
          </p:nvPr>
        </p:nvSpPr>
        <p:spPr/>
        <p:txBody>
          <a:bodyPr/>
          <a:lstStyle/>
          <a:p>
            <a:fld id="{48A87A34-81AB-432B-8DAE-1953F412C126}" type="datetimeFigureOut">
              <a:rPr lang="en-US" smtClean="0"/>
              <a:t>6/8/2025</a:t>
            </a:fld>
            <a:endParaRPr lang="en-US" dirty="0"/>
          </a:p>
        </p:txBody>
      </p:sp>
      <p:sp>
        <p:nvSpPr>
          <p:cNvPr id="3" name="Footer Placeholder 2">
            <a:extLst>
              <a:ext uri="{FF2B5EF4-FFF2-40B4-BE49-F238E27FC236}">
                <a16:creationId xmlns:a16="http://schemas.microsoft.com/office/drawing/2014/main" id="{BA65A30E-9B4D-6CDB-06ED-AD08F1C50BF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37A4704-D4D1-8A81-FE4C-FCE8C3571D4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530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81B3-F622-B30A-7D1E-D6B9E0156C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A245A1-CC6E-F6FC-6130-A5FD013121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6E4F4D-5DE8-EE6F-04D7-12EFDC1B3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8B975E-8008-052A-A282-9FD3A0557918}"/>
              </a:ext>
            </a:extLst>
          </p:cNvPr>
          <p:cNvSpPr>
            <a:spLocks noGrp="1"/>
          </p:cNvSpPr>
          <p:nvPr>
            <p:ph type="dt" sz="half" idx="10"/>
          </p:nvPr>
        </p:nvSpPr>
        <p:spPr/>
        <p:txBody>
          <a:bodyPr/>
          <a:lstStyle/>
          <a:p>
            <a:fld id="{48A87A34-81AB-432B-8DAE-1953F412C126}" type="datetimeFigureOut">
              <a:rPr lang="en-US" smtClean="0"/>
              <a:t>6/8/2025</a:t>
            </a:fld>
            <a:endParaRPr lang="en-US" dirty="0"/>
          </a:p>
        </p:txBody>
      </p:sp>
      <p:sp>
        <p:nvSpPr>
          <p:cNvPr id="6" name="Footer Placeholder 5">
            <a:extLst>
              <a:ext uri="{FF2B5EF4-FFF2-40B4-BE49-F238E27FC236}">
                <a16:creationId xmlns:a16="http://schemas.microsoft.com/office/drawing/2014/main" id="{DC68124F-BC92-F249-FDD0-AC540B49024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3023917-78F8-69E5-F7FE-41F4B48D3FE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6393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8D3A-04D0-4A08-622E-B9A46D5E0A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4090EA-858D-BA97-D0CF-E099A10A49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91A695-7A59-ADDE-8849-9FF2336EE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8332AF-ED82-3C08-E6D8-84D15303603B}"/>
              </a:ext>
            </a:extLst>
          </p:cNvPr>
          <p:cNvSpPr>
            <a:spLocks noGrp="1"/>
          </p:cNvSpPr>
          <p:nvPr>
            <p:ph type="dt" sz="half" idx="10"/>
          </p:nvPr>
        </p:nvSpPr>
        <p:spPr/>
        <p:txBody>
          <a:bodyPr/>
          <a:lstStyle/>
          <a:p>
            <a:fld id="{48A87A34-81AB-432B-8DAE-1953F412C126}" type="datetimeFigureOut">
              <a:rPr lang="en-US" smtClean="0"/>
              <a:pPr/>
              <a:t>6/8/2025</a:t>
            </a:fld>
            <a:endParaRPr lang="en-US" dirty="0"/>
          </a:p>
        </p:txBody>
      </p:sp>
      <p:sp>
        <p:nvSpPr>
          <p:cNvPr id="6" name="Footer Placeholder 5">
            <a:extLst>
              <a:ext uri="{FF2B5EF4-FFF2-40B4-BE49-F238E27FC236}">
                <a16:creationId xmlns:a16="http://schemas.microsoft.com/office/drawing/2014/main" id="{5EE22C03-CA33-5CB1-CB10-4FF0FE71681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7C9801-426B-1D18-122C-35398AF7829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9708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91F83F-BD29-62CA-A2C0-972A29A63D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40649D-6EA0-4A35-255B-2D2F0A15E7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FC5041-208B-A0D3-2B2E-815DBC98E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6/8/2025</a:t>
            </a:fld>
            <a:endParaRPr lang="en-US" dirty="0"/>
          </a:p>
        </p:txBody>
      </p:sp>
      <p:sp>
        <p:nvSpPr>
          <p:cNvPr id="5" name="Footer Placeholder 4">
            <a:extLst>
              <a:ext uri="{FF2B5EF4-FFF2-40B4-BE49-F238E27FC236}">
                <a16:creationId xmlns:a16="http://schemas.microsoft.com/office/drawing/2014/main" id="{9F6215A6-53B2-E6BD-7D6B-507713DE74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D5A423-C2D8-7E0E-1F27-243EE7C167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0469517"/>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6C76E-8425-5870-D308-0752A47F4122}"/>
              </a:ext>
            </a:extLst>
          </p:cNvPr>
          <p:cNvSpPr>
            <a:spLocks noGrp="1"/>
          </p:cNvSpPr>
          <p:nvPr>
            <p:ph type="ctrTitle" idx="4294967295"/>
          </p:nvPr>
        </p:nvSpPr>
        <p:spPr>
          <a:xfrm>
            <a:off x="2011098" y="513903"/>
            <a:ext cx="9299575" cy="963612"/>
          </a:xfrm>
        </p:spPr>
        <p:txBody>
          <a:bodyPr>
            <a:normAutofit fontScale="90000"/>
          </a:bodyPr>
          <a:lstStyle/>
          <a:p>
            <a:r>
              <a:rPr lang="en-US" sz="2800" b="1" i="0" u="none" strike="noStrike" baseline="0" dirty="0">
                <a:solidFill>
                  <a:srgbClr val="000000"/>
                </a:solidFill>
                <a:latin typeface="Times New Roman" panose="02020603050405020304" pitchFamily="18" charset="0"/>
                <a:cs typeface="Times New Roman" panose="02020603050405020304" pitchFamily="18" charset="0"/>
              </a:rPr>
              <a:t>MAHATMA GANDHI INSTITUTE OF TECHNOLOGY(A)</a:t>
            </a:r>
            <a:br>
              <a:rPr lang="en-US" sz="2800" b="1" i="0" u="none" strike="noStrike" baseline="0" dirty="0">
                <a:solidFill>
                  <a:srgbClr val="000000"/>
                </a:solidFill>
                <a:latin typeface="Times New Roman" panose="02020603050405020304" pitchFamily="18" charset="0"/>
                <a:cs typeface="Times New Roman" panose="02020603050405020304" pitchFamily="18" charset="0"/>
              </a:rPr>
            </a:br>
            <a:r>
              <a:rPr lang="en-US" sz="2800" b="1" i="0" u="none" strike="noStrike" baseline="0" dirty="0">
                <a:solidFill>
                  <a:srgbClr val="000000"/>
                </a:solidFill>
                <a:latin typeface="Times New Roman" panose="02020603050405020304" pitchFamily="18" charset="0"/>
                <a:cs typeface="Times New Roman" panose="02020603050405020304" pitchFamily="18" charset="0"/>
              </a:rPr>
              <a:t>   DEPARTMENT OF INFORMATION TECHNOLOGY</a:t>
            </a: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43B86D-BE7C-9E5E-5167-EC2659AD5C21}"/>
              </a:ext>
            </a:extLst>
          </p:cNvPr>
          <p:cNvSpPr txBox="1"/>
          <p:nvPr/>
        </p:nvSpPr>
        <p:spPr>
          <a:xfrm>
            <a:off x="342013" y="5514759"/>
            <a:ext cx="3607408" cy="969496"/>
          </a:xfrm>
          <a:prstGeom prst="rect">
            <a:avLst/>
          </a:prstGeom>
          <a:noFill/>
        </p:spPr>
        <p:txBody>
          <a:bodyPr wrap="square" rtlCol="0">
            <a:spAutoFit/>
          </a:bodyPr>
          <a:lstStyle/>
          <a:p>
            <a:r>
              <a:rPr lang="en-US" sz="2100" b="1" i="1" dirty="0">
                <a:latin typeface="Times New Roman" panose="02020603050405020304" pitchFamily="18" charset="0"/>
                <a:cs typeface="Times New Roman" panose="02020603050405020304" pitchFamily="18" charset="0"/>
              </a:rPr>
              <a:t>Internal Supervisor </a:t>
            </a:r>
            <a:endParaRPr lang="en-US"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Mrs. Ch. Lakshmi Kumari</a:t>
            </a:r>
          </a:p>
          <a:p>
            <a:r>
              <a:rPr lang="en-US" dirty="0">
                <a:latin typeface="Times New Roman" panose="02020603050405020304" pitchFamily="18" charset="0"/>
                <a:cs typeface="Times New Roman" panose="02020603050405020304" pitchFamily="18" charset="0"/>
              </a:rPr>
              <a:t>Assistant Professor</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A934BCE-2864-F343-23D3-7D539941ADA0}"/>
              </a:ext>
            </a:extLst>
          </p:cNvPr>
          <p:cNvSpPr txBox="1"/>
          <p:nvPr/>
        </p:nvSpPr>
        <p:spPr>
          <a:xfrm>
            <a:off x="1393782" y="1785881"/>
            <a:ext cx="9779239" cy="3662541"/>
          </a:xfrm>
          <a:prstGeom prst="rect">
            <a:avLst/>
          </a:prstGeom>
          <a:noFill/>
        </p:spPr>
        <p:txBody>
          <a:bodyPr wrap="square" rtlCol="0">
            <a:spAutoFit/>
          </a:bodyPr>
          <a:lstStyle/>
          <a:p>
            <a:r>
              <a:rPr lang="en-US" dirty="0"/>
              <a:t>	  </a:t>
            </a:r>
            <a:r>
              <a:rPr lang="en-US" sz="3100" b="1" dirty="0">
                <a:latin typeface="Times New Roman" panose="02020603050405020304" pitchFamily="18" charset="0"/>
                <a:cs typeface="Times New Roman" panose="02020603050405020304" pitchFamily="18" charset="0"/>
              </a:rPr>
              <a:t>An Industry Oriented Mini Project(CB652PC)</a:t>
            </a:r>
          </a:p>
          <a:p>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on</a:t>
            </a:r>
          </a:p>
          <a:p>
            <a:r>
              <a:rPr lang="en-US" sz="2600" b="1" dirty="0" err="1">
                <a:effectLst/>
                <a:latin typeface="Times New Roman" panose="02020603050405020304" pitchFamily="18" charset="0"/>
                <a:ea typeface="Calibri" panose="020F0502020204030204" pitchFamily="34" charset="0"/>
                <a:cs typeface="Times New Roman" panose="02020603050405020304" pitchFamily="18" charset="0"/>
              </a:rPr>
              <a:t>IntoxiCheck</a:t>
            </a: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 Alert: IoT-Based Real-Time Alcohol Sensor System</a:t>
            </a:r>
          </a:p>
          <a:p>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by</a:t>
            </a:r>
          </a:p>
          <a:p>
            <a:pPr>
              <a:lnSpc>
                <a:spcPct val="150000"/>
              </a:lnSpc>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Katepally</a:t>
            </a:r>
            <a:r>
              <a:rPr lang="en-US" sz="2200" b="1" dirty="0">
                <a:latin typeface="Times New Roman" panose="02020603050405020304" pitchFamily="18" charset="0"/>
                <a:cs typeface="Times New Roman" panose="02020603050405020304" pitchFamily="18" charset="0"/>
              </a:rPr>
              <a:t> Srikanth – 22261A1234</a:t>
            </a:r>
            <a:endParaRPr lang="en-US" sz="22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b="1" dirty="0">
                <a:latin typeface="Times New Roman" panose="02020603050405020304" pitchFamily="18" charset="0"/>
                <a:ea typeface="Calibri" panose="020F0502020204030204" pitchFamily="34" charset="0"/>
                <a:cs typeface="Times New Roman" panose="02020603050405020304" pitchFamily="18" charset="0"/>
              </a:rPr>
              <a:t>      V</a:t>
            </a: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 Bindu Sri – 22261A1261</a:t>
            </a:r>
          </a:p>
          <a:p>
            <a:pPr>
              <a:lnSpc>
                <a:spcPct val="150000"/>
              </a:lnSpc>
            </a:pPr>
            <a:r>
              <a:rPr lang="en-US" sz="2200" b="1" dirty="0">
                <a:latin typeface="Times New Roman" panose="02020603050405020304" pitchFamily="18" charset="0"/>
                <a:ea typeface="Calibri" panose="020F0502020204030204" pitchFamily="34" charset="0"/>
                <a:cs typeface="Times New Roman" panose="02020603050405020304" pitchFamily="18" charset="0"/>
              </a:rPr>
              <a:t>				Batch ID - </a:t>
            </a:r>
            <a:r>
              <a:rPr lang="en-US" sz="2200" b="1" spc="-10" dirty="0">
                <a:effectLst/>
                <a:latin typeface="Times New Roman" panose="02020603050405020304" pitchFamily="18" charset="0"/>
                <a:ea typeface="Calibri" panose="020F0502020204030204" pitchFamily="34" charset="0"/>
                <a:cs typeface="Times New Roman" panose="02020603050405020304" pitchFamily="18" charset="0"/>
              </a:rPr>
              <a:t>IT-25-</a:t>
            </a:r>
            <a:r>
              <a:rPr lang="en-US" sz="2200" b="1" spc="-25" dirty="0">
                <a:effectLst/>
                <a:latin typeface="Times New Roman" panose="02020603050405020304" pitchFamily="18" charset="0"/>
                <a:ea typeface="Calibri" panose="020F0502020204030204" pitchFamily="34" charset="0"/>
                <a:cs typeface="Times New Roman" panose="02020603050405020304" pitchFamily="18" charset="0"/>
              </a:rPr>
              <a:t>30</a:t>
            </a: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2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a:p>
            <a:r>
              <a:rPr lang="en-US" dirty="0"/>
              <a:t>                  </a:t>
            </a:r>
            <a:endParaRPr lang="en-IN" dirty="0"/>
          </a:p>
        </p:txBody>
      </p:sp>
      <p:sp>
        <p:nvSpPr>
          <p:cNvPr id="9" name="TextBox 8">
            <a:extLst>
              <a:ext uri="{FF2B5EF4-FFF2-40B4-BE49-F238E27FC236}">
                <a16:creationId xmlns:a16="http://schemas.microsoft.com/office/drawing/2014/main" id="{F4C28937-7612-5E86-5926-DF5AE39975A4}"/>
              </a:ext>
            </a:extLst>
          </p:cNvPr>
          <p:cNvSpPr txBox="1"/>
          <p:nvPr/>
        </p:nvSpPr>
        <p:spPr>
          <a:xfrm>
            <a:off x="9794478" y="5511182"/>
            <a:ext cx="2221375" cy="1246495"/>
          </a:xfrm>
          <a:prstGeom prst="rect">
            <a:avLst/>
          </a:prstGeom>
          <a:noFill/>
        </p:spPr>
        <p:txBody>
          <a:bodyPr wrap="square">
            <a:spAutoFit/>
          </a:bodyPr>
          <a:lstStyle/>
          <a:p>
            <a:r>
              <a:rPr lang="en-US" sz="2100" b="1" i="1" dirty="0">
                <a:latin typeface="Times New Roman" panose="02020603050405020304" pitchFamily="18" charset="0"/>
                <a:cs typeface="Times New Roman" panose="02020603050405020304" pitchFamily="18" charset="0"/>
              </a:rPr>
              <a:t>IOMP Supervisor </a:t>
            </a:r>
            <a:endParaRPr lang="en-US" sz="2400" b="1" i="1" dirty="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Dr</a:t>
            </a:r>
            <a:r>
              <a:rPr lang="en-US" sz="180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a:t>
            </a:r>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Chaitanya</a:t>
            </a:r>
          </a:p>
          <a:p>
            <a:r>
              <a:rPr lang="en-US" sz="1800" dirty="0">
                <a:latin typeface="Times New Roman" panose="02020603050405020304" pitchFamily="18" charset="0"/>
                <a:cs typeface="Times New Roman" panose="02020603050405020304" pitchFamily="18" charset="0"/>
              </a:rPr>
              <a:t>Assistant Professor</a:t>
            </a:r>
            <a:endParaRPr lang="en-IN" sz="1800" dirty="0">
              <a:latin typeface="Times New Roman" panose="02020603050405020304" pitchFamily="18" charset="0"/>
              <a:cs typeface="Times New Roman" panose="02020603050405020304" pitchFamily="18" charset="0"/>
            </a:endParaRPr>
          </a:p>
          <a:p>
            <a:endParaRPr lang="en-IN" sz="1800" dirty="0"/>
          </a:p>
        </p:txBody>
      </p:sp>
      <p:pic>
        <p:nvPicPr>
          <p:cNvPr id="12" name="Picture 11">
            <a:extLst>
              <a:ext uri="{FF2B5EF4-FFF2-40B4-BE49-F238E27FC236}">
                <a16:creationId xmlns:a16="http://schemas.microsoft.com/office/drawing/2014/main" id="{5411A343-BBDE-DE85-6D65-9810AD7B76D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000" b="95000" l="10000" r="90000">
                        <a14:foregroundMark x1="53833" y1="16333" x2="45667" y2="13333"/>
                        <a14:foregroundMark x1="45667" y1="13333" x2="54167" y2="8000"/>
                        <a14:foregroundMark x1="54167" y1="8000" x2="44998" y2="6035"/>
                        <a14:foregroundMark x1="59167" y1="92333" x2="48654" y2="93822"/>
                        <a14:foregroundMark x1="38606" y1="92122" x2="38333" y2="91667"/>
                        <a14:foregroundMark x1="44500" y1="6667" x2="39333" y2="14667"/>
                        <a14:backgroundMark x1="38167" y1="93333" x2="47500" y2="97000"/>
                        <a14:backgroundMark x1="38500" y1="93000" x2="38500" y2="93000"/>
                        <a14:backgroundMark x1="44295" y1="6292" x2="45167" y2="5333"/>
                      </a14:backgroundRemoval>
                    </a14:imgEffect>
                  </a14:imgLayer>
                </a14:imgProps>
              </a:ext>
            </a:extLst>
          </a:blip>
          <a:stretch>
            <a:fillRect/>
          </a:stretch>
        </p:blipFill>
        <p:spPr>
          <a:xfrm>
            <a:off x="-285135" y="361517"/>
            <a:ext cx="2533551" cy="1228706"/>
          </a:xfrm>
          <a:prstGeom prst="rect">
            <a:avLst/>
          </a:prstGeom>
        </p:spPr>
      </p:pic>
      <p:sp>
        <p:nvSpPr>
          <p:cNvPr id="13" name="Rectangle 12">
            <a:extLst>
              <a:ext uri="{FF2B5EF4-FFF2-40B4-BE49-F238E27FC236}">
                <a16:creationId xmlns:a16="http://schemas.microsoft.com/office/drawing/2014/main" id="{27F53708-F5B0-7557-0EFC-46581F25E26C}"/>
              </a:ext>
            </a:extLst>
          </p:cNvPr>
          <p:cNvSpPr/>
          <p:nvPr/>
        </p:nvSpPr>
        <p:spPr>
          <a:xfrm>
            <a:off x="259080" y="205537"/>
            <a:ext cx="11673840" cy="636241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a:solidFill>
                  <a:schemeClr val="tx1"/>
                </a:solidFill>
              </a:ln>
              <a:solidFill>
                <a:schemeClr val="tx1"/>
              </a:solidFill>
            </a:endParaRPr>
          </a:p>
        </p:txBody>
      </p:sp>
    </p:spTree>
    <p:extLst>
      <p:ext uri="{BB962C8B-B14F-4D97-AF65-F5344CB8AC3E}">
        <p14:creationId xmlns:p14="http://schemas.microsoft.com/office/powerpoint/2010/main" val="2332667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BDF0EBF-E8EB-25F8-2269-1FADD2D5AC19}"/>
              </a:ext>
            </a:extLst>
          </p:cNvPr>
          <p:cNvGraphicFramePr>
            <a:graphicFrameLocks noGrp="1"/>
          </p:cNvGraphicFramePr>
          <p:nvPr>
            <p:extLst>
              <p:ext uri="{D42A27DB-BD31-4B8C-83A1-F6EECF244321}">
                <p14:modId xmlns:p14="http://schemas.microsoft.com/office/powerpoint/2010/main" val="1209852386"/>
              </p:ext>
            </p:extLst>
          </p:nvPr>
        </p:nvGraphicFramePr>
        <p:xfrm>
          <a:off x="171468" y="2641600"/>
          <a:ext cx="11847871" cy="2011680"/>
        </p:xfrm>
        <a:graphic>
          <a:graphicData uri="http://schemas.openxmlformats.org/drawingml/2006/table">
            <a:tbl>
              <a:tblPr/>
              <a:tblGrid>
                <a:gridCol w="1047732">
                  <a:extLst>
                    <a:ext uri="{9D8B030D-6E8A-4147-A177-3AD203B41FA5}">
                      <a16:colId xmlns:a16="http://schemas.microsoft.com/office/drawing/2014/main" val="2530752152"/>
                    </a:ext>
                  </a:extLst>
                </a:gridCol>
                <a:gridCol w="1737360">
                  <a:extLst>
                    <a:ext uri="{9D8B030D-6E8A-4147-A177-3AD203B41FA5}">
                      <a16:colId xmlns:a16="http://schemas.microsoft.com/office/drawing/2014/main" val="1174770495"/>
                    </a:ext>
                  </a:extLst>
                </a:gridCol>
                <a:gridCol w="2021840">
                  <a:extLst>
                    <a:ext uri="{9D8B030D-6E8A-4147-A177-3AD203B41FA5}">
                      <a16:colId xmlns:a16="http://schemas.microsoft.com/office/drawing/2014/main" val="2223846038"/>
                    </a:ext>
                  </a:extLst>
                </a:gridCol>
                <a:gridCol w="1849120">
                  <a:extLst>
                    <a:ext uri="{9D8B030D-6E8A-4147-A177-3AD203B41FA5}">
                      <a16:colId xmlns:a16="http://schemas.microsoft.com/office/drawing/2014/main" val="1579361845"/>
                    </a:ext>
                  </a:extLst>
                </a:gridCol>
                <a:gridCol w="1717040">
                  <a:extLst>
                    <a:ext uri="{9D8B030D-6E8A-4147-A177-3AD203B41FA5}">
                      <a16:colId xmlns:a16="http://schemas.microsoft.com/office/drawing/2014/main" val="385314899"/>
                    </a:ext>
                  </a:extLst>
                </a:gridCol>
                <a:gridCol w="1782226">
                  <a:extLst>
                    <a:ext uri="{9D8B030D-6E8A-4147-A177-3AD203B41FA5}">
                      <a16:colId xmlns:a16="http://schemas.microsoft.com/office/drawing/2014/main" val="3839661382"/>
                    </a:ext>
                  </a:extLst>
                </a:gridCol>
                <a:gridCol w="1692553">
                  <a:extLst>
                    <a:ext uri="{9D8B030D-6E8A-4147-A177-3AD203B41FA5}">
                      <a16:colId xmlns:a16="http://schemas.microsoft.com/office/drawing/2014/main" val="1706564545"/>
                    </a:ext>
                  </a:extLst>
                </a:gridCol>
              </a:tblGrid>
              <a:tr h="1163320">
                <a:tc>
                  <a:txBody>
                    <a:bodyPr/>
                    <a:lstStyle/>
                    <a:p>
                      <a:r>
                        <a:rPr lang="en-IN" sz="1800" b="0" dirty="0"/>
                        <a:t>5</a:t>
                      </a:r>
                    </a:p>
                  </a:txBody>
                  <a:tcPr anchor="ctr">
                    <a:lnL>
                      <a:noFill/>
                    </a:lnL>
                    <a:lnR>
                      <a:noFill/>
                    </a:lnR>
                    <a:lnT>
                      <a:noFill/>
                    </a:lnT>
                    <a:lnB>
                      <a:noFill/>
                    </a:lnB>
                    <a:noFill/>
                  </a:tcPr>
                </a:tc>
                <a:tc>
                  <a:txBody>
                    <a:bodyPr/>
                    <a:lstStyle/>
                    <a:p>
                      <a:r>
                        <a:rPr lang="en-IN" sz="1800" dirty="0"/>
                        <a:t>M. Hariharan et al. (2024)</a:t>
                      </a:r>
                    </a:p>
                  </a:txBody>
                  <a:tcPr anchor="ctr">
                    <a:lnL>
                      <a:noFill/>
                    </a:lnL>
                    <a:lnR>
                      <a:noFill/>
                    </a:lnR>
                    <a:lnT>
                      <a:noFill/>
                    </a:lnT>
                    <a:lnB>
                      <a:noFill/>
                    </a:lnB>
                    <a:noFill/>
                  </a:tcPr>
                </a:tc>
                <a:tc>
                  <a:txBody>
                    <a:bodyPr/>
                    <a:lstStyle/>
                    <a:p>
                      <a:r>
                        <a:rPr lang="en-IN" sz="1800" dirty="0"/>
                        <a:t>2024 International Conference on Sustainable Communication Networks and Application (ICSCNA), IEEE</a:t>
                      </a:r>
                    </a:p>
                  </a:txBody>
                  <a:tcPr anchor="ctr">
                    <a:lnL>
                      <a:noFill/>
                    </a:lnL>
                    <a:lnR>
                      <a:noFill/>
                    </a:lnR>
                    <a:lnT>
                      <a:noFill/>
                    </a:lnT>
                    <a:lnB>
                      <a:noFill/>
                    </a:lnB>
                    <a:noFill/>
                  </a:tcPr>
                </a:tc>
                <a:tc>
                  <a:txBody>
                    <a:bodyPr/>
                    <a:lstStyle/>
                    <a:p>
                      <a:r>
                        <a:rPr lang="en-US" sz="1800" dirty="0"/>
                        <a:t>Realtime alcohol detection with ESP8266 for engine locking</a:t>
                      </a:r>
                    </a:p>
                  </a:txBody>
                  <a:tcPr anchor="ctr">
                    <a:lnL>
                      <a:noFill/>
                    </a:lnL>
                    <a:lnR>
                      <a:noFill/>
                    </a:lnR>
                    <a:lnT>
                      <a:noFill/>
                    </a:lnT>
                    <a:lnB>
                      <a:noFill/>
                    </a:lnB>
                    <a:noFill/>
                  </a:tcPr>
                </a:tc>
                <a:tc>
                  <a:txBody>
                    <a:bodyPr/>
                    <a:lstStyle/>
                    <a:p>
                      <a:r>
                        <a:rPr lang="en-US" sz="1800" dirty="0"/>
                        <a:t>Integrates IoT for real-time monitoring</a:t>
                      </a:r>
                    </a:p>
                  </a:txBody>
                  <a:tcPr anchor="ctr">
                    <a:lnL>
                      <a:noFill/>
                    </a:lnL>
                    <a:lnR>
                      <a:noFill/>
                    </a:lnR>
                    <a:lnT>
                      <a:noFill/>
                    </a:lnT>
                    <a:lnB>
                      <a:noFill/>
                    </a:lnB>
                    <a:noFill/>
                  </a:tcPr>
                </a:tc>
                <a:tc>
                  <a:txBody>
                    <a:bodyPr/>
                    <a:lstStyle/>
                    <a:p>
                      <a:r>
                        <a:rPr lang="en-US" sz="1800" dirty="0"/>
                        <a:t>Dependent on internet connectivity for alerts</a:t>
                      </a:r>
                    </a:p>
                  </a:txBody>
                  <a:tcPr anchor="ctr">
                    <a:lnL>
                      <a:noFill/>
                    </a:lnL>
                    <a:lnR>
                      <a:noFill/>
                    </a:lnR>
                    <a:lnT>
                      <a:noFill/>
                    </a:lnT>
                    <a:lnB>
                      <a:noFill/>
                    </a:lnB>
                    <a:noFill/>
                  </a:tcPr>
                </a:tc>
                <a:tc>
                  <a:txBody>
                    <a:bodyPr/>
                    <a:lstStyle/>
                    <a:p>
                      <a:r>
                        <a:rPr lang="en-US" sz="1800" dirty="0"/>
                        <a:t>Limited testing on different vehicle models</a:t>
                      </a:r>
                    </a:p>
                  </a:txBody>
                  <a:tcPr anchor="ctr">
                    <a:lnL>
                      <a:noFill/>
                    </a:lnL>
                    <a:lnR>
                      <a:noFill/>
                    </a:lnR>
                    <a:lnT>
                      <a:noFill/>
                    </a:lnT>
                    <a:lnB>
                      <a:noFill/>
                    </a:lnB>
                    <a:noFill/>
                  </a:tcPr>
                </a:tc>
                <a:extLst>
                  <a:ext uri="{0D108BD9-81ED-4DB2-BD59-A6C34878D82A}">
                    <a16:rowId xmlns:a16="http://schemas.microsoft.com/office/drawing/2014/main" val="1448979257"/>
                  </a:ext>
                </a:extLst>
              </a:tr>
            </a:tbl>
          </a:graphicData>
        </a:graphic>
      </p:graphicFrame>
      <p:graphicFrame>
        <p:nvGraphicFramePr>
          <p:cNvPr id="3" name="Table 2">
            <a:extLst>
              <a:ext uri="{FF2B5EF4-FFF2-40B4-BE49-F238E27FC236}">
                <a16:creationId xmlns:a16="http://schemas.microsoft.com/office/drawing/2014/main" id="{C1C50F71-F521-BBB8-7D68-B22603D30595}"/>
              </a:ext>
            </a:extLst>
          </p:cNvPr>
          <p:cNvGraphicFramePr>
            <a:graphicFrameLocks noGrp="1"/>
          </p:cNvGraphicFramePr>
          <p:nvPr>
            <p:extLst>
              <p:ext uri="{D42A27DB-BD31-4B8C-83A1-F6EECF244321}">
                <p14:modId xmlns:p14="http://schemas.microsoft.com/office/powerpoint/2010/main" val="944067821"/>
              </p:ext>
            </p:extLst>
          </p:nvPr>
        </p:nvGraphicFramePr>
        <p:xfrm>
          <a:off x="205880" y="2641600"/>
          <a:ext cx="11779046" cy="2011680"/>
        </p:xfrm>
        <a:graphic>
          <a:graphicData uri="http://schemas.openxmlformats.org/drawingml/2006/table">
            <a:tbl>
              <a:tblPr firstRow="1" bandRow="1">
                <a:tableStyleId>{5C22544A-7EE6-4342-B048-85BDC9FD1C3A}</a:tableStyleId>
              </a:tblPr>
              <a:tblGrid>
                <a:gridCol w="997289">
                  <a:extLst>
                    <a:ext uri="{9D8B030D-6E8A-4147-A177-3AD203B41FA5}">
                      <a16:colId xmlns:a16="http://schemas.microsoft.com/office/drawing/2014/main" val="3909584825"/>
                    </a:ext>
                  </a:extLst>
                </a:gridCol>
                <a:gridCol w="1753391">
                  <a:extLst>
                    <a:ext uri="{9D8B030D-6E8A-4147-A177-3AD203B41FA5}">
                      <a16:colId xmlns:a16="http://schemas.microsoft.com/office/drawing/2014/main" val="2698787820"/>
                    </a:ext>
                  </a:extLst>
                </a:gridCol>
                <a:gridCol w="2006600">
                  <a:extLst>
                    <a:ext uri="{9D8B030D-6E8A-4147-A177-3AD203B41FA5}">
                      <a16:colId xmlns:a16="http://schemas.microsoft.com/office/drawing/2014/main" val="2543167100"/>
                    </a:ext>
                  </a:extLst>
                </a:gridCol>
                <a:gridCol w="1882140">
                  <a:extLst>
                    <a:ext uri="{9D8B030D-6E8A-4147-A177-3AD203B41FA5}">
                      <a16:colId xmlns:a16="http://schemas.microsoft.com/office/drawing/2014/main" val="3418904135"/>
                    </a:ext>
                  </a:extLst>
                </a:gridCol>
                <a:gridCol w="1678940">
                  <a:extLst>
                    <a:ext uri="{9D8B030D-6E8A-4147-A177-3AD203B41FA5}">
                      <a16:colId xmlns:a16="http://schemas.microsoft.com/office/drawing/2014/main" val="2857195016"/>
                    </a:ext>
                  </a:extLst>
                </a:gridCol>
                <a:gridCol w="1767247">
                  <a:extLst>
                    <a:ext uri="{9D8B030D-6E8A-4147-A177-3AD203B41FA5}">
                      <a16:colId xmlns:a16="http://schemas.microsoft.com/office/drawing/2014/main" val="3236308226"/>
                    </a:ext>
                  </a:extLst>
                </a:gridCol>
                <a:gridCol w="1693439">
                  <a:extLst>
                    <a:ext uri="{9D8B030D-6E8A-4147-A177-3AD203B41FA5}">
                      <a16:colId xmlns:a16="http://schemas.microsoft.com/office/drawing/2014/main" val="3614834005"/>
                    </a:ext>
                  </a:extLst>
                </a:gridCol>
              </a:tblGrid>
              <a:tr h="201168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1650409"/>
                  </a:ext>
                </a:extLst>
              </a:tr>
            </a:tbl>
          </a:graphicData>
        </a:graphic>
      </p:graphicFrame>
      <p:graphicFrame>
        <p:nvGraphicFramePr>
          <p:cNvPr id="2" name="Table 1">
            <a:extLst>
              <a:ext uri="{FF2B5EF4-FFF2-40B4-BE49-F238E27FC236}">
                <a16:creationId xmlns:a16="http://schemas.microsoft.com/office/drawing/2014/main" id="{C24148BC-CFBC-5B38-D126-C57724E505F7}"/>
              </a:ext>
            </a:extLst>
          </p:cNvPr>
          <p:cNvGraphicFramePr>
            <a:graphicFrameLocks noGrp="1"/>
          </p:cNvGraphicFramePr>
          <p:nvPr>
            <p:extLst>
              <p:ext uri="{D42A27DB-BD31-4B8C-83A1-F6EECF244321}">
                <p14:modId xmlns:p14="http://schemas.microsoft.com/office/powerpoint/2010/main" val="4201021503"/>
              </p:ext>
            </p:extLst>
          </p:nvPr>
        </p:nvGraphicFramePr>
        <p:xfrm>
          <a:off x="205882" y="820644"/>
          <a:ext cx="11779045" cy="1820956"/>
        </p:xfrm>
        <a:graphic>
          <a:graphicData uri="http://schemas.openxmlformats.org/drawingml/2006/table">
            <a:tbl>
              <a:tblPr firstRow="1" bandRow="1">
                <a:tableStyleId>{5C22544A-7EE6-4342-B048-85BDC9FD1C3A}</a:tableStyleId>
              </a:tblPr>
              <a:tblGrid>
                <a:gridCol w="1003158">
                  <a:extLst>
                    <a:ext uri="{9D8B030D-6E8A-4147-A177-3AD203B41FA5}">
                      <a16:colId xmlns:a16="http://schemas.microsoft.com/office/drawing/2014/main" val="838222470"/>
                    </a:ext>
                  </a:extLst>
                </a:gridCol>
                <a:gridCol w="1747520">
                  <a:extLst>
                    <a:ext uri="{9D8B030D-6E8A-4147-A177-3AD203B41FA5}">
                      <a16:colId xmlns:a16="http://schemas.microsoft.com/office/drawing/2014/main" val="4276598728"/>
                    </a:ext>
                  </a:extLst>
                </a:gridCol>
                <a:gridCol w="2011680">
                  <a:extLst>
                    <a:ext uri="{9D8B030D-6E8A-4147-A177-3AD203B41FA5}">
                      <a16:colId xmlns:a16="http://schemas.microsoft.com/office/drawing/2014/main" val="665023373"/>
                    </a:ext>
                  </a:extLst>
                </a:gridCol>
                <a:gridCol w="1879600">
                  <a:extLst>
                    <a:ext uri="{9D8B030D-6E8A-4147-A177-3AD203B41FA5}">
                      <a16:colId xmlns:a16="http://schemas.microsoft.com/office/drawing/2014/main" val="524296414"/>
                    </a:ext>
                  </a:extLst>
                </a:gridCol>
                <a:gridCol w="1676400">
                  <a:extLst>
                    <a:ext uri="{9D8B030D-6E8A-4147-A177-3AD203B41FA5}">
                      <a16:colId xmlns:a16="http://schemas.microsoft.com/office/drawing/2014/main" val="3354714064"/>
                    </a:ext>
                  </a:extLst>
                </a:gridCol>
                <a:gridCol w="1767840">
                  <a:extLst>
                    <a:ext uri="{9D8B030D-6E8A-4147-A177-3AD203B41FA5}">
                      <a16:colId xmlns:a16="http://schemas.microsoft.com/office/drawing/2014/main" val="945810241"/>
                    </a:ext>
                  </a:extLst>
                </a:gridCol>
                <a:gridCol w="1692847">
                  <a:extLst>
                    <a:ext uri="{9D8B030D-6E8A-4147-A177-3AD203B41FA5}">
                      <a16:colId xmlns:a16="http://schemas.microsoft.com/office/drawing/2014/main" val="3715731001"/>
                    </a:ext>
                  </a:extLst>
                </a:gridCol>
              </a:tblGrid>
              <a:tr h="1820956">
                <a:tc>
                  <a:txBody>
                    <a:bodyPr/>
                    <a:lstStyle/>
                    <a:p>
                      <a:endParaRPr lang="en-US" dirty="0"/>
                    </a:p>
                    <a:p>
                      <a:r>
                        <a:rPr lang="en-US" b="0" dirty="0">
                          <a:solidFill>
                            <a:schemeClr val="tx1"/>
                          </a:solidFill>
                        </a:rPr>
                        <a:t>4</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800" b="0" dirty="0">
                          <a:solidFill>
                            <a:schemeClr val="tx1"/>
                          </a:solidFill>
                        </a:rPr>
                        <a:t>Tamoghna Sarkar, Sukriti Shaw (2020)</a:t>
                      </a:r>
                    </a:p>
                  </a:txBody>
                  <a:tcPr marL="20173" marR="20173" marT="10087" marB="10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a:solidFill>
                            <a:schemeClr val="tx1"/>
                          </a:solidFill>
                        </a:rPr>
                        <a:t>4th International Conference on Big Data and Internet of Things (</a:t>
                      </a:r>
                      <a:r>
                        <a:rPr lang="en-US" sz="1800" b="0" dirty="0" err="1">
                          <a:solidFill>
                            <a:schemeClr val="tx1"/>
                          </a:solidFill>
                        </a:rPr>
                        <a:t>BDIoT</a:t>
                      </a:r>
                      <a:r>
                        <a:rPr lang="en-US" sz="1800" b="0" dirty="0">
                          <a:solidFill>
                            <a:schemeClr val="tx1"/>
                          </a:solidFill>
                        </a:rPr>
                        <a:t>), ACM</a:t>
                      </a:r>
                    </a:p>
                  </a:txBody>
                  <a:tcPr marL="20173" marR="20173" marT="10087" marB="10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800" b="0" dirty="0">
                          <a:solidFill>
                            <a:schemeClr val="tx1"/>
                          </a:solidFill>
                        </a:rPr>
                        <a:t>IoT-based intelligent alcohol detection system for vehicles</a:t>
                      </a:r>
                    </a:p>
                  </a:txBody>
                  <a:tcPr marL="20173" marR="20173" marT="10087" marB="10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a:solidFill>
                            <a:schemeClr val="tx1"/>
                          </a:solidFill>
                        </a:rPr>
                        <a:t>Uses smart technology to prevent drunk driving</a:t>
                      </a:r>
                    </a:p>
                  </a:txBody>
                  <a:tcPr marL="20173" marR="20173" marT="10087" marB="10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a:solidFill>
                            <a:schemeClr val="tx1"/>
                          </a:solidFill>
                        </a:rPr>
                        <a:t>Might have response time delays</a:t>
                      </a:r>
                    </a:p>
                  </a:txBody>
                  <a:tcPr marL="20173" marR="20173" marT="10087" marB="10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a:solidFill>
                            <a:schemeClr val="tx1"/>
                          </a:solidFill>
                        </a:rPr>
                        <a:t>Needs better integration with emergency services</a:t>
                      </a:r>
                    </a:p>
                  </a:txBody>
                  <a:tcPr marL="20173" marR="20173" marT="10087" marB="10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41761874"/>
                  </a:ext>
                </a:extLst>
              </a:tr>
            </a:tbl>
          </a:graphicData>
        </a:graphic>
      </p:graphicFrame>
      <p:sp>
        <p:nvSpPr>
          <p:cNvPr id="5" name="Flowchart: Predefined Process 4">
            <a:extLst>
              <a:ext uri="{FF2B5EF4-FFF2-40B4-BE49-F238E27FC236}">
                <a16:creationId xmlns:a16="http://schemas.microsoft.com/office/drawing/2014/main" id="{95F2AC3B-D011-587E-B682-8640F65136A9}"/>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40308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0755AE-A55B-9728-7E28-6DCBBCACCE5B}"/>
              </a:ext>
            </a:extLst>
          </p:cNvPr>
          <p:cNvSpPr>
            <a:spLocks noGrp="1"/>
          </p:cNvSpPr>
          <p:nvPr>
            <p:ph type="title"/>
          </p:nvPr>
        </p:nvSpPr>
        <p:spPr>
          <a:xfrm>
            <a:off x="1048457" y="608311"/>
            <a:ext cx="9603275" cy="1012723"/>
          </a:xfrm>
        </p:spPr>
        <p:txBody>
          <a:bodyPr>
            <a:normAutofit/>
          </a:bodyPr>
          <a:lstStyle/>
          <a:p>
            <a:r>
              <a:rPr lang="en-US" sz="4000" dirty="0"/>
              <a:t>PROBLEM STATEMENT</a:t>
            </a:r>
            <a:endParaRPr lang="en-IN" sz="4000" dirty="0"/>
          </a:p>
        </p:txBody>
      </p:sp>
      <p:sp>
        <p:nvSpPr>
          <p:cNvPr id="21" name="TextBox 20">
            <a:extLst>
              <a:ext uri="{FF2B5EF4-FFF2-40B4-BE49-F238E27FC236}">
                <a16:creationId xmlns:a16="http://schemas.microsoft.com/office/drawing/2014/main" id="{4F20F1C0-CD5B-CEA0-990D-8A5CF3FF31D5}"/>
              </a:ext>
            </a:extLst>
          </p:cNvPr>
          <p:cNvSpPr txBox="1"/>
          <p:nvPr/>
        </p:nvSpPr>
        <p:spPr>
          <a:xfrm>
            <a:off x="1170039" y="1495815"/>
            <a:ext cx="9973504" cy="336752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Drunk driving is one of the leading causes of road accidents, putting both the driver and others at risk. Traditional methods like manual breathalyzer tests are inefficient, reactive, and require human intervention.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proposed system aims to build a low-cost, IoT-supported alcohol detection system that continuously monitors the driver’s breath using an MQ-3 sensor. Upon detecting alcohol above a set threshold, the system will alert the driver through a buzzer, trigger LED indicators to warn surroundings, and activate a seat vibration motor to physically alert the driver.</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real-time alert mechanism helps in proactive drunk-driving prevention, making roads safer. </a:t>
            </a:r>
          </a:p>
        </p:txBody>
      </p:sp>
      <p:sp>
        <p:nvSpPr>
          <p:cNvPr id="2" name="Flowchart: Predefined Process 1">
            <a:extLst>
              <a:ext uri="{FF2B5EF4-FFF2-40B4-BE49-F238E27FC236}">
                <a16:creationId xmlns:a16="http://schemas.microsoft.com/office/drawing/2014/main" id="{E7C1E877-3503-9505-F6DB-C1378E049D8B}"/>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id="{5B1CC889-A8D4-B4CC-DC6C-5D65E9AA8AB1}"/>
              </a:ext>
            </a:extLst>
          </p:cNvPr>
          <p:cNvCxnSpPr/>
          <p:nvPr/>
        </p:nvCxnSpPr>
        <p:spPr>
          <a:xfrm>
            <a:off x="1170039" y="1337188"/>
            <a:ext cx="4925961"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82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292B-E923-54C3-1034-B138C3F13134}"/>
              </a:ext>
            </a:extLst>
          </p:cNvPr>
          <p:cNvSpPr>
            <a:spLocks noGrp="1"/>
          </p:cNvSpPr>
          <p:nvPr>
            <p:ph type="title"/>
          </p:nvPr>
        </p:nvSpPr>
        <p:spPr>
          <a:xfrm>
            <a:off x="1280253" y="848135"/>
            <a:ext cx="9631493" cy="605057"/>
          </a:xfrm>
        </p:spPr>
        <p:txBody>
          <a:bodyPr>
            <a:normAutofit fontScale="90000"/>
          </a:bodyPr>
          <a:lstStyle/>
          <a:p>
            <a:r>
              <a:rPr lang="en-US" dirty="0"/>
              <a:t>OBJECTIVES</a:t>
            </a:r>
            <a:endParaRPr lang="en-IN" dirty="0"/>
          </a:p>
        </p:txBody>
      </p:sp>
      <p:sp>
        <p:nvSpPr>
          <p:cNvPr id="3" name="Rectangle 1">
            <a:extLst>
              <a:ext uri="{FF2B5EF4-FFF2-40B4-BE49-F238E27FC236}">
                <a16:creationId xmlns:a16="http://schemas.microsoft.com/office/drawing/2014/main" id="{A7BE6553-B191-8936-38DC-39C1704E45D3}"/>
              </a:ext>
            </a:extLst>
          </p:cNvPr>
          <p:cNvSpPr>
            <a:spLocks noChangeArrowheads="1"/>
          </p:cNvSpPr>
          <p:nvPr/>
        </p:nvSpPr>
        <p:spPr bwMode="auto">
          <a:xfrm>
            <a:off x="1280253" y="1545650"/>
            <a:ext cx="9770064" cy="1287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detect the presence of alcohol in the driver’s breath using the MQ-3 alcohol sensor.</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alert the driver and surroundings using a buzzer, LED indicators, and a vibration motor when alcohol is detected.</a:t>
            </a:r>
          </a:p>
        </p:txBody>
      </p:sp>
      <p:cxnSp>
        <p:nvCxnSpPr>
          <p:cNvPr id="4" name="Straight Connector 3">
            <a:extLst>
              <a:ext uri="{FF2B5EF4-FFF2-40B4-BE49-F238E27FC236}">
                <a16:creationId xmlns:a16="http://schemas.microsoft.com/office/drawing/2014/main" id="{2AB232EE-8BB0-E4E3-E23D-D0069B22569F}"/>
              </a:ext>
            </a:extLst>
          </p:cNvPr>
          <p:cNvCxnSpPr/>
          <p:nvPr/>
        </p:nvCxnSpPr>
        <p:spPr>
          <a:xfrm>
            <a:off x="1423361" y="1376518"/>
            <a:ext cx="4925961"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5" name="Flowchart: Predefined Process 4">
            <a:extLst>
              <a:ext uri="{FF2B5EF4-FFF2-40B4-BE49-F238E27FC236}">
                <a16:creationId xmlns:a16="http://schemas.microsoft.com/office/drawing/2014/main" id="{6D3E2395-822F-DC4E-3C51-7C850D4F2FC1}"/>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6497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625FB-DDCD-B0D3-3634-17D0E9B88FAD}"/>
              </a:ext>
            </a:extLst>
          </p:cNvPr>
          <p:cNvSpPr>
            <a:spLocks noGrp="1"/>
          </p:cNvSpPr>
          <p:nvPr>
            <p:ph type="title"/>
          </p:nvPr>
        </p:nvSpPr>
        <p:spPr>
          <a:xfrm>
            <a:off x="871476" y="719507"/>
            <a:ext cx="9603275" cy="462099"/>
          </a:xfrm>
        </p:spPr>
        <p:txBody>
          <a:bodyPr>
            <a:normAutofit fontScale="90000"/>
          </a:bodyPr>
          <a:lstStyle/>
          <a:p>
            <a:r>
              <a:rPr lang="en-US" dirty="0"/>
              <a:t>MODULES DESCRIPTION</a:t>
            </a:r>
            <a:endParaRPr lang="en-IN" dirty="0"/>
          </a:p>
        </p:txBody>
      </p:sp>
      <p:sp>
        <p:nvSpPr>
          <p:cNvPr id="4" name="Rectangle 1">
            <a:extLst>
              <a:ext uri="{FF2B5EF4-FFF2-40B4-BE49-F238E27FC236}">
                <a16:creationId xmlns:a16="http://schemas.microsoft.com/office/drawing/2014/main" id="{236B40A0-B222-71F0-BBE8-763199DAAE94}"/>
              </a:ext>
            </a:extLst>
          </p:cNvPr>
          <p:cNvSpPr>
            <a:spLocks noGrp="1" noChangeArrowheads="1"/>
          </p:cNvSpPr>
          <p:nvPr>
            <p:ph idx="1"/>
          </p:nvPr>
        </p:nvSpPr>
        <p:spPr bwMode="auto">
          <a:xfrm>
            <a:off x="1030489" y="1398407"/>
            <a:ext cx="9285247" cy="464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nSpc>
                <a:spcPct val="150000"/>
              </a:lnSpc>
              <a:buClr>
                <a:schemeClr val="tx1"/>
              </a:buClr>
              <a:buFont typeface="+mj-lt"/>
              <a:buAutoNum type="arabicPeriod"/>
            </a:pPr>
            <a:r>
              <a:rPr lang="en-US" sz="1800" b="1" dirty="0">
                <a:latin typeface="Times New Roman" panose="02020603050405020304" pitchFamily="18" charset="0"/>
                <a:cs typeface="Times New Roman" panose="02020603050405020304" pitchFamily="18" charset="0"/>
              </a:rPr>
              <a:t>Alcohol Detection Module</a:t>
            </a:r>
            <a:endParaRPr lang="en-US" sz="1800" dirty="0">
              <a:latin typeface="Times New Roman" panose="02020603050405020304" pitchFamily="18" charset="0"/>
              <a:cs typeface="Times New Roman" panose="02020603050405020304" pitchFamily="18" charset="0"/>
            </a:endParaRPr>
          </a:p>
          <a:p>
            <a:pPr lvl="1">
              <a:lnSpc>
                <a:spcPct val="150000"/>
              </a:lnSpc>
              <a:buClr>
                <a:schemeClr val="tx1"/>
              </a:buClr>
            </a:pPr>
            <a:r>
              <a:rPr lang="en-US" sz="1800" dirty="0">
                <a:latin typeface="Times New Roman" panose="02020603050405020304" pitchFamily="18" charset="0"/>
                <a:cs typeface="Times New Roman" panose="02020603050405020304" pitchFamily="18" charset="0"/>
              </a:rPr>
              <a:t>Uses the </a:t>
            </a:r>
            <a:r>
              <a:rPr lang="en-US" sz="1800" b="1" dirty="0">
                <a:latin typeface="Times New Roman" panose="02020603050405020304" pitchFamily="18" charset="0"/>
                <a:cs typeface="Times New Roman" panose="02020603050405020304" pitchFamily="18" charset="0"/>
              </a:rPr>
              <a:t>MQ-3 sensor</a:t>
            </a:r>
            <a:r>
              <a:rPr lang="en-US" sz="1800" dirty="0">
                <a:latin typeface="Times New Roman" panose="02020603050405020304" pitchFamily="18" charset="0"/>
                <a:cs typeface="Times New Roman" panose="02020603050405020304" pitchFamily="18" charset="0"/>
              </a:rPr>
              <a:t> to detect alcohol levels in the driver’s breath.</a:t>
            </a:r>
          </a:p>
          <a:p>
            <a:pPr lvl="1">
              <a:lnSpc>
                <a:spcPct val="150000"/>
              </a:lnSpc>
              <a:buClr>
                <a:schemeClr val="tx1"/>
              </a:buClr>
            </a:pPr>
            <a:r>
              <a:rPr lang="en-US" sz="1800" dirty="0">
                <a:latin typeface="Times New Roman" panose="02020603050405020304" pitchFamily="18" charset="0"/>
                <a:cs typeface="Times New Roman" panose="02020603050405020304" pitchFamily="18" charset="0"/>
              </a:rPr>
              <a:t>If alcohol exceeds the threshold, the system activates safety measures.</a:t>
            </a:r>
          </a:p>
          <a:p>
            <a:pPr>
              <a:lnSpc>
                <a:spcPct val="150000"/>
              </a:lnSpc>
              <a:buClr>
                <a:schemeClr val="tx1"/>
              </a:buClr>
              <a:buFont typeface="+mj-lt"/>
              <a:buAutoNum type="arabicPeriod"/>
            </a:pPr>
            <a:r>
              <a:rPr lang="en-US" sz="1800" b="1" dirty="0">
                <a:latin typeface="Times New Roman" panose="02020603050405020304" pitchFamily="18" charset="0"/>
                <a:cs typeface="Times New Roman" panose="02020603050405020304" pitchFamily="18" charset="0"/>
              </a:rPr>
              <a:t>Alert System Module</a:t>
            </a:r>
            <a:endParaRPr lang="en-US" sz="1800" dirty="0">
              <a:latin typeface="Times New Roman" panose="02020603050405020304" pitchFamily="18" charset="0"/>
              <a:cs typeface="Times New Roman" panose="02020603050405020304" pitchFamily="18" charset="0"/>
            </a:endParaRPr>
          </a:p>
          <a:p>
            <a:pPr lvl="1">
              <a:lnSpc>
                <a:spcPct val="150000"/>
              </a:lnSpc>
              <a:buClr>
                <a:schemeClr val="tx1"/>
              </a:buClr>
            </a:pPr>
            <a:r>
              <a:rPr lang="en-US" sz="1800" dirty="0">
                <a:latin typeface="Times New Roman" panose="02020603050405020304" pitchFamily="18" charset="0"/>
                <a:cs typeface="Times New Roman" panose="02020603050405020304" pitchFamily="18" charset="0"/>
              </a:rPr>
              <a:t>Triggers a </a:t>
            </a:r>
            <a:r>
              <a:rPr lang="en-US" sz="1800" b="1" dirty="0">
                <a:latin typeface="Times New Roman" panose="02020603050405020304" pitchFamily="18" charset="0"/>
                <a:cs typeface="Times New Roman" panose="02020603050405020304" pitchFamily="18" charset="0"/>
              </a:rPr>
              <a:t>buzzer alarm</a:t>
            </a:r>
            <a:r>
              <a:rPr lang="en-US" sz="1800" dirty="0">
                <a:latin typeface="Times New Roman" panose="02020603050405020304" pitchFamily="18" charset="0"/>
                <a:cs typeface="Times New Roman" panose="02020603050405020304" pitchFamily="18" charset="0"/>
              </a:rPr>
              <a:t> to warn the driver.</a:t>
            </a:r>
          </a:p>
          <a:p>
            <a:pPr lvl="1">
              <a:lnSpc>
                <a:spcPct val="150000"/>
              </a:lnSpc>
              <a:buClr>
                <a:schemeClr val="tx1"/>
              </a:buClr>
            </a:pPr>
            <a:r>
              <a:rPr lang="en-US" sz="1800" dirty="0">
                <a:latin typeface="Times New Roman" panose="02020603050405020304" pitchFamily="18" charset="0"/>
                <a:cs typeface="Times New Roman" panose="02020603050405020304" pitchFamily="18" charset="0"/>
              </a:rPr>
              <a:t>Activates a </a:t>
            </a:r>
            <a:r>
              <a:rPr lang="en-US" sz="1800" b="1" dirty="0">
                <a:latin typeface="Times New Roman" panose="02020603050405020304" pitchFamily="18" charset="0"/>
                <a:cs typeface="Times New Roman" panose="02020603050405020304" pitchFamily="18" charset="0"/>
              </a:rPr>
              <a:t>seat vibration motor</a:t>
            </a:r>
            <a:r>
              <a:rPr lang="en-US" sz="1800" dirty="0">
                <a:latin typeface="Times New Roman" panose="02020603050405020304" pitchFamily="18" charset="0"/>
                <a:cs typeface="Times New Roman" panose="02020603050405020304" pitchFamily="18" charset="0"/>
              </a:rPr>
              <a:t> for physical alert.</a:t>
            </a:r>
          </a:p>
          <a:p>
            <a:pPr lvl="1">
              <a:lnSpc>
                <a:spcPct val="150000"/>
              </a:lnSpc>
              <a:buClr>
                <a:schemeClr val="tx1"/>
              </a:buClr>
            </a:pPr>
            <a:r>
              <a:rPr lang="en-US" sz="1800" dirty="0">
                <a:latin typeface="Times New Roman" panose="02020603050405020304" pitchFamily="18" charset="0"/>
                <a:cs typeface="Times New Roman" panose="02020603050405020304" pitchFamily="18" charset="0"/>
              </a:rPr>
              <a:t>Turns on </a:t>
            </a:r>
            <a:r>
              <a:rPr lang="en-US" sz="1800" b="1" dirty="0">
                <a:latin typeface="Times New Roman" panose="02020603050405020304" pitchFamily="18" charset="0"/>
                <a:cs typeface="Times New Roman" panose="02020603050405020304" pitchFamily="18" charset="0"/>
              </a:rPr>
              <a:t>LED warnings</a:t>
            </a:r>
            <a:r>
              <a:rPr lang="en-US" sz="1800" dirty="0">
                <a:latin typeface="Times New Roman" panose="02020603050405020304" pitchFamily="18" charset="0"/>
                <a:cs typeface="Times New Roman" panose="02020603050405020304" pitchFamily="18" charset="0"/>
              </a:rPr>
              <a:t> to notify people nearby.</a:t>
            </a:r>
          </a:p>
          <a:p>
            <a:endParaRPr lang="en-US" dirty="0"/>
          </a:p>
          <a:p>
            <a:pPr marL="0" indent="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nSpc>
                <a:spcPct val="100000"/>
              </a:lnSpc>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Flowchart: Predefined Process 2">
            <a:extLst>
              <a:ext uri="{FF2B5EF4-FFF2-40B4-BE49-F238E27FC236}">
                <a16:creationId xmlns:a16="http://schemas.microsoft.com/office/drawing/2014/main" id="{9CD519A5-BB7F-5BCA-1E45-BF2BC5D29D3D}"/>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06F5BBA5-9EF4-5A8B-D48F-CC75C9E22287}"/>
              </a:ext>
            </a:extLst>
          </p:cNvPr>
          <p:cNvCxnSpPr/>
          <p:nvPr/>
        </p:nvCxnSpPr>
        <p:spPr>
          <a:xfrm>
            <a:off x="1030489" y="1201271"/>
            <a:ext cx="4925961"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175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47A1D-8B55-B988-584A-25C1F70CD21B}"/>
              </a:ext>
            </a:extLst>
          </p:cNvPr>
          <p:cNvSpPr>
            <a:spLocks noGrp="1"/>
          </p:cNvSpPr>
          <p:nvPr>
            <p:ph type="title" idx="4294967295"/>
          </p:nvPr>
        </p:nvSpPr>
        <p:spPr>
          <a:xfrm>
            <a:off x="845575" y="814598"/>
            <a:ext cx="8710613" cy="255588"/>
          </a:xfrm>
        </p:spPr>
        <p:txBody>
          <a:bodyPr>
            <a:noAutofit/>
          </a:bodyPr>
          <a:lstStyle/>
          <a:p>
            <a:r>
              <a:rPr lang="en-US" sz="4000" dirty="0"/>
              <a:t>ALGORITHM</a:t>
            </a:r>
            <a:endParaRPr lang="en-IN" sz="4000" dirty="0"/>
          </a:p>
        </p:txBody>
      </p:sp>
      <p:sp>
        <p:nvSpPr>
          <p:cNvPr id="4" name="Rectangle 1">
            <a:extLst>
              <a:ext uri="{FF2B5EF4-FFF2-40B4-BE49-F238E27FC236}">
                <a16:creationId xmlns:a16="http://schemas.microsoft.com/office/drawing/2014/main" id="{E0188259-8101-0DB6-C759-A83A3D75A58D}"/>
              </a:ext>
            </a:extLst>
          </p:cNvPr>
          <p:cNvSpPr>
            <a:spLocks noGrp="1" noChangeArrowheads="1"/>
          </p:cNvSpPr>
          <p:nvPr>
            <p:ph idx="4294967295"/>
          </p:nvPr>
        </p:nvSpPr>
        <p:spPr bwMode="auto">
          <a:xfrm>
            <a:off x="678426" y="1179872"/>
            <a:ext cx="10382864" cy="5779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buNone/>
            </a:pPr>
            <a:r>
              <a:rPr lang="en-US" sz="1800" dirty="0"/>
              <a:t>    </a:t>
            </a:r>
            <a:r>
              <a:rPr lang="en-US" sz="1800" dirty="0">
                <a:latin typeface="Times New Roman" panose="02020603050405020304" pitchFamily="18" charset="0"/>
                <a:cs typeface="Times New Roman" panose="02020603050405020304" pitchFamily="18" charset="0"/>
              </a:rPr>
              <a:t>In this project, we are using Arduino Uno and an MQ-3 alcohol sensor to detect the presence of alcohol in the driver's breath. The system is designed to alert both the driver and the surrounding environment in real-time using buzzer, LED indicators, and a seat vibration motor. The sensor values are displayed via the Serial Monitor.</a:t>
            </a:r>
          </a:p>
          <a:p>
            <a:pPr>
              <a:buNone/>
            </a:pPr>
            <a:r>
              <a:rPr lang="en-US" sz="1800" dirty="0">
                <a:latin typeface="Times New Roman" panose="02020603050405020304" pitchFamily="18" charset="0"/>
                <a:cs typeface="Times New Roman" panose="02020603050405020304" pitchFamily="18" charset="0"/>
              </a:rPr>
              <a:t>    The algorithm follows these steps:</a:t>
            </a:r>
          </a:p>
          <a:p>
            <a:pPr marL="0" indent="0">
              <a:buClr>
                <a:schemeClr val="tx1"/>
              </a:buClr>
              <a:buNone/>
            </a:pPr>
            <a:r>
              <a:rPr lang="en-US" sz="1800" b="1" dirty="0">
                <a:latin typeface="Times New Roman" panose="02020603050405020304" pitchFamily="18" charset="0"/>
                <a:cs typeface="Times New Roman" panose="02020603050405020304" pitchFamily="18" charset="0"/>
              </a:rPr>
              <a:t>1. Start the system</a:t>
            </a:r>
          </a:p>
          <a:p>
            <a:pPr>
              <a:buClr>
                <a:schemeClr val="tx1"/>
              </a:buClr>
            </a:pPr>
            <a:r>
              <a:rPr lang="en-US" sz="1800" dirty="0">
                <a:latin typeface="Times New Roman" panose="02020603050405020304" pitchFamily="18" charset="0"/>
                <a:cs typeface="Times New Roman" panose="02020603050405020304" pitchFamily="18" charset="0"/>
              </a:rPr>
              <a:t>Power up the Arduino board and initialize all hardware components.</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pPr marL="0" indent="0">
              <a:buClr>
                <a:schemeClr val="tx1"/>
              </a:buClr>
              <a:buNone/>
            </a:pPr>
            <a:r>
              <a:rPr lang="en-US" sz="1800" b="1" dirty="0">
                <a:latin typeface="Times New Roman" panose="02020603050405020304" pitchFamily="18" charset="0"/>
                <a:cs typeface="Times New Roman" panose="02020603050405020304" pitchFamily="18" charset="0"/>
              </a:rPr>
              <a:t>2. Initialize components</a:t>
            </a:r>
          </a:p>
          <a:p>
            <a:pPr>
              <a:buClr>
                <a:schemeClr val="tx1"/>
              </a:buClr>
            </a:pPr>
            <a:r>
              <a:rPr lang="en-US" sz="1800" dirty="0">
                <a:latin typeface="Times New Roman" panose="02020603050405020304" pitchFamily="18" charset="0"/>
                <a:cs typeface="Times New Roman" panose="02020603050405020304" pitchFamily="18" charset="0"/>
              </a:rPr>
              <a:t>Define and set up pins for MQ-3 sensor (analog and digital)</a:t>
            </a:r>
          </a:p>
          <a:p>
            <a:pPr>
              <a:buClr>
                <a:schemeClr val="tx1"/>
              </a:buClr>
            </a:pPr>
            <a:r>
              <a:rPr lang="en-US" sz="1800" dirty="0">
                <a:latin typeface="Times New Roman" panose="02020603050405020304" pitchFamily="18" charset="0"/>
                <a:cs typeface="Times New Roman" panose="02020603050405020304" pitchFamily="18" charset="0"/>
              </a:rPr>
              <a:t>Configure buzzer, LEDs, and vibration motor as OUTPUT</a:t>
            </a:r>
          </a:p>
          <a:p>
            <a:pPr>
              <a:buClr>
                <a:schemeClr val="tx1"/>
              </a:buClr>
            </a:pPr>
            <a:r>
              <a:rPr lang="en-US" sz="1800" dirty="0">
                <a:latin typeface="Times New Roman" panose="02020603050405020304" pitchFamily="18" charset="0"/>
                <a:cs typeface="Times New Roman" panose="02020603050405020304" pitchFamily="18" charset="0"/>
              </a:rPr>
              <a:t>Begin serial communication at 9600 baud for displaying alcohol level</a:t>
            </a:r>
          </a:p>
          <a:p>
            <a:pPr marL="0" indent="0">
              <a:buClr>
                <a:schemeClr val="tx1"/>
              </a:buClr>
              <a:buNone/>
            </a:pPr>
            <a:endParaRPr lang="en-US" sz="1800" b="1" dirty="0">
              <a:latin typeface="Times New Roman" panose="02020603050405020304" pitchFamily="18" charset="0"/>
              <a:cs typeface="Times New Roman" panose="02020603050405020304" pitchFamily="18" charset="0"/>
            </a:endParaRPr>
          </a:p>
          <a:p>
            <a:pPr marL="0" indent="0">
              <a:buClr>
                <a:schemeClr val="tx1"/>
              </a:buClr>
              <a:buNone/>
            </a:pPr>
            <a:endParaRPr lang="en-US" sz="1800" b="1" dirty="0"/>
          </a:p>
          <a:p>
            <a:pPr marL="0" indent="0">
              <a:buNone/>
            </a:pPr>
            <a:endParaRPr lang="en-US" sz="1800" dirty="0"/>
          </a:p>
        </p:txBody>
      </p:sp>
      <p:sp>
        <p:nvSpPr>
          <p:cNvPr id="3" name="Flowchart: Predefined Process 2">
            <a:extLst>
              <a:ext uri="{FF2B5EF4-FFF2-40B4-BE49-F238E27FC236}">
                <a16:creationId xmlns:a16="http://schemas.microsoft.com/office/drawing/2014/main" id="{31661B7E-4EBA-B059-DE31-D8A6B6B0457E}"/>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55B443D1-35F5-4A3D-7A4E-83977C405248}"/>
              </a:ext>
            </a:extLst>
          </p:cNvPr>
          <p:cNvCxnSpPr/>
          <p:nvPr/>
        </p:nvCxnSpPr>
        <p:spPr>
          <a:xfrm>
            <a:off x="943897" y="1179872"/>
            <a:ext cx="4925961"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366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19AA53-1994-2B6F-23BD-3B2AFFD4CACB}"/>
              </a:ext>
            </a:extLst>
          </p:cNvPr>
          <p:cNvSpPr>
            <a:spLocks noChangeArrowheads="1"/>
          </p:cNvSpPr>
          <p:nvPr/>
        </p:nvSpPr>
        <p:spPr bwMode="auto">
          <a:xfrm>
            <a:off x="0"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3E22A919-8561-0891-2893-4D87D839960E}"/>
              </a:ext>
            </a:extLst>
          </p:cNvPr>
          <p:cNvSpPr>
            <a:spLocks noChangeArrowheads="1"/>
          </p:cNvSpPr>
          <p:nvPr/>
        </p:nvSpPr>
        <p:spPr bwMode="auto">
          <a:xfrm>
            <a:off x="645817" y="322561"/>
            <a:ext cx="8163886" cy="521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Read sensor </a:t>
            </a:r>
            <a:r>
              <a:rPr lang="en-US" altLang="en-US" b="1" dirty="0">
                <a:latin typeface="Times New Roman" panose="02020603050405020304" pitchFamily="18" charset="0"/>
                <a:cs typeface="Times New Roman" panose="02020603050405020304" pitchFamily="18" charset="0"/>
              </a:rPr>
              <a:t>v</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alues </a:t>
            </a:r>
            <a:r>
              <a:rPr lang="en-US" altLang="en-US" b="1" dirty="0">
                <a:latin typeface="Times New Roman" panose="02020603050405020304" pitchFamily="18" charset="0"/>
                <a:cs typeface="Times New Roman" panose="02020603050405020304" pitchFamily="18" charset="0"/>
              </a:rPr>
              <a:t>c</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ontinuously</a:t>
            </a:r>
            <a:endParaRPr lang="en-US" altLang="en-US"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Read the analog value from MQ-3 to show alcohol concentration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Read the digital value to determine whether the alcohol level exceeds the threshold</a:t>
            </a:r>
          </a:p>
          <a:p>
            <a:pPr marR="0" lvl="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If alcohol is detected (digital value is LOW):</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Activate the </a:t>
            </a:r>
            <a:r>
              <a:rPr lang="en-US" altLang="en-US" dirty="0">
                <a:latin typeface="Times New Roman" panose="02020603050405020304" pitchFamily="18" charset="0"/>
                <a:cs typeface="Times New Roman" panose="02020603050405020304" pitchFamily="18" charset="0"/>
              </a:rPr>
              <a:t>b</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uzzer for 3 seconds</a:t>
            </a:r>
            <a:b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Blink LEDs in alternating pattern (3 times)</a:t>
            </a:r>
            <a:b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Trigger seat </a:t>
            </a:r>
            <a:r>
              <a:rPr lang="en-US" altLang="en-US" dirty="0">
                <a:latin typeface="Times New Roman" panose="02020603050405020304" pitchFamily="18" charset="0"/>
                <a:cs typeface="Times New Roman" panose="02020603050405020304" pitchFamily="18" charset="0"/>
              </a:rPr>
              <a:t>v</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ibration </a:t>
            </a:r>
            <a:r>
              <a:rPr lang="en-US" altLang="en-US" dirty="0">
                <a:latin typeface="Times New Roman" panose="02020603050405020304" pitchFamily="18" charset="0"/>
                <a:cs typeface="Times New Roman" panose="02020603050405020304" pitchFamily="18" charset="0"/>
              </a:rPr>
              <a:t>m</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otor for 3 seconds</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If no </a:t>
            </a:r>
            <a:r>
              <a:rPr lang="en-US" altLang="en-US" b="1" dirty="0">
                <a:latin typeface="Times New Roman" panose="02020603050405020304" pitchFamily="18" charset="0"/>
                <a:cs typeface="Times New Roman" panose="02020603050405020304" pitchFamily="18" charset="0"/>
              </a:rPr>
              <a:t>a</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lcohol is detected (digital value is HIGH):</a:t>
            </a:r>
            <a:endParaRPr lang="en-US" altLang="en-US"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Keep buzzer, LEDs, and vibration motor OFF</a:t>
            </a:r>
          </a:p>
          <a:p>
            <a:pPr marR="0" lvl="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Repeat the loop</a:t>
            </a:r>
            <a:endParaRPr lang="en-US" altLang="en-US"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continuously monitors and responds as long as power is supplied.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44FBF2D6-EF2C-9C1D-8BCA-FDF8F0064445}"/>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Flowchart: Predefined Process 1">
            <a:extLst>
              <a:ext uri="{FF2B5EF4-FFF2-40B4-BE49-F238E27FC236}">
                <a16:creationId xmlns:a16="http://schemas.microsoft.com/office/drawing/2014/main" id="{46AAC278-7EF3-87A5-DF5C-03582400A21E}"/>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81188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2036-8669-F5B0-F6F6-5E739B4687DE}"/>
              </a:ext>
            </a:extLst>
          </p:cNvPr>
          <p:cNvSpPr>
            <a:spLocks noGrp="1"/>
          </p:cNvSpPr>
          <p:nvPr>
            <p:ph type="title" idx="4294967295"/>
          </p:nvPr>
        </p:nvSpPr>
        <p:spPr>
          <a:xfrm>
            <a:off x="334963" y="246063"/>
            <a:ext cx="11857037" cy="647700"/>
          </a:xfrm>
        </p:spPr>
        <p:txBody>
          <a:bodyPr>
            <a:normAutofit fontScale="90000"/>
          </a:bodyPr>
          <a:lstStyle/>
          <a:p>
            <a:r>
              <a:rPr lang="en-US" dirty="0"/>
              <a:t>DESIGN - ARCHITECTURE</a:t>
            </a:r>
            <a:endParaRPr lang="en-IN" dirty="0"/>
          </a:p>
        </p:txBody>
      </p:sp>
      <p:sp>
        <p:nvSpPr>
          <p:cNvPr id="3" name="Flowchart: Predefined Process 2">
            <a:extLst>
              <a:ext uri="{FF2B5EF4-FFF2-40B4-BE49-F238E27FC236}">
                <a16:creationId xmlns:a16="http://schemas.microsoft.com/office/drawing/2014/main" id="{5F3188D4-F4A2-6FED-FF46-52DD58E7D92A}"/>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533D255D-A92C-84DD-0B9B-8C8697CC1741}"/>
              </a:ext>
            </a:extLst>
          </p:cNvPr>
          <p:cNvCxnSpPr>
            <a:cxnSpLocks/>
          </p:cNvCxnSpPr>
          <p:nvPr/>
        </p:nvCxnSpPr>
        <p:spPr>
          <a:xfrm>
            <a:off x="481780" y="806246"/>
            <a:ext cx="5722375"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D380919-0C5C-E569-C007-7A16F333902E}"/>
              </a:ext>
            </a:extLst>
          </p:cNvPr>
          <p:cNvPicPr>
            <a:picLocks noChangeAspect="1"/>
          </p:cNvPicPr>
          <p:nvPr/>
        </p:nvPicPr>
        <p:blipFill>
          <a:blip r:embed="rId2"/>
          <a:stretch>
            <a:fillRect/>
          </a:stretch>
        </p:blipFill>
        <p:spPr>
          <a:xfrm>
            <a:off x="2735603" y="950861"/>
            <a:ext cx="7434416" cy="4956277"/>
          </a:xfrm>
          <a:prstGeom prst="rect">
            <a:avLst/>
          </a:prstGeom>
        </p:spPr>
      </p:pic>
      <p:sp>
        <p:nvSpPr>
          <p:cNvPr id="10" name="TextBox 9">
            <a:extLst>
              <a:ext uri="{FF2B5EF4-FFF2-40B4-BE49-F238E27FC236}">
                <a16:creationId xmlns:a16="http://schemas.microsoft.com/office/drawing/2014/main" id="{AD733B39-6E3C-1B6B-9F8D-3F06CAD61563}"/>
              </a:ext>
            </a:extLst>
          </p:cNvPr>
          <p:cNvSpPr txBox="1"/>
          <p:nvPr/>
        </p:nvSpPr>
        <p:spPr>
          <a:xfrm>
            <a:off x="1864852" y="2662946"/>
            <a:ext cx="696024" cy="369332"/>
          </a:xfrm>
          <a:prstGeom prst="rect">
            <a:avLst/>
          </a:prstGeom>
          <a:noFill/>
        </p:spPr>
        <p:txBody>
          <a:bodyPr wrap="none" rtlCol="0">
            <a:spAutoFit/>
          </a:bodyPr>
          <a:lstStyle/>
          <a:p>
            <a:r>
              <a:rPr lang="en-US" b="1" dirty="0"/>
              <a:t>Input</a:t>
            </a:r>
            <a:endParaRPr lang="en-IN" b="1" dirty="0"/>
          </a:p>
        </p:txBody>
      </p:sp>
      <p:sp>
        <p:nvSpPr>
          <p:cNvPr id="11" name="TextBox 10">
            <a:extLst>
              <a:ext uri="{FF2B5EF4-FFF2-40B4-BE49-F238E27FC236}">
                <a16:creationId xmlns:a16="http://schemas.microsoft.com/office/drawing/2014/main" id="{FB22EAC6-BB12-7BEB-0985-74B6159748F7}"/>
              </a:ext>
            </a:extLst>
          </p:cNvPr>
          <p:cNvSpPr txBox="1"/>
          <p:nvPr/>
        </p:nvSpPr>
        <p:spPr>
          <a:xfrm>
            <a:off x="10255045" y="2179475"/>
            <a:ext cx="870751" cy="369332"/>
          </a:xfrm>
          <a:prstGeom prst="rect">
            <a:avLst/>
          </a:prstGeom>
          <a:noFill/>
        </p:spPr>
        <p:txBody>
          <a:bodyPr wrap="none" rtlCol="0">
            <a:spAutoFit/>
          </a:bodyPr>
          <a:lstStyle/>
          <a:p>
            <a:r>
              <a:rPr lang="en-US" b="1" dirty="0"/>
              <a:t>Output</a:t>
            </a:r>
            <a:endParaRPr lang="en-IN" b="1" dirty="0"/>
          </a:p>
        </p:txBody>
      </p:sp>
      <p:sp>
        <p:nvSpPr>
          <p:cNvPr id="12" name="TextBox 11">
            <a:extLst>
              <a:ext uri="{FF2B5EF4-FFF2-40B4-BE49-F238E27FC236}">
                <a16:creationId xmlns:a16="http://schemas.microsoft.com/office/drawing/2014/main" id="{0AF68A8F-583A-6231-7EFB-D9D7B1FFDC2B}"/>
              </a:ext>
            </a:extLst>
          </p:cNvPr>
          <p:cNvSpPr txBox="1"/>
          <p:nvPr/>
        </p:nvSpPr>
        <p:spPr>
          <a:xfrm>
            <a:off x="10278676" y="3981021"/>
            <a:ext cx="870751" cy="369332"/>
          </a:xfrm>
          <a:prstGeom prst="rect">
            <a:avLst/>
          </a:prstGeom>
          <a:noFill/>
        </p:spPr>
        <p:txBody>
          <a:bodyPr wrap="none" rtlCol="0">
            <a:spAutoFit/>
          </a:bodyPr>
          <a:lstStyle/>
          <a:p>
            <a:r>
              <a:rPr lang="en-US" b="1" dirty="0"/>
              <a:t>Output</a:t>
            </a:r>
            <a:endParaRPr lang="en-IN" b="1" dirty="0"/>
          </a:p>
        </p:txBody>
      </p:sp>
      <p:sp>
        <p:nvSpPr>
          <p:cNvPr id="13" name="TextBox 12">
            <a:extLst>
              <a:ext uri="{FF2B5EF4-FFF2-40B4-BE49-F238E27FC236}">
                <a16:creationId xmlns:a16="http://schemas.microsoft.com/office/drawing/2014/main" id="{6155681B-2E4D-A0F5-B1C1-7F818DD14BF9}"/>
              </a:ext>
            </a:extLst>
          </p:cNvPr>
          <p:cNvSpPr txBox="1"/>
          <p:nvPr/>
        </p:nvSpPr>
        <p:spPr>
          <a:xfrm>
            <a:off x="6671132" y="5594904"/>
            <a:ext cx="870751" cy="369332"/>
          </a:xfrm>
          <a:prstGeom prst="rect">
            <a:avLst/>
          </a:prstGeom>
          <a:noFill/>
        </p:spPr>
        <p:txBody>
          <a:bodyPr wrap="none" rtlCol="0">
            <a:spAutoFit/>
          </a:bodyPr>
          <a:lstStyle/>
          <a:p>
            <a:r>
              <a:rPr lang="en-US" b="1" dirty="0"/>
              <a:t>Output</a:t>
            </a:r>
            <a:endParaRPr lang="en-IN" b="1" dirty="0"/>
          </a:p>
        </p:txBody>
      </p:sp>
      <p:cxnSp>
        <p:nvCxnSpPr>
          <p:cNvPr id="15" name="Straight Arrow Connector 14">
            <a:extLst>
              <a:ext uri="{FF2B5EF4-FFF2-40B4-BE49-F238E27FC236}">
                <a16:creationId xmlns:a16="http://schemas.microsoft.com/office/drawing/2014/main" id="{20A739A2-DEF0-B2E4-FC05-A5F5A9CA86C4}"/>
              </a:ext>
            </a:extLst>
          </p:cNvPr>
          <p:cNvCxnSpPr>
            <a:cxnSpLocks/>
            <a:stCxn id="10" idx="3"/>
          </p:cNvCxnSpPr>
          <p:nvPr/>
        </p:nvCxnSpPr>
        <p:spPr>
          <a:xfrm>
            <a:off x="2560876" y="2847612"/>
            <a:ext cx="8482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8CAEDDA-A27B-6C03-53CB-55E832583D33}"/>
              </a:ext>
            </a:extLst>
          </p:cNvPr>
          <p:cNvCxnSpPr>
            <a:cxnSpLocks/>
          </p:cNvCxnSpPr>
          <p:nvPr/>
        </p:nvCxnSpPr>
        <p:spPr>
          <a:xfrm>
            <a:off x="9667291" y="2375042"/>
            <a:ext cx="5877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A37F1C33-FEBC-3126-ADC2-47E407CCCE83}"/>
              </a:ext>
            </a:extLst>
          </p:cNvPr>
          <p:cNvCxnSpPr>
            <a:cxnSpLocks/>
          </p:cNvCxnSpPr>
          <p:nvPr/>
        </p:nvCxnSpPr>
        <p:spPr>
          <a:xfrm>
            <a:off x="6041867" y="5483068"/>
            <a:ext cx="629265" cy="28451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2B13C81-0049-1F6E-5A3E-9A3E9694797D}"/>
              </a:ext>
            </a:extLst>
          </p:cNvPr>
          <p:cNvCxnSpPr>
            <a:cxnSpLocks/>
          </p:cNvCxnSpPr>
          <p:nvPr/>
        </p:nvCxnSpPr>
        <p:spPr>
          <a:xfrm>
            <a:off x="9667291" y="4165687"/>
            <a:ext cx="5877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5024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76F5DF-55D1-3E46-B59F-DCBA49D9189B}"/>
              </a:ext>
            </a:extLst>
          </p:cNvPr>
          <p:cNvSpPr>
            <a:spLocks noGrp="1"/>
          </p:cNvSpPr>
          <p:nvPr>
            <p:ph type="title" idx="4294967295"/>
          </p:nvPr>
        </p:nvSpPr>
        <p:spPr>
          <a:xfrm>
            <a:off x="807197" y="3070430"/>
            <a:ext cx="4365523" cy="358570"/>
          </a:xfrm>
        </p:spPr>
        <p:txBody>
          <a:bodyPr>
            <a:normAutofit fontScale="90000"/>
          </a:bodyPr>
          <a:lstStyle/>
          <a:p>
            <a:r>
              <a:rPr lang="en-US" dirty="0"/>
              <a:t>ACTIVITY DIAGRAM</a:t>
            </a:r>
            <a:endParaRPr lang="en-IN" dirty="0"/>
          </a:p>
        </p:txBody>
      </p:sp>
      <p:pic>
        <p:nvPicPr>
          <p:cNvPr id="6" name="Picture 5">
            <a:extLst>
              <a:ext uri="{FF2B5EF4-FFF2-40B4-BE49-F238E27FC236}">
                <a16:creationId xmlns:a16="http://schemas.microsoft.com/office/drawing/2014/main" id="{C8130985-75C6-8ABF-E0A9-F1011C4B95E2}"/>
              </a:ext>
            </a:extLst>
          </p:cNvPr>
          <p:cNvPicPr>
            <a:picLocks noChangeAspect="1"/>
          </p:cNvPicPr>
          <p:nvPr/>
        </p:nvPicPr>
        <p:blipFill>
          <a:blip r:embed="rId2"/>
          <a:stretch>
            <a:fillRect/>
          </a:stretch>
        </p:blipFill>
        <p:spPr>
          <a:xfrm>
            <a:off x="5249350" y="230750"/>
            <a:ext cx="6212082" cy="6474843"/>
          </a:xfrm>
          <a:prstGeom prst="rect">
            <a:avLst/>
          </a:prstGeom>
        </p:spPr>
      </p:pic>
      <p:cxnSp>
        <p:nvCxnSpPr>
          <p:cNvPr id="7" name="Straight Connector 6">
            <a:extLst>
              <a:ext uri="{FF2B5EF4-FFF2-40B4-BE49-F238E27FC236}">
                <a16:creationId xmlns:a16="http://schemas.microsoft.com/office/drawing/2014/main" id="{4926B1F8-81A2-7E6F-F8CF-56EDB5E9025E}"/>
              </a:ext>
            </a:extLst>
          </p:cNvPr>
          <p:cNvCxnSpPr>
            <a:cxnSpLocks/>
          </p:cNvCxnSpPr>
          <p:nvPr/>
        </p:nvCxnSpPr>
        <p:spPr>
          <a:xfrm>
            <a:off x="538877" y="2932062"/>
            <a:ext cx="4259264"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9" name="Flowchart: Predefined Process 8">
            <a:extLst>
              <a:ext uri="{FF2B5EF4-FFF2-40B4-BE49-F238E27FC236}">
                <a16:creationId xmlns:a16="http://schemas.microsoft.com/office/drawing/2014/main" id="{497638B6-199E-1098-4C27-826410C2BDBC}"/>
              </a:ext>
            </a:extLst>
          </p:cNvPr>
          <p:cNvSpPr/>
          <p:nvPr/>
        </p:nvSpPr>
        <p:spPr>
          <a:xfrm rot="5400000">
            <a:off x="-3088142" y="3095090"/>
            <a:ext cx="6913799" cy="723619"/>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220975D6-C9F4-A299-4268-493CC36230C7}"/>
              </a:ext>
            </a:extLst>
          </p:cNvPr>
          <p:cNvSpPr txBox="1"/>
          <p:nvPr/>
        </p:nvSpPr>
        <p:spPr>
          <a:xfrm>
            <a:off x="807197" y="2293361"/>
            <a:ext cx="6172200" cy="707886"/>
          </a:xfrm>
          <a:prstGeom prst="rect">
            <a:avLst/>
          </a:prstGeom>
          <a:noFill/>
        </p:spPr>
        <p:txBody>
          <a:bodyPr wrap="square" rtlCol="0">
            <a:spAutoFit/>
          </a:bodyPr>
          <a:lstStyle/>
          <a:p>
            <a:r>
              <a:rPr lang="en-US" sz="4000" dirty="0">
                <a:latin typeface="+mj-lt"/>
              </a:rPr>
              <a:t>UML DIAGRAMS</a:t>
            </a:r>
          </a:p>
        </p:txBody>
      </p:sp>
    </p:spTree>
    <p:extLst>
      <p:ext uri="{BB962C8B-B14F-4D97-AF65-F5344CB8AC3E}">
        <p14:creationId xmlns:p14="http://schemas.microsoft.com/office/powerpoint/2010/main" val="23292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edefined Process 1">
            <a:extLst>
              <a:ext uri="{FF2B5EF4-FFF2-40B4-BE49-F238E27FC236}">
                <a16:creationId xmlns:a16="http://schemas.microsoft.com/office/drawing/2014/main" id="{35529BDA-663B-DBA5-302B-C1F9F7718573}"/>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44ADD5C5-C886-0367-8A76-C594131A643D}"/>
              </a:ext>
            </a:extLst>
          </p:cNvPr>
          <p:cNvPicPr>
            <a:picLocks noChangeAspect="1"/>
          </p:cNvPicPr>
          <p:nvPr/>
        </p:nvPicPr>
        <p:blipFill>
          <a:blip r:embed="rId2"/>
          <a:stretch>
            <a:fillRect/>
          </a:stretch>
        </p:blipFill>
        <p:spPr>
          <a:xfrm>
            <a:off x="2081211" y="1326193"/>
            <a:ext cx="7574067" cy="4793419"/>
          </a:xfrm>
          <a:prstGeom prst="rect">
            <a:avLst/>
          </a:prstGeom>
        </p:spPr>
      </p:pic>
      <p:sp>
        <p:nvSpPr>
          <p:cNvPr id="11" name="TextBox 10">
            <a:extLst>
              <a:ext uri="{FF2B5EF4-FFF2-40B4-BE49-F238E27FC236}">
                <a16:creationId xmlns:a16="http://schemas.microsoft.com/office/drawing/2014/main" id="{CCBEE24D-5D30-B746-C71E-70B644A37F3C}"/>
              </a:ext>
            </a:extLst>
          </p:cNvPr>
          <p:cNvSpPr txBox="1"/>
          <p:nvPr/>
        </p:nvSpPr>
        <p:spPr>
          <a:xfrm>
            <a:off x="436551" y="376026"/>
            <a:ext cx="7816317" cy="707886"/>
          </a:xfrm>
          <a:prstGeom prst="rect">
            <a:avLst/>
          </a:prstGeom>
          <a:noFill/>
        </p:spPr>
        <p:txBody>
          <a:bodyPr wrap="square" rtlCol="0">
            <a:spAutoFit/>
          </a:bodyPr>
          <a:lstStyle/>
          <a:p>
            <a:r>
              <a:rPr lang="en-US" sz="4000" dirty="0">
                <a:latin typeface="+mj-lt"/>
              </a:rPr>
              <a:t>CLASS DIAGRAM </a:t>
            </a:r>
            <a:endParaRPr lang="en-IN" sz="4000" dirty="0">
              <a:latin typeface="+mj-lt"/>
            </a:endParaRPr>
          </a:p>
        </p:txBody>
      </p:sp>
      <p:cxnSp>
        <p:nvCxnSpPr>
          <p:cNvPr id="12" name="Straight Connector 11">
            <a:extLst>
              <a:ext uri="{FF2B5EF4-FFF2-40B4-BE49-F238E27FC236}">
                <a16:creationId xmlns:a16="http://schemas.microsoft.com/office/drawing/2014/main" id="{C3EC74C5-B0C0-2B9E-18B9-4CAA0DE75D3D}"/>
              </a:ext>
            </a:extLst>
          </p:cNvPr>
          <p:cNvCxnSpPr>
            <a:cxnSpLocks/>
          </p:cNvCxnSpPr>
          <p:nvPr/>
        </p:nvCxnSpPr>
        <p:spPr>
          <a:xfrm>
            <a:off x="539532" y="940375"/>
            <a:ext cx="4235668"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139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B55AD1-8311-4573-C42D-07C197CD36EA}"/>
              </a:ext>
            </a:extLst>
          </p:cNvPr>
          <p:cNvSpPr txBox="1"/>
          <p:nvPr/>
        </p:nvSpPr>
        <p:spPr>
          <a:xfrm>
            <a:off x="578207" y="335500"/>
            <a:ext cx="4721014" cy="707886"/>
          </a:xfrm>
          <a:prstGeom prst="rect">
            <a:avLst/>
          </a:prstGeom>
          <a:noFill/>
        </p:spPr>
        <p:txBody>
          <a:bodyPr wrap="square" rtlCol="0">
            <a:spAutoFit/>
          </a:bodyPr>
          <a:lstStyle/>
          <a:p>
            <a:r>
              <a:rPr lang="en-US" sz="4000" dirty="0">
                <a:latin typeface="+mj-lt"/>
              </a:rPr>
              <a:t>USE CASE DIAGRAM </a:t>
            </a:r>
            <a:endParaRPr lang="en-IN" sz="4000" dirty="0">
              <a:latin typeface="+mj-lt"/>
            </a:endParaRPr>
          </a:p>
        </p:txBody>
      </p:sp>
      <p:sp>
        <p:nvSpPr>
          <p:cNvPr id="3" name="Flowchart: Predefined Process 2">
            <a:extLst>
              <a:ext uri="{FF2B5EF4-FFF2-40B4-BE49-F238E27FC236}">
                <a16:creationId xmlns:a16="http://schemas.microsoft.com/office/drawing/2014/main" id="{F57C22FE-C77A-AF19-B27D-BACA6025FAFB}"/>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D9318E18-694C-0339-2BEB-1760F6C53760}"/>
              </a:ext>
            </a:extLst>
          </p:cNvPr>
          <p:cNvCxnSpPr>
            <a:cxnSpLocks/>
          </p:cNvCxnSpPr>
          <p:nvPr/>
        </p:nvCxnSpPr>
        <p:spPr>
          <a:xfrm>
            <a:off x="676162" y="955779"/>
            <a:ext cx="4623059"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2E4D27E-2937-764B-BE2C-0A4BCCC038A1}"/>
              </a:ext>
            </a:extLst>
          </p:cNvPr>
          <p:cNvPicPr>
            <a:picLocks noChangeAspect="1"/>
          </p:cNvPicPr>
          <p:nvPr/>
        </p:nvPicPr>
        <p:blipFill>
          <a:blip r:embed="rId2"/>
          <a:stretch>
            <a:fillRect/>
          </a:stretch>
        </p:blipFill>
        <p:spPr>
          <a:xfrm>
            <a:off x="2783604" y="1236167"/>
            <a:ext cx="6991190" cy="4834199"/>
          </a:xfrm>
          <a:prstGeom prst="rect">
            <a:avLst/>
          </a:prstGeom>
        </p:spPr>
      </p:pic>
    </p:spTree>
    <p:extLst>
      <p:ext uri="{BB962C8B-B14F-4D97-AF65-F5344CB8AC3E}">
        <p14:creationId xmlns:p14="http://schemas.microsoft.com/office/powerpoint/2010/main" val="229016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F9FEC-5FB1-BA99-4A93-A3F93760C805}"/>
              </a:ext>
            </a:extLst>
          </p:cNvPr>
          <p:cNvSpPr>
            <a:spLocks noGrp="1"/>
          </p:cNvSpPr>
          <p:nvPr>
            <p:ph type="title"/>
          </p:nvPr>
        </p:nvSpPr>
        <p:spPr>
          <a:xfrm>
            <a:off x="1423687" y="2476983"/>
            <a:ext cx="3294084" cy="763928"/>
          </a:xfrm>
        </p:spPr>
        <p:txBody>
          <a:bodyPr>
            <a:normAutofit/>
          </a:bodyPr>
          <a:lstStyle/>
          <a:p>
            <a:r>
              <a:rPr lang="en-US" sz="4000" dirty="0"/>
              <a:t>OUTLINE</a:t>
            </a:r>
            <a:endParaRPr lang="en-IN" sz="4000" dirty="0"/>
          </a:p>
        </p:txBody>
      </p:sp>
      <p:sp>
        <p:nvSpPr>
          <p:cNvPr id="4" name="Rectangle 1">
            <a:extLst>
              <a:ext uri="{FF2B5EF4-FFF2-40B4-BE49-F238E27FC236}">
                <a16:creationId xmlns:a16="http://schemas.microsoft.com/office/drawing/2014/main" id="{D61BFBD2-2F71-84BC-7794-A07F1E8770FF}"/>
              </a:ext>
            </a:extLst>
          </p:cNvPr>
          <p:cNvSpPr>
            <a:spLocks noGrp="1" noChangeArrowheads="1"/>
          </p:cNvSpPr>
          <p:nvPr>
            <p:ph idx="1"/>
          </p:nvPr>
        </p:nvSpPr>
        <p:spPr bwMode="auto">
          <a:xfrm>
            <a:off x="5043714" y="596831"/>
            <a:ext cx="631105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lnSpc>
                <a:spcPct val="100000"/>
              </a:lnSpc>
              <a:spcBef>
                <a:spcPct val="0"/>
              </a:spcBef>
              <a:spcAft>
                <a:spcPct val="0"/>
              </a:spcAft>
              <a:buClrTx/>
              <a:buSzTx/>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Abstract</a:t>
            </a:r>
          </a:p>
          <a:p>
            <a:pPr marL="342900" indent="-342900" eaLnBrk="0" fontAlgn="base" hangingPunct="0">
              <a:lnSpc>
                <a:spcPct val="100000"/>
              </a:lnSpc>
              <a:spcBef>
                <a:spcPct val="0"/>
              </a:spcBef>
              <a:spcAft>
                <a:spcPct val="0"/>
              </a:spcAft>
              <a:buClrTx/>
              <a:buSzTx/>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Introduction</a:t>
            </a:r>
          </a:p>
          <a:p>
            <a:pPr marL="342900" indent="-342900" eaLnBrk="0" fontAlgn="base" hangingPunct="0">
              <a:lnSpc>
                <a:spcPct val="100000"/>
              </a:lnSpc>
              <a:spcBef>
                <a:spcPct val="0"/>
              </a:spcBef>
              <a:spcAft>
                <a:spcPct val="0"/>
              </a:spcAft>
              <a:buClrTx/>
              <a:buSzTx/>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Existing System</a:t>
            </a:r>
          </a:p>
          <a:p>
            <a:pPr marL="342900" indent="-342900" eaLnBrk="0" fontAlgn="base" hangingPunct="0">
              <a:lnSpc>
                <a:spcPct val="100000"/>
              </a:lnSpc>
              <a:spcBef>
                <a:spcPct val="0"/>
              </a:spcBef>
              <a:spcAft>
                <a:spcPct val="0"/>
              </a:spcAft>
              <a:buClrTx/>
              <a:buSzTx/>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Proposed System</a:t>
            </a:r>
          </a:p>
          <a:p>
            <a:pPr marL="342900" indent="-342900" eaLnBrk="0" fontAlgn="base" hangingPunct="0">
              <a:lnSpc>
                <a:spcPct val="100000"/>
              </a:lnSpc>
              <a:spcBef>
                <a:spcPct val="0"/>
              </a:spcBef>
              <a:spcAft>
                <a:spcPct val="0"/>
              </a:spcAft>
              <a:buClrTx/>
              <a:buSzTx/>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Applications</a:t>
            </a:r>
          </a:p>
          <a:p>
            <a:pPr marL="342900" indent="-342900" eaLnBrk="0" fontAlgn="base" hangingPunct="0">
              <a:lnSpc>
                <a:spcPct val="100000"/>
              </a:lnSpc>
              <a:spcBef>
                <a:spcPct val="0"/>
              </a:spcBef>
              <a:spcAft>
                <a:spcPct val="0"/>
              </a:spcAft>
              <a:buClrTx/>
              <a:buSzTx/>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Software &amp; Hardware Requirements</a:t>
            </a:r>
          </a:p>
          <a:p>
            <a:pPr marL="342900" indent="-342900" eaLnBrk="0" fontAlgn="base" hangingPunct="0">
              <a:lnSpc>
                <a:spcPct val="100000"/>
              </a:lnSpc>
              <a:spcBef>
                <a:spcPct val="0"/>
              </a:spcBef>
              <a:spcAft>
                <a:spcPct val="0"/>
              </a:spcAft>
              <a:buClrTx/>
              <a:buSzTx/>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Literature Survey </a:t>
            </a:r>
          </a:p>
          <a:p>
            <a:pPr marL="342900" indent="-342900" eaLnBrk="0" fontAlgn="base" hangingPunct="0">
              <a:lnSpc>
                <a:spcPct val="100000"/>
              </a:lnSpc>
              <a:spcBef>
                <a:spcPct val="0"/>
              </a:spcBef>
              <a:spcAft>
                <a:spcPct val="0"/>
              </a:spcAft>
              <a:buClrTx/>
              <a:buSzTx/>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Problem Statement</a:t>
            </a:r>
          </a:p>
          <a:p>
            <a:pPr marL="342900" indent="-342900" eaLnBrk="0" fontAlgn="base" hangingPunct="0">
              <a:lnSpc>
                <a:spcPct val="100000"/>
              </a:lnSpc>
              <a:spcBef>
                <a:spcPct val="0"/>
              </a:spcBef>
              <a:spcAft>
                <a:spcPct val="0"/>
              </a:spcAft>
              <a:buClrTx/>
              <a:buSzTx/>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Objectives</a:t>
            </a:r>
          </a:p>
          <a:p>
            <a:pPr marL="457200" indent="-457200" eaLnBrk="0" fontAlgn="base" hangingPunct="0">
              <a:lnSpc>
                <a:spcPct val="100000"/>
              </a:lnSpc>
              <a:spcBef>
                <a:spcPct val="0"/>
              </a:spcBef>
              <a:spcAft>
                <a:spcPct val="0"/>
              </a:spcAft>
              <a:buClrTx/>
              <a:buSzTx/>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Module Description</a:t>
            </a:r>
          </a:p>
          <a:p>
            <a:pPr marL="457200" indent="-457200" eaLnBrk="0" fontAlgn="base" hangingPunct="0">
              <a:lnSpc>
                <a:spcPct val="100000"/>
              </a:lnSpc>
              <a:spcBef>
                <a:spcPct val="0"/>
              </a:spcBef>
              <a:spcAft>
                <a:spcPct val="0"/>
              </a:spcAft>
              <a:buClrTx/>
              <a:buSzTx/>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a:t>
            </a:r>
          </a:p>
          <a:p>
            <a:pPr marL="457200" indent="-457200" eaLnBrk="0" fontAlgn="base" hangingPunct="0">
              <a:lnSpc>
                <a:spcPct val="100000"/>
              </a:lnSpc>
              <a:spcBef>
                <a:spcPct val="0"/>
              </a:spcBef>
              <a:spcAft>
                <a:spcPct val="0"/>
              </a:spcAft>
              <a:buClrTx/>
              <a:buSzTx/>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(Architecture and UML Diagrams)</a:t>
            </a:r>
          </a:p>
          <a:p>
            <a:pPr marL="457200" indent="-457200" eaLnBrk="0" fontAlgn="base" hangingPunct="0">
              <a:lnSpc>
                <a:spcPct val="100000"/>
              </a:lnSpc>
              <a:spcBef>
                <a:spcPct val="0"/>
              </a:spcBef>
              <a:spcAft>
                <a:spcPct val="0"/>
              </a:spcAft>
              <a:buClrTx/>
              <a:buSzTx/>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Code execution</a:t>
            </a:r>
            <a:r>
              <a:rPr lang="en-US" altLang="en-US" sz="2000" dirty="0">
                <a:latin typeface="Times New Roman" panose="02020603050405020304" pitchFamily="18" charset="0"/>
                <a:cs typeface="Times New Roman" panose="02020603050405020304" pitchFamily="18" charset="0"/>
              </a:rPr>
              <a:t> and results</a:t>
            </a:r>
          </a:p>
          <a:p>
            <a:pPr marL="457200" indent="-457200" eaLnBrk="0" fontAlgn="base" hangingPunct="0">
              <a:lnSpc>
                <a:spcPct val="100000"/>
              </a:lnSpc>
              <a:spcBef>
                <a:spcPct val="0"/>
              </a:spcBef>
              <a:spcAft>
                <a:spcPct val="0"/>
              </a:spcAft>
              <a:buClrTx/>
              <a:buSzTx/>
              <a:buFont typeface="+mj-lt"/>
              <a:buAutoNum type="arabicPeriod"/>
            </a:pPr>
            <a:r>
              <a:rPr lang="en-US" altLang="en-US" sz="2000" dirty="0">
                <a:latin typeface="Times New Roman" panose="02020603050405020304" pitchFamily="18" charset="0"/>
                <a:cs typeface="Times New Roman" panose="02020603050405020304" pitchFamily="18" charset="0"/>
              </a:rPr>
              <a:t>Test Cases</a:t>
            </a:r>
          </a:p>
          <a:p>
            <a:pPr marL="457200" indent="-457200" eaLnBrk="0" fontAlgn="base" hangingPunct="0">
              <a:lnSpc>
                <a:spcPct val="100000"/>
              </a:lnSpc>
              <a:spcBef>
                <a:spcPct val="0"/>
              </a:spcBef>
              <a:spcAft>
                <a:spcPct val="0"/>
              </a:spcAft>
              <a:buClrTx/>
              <a:buSzTx/>
              <a:buFont typeface="+mj-lt"/>
              <a:buAutoNum type="arabicPeriod"/>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 and future enhancements</a:t>
            </a:r>
          </a:p>
          <a:p>
            <a:pPr marL="457200" indent="-457200" eaLnBrk="0" fontAlgn="base" hangingPunct="0">
              <a:lnSpc>
                <a:spcPct val="100000"/>
              </a:lnSpc>
              <a:spcBef>
                <a:spcPct val="0"/>
              </a:spcBef>
              <a:spcAft>
                <a:spcPct val="0"/>
              </a:spcAft>
              <a:buClrTx/>
              <a:buSzTx/>
              <a:buFont typeface="+mj-lt"/>
              <a:buAutoNum type="arabicPeriod"/>
            </a:pPr>
            <a:r>
              <a:rPr lang="en-US" altLang="en-US" sz="2000" dirty="0">
                <a:latin typeface="Times New Roman" panose="02020603050405020304" pitchFamily="18" charset="0"/>
                <a:cs typeface="Times New Roman" panose="02020603050405020304" pitchFamily="18" charset="0"/>
              </a:rPr>
              <a:t>References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Flowchart: Predefined Process 5">
            <a:extLst>
              <a:ext uri="{FF2B5EF4-FFF2-40B4-BE49-F238E27FC236}">
                <a16:creationId xmlns:a16="http://schemas.microsoft.com/office/drawing/2014/main" id="{BBD9C81A-AE17-E13C-E04F-82E421BD1648}"/>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17B971E5-D71A-87D0-CE3C-4D0956C77D9D}"/>
              </a:ext>
            </a:extLst>
          </p:cNvPr>
          <p:cNvCxnSpPr/>
          <p:nvPr/>
        </p:nvCxnSpPr>
        <p:spPr>
          <a:xfrm>
            <a:off x="0" y="3126658"/>
            <a:ext cx="4925961"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7121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9361F3-BFEA-91BC-17D7-40DF3C4B1F78}"/>
              </a:ext>
            </a:extLst>
          </p:cNvPr>
          <p:cNvSpPr txBox="1"/>
          <p:nvPr/>
        </p:nvSpPr>
        <p:spPr>
          <a:xfrm>
            <a:off x="420889" y="165357"/>
            <a:ext cx="4916130" cy="707886"/>
          </a:xfrm>
          <a:prstGeom prst="rect">
            <a:avLst/>
          </a:prstGeom>
          <a:noFill/>
        </p:spPr>
        <p:txBody>
          <a:bodyPr wrap="square" rtlCol="0">
            <a:spAutoFit/>
          </a:bodyPr>
          <a:lstStyle/>
          <a:p>
            <a:r>
              <a:rPr lang="en-US" sz="4000" dirty="0">
                <a:latin typeface="+mj-lt"/>
              </a:rPr>
              <a:t>SEQUENCE DIAGRAM</a:t>
            </a:r>
            <a:endParaRPr lang="en-IN" sz="4000" dirty="0">
              <a:latin typeface="+mj-lt"/>
            </a:endParaRPr>
          </a:p>
        </p:txBody>
      </p:sp>
      <p:sp>
        <p:nvSpPr>
          <p:cNvPr id="2" name="Flowchart: Predefined Process 1">
            <a:extLst>
              <a:ext uri="{FF2B5EF4-FFF2-40B4-BE49-F238E27FC236}">
                <a16:creationId xmlns:a16="http://schemas.microsoft.com/office/drawing/2014/main" id="{976F3F00-9CBE-86AB-DD29-5118906C41CB}"/>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id="{2F3AA7EB-5075-CC61-6E5B-18E33560AF82}"/>
              </a:ext>
            </a:extLst>
          </p:cNvPr>
          <p:cNvCxnSpPr>
            <a:cxnSpLocks/>
          </p:cNvCxnSpPr>
          <p:nvPr/>
        </p:nvCxnSpPr>
        <p:spPr>
          <a:xfrm>
            <a:off x="519212" y="808295"/>
            <a:ext cx="5212994"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CABDD7A8-A8CE-2E96-8B91-0576C3952369}"/>
              </a:ext>
            </a:extLst>
          </p:cNvPr>
          <p:cNvPicPr>
            <a:picLocks noChangeAspect="1"/>
          </p:cNvPicPr>
          <p:nvPr/>
        </p:nvPicPr>
        <p:blipFill>
          <a:blip r:embed="rId2"/>
          <a:stretch>
            <a:fillRect/>
          </a:stretch>
        </p:blipFill>
        <p:spPr>
          <a:xfrm>
            <a:off x="1356747" y="1038757"/>
            <a:ext cx="9468569" cy="5094497"/>
          </a:xfrm>
          <a:prstGeom prst="rect">
            <a:avLst/>
          </a:prstGeom>
        </p:spPr>
      </p:pic>
    </p:spTree>
    <p:extLst>
      <p:ext uri="{BB962C8B-B14F-4D97-AF65-F5344CB8AC3E}">
        <p14:creationId xmlns:p14="http://schemas.microsoft.com/office/powerpoint/2010/main" val="752834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edefined Process 1">
            <a:extLst>
              <a:ext uri="{FF2B5EF4-FFF2-40B4-BE49-F238E27FC236}">
                <a16:creationId xmlns:a16="http://schemas.microsoft.com/office/drawing/2014/main" id="{911F55E5-56C5-DEE4-3A14-D296AE855B8A}"/>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020CA9A0-EC45-3187-4012-3BAF99E07019}"/>
              </a:ext>
            </a:extLst>
          </p:cNvPr>
          <p:cNvPicPr>
            <a:picLocks noChangeAspect="1"/>
          </p:cNvPicPr>
          <p:nvPr/>
        </p:nvPicPr>
        <p:blipFill>
          <a:blip r:embed="rId2"/>
          <a:stretch>
            <a:fillRect/>
          </a:stretch>
        </p:blipFill>
        <p:spPr>
          <a:xfrm>
            <a:off x="2141062" y="1762170"/>
            <a:ext cx="7752558" cy="3929677"/>
          </a:xfrm>
          <a:prstGeom prst="rect">
            <a:avLst/>
          </a:prstGeom>
        </p:spPr>
      </p:pic>
      <p:sp>
        <p:nvSpPr>
          <p:cNvPr id="5" name="TextBox 4">
            <a:extLst>
              <a:ext uri="{FF2B5EF4-FFF2-40B4-BE49-F238E27FC236}">
                <a16:creationId xmlns:a16="http://schemas.microsoft.com/office/drawing/2014/main" id="{D4ABF1DD-377A-78DB-4FB6-5E5E7196D321}"/>
              </a:ext>
            </a:extLst>
          </p:cNvPr>
          <p:cNvSpPr txBox="1"/>
          <p:nvPr/>
        </p:nvSpPr>
        <p:spPr>
          <a:xfrm>
            <a:off x="853508" y="482984"/>
            <a:ext cx="5163833" cy="707886"/>
          </a:xfrm>
          <a:prstGeom prst="rect">
            <a:avLst/>
          </a:prstGeom>
          <a:noFill/>
        </p:spPr>
        <p:txBody>
          <a:bodyPr wrap="square" rtlCol="0">
            <a:spAutoFit/>
          </a:bodyPr>
          <a:lstStyle/>
          <a:p>
            <a:r>
              <a:rPr lang="en-US" sz="4000" dirty="0">
                <a:latin typeface="+mj-lt"/>
              </a:rPr>
              <a:t>COMPONENT DIAGRAM</a:t>
            </a:r>
            <a:endParaRPr lang="en-IN" sz="4000" dirty="0">
              <a:latin typeface="+mj-lt"/>
            </a:endParaRPr>
          </a:p>
        </p:txBody>
      </p:sp>
      <p:cxnSp>
        <p:nvCxnSpPr>
          <p:cNvPr id="6" name="Straight Connector 5">
            <a:extLst>
              <a:ext uri="{FF2B5EF4-FFF2-40B4-BE49-F238E27FC236}">
                <a16:creationId xmlns:a16="http://schemas.microsoft.com/office/drawing/2014/main" id="{1A143741-1479-A64F-9322-E358C46F6165}"/>
              </a:ext>
            </a:extLst>
          </p:cNvPr>
          <p:cNvCxnSpPr>
            <a:cxnSpLocks/>
          </p:cNvCxnSpPr>
          <p:nvPr/>
        </p:nvCxnSpPr>
        <p:spPr>
          <a:xfrm>
            <a:off x="1011481" y="1097691"/>
            <a:ext cx="5251667"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901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edefined Process 1">
            <a:extLst>
              <a:ext uri="{FF2B5EF4-FFF2-40B4-BE49-F238E27FC236}">
                <a16:creationId xmlns:a16="http://schemas.microsoft.com/office/drawing/2014/main" id="{C5D5C91A-CEDE-60BC-A943-F355CF183574}"/>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FA317C3-AAC0-CA3B-031A-836505E31F39}"/>
              </a:ext>
            </a:extLst>
          </p:cNvPr>
          <p:cNvSpPr txBox="1"/>
          <p:nvPr/>
        </p:nvSpPr>
        <p:spPr>
          <a:xfrm>
            <a:off x="853508" y="482984"/>
            <a:ext cx="5163833" cy="707886"/>
          </a:xfrm>
          <a:prstGeom prst="rect">
            <a:avLst/>
          </a:prstGeom>
          <a:noFill/>
        </p:spPr>
        <p:txBody>
          <a:bodyPr wrap="square" rtlCol="0">
            <a:spAutoFit/>
          </a:bodyPr>
          <a:lstStyle/>
          <a:p>
            <a:r>
              <a:rPr lang="en-US" sz="4000" dirty="0">
                <a:latin typeface="+mj-lt"/>
              </a:rPr>
              <a:t>DEPLOYMENT DIAGRAM</a:t>
            </a:r>
            <a:endParaRPr lang="en-IN" sz="4000" dirty="0">
              <a:latin typeface="+mj-lt"/>
            </a:endParaRPr>
          </a:p>
        </p:txBody>
      </p:sp>
      <p:cxnSp>
        <p:nvCxnSpPr>
          <p:cNvPr id="5" name="Straight Connector 4">
            <a:extLst>
              <a:ext uri="{FF2B5EF4-FFF2-40B4-BE49-F238E27FC236}">
                <a16:creationId xmlns:a16="http://schemas.microsoft.com/office/drawing/2014/main" id="{BBCE2AF4-3403-0615-9106-89D157350AE1}"/>
              </a:ext>
            </a:extLst>
          </p:cNvPr>
          <p:cNvCxnSpPr>
            <a:cxnSpLocks/>
          </p:cNvCxnSpPr>
          <p:nvPr/>
        </p:nvCxnSpPr>
        <p:spPr>
          <a:xfrm>
            <a:off x="981328" y="1063934"/>
            <a:ext cx="5212994"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3BAFF9F-1406-8E8F-2D6F-67E1A14A71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0028" y="1309248"/>
            <a:ext cx="7752668" cy="4962456"/>
          </a:xfrm>
          <a:prstGeom prst="rect">
            <a:avLst/>
          </a:prstGeom>
          <a:noFill/>
          <a:ln>
            <a:noFill/>
          </a:ln>
        </p:spPr>
      </p:pic>
    </p:spTree>
    <p:extLst>
      <p:ext uri="{BB962C8B-B14F-4D97-AF65-F5344CB8AC3E}">
        <p14:creationId xmlns:p14="http://schemas.microsoft.com/office/powerpoint/2010/main" val="3543325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1F8363-D758-77E5-07C6-1EE91B4EC3A2}"/>
              </a:ext>
            </a:extLst>
          </p:cNvPr>
          <p:cNvSpPr txBox="1"/>
          <p:nvPr/>
        </p:nvSpPr>
        <p:spPr>
          <a:xfrm>
            <a:off x="4402724" y="281984"/>
            <a:ext cx="4737999" cy="5586145"/>
          </a:xfrm>
          <a:prstGeom prst="rect">
            <a:avLst/>
          </a:prstGeom>
          <a:noFill/>
        </p:spPr>
        <p:txBody>
          <a:bodyPr wrap="square" rtlCol="0">
            <a:spAutoFit/>
          </a:bodyPr>
          <a:lstStyle/>
          <a:p>
            <a:endParaRPr lang="en-US" sz="1500" dirty="0">
              <a:latin typeface="Times New Roman" panose="02020603050405020304" pitchFamily="18" charset="0"/>
              <a:cs typeface="Times New Roman" panose="02020603050405020304" pitchFamily="18" charset="0"/>
            </a:endParaRPr>
          </a:p>
          <a:p>
            <a:pPr>
              <a:buNone/>
            </a:pPr>
            <a:r>
              <a:rPr lang="en-IN" b="0" dirty="0">
                <a:effectLst/>
                <a:latin typeface="Times New Roman" panose="02020603050405020304" pitchFamily="18" charset="0"/>
                <a:cs typeface="Times New Roman" panose="02020603050405020304" pitchFamily="18" charset="0"/>
              </a:rPr>
              <a:t>#define </a:t>
            </a:r>
            <a:r>
              <a:rPr lang="en-IN" b="0" dirty="0" err="1">
                <a:effectLst/>
                <a:latin typeface="Times New Roman" panose="02020603050405020304" pitchFamily="18" charset="0"/>
                <a:cs typeface="Times New Roman" panose="02020603050405020304" pitchFamily="18" charset="0"/>
              </a:rPr>
              <a:t>sensorDigital</a:t>
            </a:r>
            <a:r>
              <a:rPr lang="en-IN" b="0" dirty="0">
                <a:effectLst/>
                <a:latin typeface="Times New Roman" panose="02020603050405020304" pitchFamily="18" charset="0"/>
                <a:cs typeface="Times New Roman" panose="02020603050405020304" pitchFamily="18" charset="0"/>
              </a:rPr>
              <a:t> 2</a:t>
            </a:r>
          </a:p>
          <a:p>
            <a:pPr>
              <a:buNone/>
            </a:pPr>
            <a:r>
              <a:rPr lang="en-IN" b="0" dirty="0">
                <a:effectLst/>
                <a:latin typeface="Times New Roman" panose="02020603050405020304" pitchFamily="18" charset="0"/>
                <a:cs typeface="Times New Roman" panose="02020603050405020304" pitchFamily="18" charset="0"/>
              </a:rPr>
              <a:t>#define LED 3</a:t>
            </a:r>
          </a:p>
          <a:p>
            <a:pPr>
              <a:buNone/>
            </a:pPr>
            <a:r>
              <a:rPr lang="en-IN" b="0" dirty="0">
                <a:effectLst/>
                <a:latin typeface="Times New Roman" panose="02020603050405020304" pitchFamily="18" charset="0"/>
                <a:cs typeface="Times New Roman" panose="02020603050405020304" pitchFamily="18" charset="0"/>
              </a:rPr>
              <a:t>#define buzzer 4</a:t>
            </a:r>
          </a:p>
          <a:p>
            <a:pPr>
              <a:buNone/>
            </a:pPr>
            <a:r>
              <a:rPr lang="en-IN" b="0" dirty="0">
                <a:effectLst/>
                <a:latin typeface="Times New Roman" panose="02020603050405020304" pitchFamily="18" charset="0"/>
                <a:cs typeface="Times New Roman" panose="02020603050405020304" pitchFamily="18" charset="0"/>
              </a:rPr>
              <a:t>#define </a:t>
            </a:r>
            <a:r>
              <a:rPr lang="en-IN" b="0" dirty="0" err="1">
                <a:effectLst/>
                <a:latin typeface="Times New Roman" panose="02020603050405020304" pitchFamily="18" charset="0"/>
                <a:cs typeface="Times New Roman" panose="02020603050405020304" pitchFamily="18" charset="0"/>
              </a:rPr>
              <a:t>sensorAnalog</a:t>
            </a:r>
            <a:r>
              <a:rPr lang="en-IN" b="0" dirty="0">
                <a:effectLst/>
                <a:latin typeface="Times New Roman" panose="02020603050405020304" pitchFamily="18" charset="0"/>
                <a:cs typeface="Times New Roman" panose="02020603050405020304" pitchFamily="18" charset="0"/>
              </a:rPr>
              <a:t> A1</a:t>
            </a:r>
          </a:p>
          <a:p>
            <a:pPr>
              <a:buNone/>
            </a:pPr>
            <a:br>
              <a:rPr lang="en-IN" b="0" dirty="0">
                <a:effectLst/>
                <a:latin typeface="Times New Roman" panose="02020603050405020304" pitchFamily="18" charset="0"/>
                <a:cs typeface="Times New Roman" panose="02020603050405020304" pitchFamily="18" charset="0"/>
              </a:rPr>
            </a:br>
            <a:r>
              <a:rPr lang="en-IN" b="0" dirty="0">
                <a:effectLst/>
                <a:latin typeface="Times New Roman" panose="02020603050405020304" pitchFamily="18" charset="0"/>
                <a:cs typeface="Times New Roman" panose="02020603050405020304" pitchFamily="18" charset="0"/>
              </a:rPr>
              <a:t>void setup() {</a:t>
            </a:r>
          </a:p>
          <a:p>
            <a:pPr>
              <a:buNone/>
            </a:pP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pinMode</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sensorDigital</a:t>
            </a:r>
            <a:r>
              <a:rPr lang="en-IN" b="0" dirty="0">
                <a:effectLst/>
                <a:latin typeface="Times New Roman" panose="02020603050405020304" pitchFamily="18" charset="0"/>
                <a:cs typeface="Times New Roman" panose="02020603050405020304" pitchFamily="18" charset="0"/>
              </a:rPr>
              <a:t>, INPUT);</a:t>
            </a:r>
          </a:p>
          <a:p>
            <a:pPr>
              <a:buNone/>
            </a:pP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pinMode</a:t>
            </a:r>
            <a:r>
              <a:rPr lang="en-IN" b="0" dirty="0">
                <a:effectLst/>
                <a:latin typeface="Times New Roman" panose="02020603050405020304" pitchFamily="18" charset="0"/>
                <a:cs typeface="Times New Roman" panose="02020603050405020304" pitchFamily="18" charset="0"/>
              </a:rPr>
              <a:t>(LED, OUTPUT);</a:t>
            </a:r>
          </a:p>
          <a:p>
            <a:pPr>
              <a:buNone/>
            </a:pP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pinMode</a:t>
            </a:r>
            <a:r>
              <a:rPr lang="en-IN" b="0" dirty="0">
                <a:effectLst/>
                <a:latin typeface="Times New Roman" panose="02020603050405020304" pitchFamily="18" charset="0"/>
                <a:cs typeface="Times New Roman" panose="02020603050405020304" pitchFamily="18" charset="0"/>
              </a:rPr>
              <a:t>(buzzer, OUTPUT);</a:t>
            </a:r>
          </a:p>
          <a:p>
            <a:pPr>
              <a:buNone/>
            </a:pP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Serial.begin</a:t>
            </a:r>
            <a:r>
              <a:rPr lang="en-IN" b="0" dirty="0">
                <a:effectLst/>
                <a:latin typeface="Times New Roman" panose="02020603050405020304" pitchFamily="18" charset="0"/>
                <a:cs typeface="Times New Roman" panose="02020603050405020304" pitchFamily="18" charset="0"/>
              </a:rPr>
              <a:t>(9600);</a:t>
            </a:r>
          </a:p>
          <a:p>
            <a:pPr>
              <a:buNone/>
            </a:pPr>
            <a:r>
              <a:rPr lang="en-IN" b="0" dirty="0">
                <a:effectLst/>
                <a:latin typeface="Times New Roman" panose="02020603050405020304" pitchFamily="18" charset="0"/>
                <a:cs typeface="Times New Roman" panose="02020603050405020304" pitchFamily="18" charset="0"/>
              </a:rPr>
              <a:t>}</a:t>
            </a:r>
          </a:p>
          <a:p>
            <a:pPr>
              <a:buNone/>
            </a:pPr>
            <a:r>
              <a:rPr lang="en-IN" b="0" dirty="0">
                <a:effectLst/>
                <a:latin typeface="Times New Roman" panose="02020603050405020304" pitchFamily="18" charset="0"/>
                <a:cs typeface="Times New Roman" panose="02020603050405020304" pitchFamily="18" charset="0"/>
              </a:rPr>
              <a:t>void loop() {</a:t>
            </a:r>
          </a:p>
          <a:p>
            <a:pPr>
              <a:buNone/>
            </a:pPr>
            <a:r>
              <a:rPr lang="en-IN" b="0" dirty="0">
                <a:effectLst/>
                <a:latin typeface="Times New Roman" panose="02020603050405020304" pitchFamily="18" charset="0"/>
                <a:cs typeface="Times New Roman" panose="02020603050405020304" pitchFamily="18" charset="0"/>
              </a:rPr>
              <a:t>  bool digital = </a:t>
            </a:r>
            <a:r>
              <a:rPr lang="en-IN" b="0" dirty="0" err="1">
                <a:effectLst/>
                <a:latin typeface="Times New Roman" panose="02020603050405020304" pitchFamily="18" charset="0"/>
                <a:cs typeface="Times New Roman" panose="02020603050405020304" pitchFamily="18" charset="0"/>
              </a:rPr>
              <a:t>digitalRead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sensorDigital</a:t>
            </a:r>
            <a:r>
              <a:rPr lang="en-IN" b="0" dirty="0">
                <a:effectLst/>
                <a:latin typeface="Times New Roman" panose="02020603050405020304" pitchFamily="18" charset="0"/>
                <a:cs typeface="Times New Roman" panose="02020603050405020304" pitchFamily="18" charset="0"/>
              </a:rPr>
              <a:t>);</a:t>
            </a:r>
          </a:p>
          <a:p>
            <a:pPr>
              <a:buNone/>
            </a:pPr>
            <a:r>
              <a:rPr lang="en-IN" b="0" dirty="0">
                <a:effectLst/>
                <a:latin typeface="Times New Roman" panose="02020603050405020304" pitchFamily="18" charset="0"/>
                <a:cs typeface="Times New Roman" panose="02020603050405020304" pitchFamily="18" charset="0"/>
              </a:rPr>
              <a:t>  int </a:t>
            </a:r>
            <a:r>
              <a:rPr lang="en-IN" b="0" dirty="0" err="1">
                <a:effectLst/>
                <a:latin typeface="Times New Roman" panose="02020603050405020304" pitchFamily="18" charset="0"/>
                <a:cs typeface="Times New Roman" panose="02020603050405020304" pitchFamily="18" charset="0"/>
              </a:rPr>
              <a:t>analog</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analogRead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sensorAnalog</a:t>
            </a:r>
            <a:r>
              <a:rPr lang="en-IN" b="0" dirty="0">
                <a:effectLst/>
                <a:latin typeface="Times New Roman" panose="02020603050405020304" pitchFamily="18" charset="0"/>
                <a:cs typeface="Times New Roman" panose="02020603050405020304" pitchFamily="18" charset="0"/>
              </a:rPr>
              <a:t>);</a:t>
            </a:r>
          </a:p>
          <a:p>
            <a:pPr>
              <a:buNone/>
            </a:pPr>
            <a:r>
              <a:rPr lang="en-IN" dirty="0">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Serial.print</a:t>
            </a:r>
            <a:r>
              <a:rPr lang="en-IN" b="0" dirty="0">
                <a:effectLst/>
                <a:latin typeface="Times New Roman" panose="02020603050405020304" pitchFamily="18" charset="0"/>
                <a:cs typeface="Times New Roman" panose="02020603050405020304" pitchFamily="18" charset="0"/>
              </a:rPr>
              <a:t>("Analog value: ");</a:t>
            </a:r>
          </a:p>
          <a:p>
            <a:pPr>
              <a:buNone/>
            </a:pP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Serial.print</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analog</a:t>
            </a:r>
            <a:r>
              <a:rPr lang="en-IN" b="0" dirty="0">
                <a:effectLst/>
                <a:latin typeface="Times New Roman" panose="02020603050405020304" pitchFamily="18" charset="0"/>
                <a:cs typeface="Times New Roman" panose="02020603050405020304" pitchFamily="18" charset="0"/>
              </a:rPr>
              <a:t>);</a:t>
            </a:r>
          </a:p>
          <a:p>
            <a:pPr>
              <a:buNone/>
            </a:pP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Serial.print</a:t>
            </a:r>
            <a:r>
              <a:rPr lang="en-IN" b="0" dirty="0">
                <a:effectLst/>
                <a:latin typeface="Times New Roman" panose="02020603050405020304" pitchFamily="18" charset="0"/>
                <a:cs typeface="Times New Roman" panose="02020603050405020304" pitchFamily="18" charset="0"/>
              </a:rPr>
              <a:t>("\t");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Serial.print</a:t>
            </a:r>
            <a:r>
              <a:rPr lang="en-IN" b="0" dirty="0">
                <a:effectLst/>
                <a:latin typeface="Times New Roman" panose="02020603050405020304" pitchFamily="18" charset="0"/>
                <a:cs typeface="Times New Roman" panose="02020603050405020304" pitchFamily="18" charset="0"/>
              </a:rPr>
              <a:t>("Digital value: ");</a:t>
            </a:r>
          </a:p>
          <a:p>
            <a:r>
              <a:rPr lang="en-IN" sz="1800" b="0" dirty="0">
                <a:effectLst/>
                <a:latin typeface="Times New Roman" panose="02020603050405020304" pitchFamily="18" charset="0"/>
                <a:cs typeface="Times New Roman" panose="02020603050405020304" pitchFamily="18" charset="0"/>
              </a:rPr>
              <a:t>  </a:t>
            </a:r>
            <a:r>
              <a:rPr lang="en-IN" sz="1800" b="0" dirty="0" err="1">
                <a:effectLst/>
                <a:latin typeface="Times New Roman" panose="02020603050405020304" pitchFamily="18" charset="0"/>
                <a:cs typeface="Times New Roman" panose="02020603050405020304" pitchFamily="18" charset="0"/>
              </a:rPr>
              <a:t>Serial.print</a:t>
            </a:r>
            <a:r>
              <a:rPr lang="en-IN" sz="1800" b="0" dirty="0">
                <a:effectLst/>
                <a:latin typeface="Times New Roman" panose="02020603050405020304" pitchFamily="18" charset="0"/>
                <a:cs typeface="Times New Roman" panose="02020603050405020304" pitchFamily="18" charset="0"/>
              </a:rPr>
              <a:t>(digital);</a:t>
            </a:r>
          </a:p>
        </p:txBody>
      </p:sp>
      <p:sp>
        <p:nvSpPr>
          <p:cNvPr id="3" name="TextBox 2">
            <a:extLst>
              <a:ext uri="{FF2B5EF4-FFF2-40B4-BE49-F238E27FC236}">
                <a16:creationId xmlns:a16="http://schemas.microsoft.com/office/drawing/2014/main" id="{B0C634A6-CF4C-2C92-F63E-BBFE58FF58B5}"/>
              </a:ext>
            </a:extLst>
          </p:cNvPr>
          <p:cNvSpPr txBox="1"/>
          <p:nvPr/>
        </p:nvSpPr>
        <p:spPr>
          <a:xfrm>
            <a:off x="437361" y="367606"/>
            <a:ext cx="1449569" cy="584775"/>
          </a:xfrm>
          <a:prstGeom prst="rect">
            <a:avLst/>
          </a:prstGeom>
          <a:noFill/>
        </p:spPr>
        <p:txBody>
          <a:bodyPr wrap="square" rtlCol="0">
            <a:spAutoFit/>
          </a:bodyPr>
          <a:lstStyle/>
          <a:p>
            <a:r>
              <a:rPr lang="en-US" sz="3200" dirty="0"/>
              <a:t> </a:t>
            </a:r>
            <a:endParaRPr lang="en-IN" sz="3200" dirty="0"/>
          </a:p>
        </p:txBody>
      </p:sp>
      <p:sp>
        <p:nvSpPr>
          <p:cNvPr id="4" name="Flowchart: Predefined Process 3">
            <a:extLst>
              <a:ext uri="{FF2B5EF4-FFF2-40B4-BE49-F238E27FC236}">
                <a16:creationId xmlns:a16="http://schemas.microsoft.com/office/drawing/2014/main" id="{30538105-4D0C-C0E2-55E5-E83B5DA1E565}"/>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C7DCEFF-3468-54FF-5084-4035A5B00DFB}"/>
              </a:ext>
            </a:extLst>
          </p:cNvPr>
          <p:cNvSpPr txBox="1"/>
          <p:nvPr/>
        </p:nvSpPr>
        <p:spPr>
          <a:xfrm>
            <a:off x="562911" y="2545935"/>
            <a:ext cx="5163833" cy="707886"/>
          </a:xfrm>
          <a:prstGeom prst="rect">
            <a:avLst/>
          </a:prstGeom>
          <a:noFill/>
        </p:spPr>
        <p:txBody>
          <a:bodyPr wrap="square" rtlCol="0">
            <a:spAutoFit/>
          </a:bodyPr>
          <a:lstStyle/>
          <a:p>
            <a:r>
              <a:rPr lang="en-US" sz="4000" dirty="0">
                <a:latin typeface="+mj-lt"/>
              </a:rPr>
              <a:t>CODE</a:t>
            </a:r>
            <a:endParaRPr lang="en-IN" sz="4000" dirty="0">
              <a:latin typeface="+mj-lt"/>
            </a:endParaRPr>
          </a:p>
        </p:txBody>
      </p:sp>
      <p:cxnSp>
        <p:nvCxnSpPr>
          <p:cNvPr id="6" name="Straight Connector 5">
            <a:extLst>
              <a:ext uri="{FF2B5EF4-FFF2-40B4-BE49-F238E27FC236}">
                <a16:creationId xmlns:a16="http://schemas.microsoft.com/office/drawing/2014/main" id="{29F2C9A5-48CC-FF98-2841-EE92253A621A}"/>
              </a:ext>
            </a:extLst>
          </p:cNvPr>
          <p:cNvCxnSpPr>
            <a:cxnSpLocks/>
          </p:cNvCxnSpPr>
          <p:nvPr/>
        </p:nvCxnSpPr>
        <p:spPr>
          <a:xfrm>
            <a:off x="698787" y="3183194"/>
            <a:ext cx="2821161"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8457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881397-E59A-C5C8-336D-F6FEFDF491A7}"/>
              </a:ext>
            </a:extLst>
          </p:cNvPr>
          <p:cNvSpPr txBox="1"/>
          <p:nvPr/>
        </p:nvSpPr>
        <p:spPr>
          <a:xfrm>
            <a:off x="1483924" y="379475"/>
            <a:ext cx="4363906" cy="5632311"/>
          </a:xfrm>
          <a:prstGeom prst="rect">
            <a:avLst/>
          </a:prstGeom>
          <a:noFill/>
        </p:spPr>
        <p:txBody>
          <a:bodyPr wrap="square">
            <a:spAutoFit/>
          </a:bodyPr>
          <a:lstStyle/>
          <a:p>
            <a:pPr>
              <a:buNone/>
            </a:pPr>
            <a:r>
              <a:rPr lang="en-IN" sz="1800" b="0" dirty="0">
                <a:effectLst/>
                <a:latin typeface="Times New Roman" panose="02020603050405020304" pitchFamily="18" charset="0"/>
                <a:cs typeface="Times New Roman" panose="02020603050405020304" pitchFamily="18" charset="0"/>
              </a:rPr>
              <a:t>  </a:t>
            </a:r>
            <a:r>
              <a:rPr lang="en-IN" sz="1800" b="0" dirty="0" err="1">
                <a:effectLst/>
                <a:latin typeface="Times New Roman" panose="02020603050405020304" pitchFamily="18" charset="0"/>
                <a:cs typeface="Times New Roman" panose="02020603050405020304" pitchFamily="18" charset="0"/>
              </a:rPr>
              <a:t>Serial.print</a:t>
            </a:r>
            <a:r>
              <a:rPr lang="en-IN" sz="1800" b="0" dirty="0">
                <a:effectLst/>
                <a:latin typeface="Times New Roman" panose="02020603050405020304" pitchFamily="18" charset="0"/>
                <a:cs typeface="Times New Roman" panose="02020603050405020304" pitchFamily="18" charset="0"/>
              </a:rPr>
              <a:t>("\t");</a:t>
            </a:r>
          </a:p>
          <a:p>
            <a:pPr>
              <a:buNone/>
            </a:pPr>
            <a:r>
              <a:rPr lang="en-IN" b="0" dirty="0">
                <a:effectLst/>
                <a:latin typeface="Times New Roman" panose="02020603050405020304" pitchFamily="18" charset="0"/>
                <a:cs typeface="Times New Roman" panose="02020603050405020304" pitchFamily="18" charset="0"/>
              </a:rPr>
              <a:t>  String </a:t>
            </a:r>
            <a:r>
              <a:rPr lang="en-IN" b="0" dirty="0" err="1">
                <a:effectLst/>
                <a:latin typeface="Times New Roman" panose="02020603050405020304" pitchFamily="18" charset="0"/>
                <a:cs typeface="Times New Roman" panose="02020603050405020304" pitchFamily="18" charset="0"/>
              </a:rPr>
              <a:t>alcoholLevel</a:t>
            </a:r>
            <a:r>
              <a:rPr lang="en-IN" b="0" dirty="0">
                <a:effectLst/>
                <a:latin typeface="Times New Roman" panose="02020603050405020304" pitchFamily="18" charset="0"/>
                <a:cs typeface="Times New Roman" panose="02020603050405020304" pitchFamily="18" charset="0"/>
              </a:rPr>
              <a:t>;</a:t>
            </a:r>
          </a:p>
          <a:p>
            <a:pPr>
              <a:buNone/>
            </a:pPr>
            <a:r>
              <a:rPr lang="en-IN" b="0" dirty="0">
                <a:effectLst/>
                <a:latin typeface="Times New Roman" panose="02020603050405020304" pitchFamily="18" charset="0"/>
                <a:cs typeface="Times New Roman" panose="02020603050405020304" pitchFamily="18" charset="0"/>
              </a:rPr>
              <a:t>  if (</a:t>
            </a:r>
            <a:r>
              <a:rPr lang="en-IN" b="0" dirty="0" err="1">
                <a:effectLst/>
                <a:latin typeface="Times New Roman" panose="02020603050405020304" pitchFamily="18" charset="0"/>
                <a:cs typeface="Times New Roman" panose="02020603050405020304" pitchFamily="18" charset="0"/>
              </a:rPr>
              <a:t>analog</a:t>
            </a:r>
            <a:r>
              <a:rPr lang="en-IN" b="0" dirty="0">
                <a:effectLst/>
                <a:latin typeface="Times New Roman" panose="02020603050405020304" pitchFamily="18" charset="0"/>
                <a:cs typeface="Times New Roman" panose="02020603050405020304" pitchFamily="18" charset="0"/>
              </a:rPr>
              <a:t> &lt; 200) {</a:t>
            </a:r>
          </a:p>
          <a:p>
            <a:pPr>
              <a:buNone/>
            </a:pP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alcoholLevel</a:t>
            </a:r>
            <a:r>
              <a:rPr lang="en-IN" b="0" dirty="0">
                <a:effectLst/>
                <a:latin typeface="Times New Roman" panose="02020603050405020304" pitchFamily="18" charset="0"/>
                <a:cs typeface="Times New Roman" panose="02020603050405020304" pitchFamily="18" charset="0"/>
              </a:rPr>
              <a:t> = "Low";</a:t>
            </a:r>
          </a:p>
          <a:p>
            <a:pPr>
              <a:buNone/>
            </a:pPr>
            <a:r>
              <a:rPr lang="en-IN" b="0" dirty="0">
                <a:effectLst/>
                <a:latin typeface="Times New Roman" panose="02020603050405020304" pitchFamily="18" charset="0"/>
                <a:cs typeface="Times New Roman" panose="02020603050405020304" pitchFamily="18" charset="0"/>
              </a:rPr>
              <a:t>  } else if (</a:t>
            </a:r>
            <a:r>
              <a:rPr lang="en-IN" b="0" dirty="0" err="1">
                <a:effectLst/>
                <a:latin typeface="Times New Roman" panose="02020603050405020304" pitchFamily="18" charset="0"/>
                <a:cs typeface="Times New Roman" panose="02020603050405020304" pitchFamily="18" charset="0"/>
              </a:rPr>
              <a:t>analog</a:t>
            </a:r>
            <a:r>
              <a:rPr lang="en-IN" b="0" dirty="0">
                <a:effectLst/>
                <a:latin typeface="Times New Roman" panose="02020603050405020304" pitchFamily="18" charset="0"/>
                <a:cs typeface="Times New Roman" panose="02020603050405020304" pitchFamily="18" charset="0"/>
              </a:rPr>
              <a:t> &lt; 700) {</a:t>
            </a:r>
          </a:p>
          <a:p>
            <a:pPr>
              <a:buNone/>
            </a:pP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alcoholLevel</a:t>
            </a:r>
            <a:r>
              <a:rPr lang="en-IN" b="0" dirty="0">
                <a:effectLst/>
                <a:latin typeface="Times New Roman" panose="02020603050405020304" pitchFamily="18" charset="0"/>
                <a:cs typeface="Times New Roman" panose="02020603050405020304" pitchFamily="18" charset="0"/>
              </a:rPr>
              <a:t> = "Moderate";</a:t>
            </a:r>
          </a:p>
          <a:p>
            <a:pPr>
              <a:buNone/>
            </a:pPr>
            <a:r>
              <a:rPr lang="en-IN" b="0" dirty="0">
                <a:effectLst/>
                <a:latin typeface="Times New Roman" panose="02020603050405020304" pitchFamily="18" charset="0"/>
                <a:cs typeface="Times New Roman" panose="02020603050405020304" pitchFamily="18" charset="0"/>
              </a:rPr>
              <a:t>  } else {</a:t>
            </a:r>
          </a:p>
          <a:p>
            <a:pPr>
              <a:buNone/>
            </a:pP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alcoholLevel</a:t>
            </a:r>
            <a:r>
              <a:rPr lang="en-IN" b="0" dirty="0">
                <a:effectLst/>
                <a:latin typeface="Times New Roman" panose="02020603050405020304" pitchFamily="18" charset="0"/>
                <a:cs typeface="Times New Roman" panose="02020603050405020304" pitchFamily="18" charset="0"/>
              </a:rPr>
              <a:t> = "High";</a:t>
            </a:r>
          </a:p>
          <a:p>
            <a:pPr>
              <a:buNone/>
            </a:pPr>
            <a:r>
              <a:rPr lang="en-IN" b="0" dirty="0">
                <a:effectLst/>
                <a:latin typeface="Times New Roman" panose="02020603050405020304" pitchFamily="18" charset="0"/>
                <a:cs typeface="Times New Roman" panose="02020603050405020304" pitchFamily="18" charset="0"/>
              </a:rPr>
              <a:t>  }</a:t>
            </a:r>
          </a:p>
          <a:p>
            <a:pPr>
              <a:buNone/>
            </a:pP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Serial.print</a:t>
            </a:r>
            <a:r>
              <a:rPr lang="en-IN" b="0" dirty="0">
                <a:effectLst/>
                <a:latin typeface="Times New Roman" panose="02020603050405020304" pitchFamily="18" charset="0"/>
                <a:cs typeface="Times New Roman" panose="02020603050405020304" pitchFamily="18" charset="0"/>
              </a:rPr>
              <a:t>("Estimated Alcohol Level: ");</a:t>
            </a:r>
          </a:p>
          <a:p>
            <a:pPr>
              <a:buNone/>
            </a:pP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Serial.println</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alcoholLevel</a:t>
            </a:r>
            <a:r>
              <a:rPr lang="en-IN" b="0" dirty="0">
                <a:effectLst/>
                <a:latin typeface="Times New Roman" panose="02020603050405020304" pitchFamily="18" charset="0"/>
                <a:cs typeface="Times New Roman" panose="02020603050405020304" pitchFamily="18" charset="0"/>
              </a:rPr>
              <a:t>);</a:t>
            </a:r>
          </a:p>
          <a:p>
            <a:pPr>
              <a:buNone/>
            </a:pPr>
            <a:r>
              <a:rPr lang="en-IN" b="0" dirty="0">
                <a:effectLst/>
                <a:latin typeface="Times New Roman" panose="02020603050405020304" pitchFamily="18" charset="0"/>
                <a:cs typeface="Times New Roman" panose="02020603050405020304" pitchFamily="18" charset="0"/>
              </a:rPr>
              <a:t>if (</a:t>
            </a:r>
            <a:r>
              <a:rPr lang="en-IN" b="0" dirty="0" err="1">
                <a:effectLst/>
                <a:latin typeface="Times New Roman" panose="02020603050405020304" pitchFamily="18" charset="0"/>
                <a:cs typeface="Times New Roman" panose="02020603050405020304" pitchFamily="18" charset="0"/>
              </a:rPr>
              <a:t>analog</a:t>
            </a:r>
            <a:r>
              <a:rPr lang="en-IN" b="0" dirty="0">
                <a:effectLst/>
                <a:latin typeface="Times New Roman" panose="02020603050405020304" pitchFamily="18" charset="0"/>
                <a:cs typeface="Times New Roman" panose="02020603050405020304" pitchFamily="18" charset="0"/>
              </a:rPr>
              <a:t> &gt; 600) {</a:t>
            </a:r>
          </a:p>
          <a:p>
            <a:pPr>
              <a:buNone/>
            </a:pP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digitalWrite</a:t>
            </a:r>
            <a:r>
              <a:rPr lang="en-IN" b="0" dirty="0">
                <a:effectLst/>
                <a:latin typeface="Times New Roman" panose="02020603050405020304" pitchFamily="18" charset="0"/>
                <a:cs typeface="Times New Roman" panose="02020603050405020304" pitchFamily="18" charset="0"/>
              </a:rPr>
              <a:t>(LED, HIGH);</a:t>
            </a:r>
          </a:p>
          <a:p>
            <a:pPr>
              <a:buNone/>
            </a:pP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digitalWrite</a:t>
            </a:r>
            <a:r>
              <a:rPr lang="en-IN" b="0" dirty="0">
                <a:effectLst/>
                <a:latin typeface="Times New Roman" panose="02020603050405020304" pitchFamily="18" charset="0"/>
                <a:cs typeface="Times New Roman" panose="02020603050405020304" pitchFamily="18" charset="0"/>
              </a:rPr>
              <a:t>(buzzer, HIGH);</a:t>
            </a:r>
          </a:p>
          <a:p>
            <a:pPr>
              <a:buNone/>
            </a:pPr>
            <a:r>
              <a:rPr lang="en-IN" b="0" dirty="0">
                <a:effectLst/>
                <a:latin typeface="Times New Roman" panose="02020603050405020304" pitchFamily="18" charset="0"/>
                <a:cs typeface="Times New Roman" panose="02020603050405020304" pitchFamily="18" charset="0"/>
              </a:rPr>
              <a:t>  } else {</a:t>
            </a:r>
          </a:p>
          <a:p>
            <a:pPr>
              <a:buNone/>
            </a:pP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digitalWrite</a:t>
            </a:r>
            <a:r>
              <a:rPr lang="en-IN" b="0" dirty="0">
                <a:effectLst/>
                <a:latin typeface="Times New Roman" panose="02020603050405020304" pitchFamily="18" charset="0"/>
                <a:cs typeface="Times New Roman" panose="02020603050405020304" pitchFamily="18" charset="0"/>
              </a:rPr>
              <a:t>(LED, LOW);</a:t>
            </a:r>
          </a:p>
          <a:p>
            <a:pPr>
              <a:buNone/>
            </a:pP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digitalWrite</a:t>
            </a:r>
            <a:r>
              <a:rPr lang="en-IN" b="0" dirty="0">
                <a:effectLst/>
                <a:latin typeface="Times New Roman" panose="02020603050405020304" pitchFamily="18" charset="0"/>
                <a:cs typeface="Times New Roman" panose="02020603050405020304" pitchFamily="18" charset="0"/>
              </a:rPr>
              <a:t>(buzzer, LOW);</a:t>
            </a:r>
          </a:p>
          <a:p>
            <a:pPr>
              <a:buNone/>
            </a:pPr>
            <a:r>
              <a:rPr lang="en-IN" b="0" dirty="0">
                <a:effectLst/>
                <a:latin typeface="Times New Roman" panose="02020603050405020304" pitchFamily="18" charset="0"/>
                <a:cs typeface="Times New Roman" panose="02020603050405020304" pitchFamily="18" charset="0"/>
              </a:rPr>
              <a:t>  }</a:t>
            </a:r>
          </a:p>
          <a:p>
            <a:pPr>
              <a:buNone/>
            </a:pPr>
            <a:r>
              <a:rPr lang="en-IN" b="0" dirty="0">
                <a:effectLst/>
                <a:latin typeface="Times New Roman" panose="02020603050405020304" pitchFamily="18" charset="0"/>
                <a:cs typeface="Times New Roman" panose="02020603050405020304" pitchFamily="18" charset="0"/>
              </a:rPr>
              <a:t>delay(1000); </a:t>
            </a:r>
          </a:p>
          <a:p>
            <a:r>
              <a:rPr lang="en-IN" b="0" dirty="0">
                <a:effectLst/>
                <a:latin typeface="Times New Roman" panose="02020603050405020304" pitchFamily="18" charset="0"/>
                <a:cs typeface="Times New Roman" panose="02020603050405020304" pitchFamily="18" charset="0"/>
              </a:rPr>
              <a:t>}</a:t>
            </a:r>
          </a:p>
        </p:txBody>
      </p:sp>
      <p:sp>
        <p:nvSpPr>
          <p:cNvPr id="2" name="Flowchart: Predefined Process 1">
            <a:extLst>
              <a:ext uri="{FF2B5EF4-FFF2-40B4-BE49-F238E27FC236}">
                <a16:creationId xmlns:a16="http://schemas.microsoft.com/office/drawing/2014/main" id="{01B57EE8-0721-8612-5009-4D6C0AF7158A}"/>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76431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864574-9B3E-6FEF-A6D2-CE37FCD46F9D}"/>
              </a:ext>
            </a:extLst>
          </p:cNvPr>
          <p:cNvSpPr txBox="1"/>
          <p:nvPr/>
        </p:nvSpPr>
        <p:spPr>
          <a:xfrm>
            <a:off x="3050458" y="-210778"/>
            <a:ext cx="6100916" cy="646331"/>
          </a:xfrm>
          <a:prstGeom prst="rect">
            <a:avLst/>
          </a:prstGeom>
          <a:noFill/>
        </p:spPr>
        <p:txBody>
          <a:bodyPr wrap="square">
            <a:spAutoFit/>
          </a:bodyPr>
          <a:lstStyle/>
          <a:p>
            <a:endParaRPr lang="en-IN" dirty="0"/>
          </a:p>
          <a:p>
            <a:r>
              <a:rPr lang="en-IN" dirty="0"/>
              <a:t>   </a:t>
            </a:r>
          </a:p>
        </p:txBody>
      </p:sp>
      <p:sp>
        <p:nvSpPr>
          <p:cNvPr id="2" name="TextBox 1">
            <a:extLst>
              <a:ext uri="{FF2B5EF4-FFF2-40B4-BE49-F238E27FC236}">
                <a16:creationId xmlns:a16="http://schemas.microsoft.com/office/drawing/2014/main" id="{8AC59F72-D57E-7071-A5C2-42963A122265}"/>
              </a:ext>
            </a:extLst>
          </p:cNvPr>
          <p:cNvSpPr txBox="1"/>
          <p:nvPr/>
        </p:nvSpPr>
        <p:spPr>
          <a:xfrm>
            <a:off x="468541" y="353841"/>
            <a:ext cx="5163833" cy="707886"/>
          </a:xfrm>
          <a:prstGeom prst="rect">
            <a:avLst/>
          </a:prstGeom>
          <a:noFill/>
        </p:spPr>
        <p:txBody>
          <a:bodyPr wrap="square" rtlCol="0">
            <a:spAutoFit/>
          </a:bodyPr>
          <a:lstStyle/>
          <a:p>
            <a:r>
              <a:rPr lang="en-US" sz="4000" dirty="0">
                <a:latin typeface="+mj-lt"/>
              </a:rPr>
              <a:t>RESULTS</a:t>
            </a:r>
            <a:endParaRPr lang="en-IN" sz="4000" dirty="0">
              <a:latin typeface="+mj-lt"/>
            </a:endParaRPr>
          </a:p>
        </p:txBody>
      </p:sp>
      <p:cxnSp>
        <p:nvCxnSpPr>
          <p:cNvPr id="4" name="Straight Connector 3">
            <a:extLst>
              <a:ext uri="{FF2B5EF4-FFF2-40B4-BE49-F238E27FC236}">
                <a16:creationId xmlns:a16="http://schemas.microsoft.com/office/drawing/2014/main" id="{08269CD3-62EA-F25B-68AF-14C556C4876E}"/>
              </a:ext>
            </a:extLst>
          </p:cNvPr>
          <p:cNvCxnSpPr>
            <a:cxnSpLocks/>
          </p:cNvCxnSpPr>
          <p:nvPr/>
        </p:nvCxnSpPr>
        <p:spPr>
          <a:xfrm>
            <a:off x="541470" y="990600"/>
            <a:ext cx="2821161"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1885329-9B3C-EC94-9197-46BEA3C14694}"/>
              </a:ext>
            </a:extLst>
          </p:cNvPr>
          <p:cNvPicPr>
            <a:picLocks noChangeAspect="1"/>
          </p:cNvPicPr>
          <p:nvPr/>
        </p:nvPicPr>
        <p:blipFill>
          <a:blip r:embed="rId2"/>
          <a:stretch>
            <a:fillRect/>
          </a:stretch>
        </p:blipFill>
        <p:spPr>
          <a:xfrm rot="16200000">
            <a:off x="3357562" y="-507590"/>
            <a:ext cx="5476875" cy="8915400"/>
          </a:xfrm>
          <a:prstGeom prst="rect">
            <a:avLst/>
          </a:prstGeom>
        </p:spPr>
      </p:pic>
    </p:spTree>
    <p:extLst>
      <p:ext uri="{BB962C8B-B14F-4D97-AF65-F5344CB8AC3E}">
        <p14:creationId xmlns:p14="http://schemas.microsoft.com/office/powerpoint/2010/main" val="2963109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941491-D0BF-1835-BF8A-1E9AB0DAB70B}"/>
              </a:ext>
            </a:extLst>
          </p:cNvPr>
          <p:cNvPicPr>
            <a:picLocks noChangeAspect="1"/>
          </p:cNvPicPr>
          <p:nvPr/>
        </p:nvPicPr>
        <p:blipFill>
          <a:blip r:embed="rId2"/>
          <a:stretch>
            <a:fillRect/>
          </a:stretch>
        </p:blipFill>
        <p:spPr>
          <a:xfrm>
            <a:off x="940539" y="852762"/>
            <a:ext cx="10169913" cy="5152475"/>
          </a:xfrm>
          <a:prstGeom prst="rect">
            <a:avLst/>
          </a:prstGeom>
        </p:spPr>
      </p:pic>
    </p:spTree>
    <p:extLst>
      <p:ext uri="{BB962C8B-B14F-4D97-AF65-F5344CB8AC3E}">
        <p14:creationId xmlns:p14="http://schemas.microsoft.com/office/powerpoint/2010/main" val="3199066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8687DE-A419-D1ED-4DBD-4706228CF091}"/>
              </a:ext>
            </a:extLst>
          </p:cNvPr>
          <p:cNvPicPr>
            <a:picLocks noChangeAspect="1"/>
          </p:cNvPicPr>
          <p:nvPr/>
        </p:nvPicPr>
        <p:blipFill>
          <a:blip r:embed="rId2"/>
          <a:stretch>
            <a:fillRect/>
          </a:stretch>
        </p:blipFill>
        <p:spPr>
          <a:xfrm>
            <a:off x="373626" y="475457"/>
            <a:ext cx="11444748" cy="5454802"/>
          </a:xfrm>
          <a:prstGeom prst="rect">
            <a:avLst/>
          </a:prstGeom>
        </p:spPr>
      </p:pic>
      <p:sp>
        <p:nvSpPr>
          <p:cNvPr id="2" name="Flowchart: Predefined Process 1">
            <a:extLst>
              <a:ext uri="{FF2B5EF4-FFF2-40B4-BE49-F238E27FC236}">
                <a16:creationId xmlns:a16="http://schemas.microsoft.com/office/drawing/2014/main" id="{3FDA0018-37DE-5B0E-48B1-49A70E637F4A}"/>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57397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41F443-973C-E621-054A-8B6E488E0253}"/>
              </a:ext>
            </a:extLst>
          </p:cNvPr>
          <p:cNvPicPr>
            <a:picLocks noChangeAspect="1"/>
          </p:cNvPicPr>
          <p:nvPr/>
        </p:nvPicPr>
        <p:blipFill>
          <a:blip r:embed="rId2"/>
          <a:stretch>
            <a:fillRect/>
          </a:stretch>
        </p:blipFill>
        <p:spPr>
          <a:xfrm>
            <a:off x="434163" y="265034"/>
            <a:ext cx="11323674" cy="5767666"/>
          </a:xfrm>
          <a:prstGeom prst="rect">
            <a:avLst/>
          </a:prstGeom>
        </p:spPr>
      </p:pic>
      <p:sp>
        <p:nvSpPr>
          <p:cNvPr id="2" name="Flowchart: Predefined Process 1">
            <a:extLst>
              <a:ext uri="{FF2B5EF4-FFF2-40B4-BE49-F238E27FC236}">
                <a16:creationId xmlns:a16="http://schemas.microsoft.com/office/drawing/2014/main" id="{5971F5B7-0EC9-2102-EA45-3E83654E5F78}"/>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91909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5824A6-B564-E8AB-254E-057D757AC893}"/>
              </a:ext>
            </a:extLst>
          </p:cNvPr>
          <p:cNvPicPr>
            <a:picLocks noChangeAspect="1"/>
          </p:cNvPicPr>
          <p:nvPr/>
        </p:nvPicPr>
        <p:blipFill>
          <a:blip r:embed="rId2"/>
          <a:stretch>
            <a:fillRect/>
          </a:stretch>
        </p:blipFill>
        <p:spPr>
          <a:xfrm>
            <a:off x="242398" y="324464"/>
            <a:ext cx="11707203" cy="5646003"/>
          </a:xfrm>
          <a:prstGeom prst="rect">
            <a:avLst/>
          </a:prstGeom>
        </p:spPr>
      </p:pic>
      <p:sp>
        <p:nvSpPr>
          <p:cNvPr id="2" name="Flowchart: Predefined Process 1">
            <a:extLst>
              <a:ext uri="{FF2B5EF4-FFF2-40B4-BE49-F238E27FC236}">
                <a16:creationId xmlns:a16="http://schemas.microsoft.com/office/drawing/2014/main" id="{A1A7DB9C-EB17-9017-F124-F272C6D56A07}"/>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73926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77F72-B036-1A2E-ABF9-518E04E4DE17}"/>
              </a:ext>
            </a:extLst>
          </p:cNvPr>
          <p:cNvSpPr>
            <a:spLocks noGrp="1"/>
          </p:cNvSpPr>
          <p:nvPr>
            <p:ph type="title"/>
          </p:nvPr>
        </p:nvSpPr>
        <p:spPr>
          <a:xfrm>
            <a:off x="855407" y="682539"/>
            <a:ext cx="9629177" cy="782038"/>
          </a:xfrm>
        </p:spPr>
        <p:txBody>
          <a:bodyPr>
            <a:normAutofit/>
          </a:bodyPr>
          <a:lstStyle/>
          <a:p>
            <a:r>
              <a:rPr lang="en-US" sz="4000" dirty="0"/>
              <a:t>ABSTRACT</a:t>
            </a:r>
            <a:endParaRPr lang="en-IN" sz="4000" dirty="0"/>
          </a:p>
        </p:txBody>
      </p:sp>
      <p:sp>
        <p:nvSpPr>
          <p:cNvPr id="4" name="Rectangle 1">
            <a:extLst>
              <a:ext uri="{FF2B5EF4-FFF2-40B4-BE49-F238E27FC236}">
                <a16:creationId xmlns:a16="http://schemas.microsoft.com/office/drawing/2014/main" id="{0D6592F2-FBF9-8B6F-8D78-68B335B0A803}"/>
              </a:ext>
            </a:extLst>
          </p:cNvPr>
          <p:cNvSpPr>
            <a:spLocks noGrp="1" noChangeArrowheads="1"/>
          </p:cNvSpPr>
          <p:nvPr>
            <p:ph idx="1"/>
          </p:nvPr>
        </p:nvSpPr>
        <p:spPr bwMode="auto">
          <a:xfrm>
            <a:off x="1031536" y="1073558"/>
            <a:ext cx="10229993" cy="4287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endParaRPr lang="en-IN" sz="18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 In recent years, drunk driving has claimed many lives, and it places people at risk on the roads, both behind the wheel and in pedestrian shoes. The system employs an MQ-3 alcohol sensor to assess the alcohol level in breath on the entry of a driver into the vehicle. If alcohol above a certain level is detected, some safety measures are taken. The buzzer sounds an alarm, and the seat's vibration motor warns the driver. Further, an LED warning system alerts the surrounding individuals. </a:t>
            </a:r>
          </a:p>
          <a:p>
            <a:pPr algn="just">
              <a:lnSpc>
                <a:spcPct val="150000"/>
              </a:lnSpc>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This kind of integration with IoT technology allows for real-time monitoring and instant alerts, thereby making this system a proactive solution to prevent any drunk-driving incident. All these features put together by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IntoxiCheck</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to prevent accidents are the detection of alcohol, alerting in real-time, and communication for emergencies, thus encouraging responsible driving. </a:t>
            </a:r>
          </a:p>
        </p:txBody>
      </p:sp>
      <p:cxnSp>
        <p:nvCxnSpPr>
          <p:cNvPr id="3" name="Straight Connector 2">
            <a:extLst>
              <a:ext uri="{FF2B5EF4-FFF2-40B4-BE49-F238E27FC236}">
                <a16:creationId xmlns:a16="http://schemas.microsoft.com/office/drawing/2014/main" id="{5BE5A197-4808-A2BF-E1E4-58F4EDABD62D}"/>
              </a:ext>
            </a:extLst>
          </p:cNvPr>
          <p:cNvCxnSpPr/>
          <p:nvPr/>
        </p:nvCxnSpPr>
        <p:spPr>
          <a:xfrm>
            <a:off x="930471" y="1297858"/>
            <a:ext cx="4925961"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5" name="Flowchart: Predefined Process 4">
            <a:extLst>
              <a:ext uri="{FF2B5EF4-FFF2-40B4-BE49-F238E27FC236}">
                <a16:creationId xmlns:a16="http://schemas.microsoft.com/office/drawing/2014/main" id="{59FF3506-7D2D-CDD3-FC12-57027502A377}"/>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35839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017E7508-A7CA-1591-FE62-6EA40153541A}"/>
              </a:ext>
            </a:extLst>
          </p:cNvPr>
          <p:cNvGraphicFramePr>
            <a:graphicFrameLocks noGrp="1"/>
          </p:cNvGraphicFramePr>
          <p:nvPr>
            <p:extLst>
              <p:ext uri="{D42A27DB-BD31-4B8C-83A1-F6EECF244321}">
                <p14:modId xmlns:p14="http://schemas.microsoft.com/office/powerpoint/2010/main" val="4208738562"/>
              </p:ext>
            </p:extLst>
          </p:nvPr>
        </p:nvGraphicFramePr>
        <p:xfrm>
          <a:off x="813764" y="1037887"/>
          <a:ext cx="10936452" cy="4005582"/>
        </p:xfrm>
        <a:graphic>
          <a:graphicData uri="http://schemas.openxmlformats.org/drawingml/2006/table">
            <a:tbl>
              <a:tblPr/>
              <a:tblGrid>
                <a:gridCol w="1270674">
                  <a:extLst>
                    <a:ext uri="{9D8B030D-6E8A-4147-A177-3AD203B41FA5}">
                      <a16:colId xmlns:a16="http://schemas.microsoft.com/office/drawing/2014/main" val="4111529983"/>
                    </a:ext>
                  </a:extLst>
                </a:gridCol>
                <a:gridCol w="1730478">
                  <a:extLst>
                    <a:ext uri="{9D8B030D-6E8A-4147-A177-3AD203B41FA5}">
                      <a16:colId xmlns:a16="http://schemas.microsoft.com/office/drawing/2014/main" val="4119871986"/>
                    </a:ext>
                  </a:extLst>
                </a:gridCol>
                <a:gridCol w="2054942">
                  <a:extLst>
                    <a:ext uri="{9D8B030D-6E8A-4147-A177-3AD203B41FA5}">
                      <a16:colId xmlns:a16="http://schemas.microsoft.com/office/drawing/2014/main" val="2756387905"/>
                    </a:ext>
                  </a:extLst>
                </a:gridCol>
                <a:gridCol w="2310580">
                  <a:extLst>
                    <a:ext uri="{9D8B030D-6E8A-4147-A177-3AD203B41FA5}">
                      <a16:colId xmlns:a16="http://schemas.microsoft.com/office/drawing/2014/main" val="1812609171"/>
                    </a:ext>
                  </a:extLst>
                </a:gridCol>
                <a:gridCol w="1986117">
                  <a:extLst>
                    <a:ext uri="{9D8B030D-6E8A-4147-A177-3AD203B41FA5}">
                      <a16:colId xmlns:a16="http://schemas.microsoft.com/office/drawing/2014/main" val="1301201155"/>
                    </a:ext>
                  </a:extLst>
                </a:gridCol>
                <a:gridCol w="1583661">
                  <a:extLst>
                    <a:ext uri="{9D8B030D-6E8A-4147-A177-3AD203B41FA5}">
                      <a16:colId xmlns:a16="http://schemas.microsoft.com/office/drawing/2014/main" val="1364197407"/>
                    </a:ext>
                  </a:extLst>
                </a:gridCol>
              </a:tblGrid>
              <a:tr h="900213">
                <a:tc>
                  <a:txBody>
                    <a:bodyPr/>
                    <a:lstStyle/>
                    <a:p>
                      <a:pPr>
                        <a:spcBef>
                          <a:spcPts val="5"/>
                        </a:spcBef>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Test Case ID</a:t>
                      </a:r>
                    </a:p>
                  </a:txBody>
                  <a:tcPr marL="9525" marR="9525" marT="9525" marB="9525" anchor="ctr">
                    <a:lnL>
                      <a:noFill/>
                    </a:lnL>
                    <a:lnR>
                      <a:noFill/>
                    </a:lnR>
                    <a:lnT>
                      <a:noFill/>
                    </a:lnT>
                    <a:lnB>
                      <a:noFill/>
                    </a:lnB>
                    <a:noFill/>
                  </a:tcPr>
                </a:tc>
                <a:tc>
                  <a:txBody>
                    <a:bodyPr/>
                    <a:lstStyle/>
                    <a:p>
                      <a:pPr>
                        <a:spcBef>
                          <a:spcPts val="5"/>
                        </a:spcBef>
                        <a:buNone/>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Test Case Name</a:t>
                      </a:r>
                    </a:p>
                  </a:txBody>
                  <a:tcPr marL="9525" marR="9525" marT="9525" marB="9525" anchor="ctr">
                    <a:lnL>
                      <a:noFill/>
                    </a:lnL>
                    <a:lnR>
                      <a:noFill/>
                    </a:lnR>
                    <a:lnT>
                      <a:noFill/>
                    </a:lnT>
                    <a:lnB>
                      <a:noFill/>
                    </a:lnB>
                    <a:noFill/>
                  </a:tcPr>
                </a:tc>
                <a:tc>
                  <a:txBody>
                    <a:bodyPr/>
                    <a:lstStyle/>
                    <a:p>
                      <a:pPr>
                        <a:spcBef>
                          <a:spcPts val="5"/>
                        </a:spcBef>
                        <a:buNone/>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Test Description</a:t>
                      </a:r>
                    </a:p>
                  </a:txBody>
                  <a:tcPr marL="9525" marR="9525" marT="9525" marB="9525" anchor="ctr">
                    <a:lnL>
                      <a:noFill/>
                    </a:lnL>
                    <a:lnR>
                      <a:noFill/>
                    </a:lnR>
                    <a:lnT>
                      <a:noFill/>
                    </a:lnT>
                    <a:lnB>
                      <a:noFill/>
                    </a:lnB>
                    <a:noFill/>
                  </a:tcPr>
                </a:tc>
                <a:tc>
                  <a:txBody>
                    <a:bodyPr/>
                    <a:lstStyle/>
                    <a:p>
                      <a:pPr>
                        <a:spcBef>
                          <a:spcPts val="5"/>
                        </a:spcBef>
                        <a:buNone/>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Expected Output</a:t>
                      </a:r>
                    </a:p>
                  </a:txBody>
                  <a:tcPr marL="9525" marR="9525" marT="9525" marB="9525" anchor="ctr">
                    <a:lnL>
                      <a:noFill/>
                    </a:lnL>
                    <a:lnR>
                      <a:noFill/>
                    </a:lnR>
                    <a:lnT>
                      <a:noFill/>
                    </a:lnT>
                    <a:lnB>
                      <a:noFill/>
                    </a:lnB>
                    <a:noFill/>
                  </a:tcPr>
                </a:tc>
                <a:tc>
                  <a:txBody>
                    <a:bodyPr/>
                    <a:lstStyle/>
                    <a:p>
                      <a:pPr>
                        <a:spcBef>
                          <a:spcPts val="5"/>
                        </a:spcBef>
                        <a:buNone/>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Actual Output</a:t>
                      </a:r>
                    </a:p>
                  </a:txBody>
                  <a:tcPr marL="9525" marR="9525" marT="9525" marB="9525" anchor="ctr">
                    <a:lnL>
                      <a:noFill/>
                    </a:lnL>
                    <a:lnR>
                      <a:noFill/>
                    </a:lnR>
                    <a:lnT>
                      <a:noFill/>
                    </a:lnT>
                    <a:lnB>
                      <a:noFill/>
                    </a:lnB>
                    <a:noFill/>
                  </a:tcPr>
                </a:tc>
                <a:tc>
                  <a:txBody>
                    <a:bodyPr/>
                    <a:lstStyle/>
                    <a:p>
                      <a:pPr>
                        <a:spcBef>
                          <a:spcPts val="5"/>
                        </a:spcBef>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Remarks</a:t>
                      </a:r>
                    </a:p>
                  </a:txBody>
                  <a:tcPr marL="9525" marR="9525" marT="9525" marB="9525" anchor="ctr">
                    <a:lnL>
                      <a:noFill/>
                    </a:lnL>
                    <a:lnR>
                      <a:noFill/>
                    </a:lnR>
                    <a:lnT>
                      <a:noFill/>
                    </a:lnT>
                    <a:lnB>
                      <a:noFill/>
                    </a:lnB>
                    <a:noFill/>
                  </a:tcPr>
                </a:tc>
                <a:extLst>
                  <a:ext uri="{0D108BD9-81ED-4DB2-BD59-A6C34878D82A}">
                    <a16:rowId xmlns:a16="http://schemas.microsoft.com/office/drawing/2014/main" val="2506358925"/>
                  </a:ext>
                </a:extLst>
              </a:tr>
              <a:tr h="692185">
                <a:tc>
                  <a:txBody>
                    <a:bodyPr/>
                    <a:lstStyle/>
                    <a:p>
                      <a:pPr>
                        <a:spcBef>
                          <a:spcPts val="5"/>
                        </a:spcBef>
                        <a:buNone/>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TC_01</a:t>
                      </a:r>
                    </a:p>
                  </a:txBody>
                  <a:tcPr marL="9525" marR="9525" marT="9525" marB="9525" anchor="ctr">
                    <a:lnL>
                      <a:noFill/>
                    </a:lnL>
                    <a:lnR>
                      <a:noFill/>
                    </a:lnR>
                    <a:lnT>
                      <a:noFill/>
                    </a:lnT>
                    <a:lnB>
                      <a:noFill/>
                    </a:lnB>
                    <a:noFill/>
                  </a:tcPr>
                </a:tc>
                <a:tc>
                  <a:txBody>
                    <a:bodyPr/>
                    <a:lstStyle/>
                    <a:p>
                      <a:pPr>
                        <a:spcBef>
                          <a:spcPts val="5"/>
                        </a:spcBef>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System Initialization</a:t>
                      </a:r>
                    </a:p>
                  </a:txBody>
                  <a:tcPr marL="9525" marR="9525" marT="9525" marB="9525" anchor="ctr">
                    <a:lnL>
                      <a:noFill/>
                    </a:lnL>
                    <a:lnR>
                      <a:noFill/>
                    </a:lnR>
                    <a:lnT>
                      <a:noFill/>
                    </a:lnT>
                    <a:lnB>
                      <a:noFill/>
                    </a:lnB>
                    <a:noFill/>
                  </a:tcPr>
                </a:tc>
                <a:tc>
                  <a:txBody>
                    <a:bodyPr/>
                    <a:lstStyle/>
                    <a:p>
                      <a:pPr>
                        <a:spcBef>
                          <a:spcPts val="5"/>
                        </a:spcBef>
                        <a:buNone/>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Power on the system and initialize all components</a:t>
                      </a:r>
                    </a:p>
                  </a:txBody>
                  <a:tcPr marL="9525" marR="9525" marT="9525" marB="9525" anchor="ctr">
                    <a:lnL>
                      <a:noFill/>
                    </a:lnL>
                    <a:lnR>
                      <a:noFill/>
                    </a:lnR>
                    <a:lnT>
                      <a:noFill/>
                    </a:lnT>
                    <a:lnB>
                      <a:noFill/>
                    </a:lnB>
                    <a:noFill/>
                  </a:tcPr>
                </a:tc>
                <a:tc>
                  <a:txBody>
                    <a:bodyPr/>
                    <a:lstStyle/>
                    <a:p>
                      <a:pPr>
                        <a:spcBef>
                          <a:spcPts val="5"/>
                        </a:spcBef>
                        <a:buNone/>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MQ-3 sensor and output modules initialize successfully</a:t>
                      </a:r>
                    </a:p>
                  </a:txBody>
                  <a:tcPr marL="9525" marR="9525" marT="9525" marB="9525" anchor="ctr">
                    <a:lnL>
                      <a:noFill/>
                    </a:lnL>
                    <a:lnR>
                      <a:noFill/>
                    </a:lnR>
                    <a:lnT>
                      <a:noFill/>
                    </a:lnT>
                    <a:lnB>
                      <a:noFill/>
                    </a:lnB>
                    <a:noFill/>
                  </a:tcPr>
                </a:tc>
                <a:tc>
                  <a:txBody>
                    <a:bodyPr/>
                    <a:lstStyle/>
                    <a:p>
                      <a:pPr>
                        <a:spcBef>
                          <a:spcPts val="5"/>
                        </a:spcBef>
                        <a:buNone/>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MQ-3 sensor and output modules initialize successfully</a:t>
                      </a:r>
                    </a:p>
                  </a:txBody>
                  <a:tcPr marL="9525" marR="9525" marT="9525" marB="9525" anchor="ctr">
                    <a:lnL>
                      <a:noFill/>
                    </a:lnL>
                    <a:lnR>
                      <a:noFill/>
                    </a:lnR>
                    <a:lnT>
                      <a:noFill/>
                    </a:lnT>
                    <a:lnB>
                      <a:noFill/>
                    </a:lnB>
                    <a:noFill/>
                  </a:tcPr>
                </a:tc>
                <a:tc>
                  <a:txBody>
                    <a:bodyPr/>
                    <a:lstStyle/>
                    <a:p>
                      <a:pPr>
                        <a:spcBef>
                          <a:spcPts val="5"/>
                        </a:spcBef>
                        <a:buNone/>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Pass</a:t>
                      </a:r>
                    </a:p>
                  </a:txBody>
                  <a:tcPr marL="9525" marR="9525" marT="9525" marB="9525" anchor="ctr">
                    <a:lnL>
                      <a:noFill/>
                    </a:lnL>
                    <a:lnR>
                      <a:noFill/>
                    </a:lnR>
                    <a:lnT>
                      <a:noFill/>
                    </a:lnT>
                    <a:lnB>
                      <a:noFill/>
                    </a:lnB>
                    <a:noFill/>
                  </a:tcPr>
                </a:tc>
                <a:extLst>
                  <a:ext uri="{0D108BD9-81ED-4DB2-BD59-A6C34878D82A}">
                    <a16:rowId xmlns:a16="http://schemas.microsoft.com/office/drawing/2014/main" val="3288386376"/>
                  </a:ext>
                </a:extLst>
              </a:tr>
              <a:tr h="514407">
                <a:tc>
                  <a:txBody>
                    <a:bodyPr/>
                    <a:lstStyle/>
                    <a:p>
                      <a:pPr>
                        <a:spcBef>
                          <a:spcPts val="5"/>
                        </a:spcBef>
                        <a:buNone/>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TC_02</a:t>
                      </a:r>
                    </a:p>
                  </a:txBody>
                  <a:tcPr marL="9525" marR="9525" marT="9525" marB="9525" anchor="ctr">
                    <a:lnL>
                      <a:noFill/>
                    </a:lnL>
                    <a:lnR>
                      <a:noFill/>
                    </a:lnR>
                    <a:lnT>
                      <a:noFill/>
                    </a:lnT>
                    <a:lnB>
                      <a:noFill/>
                    </a:lnB>
                    <a:noFill/>
                  </a:tcPr>
                </a:tc>
                <a:tc>
                  <a:txBody>
                    <a:bodyPr/>
                    <a:lstStyle/>
                    <a:p>
                      <a:pPr>
                        <a:spcBef>
                          <a:spcPts val="5"/>
                        </a:spcBef>
                        <a:buNone/>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Alcohol Detection</a:t>
                      </a:r>
                    </a:p>
                  </a:txBody>
                  <a:tcPr marL="9525" marR="9525" marT="9525" marB="9525" anchor="ctr">
                    <a:lnL>
                      <a:noFill/>
                    </a:lnL>
                    <a:lnR>
                      <a:noFill/>
                    </a:lnR>
                    <a:lnT>
                      <a:noFill/>
                    </a:lnT>
                    <a:lnB>
                      <a:noFill/>
                    </a:lnB>
                    <a:noFill/>
                  </a:tcPr>
                </a:tc>
                <a:tc>
                  <a:txBody>
                    <a:bodyPr/>
                    <a:lstStyle/>
                    <a:p>
                      <a:pPr>
                        <a:spcBef>
                          <a:spcPts val="5"/>
                        </a:spcBef>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Exhale into the MQ-3 sensor with no alcohol</a:t>
                      </a:r>
                    </a:p>
                  </a:txBody>
                  <a:tcPr marL="9525" marR="9525" marT="9525" marB="9525" anchor="ctr">
                    <a:lnL>
                      <a:noFill/>
                    </a:lnL>
                    <a:lnR>
                      <a:noFill/>
                    </a:lnR>
                    <a:lnT>
                      <a:noFill/>
                    </a:lnT>
                    <a:lnB>
                      <a:noFill/>
                    </a:lnB>
                    <a:noFill/>
                  </a:tcPr>
                </a:tc>
                <a:tc>
                  <a:txBody>
                    <a:bodyPr/>
                    <a:lstStyle/>
                    <a:p>
                      <a:pPr>
                        <a:spcBef>
                          <a:spcPts val="5"/>
                        </a:spcBef>
                        <a:buNone/>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Sensor detects no alcohol; no alerts are triggered</a:t>
                      </a:r>
                    </a:p>
                  </a:txBody>
                  <a:tcPr marL="9525" marR="9525" marT="9525" marB="9525" anchor="ctr">
                    <a:lnL>
                      <a:noFill/>
                    </a:lnL>
                    <a:lnR>
                      <a:noFill/>
                    </a:lnR>
                    <a:lnT>
                      <a:noFill/>
                    </a:lnT>
                    <a:lnB>
                      <a:noFill/>
                    </a:lnB>
                    <a:noFill/>
                  </a:tcPr>
                </a:tc>
                <a:tc>
                  <a:txBody>
                    <a:bodyPr/>
                    <a:lstStyle/>
                    <a:p>
                      <a:pPr>
                        <a:spcBef>
                          <a:spcPts val="5"/>
                        </a:spcBef>
                        <a:buNone/>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Sensor detects no alcohol; no alerts are triggered</a:t>
                      </a:r>
                    </a:p>
                  </a:txBody>
                  <a:tcPr marL="9525" marR="9525" marT="9525" marB="9525" anchor="ctr">
                    <a:lnL>
                      <a:noFill/>
                    </a:lnL>
                    <a:lnR>
                      <a:noFill/>
                    </a:lnR>
                    <a:lnT>
                      <a:noFill/>
                    </a:lnT>
                    <a:lnB>
                      <a:noFill/>
                    </a:lnB>
                    <a:noFill/>
                  </a:tcPr>
                </a:tc>
                <a:tc>
                  <a:txBody>
                    <a:bodyPr/>
                    <a:lstStyle/>
                    <a:p>
                      <a:pPr>
                        <a:spcBef>
                          <a:spcPts val="5"/>
                        </a:spcBef>
                        <a:buNone/>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Pass</a:t>
                      </a:r>
                    </a:p>
                  </a:txBody>
                  <a:tcPr marL="9525" marR="9525" marT="9525" marB="9525" anchor="ctr">
                    <a:lnL>
                      <a:noFill/>
                    </a:lnL>
                    <a:lnR>
                      <a:noFill/>
                    </a:lnR>
                    <a:lnT>
                      <a:noFill/>
                    </a:lnT>
                    <a:lnB>
                      <a:noFill/>
                    </a:lnB>
                    <a:noFill/>
                  </a:tcPr>
                </a:tc>
                <a:extLst>
                  <a:ext uri="{0D108BD9-81ED-4DB2-BD59-A6C34878D82A}">
                    <a16:rowId xmlns:a16="http://schemas.microsoft.com/office/drawing/2014/main" val="2014918843"/>
                  </a:ext>
                </a:extLst>
              </a:tr>
              <a:tr h="692185">
                <a:tc>
                  <a:txBody>
                    <a:bodyPr/>
                    <a:lstStyle/>
                    <a:p>
                      <a:pPr>
                        <a:spcBef>
                          <a:spcPts val="5"/>
                        </a:spcBef>
                        <a:buNone/>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TC_03</a:t>
                      </a:r>
                    </a:p>
                  </a:txBody>
                  <a:tcPr marL="9525" marR="9525" marT="9525" marB="9525" anchor="ctr">
                    <a:lnL>
                      <a:noFill/>
                    </a:lnL>
                    <a:lnR>
                      <a:noFill/>
                    </a:lnR>
                    <a:lnT>
                      <a:noFill/>
                    </a:lnT>
                    <a:lnB>
                      <a:noFill/>
                    </a:lnB>
                    <a:noFill/>
                  </a:tcPr>
                </a:tc>
                <a:tc>
                  <a:txBody>
                    <a:bodyPr/>
                    <a:lstStyle/>
                    <a:p>
                      <a:pPr>
                        <a:spcBef>
                          <a:spcPts val="5"/>
                        </a:spcBef>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Alcohol Detection</a:t>
                      </a:r>
                    </a:p>
                  </a:txBody>
                  <a:tcPr marL="9525" marR="9525" marT="9525" marB="9525" anchor="ctr">
                    <a:lnL>
                      <a:noFill/>
                    </a:lnL>
                    <a:lnR>
                      <a:noFill/>
                    </a:lnR>
                    <a:lnT>
                      <a:noFill/>
                    </a:lnT>
                    <a:lnB>
                      <a:noFill/>
                    </a:lnB>
                    <a:noFill/>
                  </a:tcPr>
                </a:tc>
                <a:tc>
                  <a:txBody>
                    <a:bodyPr/>
                    <a:lstStyle/>
                    <a:p>
                      <a:pPr>
                        <a:spcBef>
                          <a:spcPts val="5"/>
                        </a:spcBef>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Exhale into the MQ-3 sensor with alcohol present</a:t>
                      </a:r>
                    </a:p>
                  </a:txBody>
                  <a:tcPr marL="9525" marR="9525" marT="9525" marB="9525" anchor="ctr">
                    <a:lnL>
                      <a:noFill/>
                    </a:lnL>
                    <a:lnR>
                      <a:noFill/>
                    </a:lnR>
                    <a:lnT>
                      <a:noFill/>
                    </a:lnT>
                    <a:lnB>
                      <a:noFill/>
                    </a:lnB>
                    <a:noFill/>
                  </a:tcPr>
                </a:tc>
                <a:tc>
                  <a:txBody>
                    <a:bodyPr/>
                    <a:lstStyle/>
                    <a:p>
                      <a:pPr>
                        <a:spcBef>
                          <a:spcPts val="5"/>
                        </a:spcBef>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Sensor detects alcohol; alert sequence is activated</a:t>
                      </a:r>
                    </a:p>
                  </a:txBody>
                  <a:tcPr marL="9525" marR="9525" marT="9525" marB="9525" anchor="ctr">
                    <a:lnL>
                      <a:noFill/>
                    </a:lnL>
                    <a:lnR>
                      <a:noFill/>
                    </a:lnR>
                    <a:lnT>
                      <a:noFill/>
                    </a:lnT>
                    <a:lnB>
                      <a:noFill/>
                    </a:lnB>
                    <a:noFill/>
                  </a:tcPr>
                </a:tc>
                <a:tc>
                  <a:txBody>
                    <a:bodyPr/>
                    <a:lstStyle/>
                    <a:p>
                      <a:pPr>
                        <a:spcBef>
                          <a:spcPts val="5"/>
                        </a:spcBef>
                        <a:buNone/>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Sensor detects alcohol; alert sequence is activated</a:t>
                      </a:r>
                    </a:p>
                  </a:txBody>
                  <a:tcPr marL="9525" marR="9525" marT="9525" marB="9525" anchor="ctr">
                    <a:lnL>
                      <a:noFill/>
                    </a:lnL>
                    <a:lnR>
                      <a:noFill/>
                    </a:lnR>
                    <a:lnT>
                      <a:noFill/>
                    </a:lnT>
                    <a:lnB>
                      <a:noFill/>
                    </a:lnB>
                    <a:noFill/>
                  </a:tcPr>
                </a:tc>
                <a:tc>
                  <a:txBody>
                    <a:bodyPr/>
                    <a:lstStyle/>
                    <a:p>
                      <a:pPr>
                        <a:spcBef>
                          <a:spcPts val="5"/>
                        </a:spcBef>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Pass</a:t>
                      </a:r>
                    </a:p>
                  </a:txBody>
                  <a:tcPr marL="9525" marR="9525" marT="9525" marB="9525" anchor="ctr">
                    <a:lnL>
                      <a:noFill/>
                    </a:lnL>
                    <a:lnR>
                      <a:noFill/>
                    </a:lnR>
                    <a:lnT>
                      <a:noFill/>
                    </a:lnT>
                    <a:lnB>
                      <a:noFill/>
                    </a:lnB>
                    <a:noFill/>
                  </a:tcPr>
                </a:tc>
                <a:extLst>
                  <a:ext uri="{0D108BD9-81ED-4DB2-BD59-A6C34878D82A}">
                    <a16:rowId xmlns:a16="http://schemas.microsoft.com/office/drawing/2014/main" val="3951265384"/>
                  </a:ext>
                </a:extLst>
              </a:tr>
              <a:tr h="692185">
                <a:tc>
                  <a:txBody>
                    <a:bodyPr/>
                    <a:lstStyle/>
                    <a:p>
                      <a:pPr>
                        <a:spcBef>
                          <a:spcPts val="5"/>
                        </a:spcBef>
                        <a:buNone/>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TC_04</a:t>
                      </a:r>
                    </a:p>
                  </a:txBody>
                  <a:tcPr marL="9525" marR="9525" marT="9525" marB="9525" anchor="ctr">
                    <a:lnL>
                      <a:noFill/>
                    </a:lnL>
                    <a:lnR>
                      <a:noFill/>
                    </a:lnR>
                    <a:lnT>
                      <a:noFill/>
                    </a:lnT>
                    <a:lnB>
                      <a:noFill/>
                    </a:lnB>
                    <a:noFill/>
                  </a:tcPr>
                </a:tc>
                <a:tc>
                  <a:txBody>
                    <a:bodyPr/>
                    <a:lstStyle/>
                    <a:p>
                      <a:pPr>
                        <a:spcBef>
                          <a:spcPts val="5"/>
                        </a:spcBef>
                        <a:buNone/>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Buzzer Alert</a:t>
                      </a:r>
                    </a:p>
                  </a:txBody>
                  <a:tcPr marL="9525" marR="9525" marT="9525" marB="9525" anchor="ctr">
                    <a:lnL>
                      <a:noFill/>
                    </a:lnL>
                    <a:lnR>
                      <a:noFill/>
                    </a:lnR>
                    <a:lnT>
                      <a:noFill/>
                    </a:lnT>
                    <a:lnB>
                      <a:noFill/>
                    </a:lnB>
                    <a:noFill/>
                  </a:tcPr>
                </a:tc>
                <a:tc>
                  <a:txBody>
                    <a:bodyPr/>
                    <a:lstStyle/>
                    <a:p>
                      <a:pPr>
                        <a:spcBef>
                          <a:spcPts val="5"/>
                        </a:spcBef>
                        <a:buNone/>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Trigger alert by exceeding alcohol threshold</a:t>
                      </a:r>
                    </a:p>
                  </a:txBody>
                  <a:tcPr marL="9525" marR="9525" marT="9525" marB="9525" anchor="ctr">
                    <a:lnL>
                      <a:noFill/>
                    </a:lnL>
                    <a:lnR>
                      <a:noFill/>
                    </a:lnR>
                    <a:lnT>
                      <a:noFill/>
                    </a:lnT>
                    <a:lnB>
                      <a:noFill/>
                    </a:lnB>
                    <a:noFill/>
                  </a:tcPr>
                </a:tc>
                <a:tc>
                  <a:txBody>
                    <a:bodyPr/>
                    <a:lstStyle/>
                    <a:p>
                      <a:pPr>
                        <a:spcBef>
                          <a:spcPts val="5"/>
                        </a:spcBef>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Buzzer sounds continuously for defined duration</a:t>
                      </a:r>
                    </a:p>
                  </a:txBody>
                  <a:tcPr marL="9525" marR="9525" marT="9525" marB="9525" anchor="ctr">
                    <a:lnL>
                      <a:noFill/>
                    </a:lnL>
                    <a:lnR>
                      <a:noFill/>
                    </a:lnR>
                    <a:lnT>
                      <a:noFill/>
                    </a:lnT>
                    <a:lnB>
                      <a:noFill/>
                    </a:lnB>
                    <a:noFill/>
                  </a:tcPr>
                </a:tc>
                <a:tc>
                  <a:txBody>
                    <a:bodyPr/>
                    <a:lstStyle/>
                    <a:p>
                      <a:pPr>
                        <a:spcBef>
                          <a:spcPts val="5"/>
                        </a:spcBef>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Buzzer sounds continuously for defined duration</a:t>
                      </a:r>
                    </a:p>
                  </a:txBody>
                  <a:tcPr marL="9525" marR="9525" marT="9525" marB="9525" anchor="ctr">
                    <a:lnL>
                      <a:noFill/>
                    </a:lnL>
                    <a:lnR>
                      <a:noFill/>
                    </a:lnR>
                    <a:lnT>
                      <a:noFill/>
                    </a:lnT>
                    <a:lnB>
                      <a:noFill/>
                    </a:lnB>
                    <a:noFill/>
                  </a:tcPr>
                </a:tc>
                <a:tc>
                  <a:txBody>
                    <a:bodyPr/>
                    <a:lstStyle/>
                    <a:p>
                      <a:pPr>
                        <a:spcBef>
                          <a:spcPts val="5"/>
                        </a:spcBef>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Pass</a:t>
                      </a:r>
                    </a:p>
                  </a:txBody>
                  <a:tcPr marL="9525" marR="9525" marT="9525" marB="9525" anchor="ctr">
                    <a:lnL>
                      <a:noFill/>
                    </a:lnL>
                    <a:lnR>
                      <a:noFill/>
                    </a:lnR>
                    <a:lnT>
                      <a:noFill/>
                    </a:lnT>
                    <a:lnB>
                      <a:noFill/>
                    </a:lnB>
                    <a:noFill/>
                  </a:tcPr>
                </a:tc>
                <a:extLst>
                  <a:ext uri="{0D108BD9-81ED-4DB2-BD59-A6C34878D82A}">
                    <a16:rowId xmlns:a16="http://schemas.microsoft.com/office/drawing/2014/main" val="3861691808"/>
                  </a:ext>
                </a:extLst>
              </a:tr>
              <a:tr h="514407">
                <a:tc>
                  <a:txBody>
                    <a:bodyPr/>
                    <a:lstStyle/>
                    <a:p>
                      <a:pPr>
                        <a:spcBef>
                          <a:spcPts val="5"/>
                        </a:spcBef>
                        <a:buNone/>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TC_05</a:t>
                      </a:r>
                    </a:p>
                  </a:txBody>
                  <a:tcPr marL="9525" marR="9525" marT="9525" marB="9525" anchor="ctr">
                    <a:lnL>
                      <a:noFill/>
                    </a:lnL>
                    <a:lnR>
                      <a:noFill/>
                    </a:lnR>
                    <a:lnT>
                      <a:noFill/>
                    </a:lnT>
                    <a:lnB>
                      <a:noFill/>
                    </a:lnB>
                    <a:noFill/>
                  </a:tcPr>
                </a:tc>
                <a:tc>
                  <a:txBody>
                    <a:bodyPr/>
                    <a:lstStyle/>
                    <a:p>
                      <a:pPr>
                        <a:spcBef>
                          <a:spcPts val="5"/>
                        </a:spcBef>
                        <a:buNone/>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LED System</a:t>
                      </a:r>
                    </a:p>
                  </a:txBody>
                  <a:tcPr marL="9525" marR="9525" marT="9525" marB="9525" anchor="ctr">
                    <a:lnL>
                      <a:noFill/>
                    </a:lnL>
                    <a:lnR>
                      <a:noFill/>
                    </a:lnR>
                    <a:lnT>
                      <a:noFill/>
                    </a:lnT>
                    <a:lnB>
                      <a:noFill/>
                    </a:lnB>
                    <a:noFill/>
                  </a:tcPr>
                </a:tc>
                <a:tc>
                  <a:txBody>
                    <a:bodyPr/>
                    <a:lstStyle/>
                    <a:p>
                      <a:pPr>
                        <a:spcBef>
                          <a:spcPts val="5"/>
                        </a:spcBef>
                        <a:buNone/>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Trigger alert via sensor</a:t>
                      </a:r>
                    </a:p>
                  </a:txBody>
                  <a:tcPr marL="9525" marR="9525" marT="9525" marB="9525" anchor="ctr">
                    <a:lnL>
                      <a:noFill/>
                    </a:lnL>
                    <a:lnR>
                      <a:noFill/>
                    </a:lnR>
                    <a:lnT>
                      <a:noFill/>
                    </a:lnT>
                    <a:lnB>
                      <a:noFill/>
                    </a:lnB>
                    <a:noFill/>
                  </a:tcPr>
                </a:tc>
                <a:tc>
                  <a:txBody>
                    <a:bodyPr/>
                    <a:lstStyle/>
                    <a:p>
                      <a:pPr>
                        <a:spcBef>
                          <a:spcPts val="5"/>
                        </a:spcBef>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LEDs blink in pattern to indicate detection</a:t>
                      </a:r>
                    </a:p>
                  </a:txBody>
                  <a:tcPr marL="9525" marR="9525" marT="9525" marB="9525" anchor="ctr">
                    <a:lnL>
                      <a:noFill/>
                    </a:lnL>
                    <a:lnR>
                      <a:noFill/>
                    </a:lnR>
                    <a:lnT>
                      <a:noFill/>
                    </a:lnT>
                    <a:lnB>
                      <a:noFill/>
                    </a:lnB>
                    <a:noFill/>
                  </a:tcPr>
                </a:tc>
                <a:tc>
                  <a:txBody>
                    <a:bodyPr/>
                    <a:lstStyle/>
                    <a:p>
                      <a:pPr>
                        <a:spcBef>
                          <a:spcPts val="5"/>
                        </a:spcBef>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LEDs blink in pattern to indicate detection</a:t>
                      </a:r>
                    </a:p>
                  </a:txBody>
                  <a:tcPr marL="9525" marR="9525" marT="9525" marB="9525" anchor="ctr">
                    <a:lnL>
                      <a:noFill/>
                    </a:lnL>
                    <a:lnR>
                      <a:noFill/>
                    </a:lnR>
                    <a:lnT>
                      <a:noFill/>
                    </a:lnT>
                    <a:lnB>
                      <a:noFill/>
                    </a:lnB>
                    <a:noFill/>
                  </a:tcPr>
                </a:tc>
                <a:tc>
                  <a:txBody>
                    <a:bodyPr/>
                    <a:lstStyle/>
                    <a:p>
                      <a:pPr>
                        <a:spcBef>
                          <a:spcPts val="5"/>
                        </a:spcBef>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Pass</a:t>
                      </a:r>
                    </a:p>
                  </a:txBody>
                  <a:tcPr marL="9525" marR="9525" marT="9525" marB="9525" anchor="ctr">
                    <a:lnL>
                      <a:noFill/>
                    </a:lnL>
                    <a:lnR>
                      <a:noFill/>
                    </a:lnR>
                    <a:lnT>
                      <a:noFill/>
                    </a:lnT>
                    <a:lnB>
                      <a:noFill/>
                    </a:lnB>
                    <a:noFill/>
                  </a:tcPr>
                </a:tc>
                <a:extLst>
                  <a:ext uri="{0D108BD9-81ED-4DB2-BD59-A6C34878D82A}">
                    <a16:rowId xmlns:a16="http://schemas.microsoft.com/office/drawing/2014/main" val="2129053000"/>
                  </a:ext>
                </a:extLst>
              </a:tr>
            </a:tbl>
          </a:graphicData>
        </a:graphic>
      </p:graphicFrame>
      <p:sp>
        <p:nvSpPr>
          <p:cNvPr id="2" name="Flowchart: Predefined Process 1">
            <a:extLst>
              <a:ext uri="{FF2B5EF4-FFF2-40B4-BE49-F238E27FC236}">
                <a16:creationId xmlns:a16="http://schemas.microsoft.com/office/drawing/2014/main" id="{EFDD3994-4F9A-1A3C-D8BE-B686A6ED27AD}"/>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2C605F37-9494-4632-8A6D-EE8706871249}"/>
              </a:ext>
            </a:extLst>
          </p:cNvPr>
          <p:cNvSpPr txBox="1"/>
          <p:nvPr/>
        </p:nvSpPr>
        <p:spPr>
          <a:xfrm>
            <a:off x="451616" y="182028"/>
            <a:ext cx="5163833" cy="707886"/>
          </a:xfrm>
          <a:prstGeom prst="rect">
            <a:avLst/>
          </a:prstGeom>
          <a:noFill/>
        </p:spPr>
        <p:txBody>
          <a:bodyPr wrap="square" rtlCol="0">
            <a:spAutoFit/>
          </a:bodyPr>
          <a:lstStyle/>
          <a:p>
            <a:r>
              <a:rPr lang="en-US" sz="4000" dirty="0">
                <a:latin typeface="+mj-lt"/>
              </a:rPr>
              <a:t>TEST CASES</a:t>
            </a:r>
            <a:endParaRPr lang="en-IN" sz="4000" dirty="0">
              <a:latin typeface="+mj-lt"/>
            </a:endParaRPr>
          </a:p>
        </p:txBody>
      </p:sp>
      <p:cxnSp>
        <p:nvCxnSpPr>
          <p:cNvPr id="5" name="Straight Connector 4">
            <a:extLst>
              <a:ext uri="{FF2B5EF4-FFF2-40B4-BE49-F238E27FC236}">
                <a16:creationId xmlns:a16="http://schemas.microsoft.com/office/drawing/2014/main" id="{346FD45D-844C-CE0E-D29A-C2F9BE81F934}"/>
              </a:ext>
            </a:extLst>
          </p:cNvPr>
          <p:cNvCxnSpPr>
            <a:cxnSpLocks/>
          </p:cNvCxnSpPr>
          <p:nvPr/>
        </p:nvCxnSpPr>
        <p:spPr>
          <a:xfrm>
            <a:off x="600463" y="784123"/>
            <a:ext cx="2821161"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F737AD81-EB9D-D628-770A-874B4C46E8A4}"/>
              </a:ext>
            </a:extLst>
          </p:cNvPr>
          <p:cNvGraphicFramePr>
            <a:graphicFrameLocks noGrp="1"/>
          </p:cNvGraphicFramePr>
          <p:nvPr>
            <p:extLst>
              <p:ext uri="{D42A27DB-BD31-4B8C-83A1-F6EECF244321}">
                <p14:modId xmlns:p14="http://schemas.microsoft.com/office/powerpoint/2010/main" val="2560418156"/>
              </p:ext>
            </p:extLst>
          </p:nvPr>
        </p:nvGraphicFramePr>
        <p:xfrm>
          <a:off x="600463" y="1228122"/>
          <a:ext cx="10431331" cy="4102486"/>
        </p:xfrm>
        <a:graphic>
          <a:graphicData uri="http://schemas.openxmlformats.org/drawingml/2006/table">
            <a:tbl>
              <a:tblPr firstRow="1" bandRow="1">
                <a:tableStyleId>{5C22544A-7EE6-4342-B048-85BDC9FD1C3A}</a:tableStyleId>
              </a:tblPr>
              <a:tblGrid>
                <a:gridCol w="1311895">
                  <a:extLst>
                    <a:ext uri="{9D8B030D-6E8A-4147-A177-3AD203B41FA5}">
                      <a16:colId xmlns:a16="http://schemas.microsoft.com/office/drawing/2014/main" val="3907781302"/>
                    </a:ext>
                  </a:extLst>
                </a:gridCol>
                <a:gridCol w="1645633">
                  <a:extLst>
                    <a:ext uri="{9D8B030D-6E8A-4147-A177-3AD203B41FA5}">
                      <a16:colId xmlns:a16="http://schemas.microsoft.com/office/drawing/2014/main" val="1671056485"/>
                    </a:ext>
                  </a:extLst>
                </a:gridCol>
                <a:gridCol w="2243042">
                  <a:extLst>
                    <a:ext uri="{9D8B030D-6E8A-4147-A177-3AD203B41FA5}">
                      <a16:colId xmlns:a16="http://schemas.microsoft.com/office/drawing/2014/main" val="1930235266"/>
                    </a:ext>
                  </a:extLst>
                </a:gridCol>
                <a:gridCol w="2369573">
                  <a:extLst>
                    <a:ext uri="{9D8B030D-6E8A-4147-A177-3AD203B41FA5}">
                      <a16:colId xmlns:a16="http://schemas.microsoft.com/office/drawing/2014/main" val="2520037430"/>
                    </a:ext>
                  </a:extLst>
                </a:gridCol>
                <a:gridCol w="1946788">
                  <a:extLst>
                    <a:ext uri="{9D8B030D-6E8A-4147-A177-3AD203B41FA5}">
                      <a16:colId xmlns:a16="http://schemas.microsoft.com/office/drawing/2014/main" val="482686621"/>
                    </a:ext>
                  </a:extLst>
                </a:gridCol>
                <a:gridCol w="914400">
                  <a:extLst>
                    <a:ext uri="{9D8B030D-6E8A-4147-A177-3AD203B41FA5}">
                      <a16:colId xmlns:a16="http://schemas.microsoft.com/office/drawing/2014/main" val="3919414990"/>
                    </a:ext>
                  </a:extLst>
                </a:gridCol>
              </a:tblGrid>
              <a:tr h="764175">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6346060"/>
                  </a:ext>
                </a:extLst>
              </a:tr>
              <a:tr h="669667">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7176985"/>
                  </a:ext>
                </a:extLst>
              </a:tr>
              <a:tr h="608645">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504381"/>
                  </a:ext>
                </a:extLst>
              </a:tr>
              <a:tr h="628278">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4311452"/>
                  </a:ext>
                </a:extLst>
              </a:tr>
              <a:tr h="667546">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0890041"/>
                  </a:ext>
                </a:extLst>
              </a:tr>
              <a:tr h="764175">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4186585"/>
                  </a:ext>
                </a:extLst>
              </a:tr>
            </a:tbl>
          </a:graphicData>
        </a:graphic>
      </p:graphicFrame>
    </p:spTree>
    <p:extLst>
      <p:ext uri="{BB962C8B-B14F-4D97-AF65-F5344CB8AC3E}">
        <p14:creationId xmlns:p14="http://schemas.microsoft.com/office/powerpoint/2010/main" val="3674573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E61468-4081-EF3D-E0A4-86228B493341}"/>
              </a:ext>
            </a:extLst>
          </p:cNvPr>
          <p:cNvSpPr>
            <a:spLocks noGrp="1"/>
          </p:cNvSpPr>
          <p:nvPr>
            <p:ph type="title"/>
          </p:nvPr>
        </p:nvSpPr>
        <p:spPr>
          <a:xfrm>
            <a:off x="743658" y="716573"/>
            <a:ext cx="3720188" cy="545815"/>
          </a:xfrm>
        </p:spPr>
        <p:txBody>
          <a:bodyPr>
            <a:noAutofit/>
          </a:bodyPr>
          <a:lstStyle/>
          <a:p>
            <a:r>
              <a:rPr lang="en-US" sz="4000" dirty="0"/>
              <a:t>CONCLUSION</a:t>
            </a:r>
            <a:endParaRPr lang="en-IN" sz="4000" dirty="0"/>
          </a:p>
        </p:txBody>
      </p:sp>
      <p:sp>
        <p:nvSpPr>
          <p:cNvPr id="5" name="Content Placeholder 4">
            <a:extLst>
              <a:ext uri="{FF2B5EF4-FFF2-40B4-BE49-F238E27FC236}">
                <a16:creationId xmlns:a16="http://schemas.microsoft.com/office/drawing/2014/main" id="{0E7A3C5D-5138-D157-30FA-E2683826BABB}"/>
              </a:ext>
            </a:extLst>
          </p:cNvPr>
          <p:cNvSpPr>
            <a:spLocks noGrp="1"/>
          </p:cNvSpPr>
          <p:nvPr>
            <p:ph idx="1"/>
          </p:nvPr>
        </p:nvSpPr>
        <p:spPr>
          <a:xfrm>
            <a:off x="838200" y="1452000"/>
            <a:ext cx="10134600" cy="2431743"/>
          </a:xfrm>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This project successfully demonstrates an alcohol detection and alert system using the MQ3 sensor and Arduino UNO. The system effectively detects the presence of alcohol in the breath of a vehicle driver and triggers a series of alerts, including an LED indicator and buzzer. Integrating this technology in vehicles can help prevent drunk driving incidents, increasing road safety. The design is low-cost, portable, and can be embedded in vehicle dashboards for real-time monitoring.</a:t>
            </a:r>
            <a:endParaRPr lang="en-IN" sz="1800" dirty="0">
              <a:latin typeface="Times New Roman" panose="02020603050405020304" pitchFamily="18" charset="0"/>
              <a:cs typeface="Times New Roman" panose="02020603050405020304" pitchFamily="18" charset="0"/>
            </a:endParaRPr>
          </a:p>
        </p:txBody>
      </p:sp>
      <p:sp>
        <p:nvSpPr>
          <p:cNvPr id="2" name="Flowchart: Predefined Process 1">
            <a:extLst>
              <a:ext uri="{FF2B5EF4-FFF2-40B4-BE49-F238E27FC236}">
                <a16:creationId xmlns:a16="http://schemas.microsoft.com/office/drawing/2014/main" id="{1E0461D5-5193-71ED-FCF7-7F8A2BD720B6}"/>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id="{6C79D5EB-6EE0-278C-525A-034F18EE4C27}"/>
              </a:ext>
            </a:extLst>
          </p:cNvPr>
          <p:cNvCxnSpPr>
            <a:cxnSpLocks/>
          </p:cNvCxnSpPr>
          <p:nvPr/>
        </p:nvCxnSpPr>
        <p:spPr>
          <a:xfrm>
            <a:off x="838200" y="1262388"/>
            <a:ext cx="395011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894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8F1E7-0B17-7382-EBB0-71CE5429A3CC}"/>
              </a:ext>
            </a:extLst>
          </p:cNvPr>
          <p:cNvSpPr>
            <a:spLocks noGrp="1"/>
          </p:cNvSpPr>
          <p:nvPr>
            <p:ph type="title"/>
          </p:nvPr>
        </p:nvSpPr>
        <p:spPr>
          <a:xfrm>
            <a:off x="1077953" y="681476"/>
            <a:ext cx="9603275" cy="592113"/>
          </a:xfrm>
        </p:spPr>
        <p:txBody>
          <a:bodyPr>
            <a:normAutofit fontScale="90000"/>
          </a:bodyPr>
          <a:lstStyle/>
          <a:p>
            <a:r>
              <a:rPr lang="en-US" dirty="0"/>
              <a:t>FUTURE ENHANCEMENTS</a:t>
            </a:r>
            <a:endParaRPr lang="en-IN" dirty="0"/>
          </a:p>
        </p:txBody>
      </p:sp>
      <p:sp>
        <p:nvSpPr>
          <p:cNvPr id="4" name="Rectangle 1">
            <a:extLst>
              <a:ext uri="{FF2B5EF4-FFF2-40B4-BE49-F238E27FC236}">
                <a16:creationId xmlns:a16="http://schemas.microsoft.com/office/drawing/2014/main" id="{24E11A24-CA76-CFE5-5634-23B7988949FE}"/>
              </a:ext>
            </a:extLst>
          </p:cNvPr>
          <p:cNvSpPr>
            <a:spLocks noGrp="1" noChangeArrowheads="1"/>
          </p:cNvSpPr>
          <p:nvPr>
            <p:ph idx="1"/>
          </p:nvPr>
        </p:nvSpPr>
        <p:spPr bwMode="auto">
          <a:xfrm>
            <a:off x="1077953" y="1493850"/>
            <a:ext cx="952122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Engine Locking Mechanism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a system that automatically disables the ignition if the driver is intoxicated.</a:t>
            </a:r>
          </a:p>
          <a:p>
            <a:pPr algn="just"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 Support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 companion mobile app for remote alerts, system monitoring, and logs.</a:t>
            </a:r>
          </a:p>
          <a:p>
            <a:pPr algn="just"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Hydration &amp; Health Monitoring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 sensors to detect hydration levels or monitor pulse rate to assess driver health conditions.</a:t>
            </a:r>
          </a:p>
          <a:p>
            <a:pPr algn="just"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Voice Assistant Notification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voice alert systems to warn the driver through speaker systems.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Flowchart: Predefined Process 2">
            <a:extLst>
              <a:ext uri="{FF2B5EF4-FFF2-40B4-BE49-F238E27FC236}">
                <a16:creationId xmlns:a16="http://schemas.microsoft.com/office/drawing/2014/main" id="{E7EF1A8D-16B3-FE7B-D683-0BAF9E27CE83}"/>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AA1B5760-8F55-DB1D-89D7-B28765B79518}"/>
              </a:ext>
            </a:extLst>
          </p:cNvPr>
          <p:cNvCxnSpPr>
            <a:cxnSpLocks/>
          </p:cNvCxnSpPr>
          <p:nvPr/>
        </p:nvCxnSpPr>
        <p:spPr>
          <a:xfrm>
            <a:off x="1187439" y="1255974"/>
            <a:ext cx="5872122"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052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FE707-81F8-1D92-C4C7-7AE2535E9DB1}"/>
              </a:ext>
            </a:extLst>
          </p:cNvPr>
          <p:cNvSpPr>
            <a:spLocks noGrp="1"/>
          </p:cNvSpPr>
          <p:nvPr>
            <p:ph type="title" idx="4294967295"/>
          </p:nvPr>
        </p:nvSpPr>
        <p:spPr>
          <a:xfrm>
            <a:off x="442453" y="373717"/>
            <a:ext cx="9231313" cy="912019"/>
          </a:xfrm>
        </p:spPr>
        <p:txBody>
          <a:bodyPr>
            <a:normAutofit/>
          </a:bodyPr>
          <a:lstStyle/>
          <a:p>
            <a:r>
              <a:rPr lang="en-US" sz="4000" dirty="0"/>
              <a:t>REFERENCES</a:t>
            </a:r>
            <a:endParaRPr lang="en-IN" sz="4000" dirty="0"/>
          </a:p>
        </p:txBody>
      </p:sp>
      <p:sp>
        <p:nvSpPr>
          <p:cNvPr id="3" name="TextBox 2">
            <a:extLst>
              <a:ext uri="{FF2B5EF4-FFF2-40B4-BE49-F238E27FC236}">
                <a16:creationId xmlns:a16="http://schemas.microsoft.com/office/drawing/2014/main" id="{6D5D2043-ECA4-7268-E5C3-9E3C12D60D4C}"/>
              </a:ext>
            </a:extLst>
          </p:cNvPr>
          <p:cNvSpPr txBox="1"/>
          <p:nvPr/>
        </p:nvSpPr>
        <p:spPr>
          <a:xfrm>
            <a:off x="442453" y="1285736"/>
            <a:ext cx="11144864" cy="4552080"/>
          </a:xfrm>
          <a:prstGeom prst="rect">
            <a:avLst/>
          </a:prstGeom>
          <a:noFill/>
        </p:spPr>
        <p:txBody>
          <a:bodyPr wrap="square" rtlCol="0">
            <a:spAutoFit/>
          </a:bodyPr>
          <a:lstStyle/>
          <a:p>
            <a:pPr marL="342900" indent="-342900" algn="just">
              <a:lnSpc>
                <a:spcPct val="150000"/>
              </a:lnSpc>
              <a:buAutoNum type="arabicPeriod"/>
            </a:pPr>
            <a:r>
              <a:rPr lang="en-IN" sz="1500" i="0" dirty="0">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L. M. Barba-Maza and C. Sánchez-López, "Development of a </a:t>
            </a:r>
            <a:r>
              <a:rPr lang="en-IN" sz="1500" i="0" dirty="0" err="1">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breathalyzer</a:t>
            </a:r>
            <a:r>
              <a:rPr lang="en-IN" sz="1500" i="0" dirty="0">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 for car drivers," </a:t>
            </a:r>
            <a:r>
              <a:rPr lang="en-IN" sz="1500" i="1" dirty="0">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2016 IEEE International Autumn Meeting on Power, Electronics and Computing (ROPEC)</a:t>
            </a:r>
            <a:r>
              <a:rPr lang="en-IN" sz="1500" i="0" dirty="0">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 Ixtapa, Mexico, 2016, pp. 1-4, </a:t>
            </a:r>
            <a:r>
              <a:rPr lang="en-IN" sz="1500" i="0" dirty="0" err="1">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doi</a:t>
            </a:r>
            <a:r>
              <a:rPr lang="en-IN" sz="1500" i="0" dirty="0">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 10.1109/ROPEC.2016.7830528. </a:t>
            </a:r>
          </a:p>
          <a:p>
            <a:pPr marL="342900" indent="-342900" algn="just">
              <a:lnSpc>
                <a:spcPct val="150000"/>
              </a:lnSpc>
              <a:buAutoNum type="arabicPeriod"/>
            </a:pPr>
            <a:r>
              <a:rPr lang="en-IN" sz="1500" i="0" dirty="0">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M. Hariharan, M. Srinivas, V. B. </a:t>
            </a:r>
            <a:r>
              <a:rPr lang="en-IN" sz="1500" i="0" dirty="0" err="1">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Balantrapu</a:t>
            </a:r>
            <a:r>
              <a:rPr lang="en-IN" sz="1500" i="0" dirty="0">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 K. P. Sai Raju and N. Tanya, "Realtime Alcohol Detection and Engine Locking System with ESP8266," </a:t>
            </a:r>
            <a:r>
              <a:rPr lang="en-IN" sz="1500" i="1" dirty="0">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2024 International Conference on Sustainable Communication Networks and Application (ICSCNA)</a:t>
            </a:r>
            <a:r>
              <a:rPr lang="en-IN" sz="1500" i="0" dirty="0">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 Theni, India, 2024, pp. 1449-1453, </a:t>
            </a:r>
            <a:r>
              <a:rPr lang="en-IN" sz="1500" i="0" dirty="0" err="1">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doi</a:t>
            </a:r>
            <a:r>
              <a:rPr lang="en-IN" sz="1500" i="0" dirty="0">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 10.1109/ICSCNA63714.2024.10864247.</a:t>
            </a:r>
          </a:p>
          <a:p>
            <a:pPr marL="342900" indent="-342900" algn="just">
              <a:lnSpc>
                <a:spcPct val="150000"/>
              </a:lnSpc>
              <a:buFont typeface="+mj-lt"/>
              <a:buAutoNum type="arabicPeriod"/>
            </a:pPr>
            <a:r>
              <a:rPr lang="en-IN" sz="1500" i="0" dirty="0">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Tamoghna Sarkar and Sukriti Shaw. 2020. IOT Based Intelligent Alcohol Detection System for Vehicles. In Proceedings of the 4th International Conference on Big Data and Internet of Things (</a:t>
            </a:r>
            <a:r>
              <a:rPr lang="en-IN" sz="1500" i="0" dirty="0" err="1">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BDIoT</a:t>
            </a:r>
            <a:r>
              <a:rPr lang="en-IN" sz="1500" i="0" dirty="0">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 '19). Association for Computing Machinery, New York, NY, USA, Article 6, 1–5. </a:t>
            </a:r>
          </a:p>
          <a:p>
            <a:pPr marL="342900" indent="-342900" algn="just">
              <a:lnSpc>
                <a:spcPct val="150000"/>
              </a:lnSpc>
              <a:buFont typeface="+mj-lt"/>
              <a:buAutoNum type="arabicPeriod"/>
            </a:pPr>
            <a:r>
              <a:rPr lang="en-IN" sz="1500" i="0" dirty="0">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I. F. </a:t>
            </a:r>
            <a:r>
              <a:rPr lang="en-IN" sz="1500" i="0" dirty="0" err="1">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Rahmad</a:t>
            </a:r>
            <a:r>
              <a:rPr lang="en-IN" sz="1500" i="0" dirty="0">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 E. B. Nababan, L. Tanti, B. </a:t>
            </a:r>
            <a:r>
              <a:rPr lang="en-IN" sz="1500" i="0" dirty="0" err="1">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Triandi</a:t>
            </a:r>
            <a:r>
              <a:rPr lang="en-IN" sz="1500" i="0" dirty="0">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 E. </a:t>
            </a:r>
            <a:r>
              <a:rPr lang="en-IN" sz="1500" i="0" dirty="0" err="1">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Ekadiansyah</a:t>
            </a:r>
            <a:r>
              <a:rPr lang="en-IN" sz="1500" i="0" dirty="0">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 and V. A. </a:t>
            </a:r>
            <a:r>
              <a:rPr lang="en-IN" sz="1500" i="0" dirty="0" err="1">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Fragastia</a:t>
            </a:r>
            <a:r>
              <a:rPr lang="en-IN" sz="1500" i="0" dirty="0">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 "Application of the Alcohol Sensor MQ-303A    to Detect Alcohol Levels on Car Driver," </a:t>
            </a:r>
            <a:r>
              <a:rPr lang="en-IN" sz="1500" i="1" dirty="0">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2019 7th International Conference on Cyber and IT Service Management (CITSM)</a:t>
            </a:r>
            <a:r>
              <a:rPr lang="en-IN" sz="1500" i="0" dirty="0">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 Jakarta, Indonesia, 2019, pp. 1-5, </a:t>
            </a:r>
            <a:r>
              <a:rPr lang="en-IN" sz="1500" i="0" dirty="0" err="1">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doi</a:t>
            </a:r>
            <a:r>
              <a:rPr lang="en-IN" sz="1500" i="0" dirty="0">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 10.1109/CITSM47753.2019.8965395.</a:t>
            </a:r>
          </a:p>
          <a:p>
            <a:pPr marL="342900" indent="-342900" algn="just">
              <a:lnSpc>
                <a:spcPct val="150000"/>
              </a:lnSpc>
              <a:buFont typeface="+mj-lt"/>
              <a:buAutoNum type="arabicPeriod"/>
            </a:pPr>
            <a:r>
              <a:rPr lang="en-US" sz="1500" i="0" dirty="0">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R. -w. Li, Y. -p. Xiong, Y. -j. Wang and F. Wan, "Research on Infrared Breath Alcohol Test Based on Differential Absorption," </a:t>
            </a:r>
            <a:r>
              <a:rPr lang="en-US" sz="1500" i="1" dirty="0">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2009 First International Conference on Information Science and Engineering</a:t>
            </a:r>
            <a:r>
              <a:rPr lang="en-US" sz="1500" i="0" dirty="0">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 Nanjing, China, 2009, pp. 4086-4089, </a:t>
            </a:r>
            <a:r>
              <a:rPr lang="en-US" sz="1500" i="0" dirty="0" err="1">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doi</a:t>
            </a:r>
            <a:r>
              <a:rPr lang="en-US" sz="1500" i="0" dirty="0">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rPr>
              <a:t>: 10.1109/ICISE.2009.959.</a:t>
            </a:r>
            <a:endParaRPr lang="en-IN" sz="1500" i="0" dirty="0">
              <a:solidFill>
                <a:srgbClr val="333333"/>
              </a:solidFill>
              <a:effectLst/>
              <a:latin typeface="Times New Roman" panose="02020603050405020304" pitchFamily="18" charset="0"/>
              <a:ea typeface="HP Simplified Hans" panose="020B0500000000000000" pitchFamily="34" charset="-122"/>
              <a:cs typeface="Times New Roman" panose="02020603050405020304" pitchFamily="18" charset="0"/>
            </a:endParaRPr>
          </a:p>
        </p:txBody>
      </p:sp>
      <p:sp>
        <p:nvSpPr>
          <p:cNvPr id="4" name="Flowchart: Predefined Process 3">
            <a:extLst>
              <a:ext uri="{FF2B5EF4-FFF2-40B4-BE49-F238E27FC236}">
                <a16:creationId xmlns:a16="http://schemas.microsoft.com/office/drawing/2014/main" id="{DE140D9E-EA62-603A-F3E1-EA62AA379B20}"/>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0344C90E-1173-CC06-5C60-BA3F57CC1652}"/>
              </a:ext>
            </a:extLst>
          </p:cNvPr>
          <p:cNvCxnSpPr>
            <a:cxnSpLocks/>
          </p:cNvCxnSpPr>
          <p:nvPr/>
        </p:nvCxnSpPr>
        <p:spPr>
          <a:xfrm>
            <a:off x="541469" y="1088923"/>
            <a:ext cx="3096466"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029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194D-457E-49CC-20E1-F8B52E4A27AB}"/>
              </a:ext>
            </a:extLst>
          </p:cNvPr>
          <p:cNvSpPr>
            <a:spLocks noGrp="1"/>
          </p:cNvSpPr>
          <p:nvPr>
            <p:ph type="title"/>
          </p:nvPr>
        </p:nvSpPr>
        <p:spPr>
          <a:xfrm>
            <a:off x="838200" y="991157"/>
            <a:ext cx="9603275" cy="732877"/>
          </a:xfrm>
        </p:spPr>
        <p:txBody>
          <a:bodyPr>
            <a:normAutofit/>
          </a:bodyPr>
          <a:lstStyle/>
          <a:p>
            <a:r>
              <a:rPr lang="en-US" sz="4000" dirty="0"/>
              <a:t>INTRODUCTION</a:t>
            </a:r>
            <a:endParaRPr lang="en-IN" sz="4000" dirty="0"/>
          </a:p>
        </p:txBody>
      </p:sp>
      <p:sp>
        <p:nvSpPr>
          <p:cNvPr id="3" name="Content Placeholder 2">
            <a:extLst>
              <a:ext uri="{FF2B5EF4-FFF2-40B4-BE49-F238E27FC236}">
                <a16:creationId xmlns:a16="http://schemas.microsoft.com/office/drawing/2014/main" id="{271C537D-4919-FB5F-04DD-35E3DE08732D}"/>
              </a:ext>
            </a:extLst>
          </p:cNvPr>
          <p:cNvSpPr>
            <a:spLocks noGrp="1"/>
          </p:cNvSpPr>
          <p:nvPr>
            <p:ph idx="1"/>
          </p:nvPr>
        </p:nvSpPr>
        <p:spPr>
          <a:xfrm>
            <a:off x="969800" y="1817922"/>
            <a:ext cx="10366794" cy="4351338"/>
          </a:xfrm>
        </p:spPr>
        <p:txBody>
          <a:bodyPr>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Drunk driving is a major cause of road accidents, leading to numerous fatalities and injuries each year. It poses significant risks not only to the drivers but also to pedestrians and other road users. To address this issue, the </a:t>
            </a:r>
            <a:r>
              <a:rPr lang="en-US" sz="1800" dirty="0" err="1">
                <a:latin typeface="Times New Roman" panose="02020603050405020304" pitchFamily="18" charset="0"/>
                <a:cs typeface="Times New Roman" panose="02020603050405020304" pitchFamily="18" charset="0"/>
              </a:rPr>
              <a:t>IntoxiCheck</a:t>
            </a:r>
            <a:r>
              <a:rPr lang="en-US" sz="1800" dirty="0">
                <a:latin typeface="Times New Roman" panose="02020603050405020304" pitchFamily="18" charset="0"/>
                <a:cs typeface="Times New Roman" panose="02020603050405020304" pitchFamily="18" charset="0"/>
              </a:rPr>
              <a:t> Alert system has been developed as a proactive solution to improve road safety. This system leverages IoT technology to detect alcohol levels in a driver's breath using an MQ-3 alcohol sensor. By enabling real-time monitoring and instant alerts, </a:t>
            </a:r>
            <a:r>
              <a:rPr lang="en-US" sz="1800" dirty="0" err="1">
                <a:latin typeface="Times New Roman" panose="02020603050405020304" pitchFamily="18" charset="0"/>
                <a:cs typeface="Times New Roman" panose="02020603050405020304" pitchFamily="18" charset="0"/>
              </a:rPr>
              <a:t>IntoxiCheck</a:t>
            </a:r>
            <a:r>
              <a:rPr lang="en-US" sz="1800" dirty="0">
                <a:latin typeface="Times New Roman" panose="02020603050405020304" pitchFamily="18" charset="0"/>
                <a:cs typeface="Times New Roman" panose="02020603050405020304" pitchFamily="18" charset="0"/>
              </a:rPr>
              <a:t> Alert aims to prevent drunk driving incidents, encourage responsible driving, and enhance overall road safety.</a:t>
            </a:r>
            <a:endParaRPr lang="en-IN" sz="1800" dirty="0">
              <a:latin typeface="Times New Roman" panose="02020603050405020304" pitchFamily="18" charset="0"/>
              <a:cs typeface="Times New Roman" panose="02020603050405020304" pitchFamily="18" charset="0"/>
            </a:endParaRPr>
          </a:p>
        </p:txBody>
      </p:sp>
      <p:sp>
        <p:nvSpPr>
          <p:cNvPr id="4" name="Flowchart: Predefined Process 3">
            <a:extLst>
              <a:ext uri="{FF2B5EF4-FFF2-40B4-BE49-F238E27FC236}">
                <a16:creationId xmlns:a16="http://schemas.microsoft.com/office/drawing/2014/main" id="{88771EEA-14CC-4A64-EA00-173B39F5FAC9}"/>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8E3719BD-67C7-938D-7B15-192E00079D82}"/>
              </a:ext>
            </a:extLst>
          </p:cNvPr>
          <p:cNvCxnSpPr/>
          <p:nvPr/>
        </p:nvCxnSpPr>
        <p:spPr>
          <a:xfrm>
            <a:off x="969800" y="1622442"/>
            <a:ext cx="4925961"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58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07025-3866-F5B8-D60C-09C2D1C5495B}"/>
              </a:ext>
            </a:extLst>
          </p:cNvPr>
          <p:cNvSpPr>
            <a:spLocks noGrp="1"/>
          </p:cNvSpPr>
          <p:nvPr>
            <p:ph type="title"/>
          </p:nvPr>
        </p:nvSpPr>
        <p:spPr>
          <a:xfrm>
            <a:off x="792819" y="823710"/>
            <a:ext cx="9603277" cy="585393"/>
          </a:xfrm>
        </p:spPr>
        <p:txBody>
          <a:bodyPr>
            <a:noAutofit/>
          </a:bodyPr>
          <a:lstStyle/>
          <a:p>
            <a:r>
              <a:rPr lang="en-US" sz="4000" dirty="0"/>
              <a:t>EXISTING SYSTEM</a:t>
            </a:r>
            <a:endParaRPr lang="en-IN" sz="4000" dirty="0"/>
          </a:p>
        </p:txBody>
      </p:sp>
      <p:sp>
        <p:nvSpPr>
          <p:cNvPr id="4" name="Rectangle 1">
            <a:extLst>
              <a:ext uri="{FF2B5EF4-FFF2-40B4-BE49-F238E27FC236}">
                <a16:creationId xmlns:a16="http://schemas.microsoft.com/office/drawing/2014/main" id="{AC863A0E-6801-2A38-88C4-16D0664ECD1E}"/>
              </a:ext>
            </a:extLst>
          </p:cNvPr>
          <p:cNvSpPr>
            <a:spLocks noGrp="1" noChangeArrowheads="1"/>
          </p:cNvSpPr>
          <p:nvPr>
            <p:ph idx="1"/>
          </p:nvPr>
        </p:nvSpPr>
        <p:spPr bwMode="auto">
          <a:xfrm>
            <a:off x="926877" y="1579340"/>
            <a:ext cx="9878775"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Manual Checking by Police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Breathalyzer tests at checkpoints are used but not always effective as they depend on random checks.</a:t>
            </a:r>
          </a:p>
          <a:p>
            <a:pPr algn="just"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Warning Systems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 few modern vehicles have dashboard alerts or passive alcohol sensors, but these are mostly in high-end cars.</a:t>
            </a:r>
          </a:p>
          <a:p>
            <a:pPr algn="just"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Real-Time Alerts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There is no automated system to instantly inform family, police, or emergency services if a driver is drunk.</a:t>
            </a:r>
          </a:p>
          <a:p>
            <a:pPr algn="just"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Prevention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Existing methods mostly detect alcohol after a driver is already on the road, increasing the risk of accidents.</a:t>
            </a:r>
          </a:p>
        </p:txBody>
      </p:sp>
      <p:sp>
        <p:nvSpPr>
          <p:cNvPr id="3" name="Flowchart: Predefined Process 2">
            <a:extLst>
              <a:ext uri="{FF2B5EF4-FFF2-40B4-BE49-F238E27FC236}">
                <a16:creationId xmlns:a16="http://schemas.microsoft.com/office/drawing/2014/main" id="{F417543F-5107-4442-0A7B-D32AE6300879}"/>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4849955E-EAB3-95A9-7519-DC0345494962}"/>
              </a:ext>
            </a:extLst>
          </p:cNvPr>
          <p:cNvCxnSpPr/>
          <p:nvPr/>
        </p:nvCxnSpPr>
        <p:spPr>
          <a:xfrm>
            <a:off x="930471" y="1409103"/>
            <a:ext cx="4925961"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689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AD4C-6EE2-9122-9F24-051A19D7CEED}"/>
              </a:ext>
            </a:extLst>
          </p:cNvPr>
          <p:cNvSpPr>
            <a:spLocks noGrp="1"/>
          </p:cNvSpPr>
          <p:nvPr>
            <p:ph type="title"/>
          </p:nvPr>
        </p:nvSpPr>
        <p:spPr>
          <a:xfrm>
            <a:off x="1056592" y="822591"/>
            <a:ext cx="4144674" cy="605057"/>
          </a:xfrm>
        </p:spPr>
        <p:txBody>
          <a:bodyPr>
            <a:normAutofit fontScale="90000"/>
          </a:bodyPr>
          <a:lstStyle/>
          <a:p>
            <a:r>
              <a:rPr lang="en-IN" dirty="0"/>
              <a:t>PROPOSED SYSTEM</a:t>
            </a:r>
          </a:p>
        </p:txBody>
      </p:sp>
      <p:cxnSp>
        <p:nvCxnSpPr>
          <p:cNvPr id="3" name="Straight Connector 2">
            <a:extLst>
              <a:ext uri="{FF2B5EF4-FFF2-40B4-BE49-F238E27FC236}">
                <a16:creationId xmlns:a16="http://schemas.microsoft.com/office/drawing/2014/main" id="{450DD689-853A-5055-E558-04DF5D130968}"/>
              </a:ext>
            </a:extLst>
          </p:cNvPr>
          <p:cNvCxnSpPr/>
          <p:nvPr/>
        </p:nvCxnSpPr>
        <p:spPr>
          <a:xfrm>
            <a:off x="1170039" y="1427648"/>
            <a:ext cx="4925961"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5" name="Flowchart: Predefined Process 4">
            <a:extLst>
              <a:ext uri="{FF2B5EF4-FFF2-40B4-BE49-F238E27FC236}">
                <a16:creationId xmlns:a16="http://schemas.microsoft.com/office/drawing/2014/main" id="{2FCFAA3C-7769-59FB-F867-D8DA7472708E}"/>
              </a:ext>
            </a:extLst>
          </p:cNvPr>
          <p:cNvSpPr/>
          <p:nvPr/>
        </p:nvSpPr>
        <p:spPr>
          <a:xfrm>
            <a:off x="0" y="6282812"/>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2">
            <a:extLst>
              <a:ext uri="{FF2B5EF4-FFF2-40B4-BE49-F238E27FC236}">
                <a16:creationId xmlns:a16="http://schemas.microsoft.com/office/drawing/2014/main" id="{C12FC823-C7FB-294B-B428-DEDCE3A5A3B1}"/>
              </a:ext>
            </a:extLst>
          </p:cNvPr>
          <p:cNvSpPr>
            <a:spLocks noGrp="1" noChangeArrowheads="1"/>
          </p:cNvSpPr>
          <p:nvPr>
            <p:ph idx="1"/>
          </p:nvPr>
        </p:nvSpPr>
        <p:spPr bwMode="auto">
          <a:xfrm>
            <a:off x="1170039" y="1518068"/>
            <a:ext cx="10196102"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alcohol detection system utilizes the MQ-3 sensor to identify the presence of alcohol in the driver’s breath, ensuring early detection of intoxication. Upon detection, a series of safety alerts are triggered, including a buzzer, seat vibration, and LED warning system, effectively notifying both the driver and nearby individuals. To enhance safety, the system is integrated with IoT-based monitoring, enabling it to send real-time alerts to family members or concerned authorities for prompt intervention. By combining these features, the system plays a crucial role in accident prevention by actively alerting the surroundings if the driver is found to be under the influence.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996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74A20-77CB-1CF6-FC6B-88A74347D7BD}"/>
              </a:ext>
            </a:extLst>
          </p:cNvPr>
          <p:cNvSpPr>
            <a:spLocks noGrp="1"/>
          </p:cNvSpPr>
          <p:nvPr>
            <p:ph type="title"/>
          </p:nvPr>
        </p:nvSpPr>
        <p:spPr>
          <a:xfrm>
            <a:off x="989662" y="835742"/>
            <a:ext cx="9609512" cy="501446"/>
          </a:xfrm>
        </p:spPr>
        <p:txBody>
          <a:bodyPr>
            <a:normAutofit fontScale="90000"/>
          </a:bodyPr>
          <a:lstStyle/>
          <a:p>
            <a:r>
              <a:rPr lang="en-US" dirty="0"/>
              <a:t>APPLICATIONS</a:t>
            </a:r>
            <a:endParaRPr lang="en-IN" dirty="0"/>
          </a:p>
        </p:txBody>
      </p:sp>
      <p:sp>
        <p:nvSpPr>
          <p:cNvPr id="4" name="Rectangle 1">
            <a:extLst>
              <a:ext uri="{FF2B5EF4-FFF2-40B4-BE49-F238E27FC236}">
                <a16:creationId xmlns:a16="http://schemas.microsoft.com/office/drawing/2014/main" id="{54EB1D74-ADD6-7392-7F32-14D8944F654D}"/>
              </a:ext>
            </a:extLst>
          </p:cNvPr>
          <p:cNvSpPr>
            <a:spLocks noGrp="1" noChangeArrowheads="1"/>
          </p:cNvSpPr>
          <p:nvPr>
            <p:ph idx="1"/>
          </p:nvPr>
        </p:nvSpPr>
        <p:spPr bwMode="auto">
          <a:xfrm>
            <a:off x="1081548" y="1554223"/>
            <a:ext cx="8957187" cy="211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Personal Vehicles</a:t>
            </a:r>
            <a:r>
              <a:rPr kumimoji="0" lang="en-US" altLang="en-US" sz="1800" b="0" i="0" u="none" strike="noStrike" cap="none" normalizeH="0" baseline="0" dirty="0">
                <a:ln>
                  <a:noFill/>
                </a:ln>
                <a:solidFill>
                  <a:schemeClr val="tx1"/>
                </a:solidFill>
                <a:effectLst/>
                <a:latin typeface="Arial" panose="020B0604020202020204" pitchFamily="34" charset="0"/>
              </a:rPr>
              <a:t> – Prevents drunk driving.</a:t>
            </a:r>
          </a:p>
          <a:p>
            <a:pPr algn="just"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Public Transport</a:t>
            </a:r>
            <a:r>
              <a:rPr kumimoji="0" lang="en-US" altLang="en-US" sz="1800" b="0" i="0" u="none" strike="noStrike" cap="none" normalizeH="0" baseline="0" dirty="0">
                <a:ln>
                  <a:noFill/>
                </a:ln>
                <a:solidFill>
                  <a:schemeClr val="tx1"/>
                </a:solidFill>
                <a:effectLst/>
                <a:latin typeface="Arial" panose="020B0604020202020204" pitchFamily="34" charset="0"/>
              </a:rPr>
              <a:t> – Ensures driver sobriety.</a:t>
            </a:r>
          </a:p>
          <a:p>
            <a:pPr algn="just"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Corporate Fleets</a:t>
            </a:r>
            <a:r>
              <a:rPr kumimoji="0" lang="en-US" altLang="en-US" sz="1800" b="0" i="0" u="none" strike="noStrike" cap="none" normalizeH="0" baseline="0" dirty="0">
                <a:ln>
                  <a:noFill/>
                </a:ln>
                <a:solidFill>
                  <a:schemeClr val="tx1"/>
                </a:solidFill>
                <a:effectLst/>
                <a:latin typeface="Arial" panose="020B0604020202020204" pitchFamily="34" charset="0"/>
              </a:rPr>
              <a:t> – Monitors company drivers.</a:t>
            </a:r>
          </a:p>
          <a:p>
            <a:pPr algn="just"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Law Enforcement</a:t>
            </a:r>
            <a:r>
              <a:rPr kumimoji="0" lang="en-US" altLang="en-US" sz="1800" b="0" i="0" u="none" strike="noStrike" cap="none" normalizeH="0" baseline="0" dirty="0">
                <a:ln>
                  <a:noFill/>
                </a:ln>
                <a:solidFill>
                  <a:schemeClr val="tx1"/>
                </a:solidFill>
                <a:effectLst/>
                <a:latin typeface="Arial" panose="020B0604020202020204" pitchFamily="34" charset="0"/>
              </a:rPr>
              <a:t> – Aids police detection.</a:t>
            </a:r>
          </a:p>
          <a:p>
            <a:pPr algn="just"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Rental Vehicles</a:t>
            </a:r>
            <a:r>
              <a:rPr kumimoji="0" lang="en-US" altLang="en-US" sz="1800" b="0" i="0" u="none" strike="noStrike" cap="none" normalizeH="0" baseline="0" dirty="0">
                <a:ln>
                  <a:noFill/>
                </a:ln>
                <a:solidFill>
                  <a:schemeClr val="tx1"/>
                </a:solidFill>
                <a:effectLst/>
                <a:latin typeface="Arial" panose="020B0604020202020204" pitchFamily="34" charset="0"/>
              </a:rPr>
              <a:t> – Enhances passenger safety.</a:t>
            </a:r>
          </a:p>
        </p:txBody>
      </p:sp>
      <p:sp>
        <p:nvSpPr>
          <p:cNvPr id="3" name="Flowchart: Predefined Process 2">
            <a:extLst>
              <a:ext uri="{FF2B5EF4-FFF2-40B4-BE49-F238E27FC236}">
                <a16:creationId xmlns:a16="http://schemas.microsoft.com/office/drawing/2014/main" id="{00A21E42-83FB-DE1D-8755-F673F847C957}"/>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A5FF6B4F-B022-17DF-F86B-1AFA3C7D3657}"/>
              </a:ext>
            </a:extLst>
          </p:cNvPr>
          <p:cNvCxnSpPr/>
          <p:nvPr/>
        </p:nvCxnSpPr>
        <p:spPr>
          <a:xfrm>
            <a:off x="989662" y="1337188"/>
            <a:ext cx="4925961"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5871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7CBF4-CA19-5434-543B-03A8B8D34C05}"/>
              </a:ext>
            </a:extLst>
          </p:cNvPr>
          <p:cNvSpPr>
            <a:spLocks noGrp="1"/>
          </p:cNvSpPr>
          <p:nvPr>
            <p:ph type="title"/>
          </p:nvPr>
        </p:nvSpPr>
        <p:spPr>
          <a:xfrm>
            <a:off x="1267489" y="620745"/>
            <a:ext cx="10158465" cy="618982"/>
          </a:xfrm>
        </p:spPr>
        <p:txBody>
          <a:bodyPr>
            <a:normAutofit fontScale="90000"/>
          </a:bodyPr>
          <a:lstStyle/>
          <a:p>
            <a:r>
              <a:rPr lang="en-US" dirty="0"/>
              <a:t>HARDWARE AND SOFTWARE SPECIFICATIONS</a:t>
            </a:r>
            <a:endParaRPr lang="en-IN" dirty="0"/>
          </a:p>
        </p:txBody>
      </p:sp>
      <p:sp>
        <p:nvSpPr>
          <p:cNvPr id="3" name="TextBox 2">
            <a:extLst>
              <a:ext uri="{FF2B5EF4-FFF2-40B4-BE49-F238E27FC236}">
                <a16:creationId xmlns:a16="http://schemas.microsoft.com/office/drawing/2014/main" id="{937DB486-BD5A-8CE5-182F-4BDEDE4C286F}"/>
              </a:ext>
            </a:extLst>
          </p:cNvPr>
          <p:cNvSpPr txBox="1"/>
          <p:nvPr/>
        </p:nvSpPr>
        <p:spPr>
          <a:xfrm>
            <a:off x="7323394" y="2134263"/>
            <a:ext cx="4195424" cy="1477328"/>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Arduino IDE</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Embedded C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MQ-3 sensor library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474C282-C5FE-A0F0-CC52-996A942438D9}"/>
              </a:ext>
            </a:extLst>
          </p:cNvPr>
          <p:cNvSpPr txBox="1"/>
          <p:nvPr/>
        </p:nvSpPr>
        <p:spPr>
          <a:xfrm>
            <a:off x="2104104" y="2134263"/>
            <a:ext cx="4924322" cy="2585323"/>
          </a:xfrm>
          <a:prstGeom prst="rect">
            <a:avLst/>
          </a:prstGeom>
          <a:noFill/>
        </p:spPr>
        <p:txBody>
          <a:bodyPr wrap="square" rtlCol="0">
            <a:spAutoFit/>
          </a:bodyPr>
          <a:lstStyle/>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MQ-3 alcohol sensor</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microcontroller (Arduino) </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vibrating motor</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buzzer</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LED system </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Bread Boards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Connecting wires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Resistors and Capacitors</a:t>
            </a:r>
            <a:endParaRPr lang="en-IN" sz="1800" dirty="0">
              <a:latin typeface="Times New Roman" panose="02020603050405020304" pitchFamily="18"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7DC67EB3-ECF0-7A92-81F4-10EBB5D0E655}"/>
              </a:ext>
            </a:extLst>
          </p:cNvPr>
          <p:cNvSpPr txBox="1"/>
          <p:nvPr/>
        </p:nvSpPr>
        <p:spPr>
          <a:xfrm>
            <a:off x="2104104" y="1608439"/>
            <a:ext cx="1494705" cy="461665"/>
          </a:xfrm>
          <a:prstGeom prst="rect">
            <a:avLst/>
          </a:prstGeom>
          <a:noFill/>
        </p:spPr>
        <p:txBody>
          <a:bodyPr wrap="none" rtlCol="0">
            <a:spAutoFit/>
          </a:bodyPr>
          <a:lstStyle/>
          <a:p>
            <a:r>
              <a:rPr lang="en-US" sz="2400" dirty="0"/>
              <a:t>Hardware</a:t>
            </a:r>
            <a:r>
              <a:rPr lang="en-US" dirty="0"/>
              <a:t> </a:t>
            </a:r>
            <a:endParaRPr lang="en-IN" dirty="0"/>
          </a:p>
        </p:txBody>
      </p:sp>
      <p:sp>
        <p:nvSpPr>
          <p:cNvPr id="10" name="TextBox 9">
            <a:extLst>
              <a:ext uri="{FF2B5EF4-FFF2-40B4-BE49-F238E27FC236}">
                <a16:creationId xmlns:a16="http://schemas.microsoft.com/office/drawing/2014/main" id="{76290FE2-E35B-7668-0EED-DA50C974ED69}"/>
              </a:ext>
            </a:extLst>
          </p:cNvPr>
          <p:cNvSpPr txBox="1"/>
          <p:nvPr/>
        </p:nvSpPr>
        <p:spPr>
          <a:xfrm>
            <a:off x="7323394" y="1608439"/>
            <a:ext cx="1582994" cy="461665"/>
          </a:xfrm>
          <a:prstGeom prst="rect">
            <a:avLst/>
          </a:prstGeom>
          <a:noFill/>
        </p:spPr>
        <p:txBody>
          <a:bodyPr wrap="square">
            <a:spAutoFit/>
          </a:bodyPr>
          <a:lstStyle/>
          <a:p>
            <a:r>
              <a:rPr lang="en-US" sz="2400" dirty="0"/>
              <a:t>Software</a:t>
            </a:r>
            <a:endParaRPr lang="en-IN" sz="2400" dirty="0"/>
          </a:p>
        </p:txBody>
      </p:sp>
      <p:cxnSp>
        <p:nvCxnSpPr>
          <p:cNvPr id="4" name="Straight Connector 3">
            <a:extLst>
              <a:ext uri="{FF2B5EF4-FFF2-40B4-BE49-F238E27FC236}">
                <a16:creationId xmlns:a16="http://schemas.microsoft.com/office/drawing/2014/main" id="{262C8469-EFB0-ABD4-B46B-9C6C43D08DFD}"/>
              </a:ext>
            </a:extLst>
          </p:cNvPr>
          <p:cNvCxnSpPr>
            <a:cxnSpLocks/>
          </p:cNvCxnSpPr>
          <p:nvPr/>
        </p:nvCxnSpPr>
        <p:spPr>
          <a:xfrm>
            <a:off x="952031" y="1220290"/>
            <a:ext cx="10256743"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9" name="Flowchart: Predefined Process 8">
            <a:extLst>
              <a:ext uri="{FF2B5EF4-FFF2-40B4-BE49-F238E27FC236}">
                <a16:creationId xmlns:a16="http://schemas.microsoft.com/office/drawing/2014/main" id="{E7FF6906-FA8F-2642-EE10-9FB5B568DD93}"/>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49898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0A7C-233E-47FD-CD08-6393DE19E7E4}"/>
              </a:ext>
            </a:extLst>
          </p:cNvPr>
          <p:cNvSpPr>
            <a:spLocks noGrp="1"/>
          </p:cNvSpPr>
          <p:nvPr>
            <p:ph type="title" idx="4294967295"/>
          </p:nvPr>
        </p:nvSpPr>
        <p:spPr>
          <a:xfrm>
            <a:off x="108032" y="39370"/>
            <a:ext cx="11971337" cy="590550"/>
          </a:xfrm>
        </p:spPr>
        <p:txBody>
          <a:bodyPr>
            <a:normAutofit fontScale="90000"/>
          </a:bodyPr>
          <a:lstStyle/>
          <a:p>
            <a:r>
              <a:rPr lang="en-US" dirty="0"/>
              <a:t>LITERATURE SURVEY </a:t>
            </a:r>
            <a:endParaRPr lang="en-IN" dirty="0"/>
          </a:p>
        </p:txBody>
      </p:sp>
      <p:graphicFrame>
        <p:nvGraphicFramePr>
          <p:cNvPr id="9" name="Table 8">
            <a:extLst>
              <a:ext uri="{FF2B5EF4-FFF2-40B4-BE49-F238E27FC236}">
                <a16:creationId xmlns:a16="http://schemas.microsoft.com/office/drawing/2014/main" id="{EC56BF3F-7D6A-6FD3-CD40-1530AB714DFF}"/>
              </a:ext>
            </a:extLst>
          </p:cNvPr>
          <p:cNvGraphicFramePr>
            <a:graphicFrameLocks noGrp="1"/>
          </p:cNvGraphicFramePr>
          <p:nvPr>
            <p:extLst>
              <p:ext uri="{D42A27DB-BD31-4B8C-83A1-F6EECF244321}">
                <p14:modId xmlns:p14="http://schemas.microsoft.com/office/powerpoint/2010/main" val="3568357695"/>
              </p:ext>
            </p:extLst>
          </p:nvPr>
        </p:nvGraphicFramePr>
        <p:xfrm>
          <a:off x="213360" y="629920"/>
          <a:ext cx="11789584" cy="7219976"/>
        </p:xfrm>
        <a:graphic>
          <a:graphicData uri="http://schemas.openxmlformats.org/drawingml/2006/table">
            <a:tbl>
              <a:tblPr/>
              <a:tblGrid>
                <a:gridCol w="515845">
                  <a:extLst>
                    <a:ext uri="{9D8B030D-6E8A-4147-A177-3AD203B41FA5}">
                      <a16:colId xmlns:a16="http://schemas.microsoft.com/office/drawing/2014/main" val="4280519807"/>
                    </a:ext>
                  </a:extLst>
                </a:gridCol>
                <a:gridCol w="1445035">
                  <a:extLst>
                    <a:ext uri="{9D8B030D-6E8A-4147-A177-3AD203B41FA5}">
                      <a16:colId xmlns:a16="http://schemas.microsoft.com/office/drawing/2014/main" val="2985629356"/>
                    </a:ext>
                  </a:extLst>
                </a:gridCol>
                <a:gridCol w="2235200">
                  <a:extLst>
                    <a:ext uri="{9D8B030D-6E8A-4147-A177-3AD203B41FA5}">
                      <a16:colId xmlns:a16="http://schemas.microsoft.com/office/drawing/2014/main" val="2613880571"/>
                    </a:ext>
                  </a:extLst>
                </a:gridCol>
                <a:gridCol w="2082800">
                  <a:extLst>
                    <a:ext uri="{9D8B030D-6E8A-4147-A177-3AD203B41FA5}">
                      <a16:colId xmlns:a16="http://schemas.microsoft.com/office/drawing/2014/main" val="3791681263"/>
                    </a:ext>
                  </a:extLst>
                </a:gridCol>
                <a:gridCol w="1838960">
                  <a:extLst>
                    <a:ext uri="{9D8B030D-6E8A-4147-A177-3AD203B41FA5}">
                      <a16:colId xmlns:a16="http://schemas.microsoft.com/office/drawing/2014/main" val="701644804"/>
                    </a:ext>
                  </a:extLst>
                </a:gridCol>
                <a:gridCol w="1899920">
                  <a:extLst>
                    <a:ext uri="{9D8B030D-6E8A-4147-A177-3AD203B41FA5}">
                      <a16:colId xmlns:a16="http://schemas.microsoft.com/office/drawing/2014/main" val="585315993"/>
                    </a:ext>
                  </a:extLst>
                </a:gridCol>
                <a:gridCol w="1771824">
                  <a:extLst>
                    <a:ext uri="{9D8B030D-6E8A-4147-A177-3AD203B41FA5}">
                      <a16:colId xmlns:a16="http://schemas.microsoft.com/office/drawing/2014/main" val="221973892"/>
                    </a:ext>
                  </a:extLst>
                </a:gridCol>
              </a:tblGrid>
              <a:tr h="1202945">
                <a:tc>
                  <a:txBody>
                    <a:bodyPr/>
                    <a:lstStyle/>
                    <a:p>
                      <a:r>
                        <a:rPr lang="en-IN" sz="1500" b="1"/>
                        <a:t>S.NO</a:t>
                      </a:r>
                      <a:endParaRPr lang="en-IN" sz="1500"/>
                    </a:p>
                  </a:txBody>
                  <a:tcPr marL="20173" marR="20173" marT="10087" marB="10087" anchor="ctr">
                    <a:lnL>
                      <a:noFill/>
                    </a:lnL>
                    <a:lnR>
                      <a:noFill/>
                    </a:lnR>
                    <a:lnT>
                      <a:noFill/>
                    </a:lnT>
                    <a:lnB>
                      <a:noFill/>
                    </a:lnB>
                    <a:noFill/>
                  </a:tcPr>
                </a:tc>
                <a:tc>
                  <a:txBody>
                    <a:bodyPr/>
                    <a:lstStyle/>
                    <a:p>
                      <a:r>
                        <a:rPr lang="en-US" sz="1500" b="1" dirty="0"/>
                        <a:t>AUTHOR NAMES, YEAR OF PUBLICATION</a:t>
                      </a:r>
                      <a:endParaRPr lang="en-US" sz="1500" dirty="0"/>
                    </a:p>
                  </a:txBody>
                  <a:tcPr marL="20173" marR="20173" marT="10087" marB="10087" anchor="ctr">
                    <a:lnL>
                      <a:noFill/>
                    </a:lnL>
                    <a:lnR>
                      <a:noFill/>
                    </a:lnR>
                    <a:lnT>
                      <a:noFill/>
                    </a:lnT>
                    <a:lnB>
                      <a:noFill/>
                    </a:lnB>
                    <a:noFill/>
                  </a:tcPr>
                </a:tc>
                <a:tc>
                  <a:txBody>
                    <a:bodyPr/>
                    <a:lstStyle/>
                    <a:p>
                      <a:r>
                        <a:rPr lang="en-US" sz="1500" b="1"/>
                        <a:t>JOURNAL OR CONFERENCE NAME AND PUBLISHER</a:t>
                      </a:r>
                      <a:endParaRPr lang="en-US" sz="1500"/>
                    </a:p>
                  </a:txBody>
                  <a:tcPr marL="20173" marR="20173" marT="10087" marB="10087" anchor="ctr">
                    <a:lnL>
                      <a:noFill/>
                    </a:lnL>
                    <a:lnR>
                      <a:noFill/>
                    </a:lnR>
                    <a:lnT>
                      <a:noFill/>
                    </a:lnT>
                    <a:lnB>
                      <a:noFill/>
                    </a:lnB>
                    <a:noFill/>
                  </a:tcPr>
                </a:tc>
                <a:tc>
                  <a:txBody>
                    <a:bodyPr/>
                    <a:lstStyle/>
                    <a:p>
                      <a:r>
                        <a:rPr lang="en-IN" sz="1500" b="1"/>
                        <a:t>METHODOLOGY / ALGORITHM / TECHNIQUES USED</a:t>
                      </a:r>
                      <a:endParaRPr lang="en-IN" sz="1500"/>
                    </a:p>
                  </a:txBody>
                  <a:tcPr marL="20173" marR="20173" marT="10087" marB="10087" anchor="ctr">
                    <a:lnL>
                      <a:noFill/>
                    </a:lnL>
                    <a:lnR>
                      <a:noFill/>
                    </a:lnR>
                    <a:lnT>
                      <a:noFill/>
                    </a:lnT>
                    <a:lnB>
                      <a:noFill/>
                    </a:lnB>
                    <a:noFill/>
                  </a:tcPr>
                </a:tc>
                <a:tc>
                  <a:txBody>
                    <a:bodyPr/>
                    <a:lstStyle/>
                    <a:p>
                      <a:r>
                        <a:rPr lang="en-IN" sz="1500" b="1"/>
                        <a:t>MERITS</a:t>
                      </a:r>
                      <a:endParaRPr lang="en-IN" sz="1500"/>
                    </a:p>
                  </a:txBody>
                  <a:tcPr marL="20173" marR="20173" marT="10087" marB="10087" anchor="ctr">
                    <a:lnL>
                      <a:noFill/>
                    </a:lnL>
                    <a:lnR>
                      <a:noFill/>
                    </a:lnR>
                    <a:lnT>
                      <a:noFill/>
                    </a:lnT>
                    <a:lnB>
                      <a:noFill/>
                    </a:lnB>
                    <a:noFill/>
                  </a:tcPr>
                </a:tc>
                <a:tc>
                  <a:txBody>
                    <a:bodyPr/>
                    <a:lstStyle/>
                    <a:p>
                      <a:r>
                        <a:rPr lang="en-IN" sz="1500" b="1"/>
                        <a:t>DEMERITS</a:t>
                      </a:r>
                      <a:endParaRPr lang="en-IN" sz="1500"/>
                    </a:p>
                  </a:txBody>
                  <a:tcPr marL="20173" marR="20173" marT="10087" marB="10087" anchor="ctr">
                    <a:lnL>
                      <a:noFill/>
                    </a:lnL>
                    <a:lnR>
                      <a:noFill/>
                    </a:lnR>
                    <a:lnT>
                      <a:noFill/>
                    </a:lnT>
                    <a:lnB>
                      <a:noFill/>
                    </a:lnB>
                    <a:noFill/>
                  </a:tcPr>
                </a:tc>
                <a:tc>
                  <a:txBody>
                    <a:bodyPr/>
                    <a:lstStyle/>
                    <a:p>
                      <a:r>
                        <a:rPr lang="en-IN" sz="1500" b="1"/>
                        <a:t>RESEARCH GAPS</a:t>
                      </a:r>
                      <a:endParaRPr lang="en-IN" sz="1500"/>
                    </a:p>
                  </a:txBody>
                  <a:tcPr marL="20173" marR="20173" marT="10087" marB="10087" anchor="ctr">
                    <a:lnL>
                      <a:noFill/>
                    </a:lnL>
                    <a:lnR>
                      <a:noFill/>
                    </a:lnR>
                    <a:lnT>
                      <a:noFill/>
                    </a:lnT>
                    <a:lnB>
                      <a:noFill/>
                    </a:lnB>
                    <a:noFill/>
                  </a:tcPr>
                </a:tc>
                <a:extLst>
                  <a:ext uri="{0D108BD9-81ED-4DB2-BD59-A6C34878D82A}">
                    <a16:rowId xmlns:a16="http://schemas.microsoft.com/office/drawing/2014/main" val="3918872809"/>
                  </a:ext>
                </a:extLst>
              </a:tr>
              <a:tr h="1655824">
                <a:tc>
                  <a:txBody>
                    <a:bodyPr/>
                    <a:lstStyle/>
                    <a:p>
                      <a:r>
                        <a:rPr lang="en-IN" sz="1700" b="1"/>
                        <a:t>1</a:t>
                      </a:r>
                      <a:endParaRPr lang="en-IN" sz="1700"/>
                    </a:p>
                  </a:txBody>
                  <a:tcPr marL="20173" marR="20173" marT="10087" marB="10087" anchor="ctr">
                    <a:lnL>
                      <a:noFill/>
                    </a:lnL>
                    <a:lnR>
                      <a:noFill/>
                    </a:lnR>
                    <a:lnT>
                      <a:noFill/>
                    </a:lnT>
                    <a:lnB>
                      <a:noFill/>
                    </a:lnB>
                    <a:noFill/>
                  </a:tcPr>
                </a:tc>
                <a:tc>
                  <a:txBody>
                    <a:bodyPr/>
                    <a:lstStyle/>
                    <a:p>
                      <a:r>
                        <a:rPr lang="en-IN" sz="1700" dirty="0"/>
                        <a:t>L. M. Barba-Maza, C. Sánchez-López (2016)</a:t>
                      </a:r>
                    </a:p>
                  </a:txBody>
                  <a:tcPr marL="20173" marR="20173" marT="10087" marB="10087" anchor="ctr">
                    <a:lnL>
                      <a:noFill/>
                    </a:lnL>
                    <a:lnR>
                      <a:noFill/>
                    </a:lnR>
                    <a:lnT>
                      <a:noFill/>
                    </a:lnT>
                    <a:lnB>
                      <a:noFill/>
                    </a:lnB>
                    <a:noFill/>
                  </a:tcPr>
                </a:tc>
                <a:tc>
                  <a:txBody>
                    <a:bodyPr/>
                    <a:lstStyle/>
                    <a:p>
                      <a:r>
                        <a:rPr lang="en-US" sz="1700" dirty="0"/>
                        <a:t>2016 IEEE International Autumn Meeting on Power, Electronics and Computing (ROPEC), IEEE</a:t>
                      </a:r>
                    </a:p>
                  </a:txBody>
                  <a:tcPr marL="20173" marR="20173" marT="10087" marB="10087" anchor="ctr">
                    <a:lnL>
                      <a:noFill/>
                    </a:lnL>
                    <a:lnR>
                      <a:noFill/>
                    </a:lnR>
                    <a:lnT>
                      <a:noFill/>
                    </a:lnT>
                    <a:lnB>
                      <a:noFill/>
                    </a:lnB>
                    <a:noFill/>
                  </a:tcPr>
                </a:tc>
                <a:tc>
                  <a:txBody>
                    <a:bodyPr/>
                    <a:lstStyle/>
                    <a:p>
                      <a:r>
                        <a:rPr lang="en-US" sz="1700"/>
                        <a:t>Development of a breathalyzer for drivers using sensor-based alcohol detection</a:t>
                      </a:r>
                    </a:p>
                  </a:txBody>
                  <a:tcPr marL="20173" marR="20173" marT="10087" marB="10087" anchor="ctr">
                    <a:lnL>
                      <a:noFill/>
                    </a:lnL>
                    <a:lnR>
                      <a:noFill/>
                    </a:lnR>
                    <a:lnT>
                      <a:noFill/>
                    </a:lnT>
                    <a:lnB>
                      <a:noFill/>
                    </a:lnB>
                    <a:noFill/>
                  </a:tcPr>
                </a:tc>
                <a:tc>
                  <a:txBody>
                    <a:bodyPr/>
                    <a:lstStyle/>
                    <a:p>
                      <a:r>
                        <a:rPr lang="en-US" sz="1700" dirty="0"/>
                        <a:t>Provides an effective alcohol detection mechanism</a:t>
                      </a:r>
                    </a:p>
                  </a:txBody>
                  <a:tcPr marL="20173" marR="20173" marT="10087" marB="10087" anchor="ctr">
                    <a:lnL>
                      <a:noFill/>
                    </a:lnL>
                    <a:lnR>
                      <a:noFill/>
                    </a:lnR>
                    <a:lnT>
                      <a:noFill/>
                    </a:lnT>
                    <a:lnB>
                      <a:noFill/>
                    </a:lnB>
                    <a:noFill/>
                  </a:tcPr>
                </a:tc>
                <a:tc>
                  <a:txBody>
                    <a:bodyPr/>
                    <a:lstStyle/>
                    <a:p>
                      <a:r>
                        <a:rPr lang="en-IN" sz="1700"/>
                        <a:t>Lacks real-time reporting features</a:t>
                      </a:r>
                    </a:p>
                  </a:txBody>
                  <a:tcPr marL="20173" marR="20173" marT="10087" marB="10087" anchor="ctr">
                    <a:lnL>
                      <a:noFill/>
                    </a:lnL>
                    <a:lnR>
                      <a:noFill/>
                    </a:lnR>
                    <a:lnT>
                      <a:noFill/>
                    </a:lnT>
                    <a:lnB>
                      <a:noFill/>
                    </a:lnB>
                    <a:noFill/>
                  </a:tcPr>
                </a:tc>
                <a:tc>
                  <a:txBody>
                    <a:bodyPr/>
                    <a:lstStyle/>
                    <a:p>
                      <a:r>
                        <a:rPr lang="en-US" sz="1700"/>
                        <a:t>No IoT-based connectivity for remote monitoring</a:t>
                      </a:r>
                    </a:p>
                  </a:txBody>
                  <a:tcPr marL="20173" marR="20173" marT="10087" marB="10087" anchor="ctr">
                    <a:lnL>
                      <a:noFill/>
                    </a:lnL>
                    <a:lnR>
                      <a:noFill/>
                    </a:lnR>
                    <a:lnT>
                      <a:noFill/>
                    </a:lnT>
                    <a:lnB>
                      <a:noFill/>
                    </a:lnB>
                    <a:noFill/>
                  </a:tcPr>
                </a:tc>
                <a:extLst>
                  <a:ext uri="{0D108BD9-81ED-4DB2-BD59-A6C34878D82A}">
                    <a16:rowId xmlns:a16="http://schemas.microsoft.com/office/drawing/2014/main" val="3669957871"/>
                  </a:ext>
                </a:extLst>
              </a:tr>
              <a:tr h="1110954">
                <a:tc>
                  <a:txBody>
                    <a:bodyPr/>
                    <a:lstStyle/>
                    <a:p>
                      <a:r>
                        <a:rPr lang="en-IN" sz="1700" b="1"/>
                        <a:t>2</a:t>
                      </a:r>
                      <a:endParaRPr lang="en-IN" sz="1700"/>
                    </a:p>
                  </a:txBody>
                  <a:tcPr marL="20173" marR="20173" marT="10087" marB="10087" anchor="ctr">
                    <a:lnL>
                      <a:noFill/>
                    </a:lnL>
                    <a:lnR>
                      <a:noFill/>
                    </a:lnR>
                    <a:lnT>
                      <a:noFill/>
                    </a:lnT>
                    <a:lnB>
                      <a:noFill/>
                    </a:lnB>
                    <a:noFill/>
                  </a:tcPr>
                </a:tc>
                <a:tc>
                  <a:txBody>
                    <a:bodyPr/>
                    <a:lstStyle/>
                    <a:p>
                      <a:r>
                        <a:rPr lang="da-DK" sz="1700" dirty="0"/>
                        <a:t>Uzairue, S. et al. (2018)</a:t>
                      </a:r>
                    </a:p>
                  </a:txBody>
                  <a:tcPr marL="20173" marR="20173" marT="10087" marB="10087" anchor="ctr">
                    <a:lnL>
                      <a:noFill/>
                    </a:lnL>
                    <a:lnR>
                      <a:noFill/>
                    </a:lnR>
                    <a:lnT>
                      <a:noFill/>
                    </a:lnT>
                    <a:lnB>
                      <a:noFill/>
                    </a:lnB>
                    <a:noFill/>
                  </a:tcPr>
                </a:tc>
                <a:tc>
                  <a:txBody>
                    <a:bodyPr/>
                    <a:lstStyle/>
                    <a:p>
                      <a:r>
                        <a:rPr lang="en-IN" sz="1700" dirty="0"/>
                        <a:t>Lecture Notes in Computer Science, ICCSA 2018, Springer</a:t>
                      </a:r>
                    </a:p>
                  </a:txBody>
                  <a:tcPr marL="20173" marR="20173" marT="10087" marB="10087" anchor="ctr">
                    <a:lnL>
                      <a:noFill/>
                    </a:lnL>
                    <a:lnR>
                      <a:noFill/>
                    </a:lnR>
                    <a:lnT>
                      <a:noFill/>
                    </a:lnT>
                    <a:lnB>
                      <a:noFill/>
                    </a:lnB>
                    <a:noFill/>
                  </a:tcPr>
                </a:tc>
                <a:tc>
                  <a:txBody>
                    <a:bodyPr/>
                    <a:lstStyle/>
                    <a:p>
                      <a:r>
                        <a:rPr lang="en-US" sz="1700"/>
                        <a:t>IoT-enabled alcohol detection integrated with smart city infrastructure</a:t>
                      </a:r>
                    </a:p>
                  </a:txBody>
                  <a:tcPr marL="20173" marR="20173" marT="10087" marB="10087" anchor="ctr">
                    <a:lnL>
                      <a:noFill/>
                    </a:lnL>
                    <a:lnR>
                      <a:noFill/>
                    </a:lnR>
                    <a:lnT>
                      <a:noFill/>
                    </a:lnT>
                    <a:lnB>
                      <a:noFill/>
                    </a:lnB>
                    <a:noFill/>
                  </a:tcPr>
                </a:tc>
                <a:tc>
                  <a:txBody>
                    <a:bodyPr/>
                    <a:lstStyle/>
                    <a:p>
                      <a:r>
                        <a:rPr lang="en-US" sz="1700" dirty="0"/>
                        <a:t>Enhances road safety using IoT</a:t>
                      </a:r>
                    </a:p>
                  </a:txBody>
                  <a:tcPr marL="20173" marR="20173" marT="10087" marB="10087" anchor="ctr">
                    <a:lnL>
                      <a:noFill/>
                    </a:lnL>
                    <a:lnR>
                      <a:noFill/>
                    </a:lnR>
                    <a:lnT>
                      <a:noFill/>
                    </a:lnT>
                    <a:lnB>
                      <a:noFill/>
                    </a:lnB>
                    <a:noFill/>
                  </a:tcPr>
                </a:tc>
                <a:tc>
                  <a:txBody>
                    <a:bodyPr/>
                    <a:lstStyle/>
                    <a:p>
                      <a:r>
                        <a:rPr lang="en-US" sz="1700"/>
                        <a:t>May require stable internet and infrastructure</a:t>
                      </a:r>
                    </a:p>
                  </a:txBody>
                  <a:tcPr marL="20173" marR="20173" marT="10087" marB="10087" anchor="ctr">
                    <a:lnL>
                      <a:noFill/>
                    </a:lnL>
                    <a:lnR>
                      <a:noFill/>
                    </a:lnR>
                    <a:lnT>
                      <a:noFill/>
                    </a:lnT>
                    <a:lnB>
                      <a:noFill/>
                    </a:lnB>
                    <a:noFill/>
                  </a:tcPr>
                </a:tc>
                <a:tc>
                  <a:txBody>
                    <a:bodyPr/>
                    <a:lstStyle/>
                    <a:p>
                      <a:r>
                        <a:rPr lang="en-US" sz="1700"/>
                        <a:t>Needs broader implementation in real-world systems</a:t>
                      </a:r>
                    </a:p>
                  </a:txBody>
                  <a:tcPr marL="20173" marR="20173" marT="10087" marB="10087" anchor="ctr">
                    <a:lnL>
                      <a:noFill/>
                    </a:lnL>
                    <a:lnR>
                      <a:noFill/>
                    </a:lnR>
                    <a:lnT>
                      <a:noFill/>
                    </a:lnT>
                    <a:lnB>
                      <a:noFill/>
                    </a:lnB>
                    <a:noFill/>
                  </a:tcPr>
                </a:tc>
                <a:extLst>
                  <a:ext uri="{0D108BD9-81ED-4DB2-BD59-A6C34878D82A}">
                    <a16:rowId xmlns:a16="http://schemas.microsoft.com/office/drawing/2014/main" val="902057297"/>
                  </a:ext>
                </a:extLst>
              </a:tr>
              <a:tr h="1655824">
                <a:tc>
                  <a:txBody>
                    <a:bodyPr/>
                    <a:lstStyle/>
                    <a:p>
                      <a:r>
                        <a:rPr lang="en-IN" sz="1700" b="1"/>
                        <a:t>3</a:t>
                      </a:r>
                      <a:endParaRPr lang="en-IN" sz="1700"/>
                    </a:p>
                  </a:txBody>
                  <a:tcPr marL="20173" marR="20173" marT="10087" marB="10087" anchor="ctr">
                    <a:lnL>
                      <a:noFill/>
                    </a:lnL>
                    <a:lnR>
                      <a:noFill/>
                    </a:lnR>
                    <a:lnT>
                      <a:noFill/>
                    </a:lnT>
                    <a:lnB>
                      <a:noFill/>
                    </a:lnB>
                    <a:noFill/>
                  </a:tcPr>
                </a:tc>
                <a:tc>
                  <a:txBody>
                    <a:bodyPr/>
                    <a:lstStyle/>
                    <a:p>
                      <a:r>
                        <a:rPr lang="da-DK" sz="1700"/>
                        <a:t>I. F. Rahmad et al. (2019)</a:t>
                      </a:r>
                    </a:p>
                  </a:txBody>
                  <a:tcPr marL="20173" marR="20173" marT="10087" marB="10087" anchor="ctr">
                    <a:lnL>
                      <a:noFill/>
                    </a:lnL>
                    <a:lnR>
                      <a:noFill/>
                    </a:lnR>
                    <a:lnT>
                      <a:noFill/>
                    </a:lnT>
                    <a:lnB>
                      <a:noFill/>
                    </a:lnB>
                    <a:noFill/>
                  </a:tcPr>
                </a:tc>
                <a:tc>
                  <a:txBody>
                    <a:bodyPr/>
                    <a:lstStyle/>
                    <a:p>
                      <a:r>
                        <a:rPr lang="en-US" sz="1700" dirty="0"/>
                        <a:t>2019 7th International Conference on Cyber and IT Service Management (CITSM), IEEE</a:t>
                      </a:r>
                    </a:p>
                  </a:txBody>
                  <a:tcPr marL="20173" marR="20173" marT="10087" marB="10087" anchor="ctr">
                    <a:lnL>
                      <a:noFill/>
                    </a:lnL>
                    <a:lnR>
                      <a:noFill/>
                    </a:lnR>
                    <a:lnT>
                      <a:noFill/>
                    </a:lnT>
                    <a:lnB>
                      <a:noFill/>
                    </a:lnB>
                    <a:noFill/>
                  </a:tcPr>
                </a:tc>
                <a:tc>
                  <a:txBody>
                    <a:bodyPr/>
                    <a:lstStyle/>
                    <a:p>
                      <a:r>
                        <a:rPr lang="en-US" sz="1700" dirty="0"/>
                        <a:t>Application of MQ-303A sensor for alcohol detection in drivers</a:t>
                      </a:r>
                    </a:p>
                  </a:txBody>
                  <a:tcPr marL="20173" marR="20173" marT="10087" marB="10087" anchor="ctr">
                    <a:lnL>
                      <a:noFill/>
                    </a:lnL>
                    <a:lnR>
                      <a:noFill/>
                    </a:lnR>
                    <a:lnT>
                      <a:noFill/>
                    </a:lnT>
                    <a:lnB>
                      <a:noFill/>
                    </a:lnB>
                    <a:noFill/>
                  </a:tcPr>
                </a:tc>
                <a:tc>
                  <a:txBody>
                    <a:bodyPr/>
                    <a:lstStyle/>
                    <a:p>
                      <a:r>
                        <a:rPr lang="en-US" sz="1700" dirty="0"/>
                        <a:t>Reliable alcohol detection using MQ-303A</a:t>
                      </a:r>
                    </a:p>
                  </a:txBody>
                  <a:tcPr marL="20173" marR="20173" marT="10087" marB="10087" anchor="ctr">
                    <a:lnL>
                      <a:noFill/>
                    </a:lnL>
                    <a:lnR>
                      <a:noFill/>
                    </a:lnR>
                    <a:lnT>
                      <a:noFill/>
                    </a:lnT>
                    <a:lnB>
                      <a:noFill/>
                    </a:lnB>
                    <a:noFill/>
                  </a:tcPr>
                </a:tc>
                <a:tc>
                  <a:txBody>
                    <a:bodyPr/>
                    <a:lstStyle/>
                    <a:p>
                      <a:r>
                        <a:rPr lang="en-US" sz="1700"/>
                        <a:t>No additional safety measures like buzzer alerts</a:t>
                      </a:r>
                    </a:p>
                  </a:txBody>
                  <a:tcPr marL="20173" marR="20173" marT="10087" marB="10087" anchor="ctr">
                    <a:lnL>
                      <a:noFill/>
                    </a:lnL>
                    <a:lnR>
                      <a:noFill/>
                    </a:lnR>
                    <a:lnT>
                      <a:noFill/>
                    </a:lnT>
                    <a:lnB>
                      <a:noFill/>
                    </a:lnB>
                    <a:noFill/>
                  </a:tcPr>
                </a:tc>
                <a:tc>
                  <a:txBody>
                    <a:bodyPr/>
                    <a:lstStyle/>
                    <a:p>
                      <a:r>
                        <a:rPr lang="en-US" sz="1700" dirty="0"/>
                        <a:t>No automatic vehicle control or emergency messaging</a:t>
                      </a:r>
                    </a:p>
                  </a:txBody>
                  <a:tcPr marL="20173" marR="20173" marT="10087" marB="10087" anchor="ctr">
                    <a:lnL>
                      <a:noFill/>
                    </a:lnL>
                    <a:lnR>
                      <a:noFill/>
                    </a:lnR>
                    <a:lnT>
                      <a:noFill/>
                    </a:lnT>
                    <a:lnB>
                      <a:noFill/>
                    </a:lnB>
                    <a:noFill/>
                  </a:tcPr>
                </a:tc>
                <a:extLst>
                  <a:ext uri="{0D108BD9-81ED-4DB2-BD59-A6C34878D82A}">
                    <a16:rowId xmlns:a16="http://schemas.microsoft.com/office/drawing/2014/main" val="2428193961"/>
                  </a:ext>
                </a:extLst>
              </a:tr>
              <a:tr h="656500">
                <a:tc>
                  <a:txBody>
                    <a:bodyPr/>
                    <a:lstStyle/>
                    <a:p>
                      <a:endParaRPr lang="en-IN" sz="1500" dirty="0"/>
                    </a:p>
                  </a:txBody>
                  <a:tcPr marL="20173" marR="20173" marT="10087" marB="10087" anchor="ctr">
                    <a:lnL>
                      <a:noFill/>
                    </a:lnL>
                    <a:lnR>
                      <a:noFill/>
                    </a:lnR>
                    <a:lnT>
                      <a:noFill/>
                    </a:lnT>
                    <a:lnB>
                      <a:noFill/>
                    </a:lnB>
                    <a:noFill/>
                  </a:tcPr>
                </a:tc>
                <a:tc>
                  <a:txBody>
                    <a:bodyPr/>
                    <a:lstStyle/>
                    <a:p>
                      <a:endParaRPr lang="en-IN" sz="1500" dirty="0"/>
                    </a:p>
                  </a:txBody>
                  <a:tcPr marL="20173" marR="20173" marT="10087" marB="10087" anchor="ctr">
                    <a:lnL>
                      <a:noFill/>
                    </a:lnL>
                    <a:lnR>
                      <a:noFill/>
                    </a:lnR>
                    <a:lnT>
                      <a:noFill/>
                    </a:lnT>
                    <a:lnB>
                      <a:noFill/>
                    </a:lnB>
                    <a:noFill/>
                  </a:tcPr>
                </a:tc>
                <a:tc>
                  <a:txBody>
                    <a:bodyPr/>
                    <a:lstStyle/>
                    <a:p>
                      <a:endParaRPr lang="en-US" sz="1500" dirty="0"/>
                    </a:p>
                  </a:txBody>
                  <a:tcPr marL="20173" marR="20173" marT="10087" marB="10087" anchor="ctr">
                    <a:lnL>
                      <a:noFill/>
                    </a:lnL>
                    <a:lnR>
                      <a:noFill/>
                    </a:lnR>
                    <a:lnT>
                      <a:noFill/>
                    </a:lnT>
                    <a:lnB>
                      <a:noFill/>
                    </a:lnB>
                    <a:noFill/>
                  </a:tcPr>
                </a:tc>
                <a:tc>
                  <a:txBody>
                    <a:bodyPr/>
                    <a:lstStyle/>
                    <a:p>
                      <a:endParaRPr lang="en-IN" sz="1500" dirty="0"/>
                    </a:p>
                  </a:txBody>
                  <a:tcPr marL="20173" marR="20173" marT="10087" marB="10087" anchor="ctr">
                    <a:lnL>
                      <a:noFill/>
                    </a:lnL>
                    <a:lnR>
                      <a:noFill/>
                    </a:lnR>
                    <a:lnT>
                      <a:noFill/>
                    </a:lnT>
                    <a:lnB>
                      <a:noFill/>
                    </a:lnB>
                    <a:noFill/>
                  </a:tcPr>
                </a:tc>
                <a:tc>
                  <a:txBody>
                    <a:bodyPr/>
                    <a:lstStyle/>
                    <a:p>
                      <a:endParaRPr lang="en-US" sz="1500" dirty="0"/>
                    </a:p>
                  </a:txBody>
                  <a:tcPr marL="20173" marR="20173" marT="10087" marB="10087" anchor="ctr">
                    <a:lnL>
                      <a:noFill/>
                    </a:lnL>
                    <a:lnR>
                      <a:noFill/>
                    </a:lnR>
                    <a:lnT>
                      <a:noFill/>
                    </a:lnT>
                    <a:lnB>
                      <a:noFill/>
                    </a:lnB>
                    <a:noFill/>
                  </a:tcPr>
                </a:tc>
                <a:tc>
                  <a:txBody>
                    <a:bodyPr/>
                    <a:lstStyle/>
                    <a:p>
                      <a:endParaRPr lang="en-US" sz="1500" dirty="0"/>
                    </a:p>
                  </a:txBody>
                  <a:tcPr marL="20173" marR="20173" marT="10087" marB="10087" anchor="ctr">
                    <a:lnL>
                      <a:noFill/>
                    </a:lnL>
                    <a:lnR>
                      <a:noFill/>
                    </a:lnR>
                    <a:lnT>
                      <a:noFill/>
                    </a:lnT>
                    <a:lnB>
                      <a:noFill/>
                    </a:lnB>
                    <a:noFill/>
                  </a:tcPr>
                </a:tc>
                <a:tc>
                  <a:txBody>
                    <a:bodyPr/>
                    <a:lstStyle/>
                    <a:p>
                      <a:endParaRPr lang="en-US" sz="1500" dirty="0"/>
                    </a:p>
                  </a:txBody>
                  <a:tcPr marL="20173" marR="20173" marT="10087" marB="10087" anchor="ctr">
                    <a:lnL>
                      <a:noFill/>
                    </a:lnL>
                    <a:lnR>
                      <a:noFill/>
                    </a:lnR>
                    <a:lnT>
                      <a:noFill/>
                    </a:lnT>
                    <a:lnB>
                      <a:noFill/>
                    </a:lnB>
                    <a:noFill/>
                  </a:tcPr>
                </a:tc>
                <a:extLst>
                  <a:ext uri="{0D108BD9-81ED-4DB2-BD59-A6C34878D82A}">
                    <a16:rowId xmlns:a16="http://schemas.microsoft.com/office/drawing/2014/main" val="3104216619"/>
                  </a:ext>
                </a:extLst>
              </a:tr>
              <a:tr h="937929">
                <a:tc>
                  <a:txBody>
                    <a:bodyPr/>
                    <a:lstStyle/>
                    <a:p>
                      <a:endParaRPr lang="en-IN" sz="1500" dirty="0"/>
                    </a:p>
                  </a:txBody>
                  <a:tcPr marL="20173" marR="20173" marT="10087" marB="10087" anchor="ctr">
                    <a:lnL>
                      <a:noFill/>
                    </a:lnL>
                    <a:lnR>
                      <a:noFill/>
                    </a:lnR>
                    <a:lnT>
                      <a:noFill/>
                    </a:lnT>
                    <a:lnB>
                      <a:noFill/>
                    </a:lnB>
                    <a:noFill/>
                  </a:tcPr>
                </a:tc>
                <a:tc>
                  <a:txBody>
                    <a:bodyPr/>
                    <a:lstStyle/>
                    <a:p>
                      <a:endParaRPr lang="en-IN" sz="1500" dirty="0"/>
                    </a:p>
                  </a:txBody>
                  <a:tcPr marL="20173" marR="20173" marT="10087" marB="10087" anchor="ctr">
                    <a:lnL>
                      <a:noFill/>
                    </a:lnL>
                    <a:lnR>
                      <a:noFill/>
                    </a:lnR>
                    <a:lnT>
                      <a:noFill/>
                    </a:lnT>
                    <a:lnB>
                      <a:noFill/>
                    </a:lnB>
                    <a:noFill/>
                  </a:tcPr>
                </a:tc>
                <a:tc>
                  <a:txBody>
                    <a:bodyPr/>
                    <a:lstStyle/>
                    <a:p>
                      <a:endParaRPr lang="en-IN" sz="1500" dirty="0"/>
                    </a:p>
                  </a:txBody>
                  <a:tcPr marL="20173" marR="20173" marT="10087" marB="10087" anchor="ctr">
                    <a:lnL>
                      <a:noFill/>
                    </a:lnL>
                    <a:lnR>
                      <a:noFill/>
                    </a:lnR>
                    <a:lnT>
                      <a:noFill/>
                    </a:lnT>
                    <a:lnB>
                      <a:noFill/>
                    </a:lnB>
                    <a:noFill/>
                  </a:tcPr>
                </a:tc>
                <a:tc>
                  <a:txBody>
                    <a:bodyPr/>
                    <a:lstStyle/>
                    <a:p>
                      <a:endParaRPr lang="en-US" sz="1500" dirty="0"/>
                    </a:p>
                  </a:txBody>
                  <a:tcPr marL="20173" marR="20173" marT="10087" marB="10087" anchor="ctr">
                    <a:lnL>
                      <a:noFill/>
                    </a:lnL>
                    <a:lnR>
                      <a:noFill/>
                    </a:lnR>
                    <a:lnT>
                      <a:noFill/>
                    </a:lnT>
                    <a:lnB>
                      <a:noFill/>
                    </a:lnB>
                    <a:noFill/>
                  </a:tcPr>
                </a:tc>
                <a:tc>
                  <a:txBody>
                    <a:bodyPr/>
                    <a:lstStyle/>
                    <a:p>
                      <a:endParaRPr lang="en-US" sz="1500" dirty="0"/>
                    </a:p>
                  </a:txBody>
                  <a:tcPr marL="20173" marR="20173" marT="10087" marB="10087" anchor="ctr">
                    <a:lnL>
                      <a:noFill/>
                    </a:lnL>
                    <a:lnR>
                      <a:noFill/>
                    </a:lnR>
                    <a:lnT>
                      <a:noFill/>
                    </a:lnT>
                    <a:lnB>
                      <a:noFill/>
                    </a:lnB>
                    <a:noFill/>
                  </a:tcPr>
                </a:tc>
                <a:tc>
                  <a:txBody>
                    <a:bodyPr/>
                    <a:lstStyle/>
                    <a:p>
                      <a:endParaRPr lang="en-US" sz="1500" dirty="0"/>
                    </a:p>
                  </a:txBody>
                  <a:tcPr marL="20173" marR="20173" marT="10087" marB="10087" anchor="ctr">
                    <a:lnL>
                      <a:noFill/>
                    </a:lnL>
                    <a:lnR>
                      <a:noFill/>
                    </a:lnR>
                    <a:lnT>
                      <a:noFill/>
                    </a:lnT>
                    <a:lnB>
                      <a:noFill/>
                    </a:lnB>
                    <a:noFill/>
                  </a:tcPr>
                </a:tc>
                <a:tc>
                  <a:txBody>
                    <a:bodyPr/>
                    <a:lstStyle/>
                    <a:p>
                      <a:endParaRPr lang="en-US" sz="1500" dirty="0"/>
                    </a:p>
                  </a:txBody>
                  <a:tcPr marL="20173" marR="20173" marT="10087" marB="10087" anchor="ctr">
                    <a:lnL>
                      <a:noFill/>
                    </a:lnL>
                    <a:lnR>
                      <a:noFill/>
                    </a:lnR>
                    <a:lnT>
                      <a:noFill/>
                    </a:lnT>
                    <a:lnB>
                      <a:noFill/>
                    </a:lnB>
                    <a:noFill/>
                  </a:tcPr>
                </a:tc>
                <a:extLst>
                  <a:ext uri="{0D108BD9-81ED-4DB2-BD59-A6C34878D82A}">
                    <a16:rowId xmlns:a16="http://schemas.microsoft.com/office/drawing/2014/main" val="3785406818"/>
                  </a:ext>
                </a:extLst>
              </a:tr>
            </a:tbl>
          </a:graphicData>
        </a:graphic>
      </p:graphicFrame>
      <p:graphicFrame>
        <p:nvGraphicFramePr>
          <p:cNvPr id="11" name="Table 10">
            <a:extLst>
              <a:ext uri="{FF2B5EF4-FFF2-40B4-BE49-F238E27FC236}">
                <a16:creationId xmlns:a16="http://schemas.microsoft.com/office/drawing/2014/main" id="{7AF62089-4481-6CAF-CCDC-399F4DFCFBF8}"/>
              </a:ext>
            </a:extLst>
          </p:cNvPr>
          <p:cNvGraphicFramePr>
            <a:graphicFrameLocks noGrp="1"/>
          </p:cNvGraphicFramePr>
          <p:nvPr>
            <p:extLst>
              <p:ext uri="{D42A27DB-BD31-4B8C-83A1-F6EECF244321}">
                <p14:modId xmlns:p14="http://schemas.microsoft.com/office/powerpoint/2010/main" val="1524377762"/>
              </p:ext>
            </p:extLst>
          </p:nvPr>
        </p:nvGraphicFramePr>
        <p:xfrm>
          <a:off x="108032" y="775505"/>
          <a:ext cx="11972079" cy="5290015"/>
        </p:xfrm>
        <a:graphic>
          <a:graphicData uri="http://schemas.openxmlformats.org/drawingml/2006/table">
            <a:tbl>
              <a:tblPr firstRow="1" bandRow="1">
                <a:tableStyleId>{5C22544A-7EE6-4342-B048-85BDC9FD1C3A}</a:tableStyleId>
              </a:tblPr>
              <a:tblGrid>
                <a:gridCol w="591788">
                  <a:extLst>
                    <a:ext uri="{9D8B030D-6E8A-4147-A177-3AD203B41FA5}">
                      <a16:colId xmlns:a16="http://schemas.microsoft.com/office/drawing/2014/main" val="1559033420"/>
                    </a:ext>
                  </a:extLst>
                </a:gridCol>
                <a:gridCol w="1464260">
                  <a:extLst>
                    <a:ext uri="{9D8B030D-6E8A-4147-A177-3AD203B41FA5}">
                      <a16:colId xmlns:a16="http://schemas.microsoft.com/office/drawing/2014/main" val="746178997"/>
                    </a:ext>
                  </a:extLst>
                </a:gridCol>
                <a:gridCol w="2133205">
                  <a:extLst>
                    <a:ext uri="{9D8B030D-6E8A-4147-A177-3AD203B41FA5}">
                      <a16:colId xmlns:a16="http://schemas.microsoft.com/office/drawing/2014/main" val="2013882904"/>
                    </a:ext>
                  </a:extLst>
                </a:gridCol>
                <a:gridCol w="2103515">
                  <a:extLst>
                    <a:ext uri="{9D8B030D-6E8A-4147-A177-3AD203B41FA5}">
                      <a16:colId xmlns:a16="http://schemas.microsoft.com/office/drawing/2014/main" val="678254174"/>
                    </a:ext>
                  </a:extLst>
                </a:gridCol>
                <a:gridCol w="1899920">
                  <a:extLst>
                    <a:ext uri="{9D8B030D-6E8A-4147-A177-3AD203B41FA5}">
                      <a16:colId xmlns:a16="http://schemas.microsoft.com/office/drawing/2014/main" val="986794262"/>
                    </a:ext>
                  </a:extLst>
                </a:gridCol>
                <a:gridCol w="1869440">
                  <a:extLst>
                    <a:ext uri="{9D8B030D-6E8A-4147-A177-3AD203B41FA5}">
                      <a16:colId xmlns:a16="http://schemas.microsoft.com/office/drawing/2014/main" val="1570172034"/>
                    </a:ext>
                  </a:extLst>
                </a:gridCol>
                <a:gridCol w="1909951">
                  <a:extLst>
                    <a:ext uri="{9D8B030D-6E8A-4147-A177-3AD203B41FA5}">
                      <a16:colId xmlns:a16="http://schemas.microsoft.com/office/drawing/2014/main" val="194534101"/>
                    </a:ext>
                  </a:extLst>
                </a:gridCol>
              </a:tblGrid>
              <a:tr h="1127848">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5412116"/>
                  </a:ext>
                </a:extLst>
              </a:tr>
              <a:tr h="1503443">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p>
                    <a:p>
                      <a:endParaRPr lang="en-IN" sz="2000" dirty="0"/>
                    </a:p>
                    <a:p>
                      <a:endParaRPr lang="en-IN" sz="2000" dirty="0"/>
                    </a:p>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6975027"/>
                  </a:ext>
                </a:extLst>
              </a:tr>
              <a:tr h="1219367">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3901972"/>
                  </a:ext>
                </a:extLst>
              </a:tr>
              <a:tr h="1439357">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3576517"/>
                  </a:ext>
                </a:extLst>
              </a:tr>
            </a:tbl>
          </a:graphicData>
        </a:graphic>
      </p:graphicFrame>
      <p:cxnSp>
        <p:nvCxnSpPr>
          <p:cNvPr id="3" name="Straight Connector 2">
            <a:extLst>
              <a:ext uri="{FF2B5EF4-FFF2-40B4-BE49-F238E27FC236}">
                <a16:creationId xmlns:a16="http://schemas.microsoft.com/office/drawing/2014/main" id="{6159E927-48ED-BF33-B734-85040E005C45}"/>
              </a:ext>
            </a:extLst>
          </p:cNvPr>
          <p:cNvCxnSpPr/>
          <p:nvPr/>
        </p:nvCxnSpPr>
        <p:spPr>
          <a:xfrm>
            <a:off x="213360" y="540775"/>
            <a:ext cx="4925961"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 name="Flowchart: Predefined Process 3">
            <a:extLst>
              <a:ext uri="{FF2B5EF4-FFF2-40B4-BE49-F238E27FC236}">
                <a16:creationId xmlns:a16="http://schemas.microsoft.com/office/drawing/2014/main" id="{3BA1B31E-3E8D-C1F7-AEC0-905CE0F26873}"/>
              </a:ext>
            </a:extLst>
          </p:cNvPr>
          <p:cNvSpPr/>
          <p:nvPr/>
        </p:nvSpPr>
        <p:spPr>
          <a:xfrm>
            <a:off x="0" y="6263148"/>
            <a:ext cx="12192000" cy="612648"/>
          </a:xfrm>
          <a:prstGeom prst="flowChartPredefinedProcess">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59745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15000</TotalTime>
  <Words>2268</Words>
  <Application>Microsoft Office PowerPoint</Application>
  <PresentationFormat>Widescreen</PresentationFormat>
  <Paragraphs>253</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Office Theme</vt:lpstr>
      <vt:lpstr>MAHATMA GANDHI INSTITUTE OF TECHNOLOGY(A)    DEPARTMENT OF INFORMATION TECHNOLOGY</vt:lpstr>
      <vt:lpstr>OUTLINE</vt:lpstr>
      <vt:lpstr>ABSTRACT</vt:lpstr>
      <vt:lpstr>INTRODUCTION</vt:lpstr>
      <vt:lpstr>EXISTING SYSTEM</vt:lpstr>
      <vt:lpstr>PROPOSED SYSTEM</vt:lpstr>
      <vt:lpstr>APPLICATIONS</vt:lpstr>
      <vt:lpstr>HARDWARE AND SOFTWARE SPECIFICATIONS</vt:lpstr>
      <vt:lpstr>LITERATURE SURVEY </vt:lpstr>
      <vt:lpstr>PowerPoint Presentation</vt:lpstr>
      <vt:lpstr>PROBLEM STATEMENT</vt:lpstr>
      <vt:lpstr>OBJECTIVES</vt:lpstr>
      <vt:lpstr>MODULES DESCRIPTION</vt:lpstr>
      <vt:lpstr>ALGORITHM</vt:lpstr>
      <vt:lpstr>PowerPoint Presentation</vt:lpstr>
      <vt:lpstr>DESIGN - ARCHITECTURE</vt:lpstr>
      <vt:lpstr>ACTIVITY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Srikanth Goud</dc:creator>
  <cp:lastModifiedBy>Bindu Reddy</cp:lastModifiedBy>
  <cp:revision>29</cp:revision>
  <dcterms:created xsi:type="dcterms:W3CDTF">2025-02-16T16:34:57Z</dcterms:created>
  <dcterms:modified xsi:type="dcterms:W3CDTF">2025-06-08T10:38:22Z</dcterms:modified>
</cp:coreProperties>
</file>