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vadlam4ni@gmail.com" initials="5" lastIdx="1" clrIdx="0">
    <p:extLst>
      <p:ext uri="{19B8F6BF-5375-455C-9EA6-DF929625EA0E}">
        <p15:presenceInfo xmlns:p15="http://schemas.microsoft.com/office/powerpoint/2012/main" userId="6cd34c90d6e956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p:scale>
          <a:sx n="94" d="100"/>
          <a:sy n="94" d="100"/>
        </p:scale>
        <p:origin x="84"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A822-6310-4BD1-80E0-FA0A143E1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38A797-400C-448D-BDDB-38357DF26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E3E2C9-470B-43DF-9DC1-08B30EB76024}"/>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5" name="Footer Placeholder 4">
            <a:extLst>
              <a:ext uri="{FF2B5EF4-FFF2-40B4-BE49-F238E27FC236}">
                <a16:creationId xmlns:a16="http://schemas.microsoft.com/office/drawing/2014/main" id="{71A8CCD5-CB43-4627-9502-723A643FD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D1E61-E0AD-40CB-A241-B82173F9A57D}"/>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418944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B022-54C4-43EC-AC71-A1E49CCF4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3D3A2-FA0F-4262-B268-2F7A1CDEA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A7293-1F96-4307-B5C9-2705BB811200}"/>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5" name="Footer Placeholder 4">
            <a:extLst>
              <a:ext uri="{FF2B5EF4-FFF2-40B4-BE49-F238E27FC236}">
                <a16:creationId xmlns:a16="http://schemas.microsoft.com/office/drawing/2014/main" id="{DCE5655A-489A-483A-A2F4-242B1DC82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8ABAD-9DA4-40FE-9185-9B51EFF7C519}"/>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380732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B0073-D19E-4F48-AE44-27808E4F5B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832F5-BE6A-44C0-ABB9-F030D24603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7AE0D-C88E-467E-9D24-E56D94189EBD}"/>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5" name="Footer Placeholder 4">
            <a:extLst>
              <a:ext uri="{FF2B5EF4-FFF2-40B4-BE49-F238E27FC236}">
                <a16:creationId xmlns:a16="http://schemas.microsoft.com/office/drawing/2014/main" id="{D99EA370-9AA6-4D46-A7EE-EFBBDB8DC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84F3A-144E-4A9F-99E9-DFBF75858A00}"/>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24163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60B0-899C-44E9-8B49-1E960A1E5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99ADD-6BC0-4818-BEC3-EF1C0D9D9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25584-E632-4099-9C43-41924E3C132A}"/>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5" name="Footer Placeholder 4">
            <a:extLst>
              <a:ext uri="{FF2B5EF4-FFF2-40B4-BE49-F238E27FC236}">
                <a16:creationId xmlns:a16="http://schemas.microsoft.com/office/drawing/2014/main" id="{B2CBCB28-A413-4E4A-A38F-527559B50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868F-72AC-4F52-8371-596E501BDF44}"/>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7264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2385-6805-4588-8C22-25B5B8FCD9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7AC70-7B9B-478B-AE08-A156D0A76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82AF8-92FD-4370-9808-0BCF2524EB40}"/>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5" name="Footer Placeholder 4">
            <a:extLst>
              <a:ext uri="{FF2B5EF4-FFF2-40B4-BE49-F238E27FC236}">
                <a16:creationId xmlns:a16="http://schemas.microsoft.com/office/drawing/2014/main" id="{6E7ED203-7D29-43C2-AD45-560EBDABE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AF7B6-9383-48B3-A1DA-F119BA5E6149}"/>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160140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720-715B-4F73-843D-877DBBB44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82367-1441-4A4C-9853-4D87E6172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BF6D-625D-46AD-8BD2-2E5B83AB22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CE795F-B8CA-47BD-AE80-9C90F26853A9}"/>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6" name="Footer Placeholder 5">
            <a:extLst>
              <a:ext uri="{FF2B5EF4-FFF2-40B4-BE49-F238E27FC236}">
                <a16:creationId xmlns:a16="http://schemas.microsoft.com/office/drawing/2014/main" id="{8D757315-81E0-4531-BCCD-CA4D511E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C3ADA-C2D9-4ED7-9D00-A9343B7F7DCB}"/>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6960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E3FF-E28B-4531-BB69-01C4825B80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CE68BB-E9C6-4FB6-8E35-260556676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B7CE8-A5DE-466D-BF48-27AC085AB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284AAA-9E61-425A-B651-E9E68E29D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507C48-BAFF-454E-B9A9-50523C15F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8528DF-556D-4089-8D3F-C2D13B1E1CE9}"/>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8" name="Footer Placeholder 7">
            <a:extLst>
              <a:ext uri="{FF2B5EF4-FFF2-40B4-BE49-F238E27FC236}">
                <a16:creationId xmlns:a16="http://schemas.microsoft.com/office/drawing/2014/main" id="{C4FD82FD-4CF4-4A52-8AD0-6DCF46CA0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4B55D0-AADF-4294-B044-167B00062167}"/>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248355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EF45-3968-439D-9582-4BA00E666B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1232A2-025B-4D8D-99C6-5D6BE52153F1}"/>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4" name="Footer Placeholder 3">
            <a:extLst>
              <a:ext uri="{FF2B5EF4-FFF2-40B4-BE49-F238E27FC236}">
                <a16:creationId xmlns:a16="http://schemas.microsoft.com/office/drawing/2014/main" id="{8DB3E452-08CB-48C7-87C6-E4E8677F88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00E82-FB65-4C98-885B-EE752B82D485}"/>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50967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020C7-F8F7-47F2-B5F7-632A57D73A22}"/>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3" name="Footer Placeholder 2">
            <a:extLst>
              <a:ext uri="{FF2B5EF4-FFF2-40B4-BE49-F238E27FC236}">
                <a16:creationId xmlns:a16="http://schemas.microsoft.com/office/drawing/2014/main" id="{E9A6AB21-CB0F-458D-BE6E-B725B3AE1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63E46F-6E6C-4582-8D3A-1E9CDE7219CA}"/>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398718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4171-E00E-459D-BE19-F7E0EBCCB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9CFE7-24C6-44D6-91DF-F7CEB5F54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9196AB-D941-4B7F-AFDC-4A266DCF7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CBBB5-3C28-4C43-9262-B5A32F10ECCF}"/>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6" name="Footer Placeholder 5">
            <a:extLst>
              <a:ext uri="{FF2B5EF4-FFF2-40B4-BE49-F238E27FC236}">
                <a16:creationId xmlns:a16="http://schemas.microsoft.com/office/drawing/2014/main" id="{7E73A083-BEA1-4AA4-A4C1-24B569B78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32DAC-26FA-4C81-91CA-2E60FD7D9C5E}"/>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125336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E5A1-B108-4A84-A0D2-2EBE170B3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578C8C-2CA8-4D6D-A008-B34EE7B11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411FC-AB18-4B2C-B2CA-0F8D30F1E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CDC7B-738B-42B2-BC39-BB33616F8150}"/>
              </a:ext>
            </a:extLst>
          </p:cNvPr>
          <p:cNvSpPr>
            <a:spLocks noGrp="1"/>
          </p:cNvSpPr>
          <p:nvPr>
            <p:ph type="dt" sz="half" idx="10"/>
          </p:nvPr>
        </p:nvSpPr>
        <p:spPr/>
        <p:txBody>
          <a:bodyPr/>
          <a:lstStyle/>
          <a:p>
            <a:fld id="{AF7C2DAA-164C-4A96-AE80-76D95DBB084D}" type="datetimeFigureOut">
              <a:rPr lang="en-US" smtClean="0"/>
              <a:t>11/24/2020</a:t>
            </a:fld>
            <a:endParaRPr lang="en-US"/>
          </a:p>
        </p:txBody>
      </p:sp>
      <p:sp>
        <p:nvSpPr>
          <p:cNvPr id="6" name="Footer Placeholder 5">
            <a:extLst>
              <a:ext uri="{FF2B5EF4-FFF2-40B4-BE49-F238E27FC236}">
                <a16:creationId xmlns:a16="http://schemas.microsoft.com/office/drawing/2014/main" id="{5730FA0E-F8B4-4A01-A370-5C0B2359E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8A13D-A66C-4F9E-AA50-96863D11F586}"/>
              </a:ext>
            </a:extLst>
          </p:cNvPr>
          <p:cNvSpPr>
            <a:spLocks noGrp="1"/>
          </p:cNvSpPr>
          <p:nvPr>
            <p:ph type="sldNum" sz="quarter" idx="12"/>
          </p:nvPr>
        </p:nvSpPr>
        <p:spPr/>
        <p:txBody>
          <a:bodyPr/>
          <a:lstStyle/>
          <a:p>
            <a:fld id="{BE8915DF-4060-46A3-AB89-59A6E0D39084}" type="slidenum">
              <a:rPr lang="en-US" smtClean="0"/>
              <a:t>‹#›</a:t>
            </a:fld>
            <a:endParaRPr lang="en-US"/>
          </a:p>
        </p:txBody>
      </p:sp>
    </p:spTree>
    <p:extLst>
      <p:ext uri="{BB962C8B-B14F-4D97-AF65-F5344CB8AC3E}">
        <p14:creationId xmlns:p14="http://schemas.microsoft.com/office/powerpoint/2010/main" val="58028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4D874-B0E5-4501-ADBD-98F3A42EF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63692D-9101-4DFE-974E-2F168EB90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45B1E-740A-4F5D-A92D-DCF5FFA42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C2DAA-164C-4A96-AE80-76D95DBB084D}" type="datetimeFigureOut">
              <a:rPr lang="en-US" smtClean="0"/>
              <a:t>11/24/2020</a:t>
            </a:fld>
            <a:endParaRPr lang="en-US"/>
          </a:p>
        </p:txBody>
      </p:sp>
      <p:sp>
        <p:nvSpPr>
          <p:cNvPr id="5" name="Footer Placeholder 4">
            <a:extLst>
              <a:ext uri="{FF2B5EF4-FFF2-40B4-BE49-F238E27FC236}">
                <a16:creationId xmlns:a16="http://schemas.microsoft.com/office/drawing/2014/main" id="{8CABE7F5-355E-4006-88C8-0B9A6110E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8D3AE6-39A1-4569-886C-956DA83F1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915DF-4060-46A3-AB89-59A6E0D39084}" type="slidenum">
              <a:rPr lang="en-US" smtClean="0"/>
              <a:t>‹#›</a:t>
            </a:fld>
            <a:endParaRPr lang="en-US"/>
          </a:p>
        </p:txBody>
      </p:sp>
    </p:spTree>
    <p:extLst>
      <p:ext uri="{BB962C8B-B14F-4D97-AF65-F5344CB8AC3E}">
        <p14:creationId xmlns:p14="http://schemas.microsoft.com/office/powerpoint/2010/main" val="124084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6BC1B-3403-4BF6-9492-FD6C59532D58}"/>
              </a:ext>
            </a:extLst>
          </p:cNvPr>
          <p:cNvSpPr>
            <a:spLocks noGrp="1"/>
          </p:cNvSpPr>
          <p:nvPr>
            <p:ph type="ctrTitle"/>
          </p:nvPr>
        </p:nvSpPr>
        <p:spPr>
          <a:xfrm>
            <a:off x="966278" y="1842116"/>
            <a:ext cx="9910296" cy="2590027"/>
          </a:xfrm>
        </p:spPr>
        <p:txBody>
          <a:bodyPr vert="horz" lIns="91440" tIns="45720" rIns="91440" bIns="45720" rtlCol="0" anchor="t">
            <a:normAutofit/>
          </a:bodyPr>
          <a:lstStyle/>
          <a:p>
            <a:pPr algn="l"/>
            <a:r>
              <a:rPr lang="en-US" sz="8000" kern="1200" dirty="0">
                <a:latin typeface="+mj-lt"/>
                <a:ea typeface="+mj-ea"/>
                <a:cs typeface="+mj-cs"/>
              </a:rPr>
              <a:t>Multi-Lingual Machine Translation</a:t>
            </a:r>
          </a:p>
        </p:txBody>
      </p:sp>
      <p:sp>
        <p:nvSpPr>
          <p:cNvPr id="28" name="Rectangle 2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38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F7BFF-5212-457F-BECA-53E3828A1A3C}"/>
              </a:ext>
            </a:extLst>
          </p:cNvPr>
          <p:cNvPicPr>
            <a:picLocks noChangeAspect="1"/>
          </p:cNvPicPr>
          <p:nvPr/>
        </p:nvPicPr>
        <p:blipFill>
          <a:blip r:embed="rId2"/>
          <a:stretch>
            <a:fillRect/>
          </a:stretch>
        </p:blipFill>
        <p:spPr>
          <a:xfrm>
            <a:off x="320180" y="260671"/>
            <a:ext cx="11551640" cy="1622046"/>
          </a:xfrm>
          <a:prstGeom prst="rect">
            <a:avLst/>
          </a:prstGeom>
        </p:spPr>
      </p:pic>
      <p:sp>
        <p:nvSpPr>
          <p:cNvPr id="7" name="TextBox 6">
            <a:extLst>
              <a:ext uri="{FF2B5EF4-FFF2-40B4-BE49-F238E27FC236}">
                <a16:creationId xmlns:a16="http://schemas.microsoft.com/office/drawing/2014/main" id="{7D2E67FB-80E1-471F-BFC0-4AF4058ACBB9}"/>
              </a:ext>
            </a:extLst>
          </p:cNvPr>
          <p:cNvSpPr txBox="1"/>
          <p:nvPr/>
        </p:nvSpPr>
        <p:spPr>
          <a:xfrm>
            <a:off x="320180" y="2139193"/>
            <a:ext cx="11551640" cy="646331"/>
          </a:xfrm>
          <a:prstGeom prst="rect">
            <a:avLst/>
          </a:prstGeom>
          <a:noFill/>
        </p:spPr>
        <p:txBody>
          <a:bodyPr wrap="square" rtlCol="0">
            <a:spAutoFit/>
          </a:bodyPr>
          <a:lstStyle/>
          <a:p>
            <a:r>
              <a:rPr lang="en-US" dirty="0"/>
              <a:t>Early stopping and Model check point have been used to terminate the run as the validation loss stops improving.</a:t>
            </a:r>
          </a:p>
          <a:p>
            <a:r>
              <a:rPr lang="en-US" dirty="0"/>
              <a:t> The “patience” parameter has been set to 20 in order to run an extra 20 epochs after the improvement of the loss.</a:t>
            </a:r>
          </a:p>
        </p:txBody>
      </p:sp>
      <p:pic>
        <p:nvPicPr>
          <p:cNvPr id="8" name="Picture 7">
            <a:extLst>
              <a:ext uri="{FF2B5EF4-FFF2-40B4-BE49-F238E27FC236}">
                <a16:creationId xmlns:a16="http://schemas.microsoft.com/office/drawing/2014/main" id="{4FB4F6B0-3062-411E-A71D-8DAC8BE5ED14}"/>
              </a:ext>
            </a:extLst>
          </p:cNvPr>
          <p:cNvPicPr>
            <a:picLocks noChangeAspect="1"/>
          </p:cNvPicPr>
          <p:nvPr/>
        </p:nvPicPr>
        <p:blipFill>
          <a:blip r:embed="rId3"/>
          <a:stretch>
            <a:fillRect/>
          </a:stretch>
        </p:blipFill>
        <p:spPr>
          <a:xfrm>
            <a:off x="320180" y="3230120"/>
            <a:ext cx="11551640" cy="1684713"/>
          </a:xfrm>
          <a:prstGeom prst="rect">
            <a:avLst/>
          </a:prstGeom>
        </p:spPr>
      </p:pic>
      <p:sp>
        <p:nvSpPr>
          <p:cNvPr id="9" name="TextBox 8">
            <a:extLst>
              <a:ext uri="{FF2B5EF4-FFF2-40B4-BE49-F238E27FC236}">
                <a16:creationId xmlns:a16="http://schemas.microsoft.com/office/drawing/2014/main" id="{3E941257-8BFF-4920-9CE9-9FBB9445B0F9}"/>
              </a:ext>
            </a:extLst>
          </p:cNvPr>
          <p:cNvSpPr txBox="1"/>
          <p:nvPr/>
        </p:nvSpPr>
        <p:spPr>
          <a:xfrm>
            <a:off x="320181" y="5268286"/>
            <a:ext cx="11551640" cy="369332"/>
          </a:xfrm>
          <a:prstGeom prst="rect">
            <a:avLst/>
          </a:prstGeom>
          <a:noFill/>
        </p:spPr>
        <p:txBody>
          <a:bodyPr wrap="square" rtlCol="0">
            <a:spAutoFit/>
          </a:bodyPr>
          <a:lstStyle/>
          <a:p>
            <a:r>
              <a:rPr lang="en-US" dirty="0"/>
              <a:t>Evaluation metric used for Machine Translation problems is BLEU.</a:t>
            </a:r>
          </a:p>
        </p:txBody>
      </p:sp>
    </p:spTree>
    <p:extLst>
      <p:ext uri="{BB962C8B-B14F-4D97-AF65-F5344CB8AC3E}">
        <p14:creationId xmlns:p14="http://schemas.microsoft.com/office/powerpoint/2010/main" val="11966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D8FD41-F669-4890-9603-F0CE7F8E5847}"/>
              </a:ext>
            </a:extLst>
          </p:cNvPr>
          <p:cNvSpPr>
            <a:spLocks noGrp="1"/>
          </p:cNvSpPr>
          <p:nvPr>
            <p:ph idx="1"/>
          </p:nvPr>
        </p:nvSpPr>
        <p:spPr>
          <a:xfrm>
            <a:off x="838199" y="1283516"/>
            <a:ext cx="10721829" cy="4893447"/>
          </a:xfrm>
        </p:spPr>
        <p:txBody>
          <a:bodyPr>
            <a:normAutofit/>
          </a:bodyPr>
          <a:lstStyle/>
          <a:p>
            <a:pPr marL="342900" algn="just"/>
            <a:r>
              <a:rPr lang="en-US" sz="2600" dirty="0"/>
              <a:t>The problem of Machine Translation can be solved using an Encoder and  Decoder to build a Seq - Seq model with the help of LSTM’s.</a:t>
            </a:r>
          </a:p>
          <a:p>
            <a:pPr marL="0" indent="0" algn="just">
              <a:buNone/>
            </a:pPr>
            <a:endParaRPr lang="en-US" sz="2600" dirty="0"/>
          </a:p>
          <a:p>
            <a:pPr marL="0" indent="0" algn="just">
              <a:buNone/>
            </a:pPr>
            <a:r>
              <a:rPr lang="en-US" sz="2600" dirty="0"/>
              <a:t>Approach 1:</a:t>
            </a:r>
          </a:p>
          <a:p>
            <a:pPr marL="342900" algn="just"/>
            <a:r>
              <a:rPr lang="en-US" sz="2600" dirty="0"/>
              <a:t>Training an embedding layer using the vocabulary of the training and validation data. </a:t>
            </a:r>
          </a:p>
          <a:p>
            <a:pPr marL="342900" algn="just"/>
            <a:r>
              <a:rPr lang="en-US" sz="2600" dirty="0"/>
              <a:t>This approach did not produce results as expected, as any new word which could occur in the test set not present in the vocabulary cannot be translated. Hence, the approach did not produce good results.</a:t>
            </a:r>
          </a:p>
          <a:p>
            <a:endParaRPr lang="en-US" sz="900" dirty="0"/>
          </a:p>
        </p:txBody>
      </p:sp>
    </p:spTree>
    <p:extLst>
      <p:ext uri="{BB962C8B-B14F-4D97-AF65-F5344CB8AC3E}">
        <p14:creationId xmlns:p14="http://schemas.microsoft.com/office/powerpoint/2010/main" val="48037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A59CE1-5DC0-476D-8482-DA603875BBBA}"/>
              </a:ext>
            </a:extLst>
          </p:cNvPr>
          <p:cNvSpPr>
            <a:spLocks noGrp="1"/>
          </p:cNvSpPr>
          <p:nvPr>
            <p:ph idx="1"/>
          </p:nvPr>
        </p:nvSpPr>
        <p:spPr>
          <a:xfrm>
            <a:off x="838200" y="1155065"/>
            <a:ext cx="10515600" cy="4351338"/>
          </a:xfrm>
        </p:spPr>
        <p:txBody>
          <a:bodyPr>
            <a:normAutofit/>
          </a:bodyPr>
          <a:lstStyle/>
          <a:p>
            <a:pPr marL="0" indent="0">
              <a:buNone/>
            </a:pPr>
            <a:r>
              <a:rPr lang="en-US" sz="2400" dirty="0"/>
              <a:t>Approach 2:</a:t>
            </a:r>
          </a:p>
          <a:p>
            <a:pPr marL="285750" algn="just"/>
            <a:r>
              <a:rPr lang="en-US" sz="2400" dirty="0"/>
              <a:t>The previous problem could be solved by using pre trained embedded vectors of various languages (transfer learning) instead of training an embedding layer from scratch. </a:t>
            </a:r>
          </a:p>
          <a:p>
            <a:pPr marL="285750" algn="just"/>
            <a:r>
              <a:rPr lang="en-US" sz="2400" dirty="0"/>
              <a:t>To determine the kind of language that  was dominant in the dataset, I used fastText’s language identification API. Upon observing the results of all the 3 sets of data, French, Tagalog and Haitian seemed to dominate the dataset.</a:t>
            </a:r>
          </a:p>
          <a:p>
            <a:pPr marL="285750" algn="just"/>
            <a:r>
              <a:rPr lang="en-US" sz="2400" dirty="0"/>
              <a:t>Using fast text’s word vectors, for French and Haitian, I built an embedding layer. But the model wasn’t performing good enough as 2/3</a:t>
            </a:r>
            <a:r>
              <a:rPr lang="en-US" sz="2400" baseline="30000" dirty="0"/>
              <a:t>rd</a:t>
            </a:r>
            <a:r>
              <a:rPr lang="en-US" sz="2400" dirty="0"/>
              <a:t> of the embedded matrix had zero rows. This would mean that the model wouldn’t learn enough from the data.</a:t>
            </a:r>
          </a:p>
          <a:p>
            <a:endParaRPr lang="en-US" sz="2400" dirty="0"/>
          </a:p>
        </p:txBody>
      </p:sp>
    </p:spTree>
    <p:extLst>
      <p:ext uri="{BB962C8B-B14F-4D97-AF65-F5344CB8AC3E}">
        <p14:creationId xmlns:p14="http://schemas.microsoft.com/office/powerpoint/2010/main" val="63791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CFC9F4-E0D5-46E5-A583-3C0BA82CC156}"/>
              </a:ext>
            </a:extLst>
          </p:cNvPr>
          <p:cNvSpPr>
            <a:spLocks noGrp="1"/>
          </p:cNvSpPr>
          <p:nvPr>
            <p:ph idx="1"/>
          </p:nvPr>
        </p:nvSpPr>
        <p:spPr>
          <a:xfrm>
            <a:off x="838200" y="951865"/>
            <a:ext cx="10515600" cy="4351338"/>
          </a:xfrm>
        </p:spPr>
        <p:txBody>
          <a:bodyPr>
            <a:normAutofit/>
          </a:bodyPr>
          <a:lstStyle/>
          <a:p>
            <a:pPr marL="0" indent="0" algn="just">
              <a:buNone/>
            </a:pPr>
            <a:r>
              <a:rPr lang="en-US" sz="2400"/>
              <a:t>Approach 3:</a:t>
            </a:r>
          </a:p>
          <a:p>
            <a:pPr marL="285750" algn="just"/>
            <a:r>
              <a:rPr lang="en-US" sz="2400"/>
              <a:t>As it wasn’t feasible to download embedding for all the languages in the dataset, I chose only French and Haitian as they were dominant ones. Instead of taking into consideration all the data to train, I reduced the data set to only the sentences that were mapped to French, Tagalog and Haitian.</a:t>
            </a:r>
          </a:p>
          <a:p>
            <a:pPr marL="285750" algn="just"/>
            <a:r>
              <a:rPr lang="en-US" sz="2400"/>
              <a:t>The advantage of doing this was that the embedded layer had very few zero rows.</a:t>
            </a:r>
          </a:p>
          <a:p>
            <a:pPr marL="285750" algn="just"/>
            <a:r>
              <a:rPr lang="en-US" sz="2400"/>
              <a:t>The results for this approach weren’t the best as the data left for training after reducing dataset to only a specific languages was not sufficient. </a:t>
            </a:r>
          </a:p>
          <a:p>
            <a:pPr marL="0" indent="0" algn="just">
              <a:buNone/>
            </a:pPr>
            <a:r>
              <a:rPr lang="en-US" sz="2400"/>
              <a:t>Future Improvements:</a:t>
            </a:r>
          </a:p>
          <a:p>
            <a:pPr marL="285750" algn="just"/>
            <a:r>
              <a:rPr lang="en-US" sz="2400"/>
              <a:t>More data for each of the languages would help in training the model better.</a:t>
            </a:r>
          </a:p>
          <a:p>
            <a:endParaRPr lang="en-US" sz="2400" dirty="0"/>
          </a:p>
        </p:txBody>
      </p:sp>
    </p:spTree>
    <p:extLst>
      <p:ext uri="{BB962C8B-B14F-4D97-AF65-F5344CB8AC3E}">
        <p14:creationId xmlns:p14="http://schemas.microsoft.com/office/powerpoint/2010/main" val="90444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36E271-FEC7-4647-9BFF-FF010B988D03}"/>
              </a:ext>
            </a:extLst>
          </p:cNvPr>
          <p:cNvPicPr>
            <a:picLocks noGrp="1" noChangeAspect="1"/>
          </p:cNvPicPr>
          <p:nvPr>
            <p:ph idx="1"/>
          </p:nvPr>
        </p:nvPicPr>
        <p:blipFill>
          <a:blip r:embed="rId2"/>
          <a:stretch>
            <a:fillRect/>
          </a:stretch>
        </p:blipFill>
        <p:spPr>
          <a:xfrm>
            <a:off x="635000" y="2623460"/>
            <a:ext cx="10438468" cy="1258773"/>
          </a:xfrm>
          <a:prstGeom prst="rect">
            <a:avLst/>
          </a:prstGeom>
        </p:spPr>
      </p:pic>
      <p:pic>
        <p:nvPicPr>
          <p:cNvPr id="4" name="Picture 3">
            <a:extLst>
              <a:ext uri="{FF2B5EF4-FFF2-40B4-BE49-F238E27FC236}">
                <a16:creationId xmlns:a16="http://schemas.microsoft.com/office/drawing/2014/main" id="{A00B968E-3088-4A84-9AA4-0EC1F59DE806}"/>
              </a:ext>
            </a:extLst>
          </p:cNvPr>
          <p:cNvPicPr>
            <a:picLocks noChangeAspect="1"/>
          </p:cNvPicPr>
          <p:nvPr/>
        </p:nvPicPr>
        <p:blipFill>
          <a:blip r:embed="rId3"/>
          <a:stretch>
            <a:fillRect/>
          </a:stretch>
        </p:blipFill>
        <p:spPr>
          <a:xfrm>
            <a:off x="634999" y="1435947"/>
            <a:ext cx="10438467" cy="1107546"/>
          </a:xfrm>
          <a:prstGeom prst="rect">
            <a:avLst/>
          </a:prstGeom>
        </p:spPr>
      </p:pic>
      <p:sp>
        <p:nvSpPr>
          <p:cNvPr id="6" name="TextBox 5">
            <a:extLst>
              <a:ext uri="{FF2B5EF4-FFF2-40B4-BE49-F238E27FC236}">
                <a16:creationId xmlns:a16="http://schemas.microsoft.com/office/drawing/2014/main" id="{5B1FDBF6-AED1-4CC3-A50F-E2FB5A02D997}"/>
              </a:ext>
            </a:extLst>
          </p:cNvPr>
          <p:cNvSpPr txBox="1"/>
          <p:nvPr/>
        </p:nvSpPr>
        <p:spPr>
          <a:xfrm>
            <a:off x="635000" y="785707"/>
            <a:ext cx="10438467" cy="892552"/>
          </a:xfrm>
          <a:prstGeom prst="rect">
            <a:avLst/>
          </a:prstGeom>
          <a:noFill/>
        </p:spPr>
        <p:txBody>
          <a:bodyPr wrap="square" rtlCol="0">
            <a:spAutoFit/>
          </a:bodyPr>
          <a:lstStyle/>
          <a:p>
            <a:pPr algn="ctr"/>
            <a:r>
              <a:rPr lang="en-US" sz="2600"/>
              <a:t>Code Walk </a:t>
            </a:r>
          </a:p>
          <a:p>
            <a:r>
              <a:rPr lang="en-US" sz="2400"/>
              <a:t>Language Identification</a:t>
            </a:r>
            <a:endParaRPr lang="en-US" sz="2400" dirty="0"/>
          </a:p>
        </p:txBody>
      </p:sp>
      <p:sp>
        <p:nvSpPr>
          <p:cNvPr id="7" name="TextBox 6">
            <a:extLst>
              <a:ext uri="{FF2B5EF4-FFF2-40B4-BE49-F238E27FC236}">
                <a16:creationId xmlns:a16="http://schemas.microsoft.com/office/drawing/2014/main" id="{69C9104E-D178-4EFA-9E60-16723748DB52}"/>
              </a:ext>
            </a:extLst>
          </p:cNvPr>
          <p:cNvSpPr txBox="1"/>
          <p:nvPr/>
        </p:nvSpPr>
        <p:spPr>
          <a:xfrm>
            <a:off x="684107" y="4077547"/>
            <a:ext cx="9696450" cy="369332"/>
          </a:xfrm>
          <a:prstGeom prst="rect">
            <a:avLst/>
          </a:prstGeom>
          <a:noFill/>
        </p:spPr>
        <p:txBody>
          <a:bodyPr wrap="square" rtlCol="0">
            <a:spAutoFit/>
          </a:bodyPr>
          <a:lstStyle/>
          <a:p>
            <a:r>
              <a:rPr lang="en-US"/>
              <a:t>Count of sentences of various languages in the training set</a:t>
            </a:r>
            <a:endParaRPr lang="en-US" dirty="0"/>
          </a:p>
        </p:txBody>
      </p:sp>
    </p:spTree>
    <p:extLst>
      <p:ext uri="{BB962C8B-B14F-4D97-AF65-F5344CB8AC3E}">
        <p14:creationId xmlns:p14="http://schemas.microsoft.com/office/powerpoint/2010/main" val="18673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B9F7C6-D319-4EBD-B832-904B6ABBB05D}"/>
              </a:ext>
            </a:extLst>
          </p:cNvPr>
          <p:cNvPicPr>
            <a:picLocks noChangeAspect="1"/>
          </p:cNvPicPr>
          <p:nvPr/>
        </p:nvPicPr>
        <p:blipFill>
          <a:blip r:embed="rId2"/>
          <a:stretch>
            <a:fillRect/>
          </a:stretch>
        </p:blipFill>
        <p:spPr>
          <a:xfrm>
            <a:off x="493894" y="444356"/>
            <a:ext cx="10743066" cy="1437991"/>
          </a:xfrm>
          <a:prstGeom prst="rect">
            <a:avLst/>
          </a:prstGeom>
        </p:spPr>
      </p:pic>
      <p:sp>
        <p:nvSpPr>
          <p:cNvPr id="5" name="TextBox 4">
            <a:extLst>
              <a:ext uri="{FF2B5EF4-FFF2-40B4-BE49-F238E27FC236}">
                <a16:creationId xmlns:a16="http://schemas.microsoft.com/office/drawing/2014/main" id="{E0EC07FB-2246-4CDD-BCA8-BBE2C9DA91CB}"/>
              </a:ext>
            </a:extLst>
          </p:cNvPr>
          <p:cNvSpPr txBox="1"/>
          <p:nvPr/>
        </p:nvSpPr>
        <p:spPr>
          <a:xfrm>
            <a:off x="493894" y="1951091"/>
            <a:ext cx="10743066" cy="369332"/>
          </a:xfrm>
          <a:prstGeom prst="rect">
            <a:avLst/>
          </a:prstGeom>
          <a:noFill/>
        </p:spPr>
        <p:txBody>
          <a:bodyPr wrap="square" rtlCol="0">
            <a:spAutoFit/>
          </a:bodyPr>
          <a:lstStyle/>
          <a:p>
            <a:r>
              <a:rPr lang="en-US" dirty="0"/>
              <a:t>Reduced the data to only French, Tagalog and Haitian.</a:t>
            </a:r>
          </a:p>
        </p:txBody>
      </p:sp>
      <p:pic>
        <p:nvPicPr>
          <p:cNvPr id="6" name="Picture 5">
            <a:extLst>
              <a:ext uri="{FF2B5EF4-FFF2-40B4-BE49-F238E27FC236}">
                <a16:creationId xmlns:a16="http://schemas.microsoft.com/office/drawing/2014/main" id="{453DEB6E-9BE8-40EE-AC27-F9CD9BB6E911}"/>
              </a:ext>
            </a:extLst>
          </p:cNvPr>
          <p:cNvPicPr>
            <a:picLocks noChangeAspect="1"/>
          </p:cNvPicPr>
          <p:nvPr/>
        </p:nvPicPr>
        <p:blipFill>
          <a:blip r:embed="rId3"/>
          <a:stretch>
            <a:fillRect/>
          </a:stretch>
        </p:blipFill>
        <p:spPr>
          <a:xfrm>
            <a:off x="493894" y="2320423"/>
            <a:ext cx="10743066" cy="1885758"/>
          </a:xfrm>
          <a:prstGeom prst="rect">
            <a:avLst/>
          </a:prstGeom>
        </p:spPr>
      </p:pic>
      <p:sp>
        <p:nvSpPr>
          <p:cNvPr id="7" name="TextBox 6">
            <a:extLst>
              <a:ext uri="{FF2B5EF4-FFF2-40B4-BE49-F238E27FC236}">
                <a16:creationId xmlns:a16="http://schemas.microsoft.com/office/drawing/2014/main" id="{ABDD5A88-FCD1-4B9A-81BF-18E45E4C06EA}"/>
              </a:ext>
            </a:extLst>
          </p:cNvPr>
          <p:cNvSpPr txBox="1"/>
          <p:nvPr/>
        </p:nvSpPr>
        <p:spPr>
          <a:xfrm>
            <a:off x="528972" y="4206181"/>
            <a:ext cx="10743066" cy="369332"/>
          </a:xfrm>
          <a:prstGeom prst="rect">
            <a:avLst/>
          </a:prstGeom>
          <a:noFill/>
        </p:spPr>
        <p:txBody>
          <a:bodyPr wrap="square" rtlCol="0">
            <a:spAutoFit/>
          </a:bodyPr>
          <a:lstStyle/>
          <a:p>
            <a:r>
              <a:rPr lang="en-US" dirty="0"/>
              <a:t>Tokenized the training and validation data</a:t>
            </a:r>
          </a:p>
        </p:txBody>
      </p:sp>
      <p:pic>
        <p:nvPicPr>
          <p:cNvPr id="10" name="Picture 9">
            <a:extLst>
              <a:ext uri="{FF2B5EF4-FFF2-40B4-BE49-F238E27FC236}">
                <a16:creationId xmlns:a16="http://schemas.microsoft.com/office/drawing/2014/main" id="{B53D98C1-D145-4B0F-8BB8-2B87D3B971D1}"/>
              </a:ext>
            </a:extLst>
          </p:cNvPr>
          <p:cNvPicPr>
            <a:picLocks noChangeAspect="1"/>
          </p:cNvPicPr>
          <p:nvPr/>
        </p:nvPicPr>
        <p:blipFill>
          <a:blip r:embed="rId4"/>
          <a:stretch>
            <a:fillRect/>
          </a:stretch>
        </p:blipFill>
        <p:spPr>
          <a:xfrm>
            <a:off x="493894" y="4719499"/>
            <a:ext cx="10743067" cy="942377"/>
          </a:xfrm>
          <a:prstGeom prst="rect">
            <a:avLst/>
          </a:prstGeom>
        </p:spPr>
      </p:pic>
      <p:sp>
        <p:nvSpPr>
          <p:cNvPr id="11" name="TextBox 10">
            <a:extLst>
              <a:ext uri="{FF2B5EF4-FFF2-40B4-BE49-F238E27FC236}">
                <a16:creationId xmlns:a16="http://schemas.microsoft.com/office/drawing/2014/main" id="{D2E3A6DB-7BC0-42F2-81C7-83C22EBBFD69}"/>
              </a:ext>
            </a:extLst>
          </p:cNvPr>
          <p:cNvSpPr txBox="1"/>
          <p:nvPr/>
        </p:nvSpPr>
        <p:spPr>
          <a:xfrm>
            <a:off x="528972" y="5805862"/>
            <a:ext cx="10707988" cy="369332"/>
          </a:xfrm>
          <a:prstGeom prst="rect">
            <a:avLst/>
          </a:prstGeom>
          <a:noFill/>
        </p:spPr>
        <p:txBody>
          <a:bodyPr wrap="square" rtlCol="0">
            <a:spAutoFit/>
          </a:bodyPr>
          <a:lstStyle/>
          <a:p>
            <a:r>
              <a:rPr lang="en-US" dirty="0"/>
              <a:t>Token and index pair after tokenization</a:t>
            </a:r>
          </a:p>
        </p:txBody>
      </p:sp>
    </p:spTree>
    <p:extLst>
      <p:ext uri="{BB962C8B-B14F-4D97-AF65-F5344CB8AC3E}">
        <p14:creationId xmlns:p14="http://schemas.microsoft.com/office/powerpoint/2010/main" val="141647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D4F7BF-5FD6-476B-8C78-5FCA3B5BD859}"/>
              </a:ext>
            </a:extLst>
          </p:cNvPr>
          <p:cNvPicPr>
            <a:picLocks noChangeAspect="1"/>
          </p:cNvPicPr>
          <p:nvPr/>
        </p:nvPicPr>
        <p:blipFill>
          <a:blip r:embed="rId2"/>
          <a:stretch>
            <a:fillRect/>
          </a:stretch>
        </p:blipFill>
        <p:spPr>
          <a:xfrm>
            <a:off x="226503" y="295122"/>
            <a:ext cx="11358694" cy="4506067"/>
          </a:xfrm>
          <a:prstGeom prst="rect">
            <a:avLst/>
          </a:prstGeom>
        </p:spPr>
      </p:pic>
      <p:sp>
        <p:nvSpPr>
          <p:cNvPr id="5" name="TextBox 4">
            <a:extLst>
              <a:ext uri="{FF2B5EF4-FFF2-40B4-BE49-F238E27FC236}">
                <a16:creationId xmlns:a16="http://schemas.microsoft.com/office/drawing/2014/main" id="{CA6600D3-1434-4525-BD66-48AF769341E5}"/>
              </a:ext>
            </a:extLst>
          </p:cNvPr>
          <p:cNvSpPr txBox="1"/>
          <p:nvPr/>
        </p:nvSpPr>
        <p:spPr>
          <a:xfrm>
            <a:off x="226504" y="5176007"/>
            <a:ext cx="11358694" cy="369332"/>
          </a:xfrm>
          <a:prstGeom prst="rect">
            <a:avLst/>
          </a:prstGeom>
          <a:noFill/>
        </p:spPr>
        <p:txBody>
          <a:bodyPr wrap="square" rtlCol="0">
            <a:spAutoFit/>
          </a:bodyPr>
          <a:lstStyle/>
          <a:p>
            <a:r>
              <a:rPr lang="en-US" dirty="0"/>
              <a:t>Each of the sentences in the training set encoded with a number after tokenizing the data</a:t>
            </a:r>
          </a:p>
        </p:txBody>
      </p:sp>
    </p:spTree>
    <p:extLst>
      <p:ext uri="{BB962C8B-B14F-4D97-AF65-F5344CB8AC3E}">
        <p14:creationId xmlns:p14="http://schemas.microsoft.com/office/powerpoint/2010/main" val="418959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61491F-411A-4DD1-ACF4-378C8252E3B2}"/>
              </a:ext>
            </a:extLst>
          </p:cNvPr>
          <p:cNvPicPr>
            <a:picLocks noChangeAspect="1"/>
          </p:cNvPicPr>
          <p:nvPr/>
        </p:nvPicPr>
        <p:blipFill>
          <a:blip r:embed="rId2"/>
          <a:stretch>
            <a:fillRect/>
          </a:stretch>
        </p:blipFill>
        <p:spPr>
          <a:xfrm>
            <a:off x="562063" y="278071"/>
            <a:ext cx="11350304" cy="2308698"/>
          </a:xfrm>
          <a:prstGeom prst="rect">
            <a:avLst/>
          </a:prstGeom>
        </p:spPr>
      </p:pic>
      <p:pic>
        <p:nvPicPr>
          <p:cNvPr id="5" name="Picture 4">
            <a:extLst>
              <a:ext uri="{FF2B5EF4-FFF2-40B4-BE49-F238E27FC236}">
                <a16:creationId xmlns:a16="http://schemas.microsoft.com/office/drawing/2014/main" id="{AB42F1B9-10D3-417F-B8B0-D63B470C0059}"/>
              </a:ext>
            </a:extLst>
          </p:cNvPr>
          <p:cNvPicPr>
            <a:picLocks noChangeAspect="1"/>
          </p:cNvPicPr>
          <p:nvPr/>
        </p:nvPicPr>
        <p:blipFill>
          <a:blip r:embed="rId3"/>
          <a:stretch>
            <a:fillRect/>
          </a:stretch>
        </p:blipFill>
        <p:spPr>
          <a:xfrm>
            <a:off x="562063" y="2586769"/>
            <a:ext cx="11350304" cy="3330718"/>
          </a:xfrm>
          <a:prstGeom prst="rect">
            <a:avLst/>
          </a:prstGeom>
        </p:spPr>
      </p:pic>
      <p:sp>
        <p:nvSpPr>
          <p:cNvPr id="7" name="TextBox 6">
            <a:extLst>
              <a:ext uri="{FF2B5EF4-FFF2-40B4-BE49-F238E27FC236}">
                <a16:creationId xmlns:a16="http://schemas.microsoft.com/office/drawing/2014/main" id="{C5075B71-FC77-43D7-B426-A7AF082A6A61}"/>
              </a:ext>
            </a:extLst>
          </p:cNvPr>
          <p:cNvSpPr txBox="1"/>
          <p:nvPr/>
        </p:nvSpPr>
        <p:spPr>
          <a:xfrm>
            <a:off x="562063" y="5917487"/>
            <a:ext cx="11350304" cy="369332"/>
          </a:xfrm>
          <a:prstGeom prst="rect">
            <a:avLst/>
          </a:prstGeom>
          <a:noFill/>
        </p:spPr>
        <p:txBody>
          <a:bodyPr wrap="square" rtlCol="0">
            <a:spAutoFit/>
          </a:bodyPr>
          <a:lstStyle/>
          <a:p>
            <a:r>
              <a:rPr lang="en-US" dirty="0"/>
              <a:t>Embedded Matrix built using pre trained vectors from French and Haitian Language</a:t>
            </a:r>
          </a:p>
        </p:txBody>
      </p:sp>
    </p:spTree>
    <p:extLst>
      <p:ext uri="{BB962C8B-B14F-4D97-AF65-F5344CB8AC3E}">
        <p14:creationId xmlns:p14="http://schemas.microsoft.com/office/powerpoint/2010/main" val="112375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B8E003-0BA8-4114-B652-280B198E6729}"/>
              </a:ext>
            </a:extLst>
          </p:cNvPr>
          <p:cNvPicPr>
            <a:picLocks noChangeAspect="1"/>
          </p:cNvPicPr>
          <p:nvPr/>
        </p:nvPicPr>
        <p:blipFill>
          <a:blip r:embed="rId2"/>
          <a:stretch>
            <a:fillRect/>
          </a:stretch>
        </p:blipFill>
        <p:spPr>
          <a:xfrm>
            <a:off x="202734" y="254769"/>
            <a:ext cx="11786532" cy="3679668"/>
          </a:xfrm>
          <a:prstGeom prst="rect">
            <a:avLst/>
          </a:prstGeom>
        </p:spPr>
      </p:pic>
      <p:sp>
        <p:nvSpPr>
          <p:cNvPr id="6" name="TextBox 5">
            <a:extLst>
              <a:ext uri="{FF2B5EF4-FFF2-40B4-BE49-F238E27FC236}">
                <a16:creationId xmlns:a16="http://schemas.microsoft.com/office/drawing/2014/main" id="{47FD1DD8-A44E-4FCC-ADCC-42917B08CA17}"/>
              </a:ext>
            </a:extLst>
          </p:cNvPr>
          <p:cNvSpPr txBox="1"/>
          <p:nvPr/>
        </p:nvSpPr>
        <p:spPr>
          <a:xfrm>
            <a:off x="202734" y="4253218"/>
            <a:ext cx="1178653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first layer is the embedding layer followed by LSTM layer for encoding. The repeat layer is used to repeatedly generate the input, max output sentence length, times(max sentence length of English dataset).</a:t>
            </a:r>
          </a:p>
          <a:p>
            <a:pPr marL="285750" indent="-285750">
              <a:buFont typeface="Arial" panose="020B0604020202020204" pitchFamily="34" charset="0"/>
              <a:buChar char="•"/>
            </a:pPr>
            <a:r>
              <a:rPr lang="en-US" dirty="0"/>
              <a:t>The next layer is again the LSTM layer for decoding. The final layer is the dense layer which is placed at the output of the decoder with a SoftMax activation function.</a:t>
            </a:r>
          </a:p>
          <a:p>
            <a:pPr marL="285750" indent="-285750">
              <a:buFont typeface="Arial" panose="020B0604020202020204" pitchFamily="34" charset="0"/>
              <a:buChar char="•"/>
            </a:pPr>
            <a:r>
              <a:rPr lang="en-US" dirty="0"/>
              <a:t>The optimizer used to train the model is RMSprop as it is widely used for language translation.</a:t>
            </a:r>
          </a:p>
        </p:txBody>
      </p:sp>
    </p:spTree>
    <p:extLst>
      <p:ext uri="{BB962C8B-B14F-4D97-AF65-F5344CB8AC3E}">
        <p14:creationId xmlns:p14="http://schemas.microsoft.com/office/powerpoint/2010/main" val="187705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537</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Multi-Lingual Machine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dc:title>
  <dc:creator>5vadlam4ni@gmail.com</dc:creator>
  <cp:lastModifiedBy>5vadlam4ni@gmail.com</cp:lastModifiedBy>
  <cp:revision>8</cp:revision>
  <dcterms:created xsi:type="dcterms:W3CDTF">2020-11-25T00:10:33Z</dcterms:created>
  <dcterms:modified xsi:type="dcterms:W3CDTF">2020-11-25T00:16:48Z</dcterms:modified>
</cp:coreProperties>
</file>