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5" r:id="rId9"/>
    <p:sldId id="262" r:id="rId10"/>
    <p:sldId id="264"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C55F6-DFC0-416A-AC60-E5CC1B4E14E8}" v="5" dt="2025-08-02T13:57:42.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DLA MEGHANA" userId="8a02b1899314a285" providerId="LiveId" clId="{3E3C55F6-DFC0-416A-AC60-E5CC1B4E14E8}"/>
    <pc:docChg chg="custSel modSld">
      <pc:chgData name="VADLA MEGHANA" userId="8a02b1899314a285" providerId="LiveId" clId="{3E3C55F6-DFC0-416A-AC60-E5CC1B4E14E8}" dt="2025-08-02T14:00:32.415" v="32" actId="1076"/>
      <pc:docMkLst>
        <pc:docMk/>
      </pc:docMkLst>
      <pc:sldChg chg="addSp modSp mod">
        <pc:chgData name="VADLA MEGHANA" userId="8a02b1899314a285" providerId="LiveId" clId="{3E3C55F6-DFC0-416A-AC60-E5CC1B4E14E8}" dt="2025-08-02T14:00:32.415" v="32" actId="1076"/>
        <pc:sldMkLst>
          <pc:docMk/>
          <pc:sldMk cId="3002968868" sldId="261"/>
        </pc:sldMkLst>
        <pc:spChg chg="add mod">
          <ac:chgData name="VADLA MEGHANA" userId="8a02b1899314a285" providerId="LiveId" clId="{3E3C55F6-DFC0-416A-AC60-E5CC1B4E14E8}" dt="2025-08-02T13:54:35.635" v="30" actId="255"/>
          <ac:spMkLst>
            <pc:docMk/>
            <pc:sldMk cId="3002968868" sldId="261"/>
            <ac:spMk id="2" creationId="{B7FC00C0-A0B8-8F00-BE01-123263815A6F}"/>
          </ac:spMkLst>
        </pc:spChg>
        <pc:spChg chg="mod">
          <ac:chgData name="VADLA MEGHANA" userId="8a02b1899314a285" providerId="LiveId" clId="{3E3C55F6-DFC0-416A-AC60-E5CC1B4E14E8}" dt="2025-08-02T14:00:32.415" v="32" actId="1076"/>
          <ac:spMkLst>
            <pc:docMk/>
            <pc:sldMk cId="3002968868" sldId="261"/>
            <ac:spMk id="4" creationId="{AE215BFD-76D8-CE26-7148-CD982FB0784B}"/>
          </ac:spMkLst>
        </pc:spChg>
        <pc:spChg chg="add mod">
          <ac:chgData name="VADLA MEGHANA" userId="8a02b1899314a285" providerId="LiveId" clId="{3E3C55F6-DFC0-416A-AC60-E5CC1B4E14E8}" dt="2025-08-02T13:55:24.186" v="31" actId="1076"/>
          <ac:spMkLst>
            <pc:docMk/>
            <pc:sldMk cId="3002968868" sldId="261"/>
            <ac:spMk id="5" creationId="{9A50DFAA-D142-2642-35F9-CCD8C8629F1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docs.live.net/8a02b1899314a285/Desktop/4th%20year%20asg/Tree-species-classification"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731775" y="3167390"/>
            <a:ext cx="4472357" cy="523220"/>
          </a:xfrm>
          <a:prstGeom prst="rect">
            <a:avLst/>
          </a:prstGeom>
          <a:noFill/>
        </p:spPr>
        <p:txBody>
          <a:bodyPr wrap="square" rtlCol="0">
            <a:spAutoFit/>
          </a:bodyPr>
          <a:lstStyle/>
          <a:p>
            <a:pPr algn="r"/>
            <a:r>
              <a:rPr lang="en-US" sz="2800" b="1" dirty="0">
                <a:solidFill>
                  <a:schemeClr val="bg1"/>
                </a:solidFill>
                <a:latin typeface="Times New Roman" panose="02020603050405020304" pitchFamily="18" charset="0"/>
                <a:cs typeface="Times New Roman" panose="02020603050405020304" pitchFamily="18" charset="0"/>
              </a:rPr>
              <a:t>Tree  Species Classification</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8E43F4C7-7774-B194-2A36-95545DDD88C4}"/>
              </a:ext>
            </a:extLst>
          </p:cNvPr>
          <p:cNvSpPr txBox="1"/>
          <p:nvPr/>
        </p:nvSpPr>
        <p:spPr>
          <a:xfrm>
            <a:off x="4842588" y="4000811"/>
            <a:ext cx="7035281" cy="70788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AICTE Student ID: STU64ec253cc5a301693197628</a:t>
            </a:r>
          </a:p>
          <a:p>
            <a:r>
              <a:rPr lang="en-US" sz="2000" dirty="0">
                <a:solidFill>
                  <a:schemeClr val="bg1"/>
                </a:solidFill>
                <a:latin typeface="Times New Roman" panose="02020603050405020304" pitchFamily="18" charset="0"/>
                <a:cs typeface="Times New Roman" panose="02020603050405020304" pitchFamily="18" charset="0"/>
              </a:rPr>
              <a:t>AICTE Internship ID: INTERNSHIP_1748923002683e727a876ea</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0FE7AB-A6CB-DFBF-6645-6DB7C628FE39}"/>
              </a:ext>
            </a:extLst>
          </p:cNvPr>
          <p:cNvSpPr txBox="1"/>
          <p:nvPr/>
        </p:nvSpPr>
        <p:spPr>
          <a:xfrm>
            <a:off x="4282750" y="2941289"/>
            <a:ext cx="333102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297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597744" y="889966"/>
            <a:ext cx="3754938" cy="461665"/>
          </a:xfrm>
          <a:prstGeom prst="rect">
            <a:avLst/>
          </a:prstGeom>
          <a:noFill/>
        </p:spPr>
        <p:txBody>
          <a:bodyPr wrap="square">
            <a:spAutoFit/>
          </a:bodyPr>
          <a:lstStyle/>
          <a:p>
            <a:r>
              <a:rPr lang="en-IN" sz="2400" b="1" dirty="0">
                <a:solidFill>
                  <a:srgbClr val="213163"/>
                </a:solidFill>
                <a:latin typeface="Times New Roman" panose="02020603050405020304" pitchFamily="18" charset="0"/>
                <a:cs typeface="Times New Roman" panose="02020603050405020304" pitchFamily="18" charset="0"/>
              </a:rPr>
              <a:t>Learning Objectives:</a:t>
            </a:r>
            <a:endParaRPr lang="en-IN" sz="2400" dirty="0">
              <a:solidFill>
                <a:srgbClr val="21316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9" name="Rectangle 8">
            <a:extLst>
              <a:ext uri="{FF2B5EF4-FFF2-40B4-BE49-F238E27FC236}">
                <a16:creationId xmlns:a16="http://schemas.microsoft.com/office/drawing/2014/main" id="{AF1056B2-B93F-0057-5C90-C0DD1D0FA4E3}"/>
              </a:ext>
            </a:extLst>
          </p:cNvPr>
          <p:cNvSpPr>
            <a:spLocks noChangeArrowheads="1"/>
          </p:cNvSpPr>
          <p:nvPr/>
        </p:nvSpPr>
        <p:spPr bwMode="auto">
          <a:xfrm>
            <a:off x="774441" y="1587226"/>
            <a:ext cx="718978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 the importance of tree species classification in ecology.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and preprocess relevant image or sensor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 meaningful features from leaf, bark, or spectral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ML/DL models (e.g., SVM, CNN) for species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model performance using accuracy, precision, recall,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models through tuning and 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 and interpret classification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real-world applications and deployment strategies.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658348" y="1039672"/>
            <a:ext cx="4902697"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T</a:t>
            </a:r>
            <a:r>
              <a:rPr lang="en-IN" sz="2800" b="1" dirty="0">
                <a:solidFill>
                  <a:srgbClr val="213163"/>
                </a:solidFill>
                <a:latin typeface="Times New Roman" panose="02020603050405020304" pitchFamily="18" charset="0"/>
                <a:cs typeface="Times New Roman" panose="02020603050405020304" pitchFamily="18" charset="0"/>
              </a:rPr>
              <a:t>ools and Technology used: </a:t>
            </a:r>
          </a:p>
        </p:txBody>
      </p:sp>
      <p:sp>
        <p:nvSpPr>
          <p:cNvPr id="5" name="Rectangle 2">
            <a:extLst>
              <a:ext uri="{FF2B5EF4-FFF2-40B4-BE49-F238E27FC236}">
                <a16:creationId xmlns:a16="http://schemas.microsoft.com/office/drawing/2014/main" id="{21F26F10-6558-0158-5F5B-8157D100425D}"/>
              </a:ext>
            </a:extLst>
          </p:cNvPr>
          <p:cNvSpPr>
            <a:spLocks noChangeArrowheads="1"/>
          </p:cNvSpPr>
          <p:nvPr/>
        </p:nvSpPr>
        <p:spPr bwMode="auto">
          <a:xfrm>
            <a:off x="895738" y="1694460"/>
            <a:ext cx="730586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Languages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ML Libraries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Scikit-learn, TensorFlow,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Processing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OpenCV, PIL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Geospatial Tools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QGIS, Google Earth Engine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Matplotlib, Seaborn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Flask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GPU support for deep learning</a:t>
            </a:r>
          </a:p>
        </p:txBody>
      </p:sp>
      <p:pic>
        <p:nvPicPr>
          <p:cNvPr id="7" name="Picture 6">
            <a:extLst>
              <a:ext uri="{FF2B5EF4-FFF2-40B4-BE49-F238E27FC236}">
                <a16:creationId xmlns:a16="http://schemas.microsoft.com/office/drawing/2014/main" id="{78356F44-AF74-5410-F6BE-81F22A6D1587}"/>
              </a:ext>
            </a:extLst>
          </p:cNvPr>
          <p:cNvPicPr>
            <a:picLocks noChangeAspect="1"/>
          </p:cNvPicPr>
          <p:nvPr/>
        </p:nvPicPr>
        <p:blipFill>
          <a:blip r:embed="rId2"/>
          <a:stretch>
            <a:fillRect/>
          </a:stretch>
        </p:blipFill>
        <p:spPr>
          <a:xfrm>
            <a:off x="7408506" y="1884784"/>
            <a:ext cx="4599992" cy="3415004"/>
          </a:xfrm>
          <a:prstGeom prst="rect">
            <a:avLst/>
          </a:prstGeom>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744217" y="1098631"/>
            <a:ext cx="2474844"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Methodology:</a:t>
            </a:r>
            <a:r>
              <a:rPr lang="en-US" sz="1800" b="1" dirty="0">
                <a:solidFill>
                  <a:srgbClr val="213163"/>
                </a:solidFill>
              </a:rPr>
              <a:t> </a:t>
            </a:r>
            <a:endParaRPr lang="en-IN" sz="1800" dirty="0">
              <a:solidFill>
                <a:srgbClr val="213163"/>
              </a:solidFill>
            </a:endParaRPr>
          </a:p>
        </p:txBody>
      </p:sp>
      <p:pic>
        <p:nvPicPr>
          <p:cNvPr id="6" name="Picture 5">
            <a:extLst>
              <a:ext uri="{FF2B5EF4-FFF2-40B4-BE49-F238E27FC236}">
                <a16:creationId xmlns:a16="http://schemas.microsoft.com/office/drawing/2014/main" id="{B3460C11-4433-32B7-ECFC-9163EB94AC65}"/>
              </a:ext>
            </a:extLst>
          </p:cNvPr>
          <p:cNvPicPr>
            <a:picLocks noChangeAspect="1"/>
          </p:cNvPicPr>
          <p:nvPr/>
        </p:nvPicPr>
        <p:blipFill>
          <a:blip r:embed="rId2"/>
          <a:stretch>
            <a:fillRect/>
          </a:stretch>
        </p:blipFill>
        <p:spPr>
          <a:xfrm>
            <a:off x="2855167" y="1201621"/>
            <a:ext cx="5411755" cy="5180518"/>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842933" y="998429"/>
            <a:ext cx="3281198"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Problem Statement:  </a:t>
            </a:r>
            <a:endParaRPr lang="en-IN" sz="2800" b="1"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0A23A8E-4E50-DAB8-114F-B6A595B8E142}"/>
              </a:ext>
            </a:extLst>
          </p:cNvPr>
          <p:cNvSpPr txBox="1"/>
          <p:nvPr/>
        </p:nvSpPr>
        <p:spPr>
          <a:xfrm>
            <a:off x="1150775" y="1850026"/>
            <a:ext cx="9890450"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Identifying tree species manually is time-consuming, error-prone, and requires expert knowledge. The goal is to develop an automated and accurate tree species classification system using machine learning techniques, leveraging image or sensor data to support environmental monitoring, biodiversity conservation, and forest management.</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104189" y="1119726"/>
            <a:ext cx="1778969"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Solution:  </a:t>
            </a:r>
            <a:endParaRPr lang="en-IN" sz="2800" b="1"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E215BFD-76D8-CE26-7148-CD982FB0784B}"/>
              </a:ext>
            </a:extLst>
          </p:cNvPr>
          <p:cNvSpPr txBox="1"/>
          <p:nvPr/>
        </p:nvSpPr>
        <p:spPr>
          <a:xfrm>
            <a:off x="1670177" y="1760157"/>
            <a:ext cx="9134671"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Develop a machine learning-based model that automatically classifies tree species using image data (e.g., leaves, bark, or satellite imagery). The solution involves data preprocessing, feature extraction, and training ML/DL models (like SVM or CNN) to accurately identify species. The model can be deployed via a web or mobile application for real-time use in the field.</a:t>
            </a:r>
          </a:p>
        </p:txBody>
      </p:sp>
      <p:sp>
        <p:nvSpPr>
          <p:cNvPr id="2" name="TextBox 1">
            <a:extLst>
              <a:ext uri="{FF2B5EF4-FFF2-40B4-BE49-F238E27FC236}">
                <a16:creationId xmlns:a16="http://schemas.microsoft.com/office/drawing/2014/main" id="{B7FC00C0-A0B8-8F00-BE01-123263815A6F}"/>
              </a:ext>
            </a:extLst>
          </p:cNvPr>
          <p:cNvSpPr txBox="1"/>
          <p:nvPr/>
        </p:nvSpPr>
        <p:spPr>
          <a:xfrm>
            <a:off x="1259631" y="4587559"/>
            <a:ext cx="324705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GitHub Repository:</a:t>
            </a:r>
          </a:p>
        </p:txBody>
      </p:sp>
      <p:sp>
        <p:nvSpPr>
          <p:cNvPr id="5" name="TextBox 4">
            <a:extLst>
              <a:ext uri="{FF2B5EF4-FFF2-40B4-BE49-F238E27FC236}">
                <a16:creationId xmlns:a16="http://schemas.microsoft.com/office/drawing/2014/main" id="{9A50DFAA-D142-2642-35F9-CCD8C8629F12}"/>
              </a:ext>
            </a:extLst>
          </p:cNvPr>
          <p:cNvSpPr txBox="1"/>
          <p:nvPr/>
        </p:nvSpPr>
        <p:spPr>
          <a:xfrm>
            <a:off x="1993673" y="5227990"/>
            <a:ext cx="890140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hlinkClick r:id="rId2"/>
              </a:rPr>
              <a:t>https://github.com/vadlameghana/tree-species-classification.git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833602" y="976900"/>
            <a:ext cx="3645092"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Screenshot of Output:  </a:t>
            </a:r>
            <a:endParaRPr lang="en-IN" sz="2800" b="1" dirty="0">
              <a:solidFill>
                <a:srgbClr val="213163"/>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FDC4198-8B06-2ADF-E2F7-C5DC61C1D0E3}"/>
              </a:ext>
            </a:extLst>
          </p:cNvPr>
          <p:cNvPicPr>
            <a:picLocks noChangeAspect="1"/>
          </p:cNvPicPr>
          <p:nvPr/>
        </p:nvPicPr>
        <p:blipFill>
          <a:blip r:embed="rId2"/>
          <a:stretch>
            <a:fillRect/>
          </a:stretch>
        </p:blipFill>
        <p:spPr>
          <a:xfrm>
            <a:off x="488662" y="1454521"/>
            <a:ext cx="10689411" cy="4759667"/>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E4724D-465D-6FE1-A16E-84AB7B325CBE}"/>
              </a:ext>
            </a:extLst>
          </p:cNvPr>
          <p:cNvSpPr txBox="1"/>
          <p:nvPr/>
        </p:nvSpPr>
        <p:spPr>
          <a:xfrm>
            <a:off x="811763" y="1087569"/>
            <a:ext cx="3956180"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Screenshot of Output:  </a:t>
            </a:r>
            <a:endParaRPr lang="en-IN" sz="2800" b="1" dirty="0">
              <a:solidFill>
                <a:srgbClr val="213163"/>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00DCD2-1AC5-1504-56CC-7892DFA3ACC0}"/>
              </a:ext>
            </a:extLst>
          </p:cNvPr>
          <p:cNvPicPr>
            <a:picLocks noChangeAspect="1"/>
          </p:cNvPicPr>
          <p:nvPr/>
        </p:nvPicPr>
        <p:blipFill>
          <a:blip r:embed="rId2"/>
          <a:stretch>
            <a:fillRect/>
          </a:stretch>
        </p:blipFill>
        <p:spPr>
          <a:xfrm>
            <a:off x="1446247" y="1610789"/>
            <a:ext cx="9560768" cy="5085184"/>
          </a:xfrm>
          <a:prstGeom prst="rect">
            <a:avLst/>
          </a:prstGeom>
        </p:spPr>
      </p:pic>
    </p:spTree>
    <p:extLst>
      <p:ext uri="{BB962C8B-B14F-4D97-AF65-F5344CB8AC3E}">
        <p14:creationId xmlns:p14="http://schemas.microsoft.com/office/powerpoint/2010/main" val="3755937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820892" y="922837"/>
            <a:ext cx="2202227"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Conclusion:  </a:t>
            </a:r>
            <a:endParaRPr lang="en-IN" sz="2800"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15FBF7A-BEF4-AD95-40B5-0F4477950DBC}"/>
              </a:ext>
            </a:extLst>
          </p:cNvPr>
          <p:cNvSpPr txBox="1"/>
          <p:nvPr/>
        </p:nvSpPr>
        <p:spPr>
          <a:xfrm>
            <a:off x="1156996" y="1766050"/>
            <a:ext cx="9526555"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Tree species classification using machine learning offers an efficient, scalable, and accurate alternative to manual identification. By leveraging image data and advanced algorithms, the proposed system can assist researchers, conservationists, and forest officials in real-time species detection, promoting better ecological monitoring and biodiversity conservation.</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193</TotalTime>
  <Words>368</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VADLA MEGHANA</cp:lastModifiedBy>
  <cp:revision>4</cp:revision>
  <dcterms:created xsi:type="dcterms:W3CDTF">2024-12-31T09:40:01Z</dcterms:created>
  <dcterms:modified xsi:type="dcterms:W3CDTF">2025-08-02T14:00:43Z</dcterms:modified>
</cp:coreProperties>
</file>