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64" r:id="rId2"/>
    <p:sldId id="276" r:id="rId3"/>
    <p:sldId id="282" r:id="rId4"/>
    <p:sldId id="283" r:id="rId5"/>
    <p:sldId id="284" r:id="rId6"/>
    <p:sldId id="269" r:id="rId7"/>
    <p:sldId id="270" r:id="rId8"/>
    <p:sldId id="285" r:id="rId9"/>
    <p:sldId id="286" r:id="rId10"/>
    <p:sldId id="287" r:id="rId11"/>
    <p:sldId id="288" r:id="rId12"/>
    <p:sldId id="289" r:id="rId13"/>
    <p:sldId id="290"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p:scale>
          <a:sx n="67" d="100"/>
          <a:sy n="67" d="100"/>
        </p:scale>
        <p:origin x="644" y="13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6/7/2021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6/7/2021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6/7/2021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6/7/2021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6/7/2021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6/7/2021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6/7/2021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6/7/2021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6/7/2021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6/7/2021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6/7/2021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6/7/2021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flickr.com/photos/derekbruff/9837365483/in/set-7215763220563526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4252" y="1124744"/>
            <a:ext cx="7026705" cy="2088232"/>
          </a:xfrm>
        </p:spPr>
        <p:txBody>
          <a:bodyPr>
            <a:normAutofit/>
          </a:bodyPr>
          <a:lstStyle/>
          <a:p>
            <a:r>
              <a:rPr lang="en-US" dirty="0"/>
              <a:t>AUTOMATED ESSAY</a:t>
            </a:r>
            <a:br>
              <a:rPr lang="en-US" dirty="0"/>
            </a:br>
            <a:r>
              <a:rPr lang="en-US" dirty="0"/>
              <a:t>        GRADING</a:t>
            </a:r>
          </a:p>
        </p:txBody>
      </p:sp>
      <p:sp>
        <p:nvSpPr>
          <p:cNvPr id="3" name="Subtitle 2"/>
          <p:cNvSpPr>
            <a:spLocks noGrp="1"/>
          </p:cNvSpPr>
          <p:nvPr>
            <p:ph type="subTitle" idx="1"/>
          </p:nvPr>
        </p:nvSpPr>
        <p:spPr>
          <a:xfrm>
            <a:off x="4438228" y="4221088"/>
            <a:ext cx="7242729" cy="2304256"/>
          </a:xfrm>
        </p:spPr>
        <p:txBody>
          <a:bodyPr>
            <a:normAutofit fontScale="70000" lnSpcReduction="20000"/>
          </a:bodyPr>
          <a:lstStyle/>
          <a:p>
            <a:r>
              <a:rPr lang="en-US" sz="3600" dirty="0"/>
              <a:t>TEAM MEMBERS</a:t>
            </a:r>
            <a:r>
              <a:rPr lang="en-US" dirty="0"/>
              <a:t>:</a:t>
            </a:r>
          </a:p>
          <a:p>
            <a:endParaRPr lang="en-US" dirty="0"/>
          </a:p>
          <a:p>
            <a:r>
              <a:rPr lang="en-US" dirty="0"/>
              <a:t>        </a:t>
            </a:r>
            <a:r>
              <a:rPr lang="en-US" sz="3100" dirty="0"/>
              <a:t>SIDDANTH CHANDRA UDUTHA-19R11A04D9</a:t>
            </a:r>
          </a:p>
          <a:p>
            <a:r>
              <a:rPr lang="en-US" sz="3100" dirty="0"/>
              <a:t>        T.SAHAJA REDDY-19R11A04E1</a:t>
            </a:r>
          </a:p>
          <a:p>
            <a:r>
              <a:rPr lang="en-US" sz="3100" dirty="0"/>
              <a:t>        V.JAYASREE-19R11A04E2</a:t>
            </a:r>
          </a:p>
          <a:p>
            <a:r>
              <a:rPr lang="en-US" sz="3100" dirty="0"/>
              <a:t>        Y.SANDHYA-19R11A04E4</a:t>
            </a:r>
          </a:p>
          <a:p>
            <a:r>
              <a:rPr lang="en-US" sz="3100" dirty="0"/>
              <a:t>        B.R.MADHAVI-19R11A04E5</a:t>
            </a:r>
          </a:p>
          <a:p>
            <a:r>
              <a:rPr lang="en-US" sz="3100" dirty="0"/>
              <a:t>    </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3D66-F7D5-4C87-9194-C79C02D8590C}"/>
              </a:ext>
            </a:extLst>
          </p:cNvPr>
          <p:cNvSpPr>
            <a:spLocks noGrp="1"/>
          </p:cNvSpPr>
          <p:nvPr>
            <p:ph type="title"/>
          </p:nvPr>
        </p:nvSpPr>
        <p:spPr>
          <a:xfrm>
            <a:off x="405780" y="260648"/>
            <a:ext cx="10868883" cy="648072"/>
          </a:xfrm>
        </p:spPr>
        <p:txBody>
          <a:bodyPr>
            <a:normAutofit/>
          </a:bodyPr>
          <a:lstStyle/>
          <a:p>
            <a:r>
              <a:rPr lang="en-US" sz="3200" dirty="0"/>
              <a:t>RESULT:</a:t>
            </a:r>
            <a:endParaRPr lang="en-IN" sz="3200" dirty="0"/>
          </a:p>
        </p:txBody>
      </p:sp>
      <p:sp>
        <p:nvSpPr>
          <p:cNvPr id="3" name="Content Placeholder 2">
            <a:extLst>
              <a:ext uri="{FF2B5EF4-FFF2-40B4-BE49-F238E27FC236}">
                <a16:creationId xmlns:a16="http://schemas.microsoft.com/office/drawing/2014/main" id="{F3A341BB-1558-430D-BD78-09A1C2D68C8D}"/>
              </a:ext>
            </a:extLst>
          </p:cNvPr>
          <p:cNvSpPr>
            <a:spLocks noGrp="1"/>
          </p:cNvSpPr>
          <p:nvPr>
            <p:ph idx="1"/>
          </p:nvPr>
        </p:nvSpPr>
        <p:spPr>
          <a:xfrm>
            <a:off x="981844" y="1052736"/>
            <a:ext cx="10292819" cy="5256584"/>
          </a:xfrm>
        </p:spPr>
        <p:txBody>
          <a:bodyPr/>
          <a:lstStyle/>
          <a:p>
            <a:pPr marL="0" indent="0">
              <a:buNone/>
            </a:pPr>
            <a:r>
              <a:rPr lang="en-US" dirty="0"/>
              <a:t>Result after model building:</a:t>
            </a:r>
          </a:p>
          <a:p>
            <a:pPr marL="0" indent="0">
              <a:buNone/>
            </a:pPr>
            <a:endParaRPr lang="en-IN" dirty="0"/>
          </a:p>
        </p:txBody>
      </p:sp>
      <p:pic>
        <p:nvPicPr>
          <p:cNvPr id="5" name="Picture 4">
            <a:extLst>
              <a:ext uri="{FF2B5EF4-FFF2-40B4-BE49-F238E27FC236}">
                <a16:creationId xmlns:a16="http://schemas.microsoft.com/office/drawing/2014/main" id="{87183D98-110B-40BE-B4C5-E6812A656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37" y="1700807"/>
            <a:ext cx="10267950" cy="3456385"/>
          </a:xfrm>
          <a:prstGeom prst="rect">
            <a:avLst/>
          </a:prstGeom>
        </p:spPr>
      </p:pic>
      <p:pic>
        <p:nvPicPr>
          <p:cNvPr id="7" name="Picture 6">
            <a:extLst>
              <a:ext uri="{FF2B5EF4-FFF2-40B4-BE49-F238E27FC236}">
                <a16:creationId xmlns:a16="http://schemas.microsoft.com/office/drawing/2014/main" id="{A1158B95-A1E5-46D3-B8FE-AF729EE08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43" y="5157192"/>
            <a:ext cx="10246543" cy="1133078"/>
          </a:xfrm>
          <a:prstGeom prst="rect">
            <a:avLst/>
          </a:prstGeom>
        </p:spPr>
      </p:pic>
    </p:spTree>
    <p:extLst>
      <p:ext uri="{BB962C8B-B14F-4D97-AF65-F5344CB8AC3E}">
        <p14:creationId xmlns:p14="http://schemas.microsoft.com/office/powerpoint/2010/main" val="408635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F5D9-F53E-44DD-8739-BBBD0B3E086D}"/>
              </a:ext>
            </a:extLst>
          </p:cNvPr>
          <p:cNvSpPr>
            <a:spLocks noGrp="1"/>
          </p:cNvSpPr>
          <p:nvPr>
            <p:ph type="title"/>
          </p:nvPr>
        </p:nvSpPr>
        <p:spPr>
          <a:xfrm>
            <a:off x="405780" y="188640"/>
            <a:ext cx="10868883" cy="720080"/>
          </a:xfrm>
        </p:spPr>
        <p:txBody>
          <a:bodyPr>
            <a:normAutofit/>
          </a:bodyPr>
          <a:lstStyle/>
          <a:p>
            <a:r>
              <a:rPr lang="en-US" sz="3200" dirty="0"/>
              <a:t>Result after web application:</a:t>
            </a:r>
            <a:endParaRPr lang="en-IN" sz="3200" dirty="0"/>
          </a:p>
        </p:txBody>
      </p:sp>
      <p:pic>
        <p:nvPicPr>
          <p:cNvPr id="5" name="Content Placeholder 4">
            <a:extLst>
              <a:ext uri="{FF2B5EF4-FFF2-40B4-BE49-F238E27FC236}">
                <a16:creationId xmlns:a16="http://schemas.microsoft.com/office/drawing/2014/main" id="{CC9E8A89-A89B-4649-B44A-ED789E1D5BC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1805" y="1052736"/>
            <a:ext cx="5472608" cy="2736304"/>
          </a:xfrm>
        </p:spPr>
      </p:pic>
      <p:pic>
        <p:nvPicPr>
          <p:cNvPr id="7" name="Picture 6">
            <a:extLst>
              <a:ext uri="{FF2B5EF4-FFF2-40B4-BE49-F238E27FC236}">
                <a16:creationId xmlns:a16="http://schemas.microsoft.com/office/drawing/2014/main" id="{200FDCB3-AE99-4923-ABE2-EAAAEB58B1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437" y="1052736"/>
            <a:ext cx="5544616" cy="2736304"/>
          </a:xfrm>
          <a:prstGeom prst="rect">
            <a:avLst/>
          </a:prstGeom>
        </p:spPr>
      </p:pic>
      <p:pic>
        <p:nvPicPr>
          <p:cNvPr id="9" name="Picture 8">
            <a:extLst>
              <a:ext uri="{FF2B5EF4-FFF2-40B4-BE49-F238E27FC236}">
                <a16:creationId xmlns:a16="http://schemas.microsoft.com/office/drawing/2014/main" id="{2D277681-27EC-49E1-AEFB-76534EEAF3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805" y="4077073"/>
            <a:ext cx="5472607" cy="2448272"/>
          </a:xfrm>
          <a:prstGeom prst="rect">
            <a:avLst/>
          </a:prstGeom>
        </p:spPr>
      </p:pic>
      <p:pic>
        <p:nvPicPr>
          <p:cNvPr id="11" name="Picture 10">
            <a:extLst>
              <a:ext uri="{FF2B5EF4-FFF2-40B4-BE49-F238E27FC236}">
                <a16:creationId xmlns:a16="http://schemas.microsoft.com/office/drawing/2014/main" id="{31489992-546E-422A-90AC-9619D9A27D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0436" y="4077073"/>
            <a:ext cx="5544617" cy="2448272"/>
          </a:xfrm>
          <a:prstGeom prst="rect">
            <a:avLst/>
          </a:prstGeom>
        </p:spPr>
      </p:pic>
    </p:spTree>
    <p:extLst>
      <p:ext uri="{BB962C8B-B14F-4D97-AF65-F5344CB8AC3E}">
        <p14:creationId xmlns:p14="http://schemas.microsoft.com/office/powerpoint/2010/main" val="260686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A7F6-BD75-43F4-B69C-6B5F3651479B}"/>
              </a:ext>
            </a:extLst>
          </p:cNvPr>
          <p:cNvSpPr>
            <a:spLocks noGrp="1"/>
          </p:cNvSpPr>
          <p:nvPr>
            <p:ph type="title"/>
          </p:nvPr>
        </p:nvSpPr>
        <p:spPr>
          <a:xfrm>
            <a:off x="549796" y="404664"/>
            <a:ext cx="10724867" cy="648072"/>
          </a:xfrm>
        </p:spPr>
        <p:txBody>
          <a:bodyPr>
            <a:normAutofit/>
          </a:bodyPr>
          <a:lstStyle/>
          <a:p>
            <a:r>
              <a:rPr lang="en-US" sz="3200" dirty="0"/>
              <a:t>CONCLUSION:</a:t>
            </a:r>
            <a:endParaRPr lang="en-IN" sz="3200" dirty="0"/>
          </a:p>
        </p:txBody>
      </p:sp>
      <p:sp>
        <p:nvSpPr>
          <p:cNvPr id="3" name="Content Placeholder 2">
            <a:extLst>
              <a:ext uri="{FF2B5EF4-FFF2-40B4-BE49-F238E27FC236}">
                <a16:creationId xmlns:a16="http://schemas.microsoft.com/office/drawing/2014/main" id="{4AFBEA93-D4B2-4488-AC13-E5E495F6F3C4}"/>
              </a:ext>
            </a:extLst>
          </p:cNvPr>
          <p:cNvSpPr>
            <a:spLocks noGrp="1"/>
          </p:cNvSpPr>
          <p:nvPr>
            <p:ph idx="1"/>
          </p:nvPr>
        </p:nvSpPr>
        <p:spPr>
          <a:xfrm>
            <a:off x="1117309" y="1628800"/>
            <a:ext cx="10157354" cy="4543400"/>
          </a:xfrm>
        </p:spPr>
        <p:txBody>
          <a:bodyPr>
            <a:normAutofit lnSpcReduction="10000"/>
          </a:bodyPr>
          <a:lstStyle/>
          <a:p>
            <a:r>
              <a:rPr lang="en-US" dirty="0"/>
              <a:t>We have built an machine learning model to read and grade the essay using LSTM technique.</a:t>
            </a:r>
          </a:p>
          <a:p>
            <a:r>
              <a:rPr lang="en-US" dirty="0"/>
              <a:t>We have developed an web application using the built model by python flask application.</a:t>
            </a:r>
          </a:p>
          <a:p>
            <a:r>
              <a:rPr lang="en-US" dirty="0"/>
              <a:t>The built application is </a:t>
            </a:r>
            <a:r>
              <a:rPr lang="en-US" dirty="0" err="1"/>
              <a:t>intregrated</a:t>
            </a:r>
            <a:r>
              <a:rPr lang="en-US" dirty="0"/>
              <a:t> with 4 html pages</a:t>
            </a:r>
            <a:endParaRPr lang="en-IN" dirty="0"/>
          </a:p>
          <a:p>
            <a:pPr marL="0" indent="0">
              <a:buNone/>
            </a:pPr>
            <a:r>
              <a:rPr lang="en-IN" dirty="0"/>
              <a:t>                 1.home</a:t>
            </a:r>
          </a:p>
          <a:p>
            <a:pPr marL="0" indent="0">
              <a:buNone/>
            </a:pPr>
            <a:r>
              <a:rPr lang="en-IN" dirty="0"/>
              <a:t>                 2.questions</a:t>
            </a:r>
          </a:p>
          <a:p>
            <a:pPr marL="0" indent="0">
              <a:buNone/>
            </a:pPr>
            <a:r>
              <a:rPr lang="en-IN" dirty="0"/>
              <a:t>                 3.submission</a:t>
            </a:r>
          </a:p>
          <a:p>
            <a:pPr marL="0" indent="0">
              <a:buNone/>
            </a:pPr>
            <a:r>
              <a:rPr lang="en-IN" dirty="0"/>
              <a:t>                 4.grade.</a:t>
            </a:r>
            <a:endParaRPr lang="en-US" dirty="0"/>
          </a:p>
        </p:txBody>
      </p:sp>
    </p:spTree>
    <p:extLst>
      <p:ext uri="{BB962C8B-B14F-4D97-AF65-F5344CB8AC3E}">
        <p14:creationId xmlns:p14="http://schemas.microsoft.com/office/powerpoint/2010/main" val="31205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E2BA-E005-4D4C-9B66-ECD559BA96D8}"/>
              </a:ext>
            </a:extLst>
          </p:cNvPr>
          <p:cNvSpPr>
            <a:spLocks noGrp="1"/>
          </p:cNvSpPr>
          <p:nvPr>
            <p:ph type="title"/>
          </p:nvPr>
        </p:nvSpPr>
        <p:spPr>
          <a:xfrm>
            <a:off x="1485899" y="2924944"/>
            <a:ext cx="6335263" cy="1368152"/>
          </a:xfrm>
        </p:spPr>
        <p:txBody>
          <a:bodyPr>
            <a:noAutofit/>
          </a:bodyPr>
          <a:lstStyle/>
          <a:p>
            <a:r>
              <a:rPr lang="en-US" sz="6600" dirty="0">
                <a:latin typeface="Algerian" panose="04020705040A02060702" pitchFamily="82" charset="0"/>
              </a:rPr>
              <a:t>THANK YOU……</a:t>
            </a:r>
            <a:endParaRPr lang="en-IN" sz="6600" dirty="0">
              <a:latin typeface="Algerian" panose="04020705040A02060702" pitchFamily="82" charset="0"/>
            </a:endParaRPr>
          </a:p>
        </p:txBody>
      </p:sp>
      <p:sp>
        <p:nvSpPr>
          <p:cNvPr id="3" name="Text Placeholder 2">
            <a:extLst>
              <a:ext uri="{FF2B5EF4-FFF2-40B4-BE49-F238E27FC236}">
                <a16:creationId xmlns:a16="http://schemas.microsoft.com/office/drawing/2014/main" id="{A59B5F5E-D00C-4A03-A29F-4F4D585FA0F5}"/>
              </a:ext>
            </a:extLst>
          </p:cNvPr>
          <p:cNvSpPr>
            <a:spLocks noGrp="1"/>
          </p:cNvSpPr>
          <p:nvPr>
            <p:ph type="body" idx="1"/>
          </p:nvPr>
        </p:nvSpPr>
        <p:spPr>
          <a:xfrm>
            <a:off x="-3051" y="-243408"/>
            <a:ext cx="7008574" cy="72008"/>
          </a:xfrm>
        </p:spPr>
        <p:txBody>
          <a:bodyPr>
            <a:normAutofit fontScale="25000" lnSpcReduction="20000"/>
          </a:bodyPr>
          <a:lstStyle/>
          <a:p>
            <a:endParaRPr lang="en-IN" dirty="0"/>
          </a:p>
        </p:txBody>
      </p:sp>
    </p:spTree>
    <p:extLst>
      <p:ext uri="{BB962C8B-B14F-4D97-AF65-F5344CB8AC3E}">
        <p14:creationId xmlns:p14="http://schemas.microsoft.com/office/powerpoint/2010/main" val="307280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1804" y="476672"/>
            <a:ext cx="10652859" cy="720080"/>
          </a:xfrm>
        </p:spPr>
        <p:txBody>
          <a:bodyPr/>
          <a:lstStyle/>
          <a:p>
            <a:r>
              <a:rPr lang="en-US" dirty="0"/>
              <a:t>CONTENTS</a:t>
            </a:r>
          </a:p>
        </p:txBody>
      </p:sp>
      <p:sp>
        <p:nvSpPr>
          <p:cNvPr id="14" name="Content Placeholder 13"/>
          <p:cNvSpPr>
            <a:spLocks noGrp="1"/>
          </p:cNvSpPr>
          <p:nvPr>
            <p:ph idx="1"/>
          </p:nvPr>
        </p:nvSpPr>
        <p:spPr>
          <a:xfrm>
            <a:off x="1117309" y="1916832"/>
            <a:ext cx="10157354" cy="4104456"/>
          </a:xfrm>
        </p:spPr>
        <p:txBody>
          <a:bodyPr/>
          <a:lstStyle/>
          <a:p>
            <a:r>
              <a:rPr lang="en-US" dirty="0"/>
              <a:t>INTRODUCTION</a:t>
            </a:r>
          </a:p>
          <a:p>
            <a:r>
              <a:rPr lang="en-US" dirty="0"/>
              <a:t>LITERATURE SURVEY</a:t>
            </a:r>
          </a:p>
          <a:p>
            <a:r>
              <a:rPr lang="en-US" dirty="0"/>
              <a:t>THEORITICAL ANALYSIS</a:t>
            </a:r>
          </a:p>
          <a:p>
            <a:r>
              <a:rPr lang="en-US" dirty="0"/>
              <a:t>EXPERIMENTAL INVESTIGATIONS</a:t>
            </a:r>
          </a:p>
          <a:p>
            <a:r>
              <a:rPr lang="en-US" dirty="0"/>
              <a:t>FLOWCHART</a:t>
            </a:r>
          </a:p>
          <a:p>
            <a:r>
              <a:rPr lang="en-US" dirty="0"/>
              <a:t>RESULT</a:t>
            </a:r>
          </a:p>
          <a:p>
            <a:r>
              <a:rPr lang="en-US" dirty="0"/>
              <a:t>CONCLUSION</a:t>
            </a:r>
          </a:p>
        </p:txBody>
      </p:sp>
      <p:pic>
        <p:nvPicPr>
          <p:cNvPr id="3" name="Picture 2">
            <a:extLst>
              <a:ext uri="{FF2B5EF4-FFF2-40B4-BE49-F238E27FC236}">
                <a16:creationId xmlns:a16="http://schemas.microsoft.com/office/drawing/2014/main" id="{B7042A76-ECFB-408C-8BF8-C75AF2B6B70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98467" y="333796"/>
            <a:ext cx="4968553" cy="5952281"/>
          </a:xfrm>
          <a:prstGeom prst="rect">
            <a:avLst/>
          </a:prstGeom>
        </p:spPr>
      </p:pic>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5EC6D-9DA5-4C21-B2E1-6EFB63818558}"/>
              </a:ext>
            </a:extLst>
          </p:cNvPr>
          <p:cNvSpPr txBox="1"/>
          <p:nvPr/>
        </p:nvSpPr>
        <p:spPr>
          <a:xfrm>
            <a:off x="621804" y="260648"/>
            <a:ext cx="5688632" cy="523220"/>
          </a:xfrm>
          <a:prstGeom prst="rect">
            <a:avLst/>
          </a:prstGeom>
          <a:noFill/>
        </p:spPr>
        <p:txBody>
          <a:bodyPr wrap="square" rtlCol="0">
            <a:spAutoFit/>
          </a:bodyPr>
          <a:lstStyle/>
          <a:p>
            <a:r>
              <a:rPr lang="en-US" sz="2800" dirty="0"/>
              <a:t>INTRODUCTION:</a:t>
            </a:r>
            <a:endParaRPr lang="en-IN" sz="2800" dirty="0"/>
          </a:p>
        </p:txBody>
      </p:sp>
      <p:sp>
        <p:nvSpPr>
          <p:cNvPr id="5" name="TextBox 4">
            <a:extLst>
              <a:ext uri="{FF2B5EF4-FFF2-40B4-BE49-F238E27FC236}">
                <a16:creationId xmlns:a16="http://schemas.microsoft.com/office/drawing/2014/main" id="{1802E68D-386A-4074-BF4D-9D773C953777}"/>
              </a:ext>
            </a:extLst>
          </p:cNvPr>
          <p:cNvSpPr txBox="1"/>
          <p:nvPr/>
        </p:nvSpPr>
        <p:spPr>
          <a:xfrm>
            <a:off x="1197868" y="980728"/>
            <a:ext cx="10153128" cy="5262979"/>
          </a:xfrm>
          <a:prstGeom prst="rect">
            <a:avLst/>
          </a:prstGeom>
          <a:noFill/>
        </p:spPr>
        <p:txBody>
          <a:bodyPr wrap="square" rtlCol="0">
            <a:spAutoFit/>
          </a:bodyPr>
          <a:lstStyle/>
          <a:p>
            <a:r>
              <a:rPr lang="en-US" b="0" i="0" dirty="0">
                <a:solidFill>
                  <a:srgbClr val="333333"/>
                </a:solidFill>
                <a:effectLst/>
                <a:latin typeface="Helvetica Neue"/>
              </a:rPr>
              <a:t>            </a:t>
            </a:r>
            <a:r>
              <a:rPr lang="en-US" b="0" i="0" dirty="0">
                <a:solidFill>
                  <a:schemeClr val="accent5"/>
                </a:solidFill>
                <a:effectLst/>
                <a:latin typeface="Helvetica Neue"/>
              </a:rPr>
              <a:t>Essays are considered by many researchers as the most useful tool to assess learning outcomes, implying the ability to recall, organize and integrate ideas, the ability to express oneself in writing and the ability to supply merely than identify interpretation and application of data. It is in the measurement of such outcomes, corresponding to the evaluation and synthesis levels of the Bloom’s (1956) taxonomy that the essay questions serve their most useful purpose.</a:t>
            </a:r>
          </a:p>
          <a:p>
            <a:endParaRPr lang="en-US" b="0" i="0" dirty="0">
              <a:solidFill>
                <a:schemeClr val="accent5"/>
              </a:solidFill>
              <a:effectLst/>
              <a:latin typeface="Helvetica Neue"/>
            </a:endParaRPr>
          </a:p>
          <a:p>
            <a:r>
              <a:rPr lang="en-US" dirty="0">
                <a:solidFill>
                  <a:schemeClr val="accent5"/>
                </a:solidFill>
                <a:latin typeface="Helvetica Neue"/>
              </a:rPr>
              <a:t>            </a:t>
            </a:r>
            <a:r>
              <a:rPr lang="en-US" b="0" i="0" dirty="0">
                <a:solidFill>
                  <a:schemeClr val="accent5"/>
                </a:solidFill>
                <a:effectLst/>
                <a:latin typeface="Helvetica Neue"/>
              </a:rPr>
              <a:t> One of the difficulties of grading essays is represented by the perceived subjectivity of the grading process. Many researchers claim that the subjective nature of essay assessment leads to variation in grades awarded by different human assessors, which is perceived by students as a great source of unfairness. This issue may be faced through the adoption of automated assessment tools for essays </a:t>
            </a:r>
            <a:endParaRPr lang="en-IN" dirty="0">
              <a:solidFill>
                <a:schemeClr val="accent5"/>
              </a:solidFill>
            </a:endParaRPr>
          </a:p>
        </p:txBody>
      </p:sp>
    </p:spTree>
    <p:extLst>
      <p:ext uri="{BB962C8B-B14F-4D97-AF65-F5344CB8AC3E}">
        <p14:creationId xmlns:p14="http://schemas.microsoft.com/office/powerpoint/2010/main" val="135911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E35C-C802-40B5-92EF-C041D5775F00}"/>
              </a:ext>
            </a:extLst>
          </p:cNvPr>
          <p:cNvSpPr>
            <a:spLocks noGrp="1"/>
          </p:cNvSpPr>
          <p:nvPr>
            <p:ph type="title"/>
          </p:nvPr>
        </p:nvSpPr>
        <p:spPr>
          <a:xfrm>
            <a:off x="261764" y="260648"/>
            <a:ext cx="11012899" cy="648072"/>
          </a:xfrm>
        </p:spPr>
        <p:txBody>
          <a:bodyPr>
            <a:normAutofit/>
          </a:bodyPr>
          <a:lstStyle/>
          <a:p>
            <a:r>
              <a:rPr lang="en-US" sz="3200" dirty="0"/>
              <a:t>LITERATURE SURVEY:</a:t>
            </a:r>
            <a:endParaRPr lang="en-IN" sz="3200" dirty="0"/>
          </a:p>
        </p:txBody>
      </p:sp>
      <p:sp>
        <p:nvSpPr>
          <p:cNvPr id="3" name="Content Placeholder 2">
            <a:extLst>
              <a:ext uri="{FF2B5EF4-FFF2-40B4-BE49-F238E27FC236}">
                <a16:creationId xmlns:a16="http://schemas.microsoft.com/office/drawing/2014/main" id="{4BB6FFB9-C673-4153-B196-D8FD5E6A9B1A}"/>
              </a:ext>
            </a:extLst>
          </p:cNvPr>
          <p:cNvSpPr>
            <a:spLocks noGrp="1"/>
          </p:cNvSpPr>
          <p:nvPr>
            <p:ph idx="1"/>
          </p:nvPr>
        </p:nvSpPr>
        <p:spPr>
          <a:xfrm>
            <a:off x="837828" y="1196752"/>
            <a:ext cx="10657183" cy="5400600"/>
          </a:xfrm>
        </p:spPr>
        <p:txBody>
          <a:bodyPr/>
          <a:lstStyle/>
          <a:p>
            <a:pPr marL="0" indent="0">
              <a:buNone/>
            </a:pPr>
            <a:r>
              <a:rPr lang="en-US" dirty="0"/>
              <a:t>PROBLEM STATEMENT:</a:t>
            </a:r>
          </a:p>
          <a:p>
            <a:pPr marL="0" indent="0">
              <a:buNone/>
            </a:pPr>
            <a:r>
              <a:rPr lang="en-US" dirty="0"/>
              <a:t>              generally in grading essays,</a:t>
            </a:r>
            <a:r>
              <a:rPr lang="en-US" b="0" i="0" dirty="0">
                <a:solidFill>
                  <a:srgbClr val="222222"/>
                </a:solidFill>
                <a:effectLst/>
                <a:latin typeface="Arial" panose="020B0604020202020204" pitchFamily="34" charset="0"/>
              </a:rPr>
              <a:t> </a:t>
            </a:r>
            <a:r>
              <a:rPr lang="en-US" b="0" i="0" dirty="0">
                <a:solidFill>
                  <a:schemeClr val="accent5"/>
                </a:solidFill>
                <a:effectLst/>
                <a:latin typeface="Arial" panose="020B0604020202020204" pitchFamily="34" charset="0"/>
              </a:rPr>
              <a:t>Manual scoring has a large workload          and sometimes is subjective according to different experts</a:t>
            </a:r>
            <a:r>
              <a:rPr lang="en-US" dirty="0">
                <a:solidFill>
                  <a:srgbClr val="222222"/>
                </a:solidFill>
                <a:latin typeface="Arial" panose="020B0604020202020204" pitchFamily="34" charset="0"/>
              </a:rPr>
              <a:t> </a:t>
            </a:r>
            <a:r>
              <a:rPr lang="en-US" dirty="0">
                <a:solidFill>
                  <a:schemeClr val="accent5"/>
                </a:solidFill>
                <a:latin typeface="Arial" panose="020B0604020202020204" pitchFamily="34" charset="0"/>
              </a:rPr>
              <a:t>and also consume       more time.</a:t>
            </a:r>
          </a:p>
          <a:p>
            <a:pPr marL="0" indent="0">
              <a:buNone/>
            </a:pPr>
            <a:r>
              <a:rPr lang="en-US" dirty="0"/>
              <a:t>PROPOSED SOLUTION:</a:t>
            </a:r>
          </a:p>
          <a:p>
            <a:pPr marL="0" indent="0">
              <a:buNone/>
            </a:pPr>
            <a:r>
              <a:rPr lang="en-US" dirty="0"/>
              <a:t>               </a:t>
            </a:r>
            <a:r>
              <a:rPr lang="en-US" b="0" i="0" dirty="0">
                <a:solidFill>
                  <a:schemeClr val="accent5"/>
                </a:solidFill>
                <a:effectLst/>
                <a:latin typeface="Arial" panose="020B0604020202020204" pitchFamily="34" charset="0"/>
              </a:rPr>
              <a:t>The goal of automated essay grading(AEG) is to enable computers to score students’ essays automatically, thereby reducing the subjectivity of manual ratings and the workload of teachers and speeding up the feedback in the learning process.</a:t>
            </a:r>
          </a:p>
          <a:p>
            <a:pPr marL="0" indent="0">
              <a:buNone/>
            </a:pPr>
            <a:r>
              <a:rPr lang="en-US" dirty="0">
                <a:solidFill>
                  <a:schemeClr val="accent5"/>
                </a:solidFill>
                <a:latin typeface="Arial" panose="020B0604020202020204" pitchFamily="34" charset="0"/>
              </a:rPr>
              <a:t>                we have used LSTM machine learning technique to build the model automated essay grading.</a:t>
            </a:r>
            <a:endParaRPr lang="en-US" dirty="0">
              <a:solidFill>
                <a:schemeClr val="accent5"/>
              </a:solidFill>
            </a:endParaRPr>
          </a:p>
        </p:txBody>
      </p:sp>
    </p:spTree>
    <p:extLst>
      <p:ext uri="{BB962C8B-B14F-4D97-AF65-F5344CB8AC3E}">
        <p14:creationId xmlns:p14="http://schemas.microsoft.com/office/powerpoint/2010/main" val="140351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E562-9308-439D-AA8B-B77520E482A8}"/>
              </a:ext>
            </a:extLst>
          </p:cNvPr>
          <p:cNvSpPr>
            <a:spLocks noGrp="1"/>
          </p:cNvSpPr>
          <p:nvPr>
            <p:ph type="title"/>
          </p:nvPr>
        </p:nvSpPr>
        <p:spPr>
          <a:xfrm>
            <a:off x="405780" y="260648"/>
            <a:ext cx="10868883" cy="648072"/>
          </a:xfrm>
        </p:spPr>
        <p:txBody>
          <a:bodyPr>
            <a:normAutofit/>
          </a:bodyPr>
          <a:lstStyle/>
          <a:p>
            <a:r>
              <a:rPr lang="en-US" sz="3200" dirty="0"/>
              <a:t>THEORITICAL ANALYSIS:</a:t>
            </a:r>
            <a:endParaRPr lang="en-IN" sz="3200" dirty="0"/>
          </a:p>
        </p:txBody>
      </p:sp>
      <p:sp>
        <p:nvSpPr>
          <p:cNvPr id="3" name="Content Placeholder 2">
            <a:extLst>
              <a:ext uri="{FF2B5EF4-FFF2-40B4-BE49-F238E27FC236}">
                <a16:creationId xmlns:a16="http://schemas.microsoft.com/office/drawing/2014/main" id="{81BEB1DC-5459-46AD-959F-C02558FDED75}"/>
              </a:ext>
            </a:extLst>
          </p:cNvPr>
          <p:cNvSpPr>
            <a:spLocks noGrp="1"/>
          </p:cNvSpPr>
          <p:nvPr>
            <p:ph idx="1"/>
          </p:nvPr>
        </p:nvSpPr>
        <p:spPr>
          <a:xfrm>
            <a:off x="909836" y="980728"/>
            <a:ext cx="10729191" cy="5616624"/>
          </a:xfrm>
        </p:spPr>
        <p:txBody>
          <a:bodyPr/>
          <a:lstStyle/>
          <a:p>
            <a:pPr marL="0" indent="0">
              <a:buNone/>
            </a:pPr>
            <a:r>
              <a:rPr lang="en-US" dirty="0"/>
              <a:t>BLOCK DIAGRAM:</a:t>
            </a:r>
          </a:p>
          <a:p>
            <a:pPr marL="0" indent="0">
              <a:buNone/>
            </a:pPr>
            <a:endParaRPr lang="en-IN" dirty="0"/>
          </a:p>
        </p:txBody>
      </p:sp>
      <p:pic>
        <p:nvPicPr>
          <p:cNvPr id="5" name="Picture 4">
            <a:extLst>
              <a:ext uri="{FF2B5EF4-FFF2-40B4-BE49-F238E27FC236}">
                <a16:creationId xmlns:a16="http://schemas.microsoft.com/office/drawing/2014/main" id="{2D7EAC17-80CA-4CE8-A3F5-511E7CB84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30" y="1700808"/>
            <a:ext cx="9001001" cy="4464496"/>
          </a:xfrm>
          <a:prstGeom prst="rect">
            <a:avLst/>
          </a:prstGeom>
        </p:spPr>
      </p:pic>
    </p:spTree>
    <p:extLst>
      <p:ext uri="{BB962C8B-B14F-4D97-AF65-F5344CB8AC3E}">
        <p14:creationId xmlns:p14="http://schemas.microsoft.com/office/powerpoint/2010/main" val="20878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260648"/>
            <a:ext cx="10796875" cy="576064"/>
          </a:xfrm>
        </p:spPr>
        <p:txBody>
          <a:bodyPr>
            <a:normAutofit/>
          </a:bodyPr>
          <a:lstStyle/>
          <a:p>
            <a:r>
              <a:rPr lang="en-US" sz="2800" dirty="0"/>
              <a:t>HARDWARE AND SOFTWARE DESIGNING:</a:t>
            </a:r>
          </a:p>
        </p:txBody>
      </p:sp>
      <p:sp>
        <p:nvSpPr>
          <p:cNvPr id="3" name="TextBox 2">
            <a:extLst>
              <a:ext uri="{FF2B5EF4-FFF2-40B4-BE49-F238E27FC236}">
                <a16:creationId xmlns:a16="http://schemas.microsoft.com/office/drawing/2014/main" id="{99934A5F-AE01-4EB3-B7E8-6D7A9484FED6}"/>
              </a:ext>
            </a:extLst>
          </p:cNvPr>
          <p:cNvSpPr txBox="1"/>
          <p:nvPr/>
        </p:nvSpPr>
        <p:spPr>
          <a:xfrm>
            <a:off x="909836" y="1412776"/>
            <a:ext cx="10369152" cy="4657685"/>
          </a:xfrm>
          <a:prstGeom prst="rect">
            <a:avLst/>
          </a:prstGeom>
          <a:noFill/>
        </p:spPr>
        <p:txBody>
          <a:bodyPr wrap="square" rtlCol="0">
            <a:spAutoFit/>
          </a:bodyPr>
          <a:lstStyle/>
          <a:p>
            <a:pPr lvl="1" algn="just" fontAlgn="base">
              <a:spcAft>
                <a:spcPts val="800"/>
              </a:spcAft>
              <a:buFont typeface="+mj-lt"/>
              <a:buAutoNum type="arabicPeriod"/>
            </a:pPr>
            <a:r>
              <a:rPr lang="en-US" b="1" i="0" dirty="0">
                <a:solidFill>
                  <a:schemeClr val="accent5"/>
                </a:solidFill>
                <a:effectLst/>
                <a:latin typeface="Calibri" panose="020F0502020204030204" pitchFamily="34" charset="0"/>
              </a:rPr>
              <a:t>In order to develop this project we need to install the following software/packages:</a:t>
            </a:r>
            <a:endParaRPr lang="en-US" b="0" i="0" dirty="0">
              <a:solidFill>
                <a:schemeClr val="accent5"/>
              </a:solidFill>
              <a:effectLst/>
              <a:latin typeface="Montserrat"/>
            </a:endParaRPr>
          </a:p>
          <a:p>
            <a:pPr algn="just" rtl="0">
              <a:spcBef>
                <a:spcPts val="1200"/>
              </a:spcBef>
              <a:spcAft>
                <a:spcPts val="1200"/>
              </a:spcAft>
            </a:pPr>
            <a:r>
              <a:rPr lang="en-US" b="1" i="0" dirty="0">
                <a:solidFill>
                  <a:schemeClr val="accent5"/>
                </a:solidFill>
                <a:effectLst/>
                <a:latin typeface="Calibri" panose="020F0502020204030204" pitchFamily="34" charset="0"/>
              </a:rPr>
              <a:t>Anaconda Navigator :</a:t>
            </a:r>
            <a:endParaRPr lang="en-US" dirty="0">
              <a:solidFill>
                <a:schemeClr val="accent5"/>
              </a:solidFill>
              <a:latin typeface="Montserrat"/>
            </a:endParaRPr>
          </a:p>
          <a:p>
            <a:pPr algn="just" rtl="0">
              <a:spcBef>
                <a:spcPts val="1200"/>
              </a:spcBef>
              <a:spcAft>
                <a:spcPts val="1200"/>
              </a:spcAft>
            </a:pPr>
            <a:r>
              <a:rPr lang="en-US" b="0" i="0" dirty="0">
                <a:solidFill>
                  <a:schemeClr val="accent5"/>
                </a:solidFill>
                <a:effectLst/>
                <a:latin typeface="Calibri" panose="020F0502020204030204" pitchFamily="34" charset="0"/>
              </a:rPr>
              <a:t>Anaconda Navigator is a free and open-source distribution of the Python and R programming languages for data science and machine learning related applications. It can be installed on Windows, Linux, and </a:t>
            </a:r>
            <a:r>
              <a:rPr lang="en-US" b="0" i="0" dirty="0" err="1">
                <a:solidFill>
                  <a:schemeClr val="accent5"/>
                </a:solidFill>
                <a:effectLst/>
                <a:latin typeface="Calibri" panose="020F0502020204030204" pitchFamily="34" charset="0"/>
              </a:rPr>
              <a:t>macOS.Conda</a:t>
            </a:r>
            <a:r>
              <a:rPr lang="en-US" b="0" i="0" dirty="0">
                <a:solidFill>
                  <a:schemeClr val="accent5"/>
                </a:solidFill>
                <a:effectLst/>
                <a:latin typeface="Calibri" panose="020F0502020204030204" pitchFamily="34" charset="0"/>
              </a:rPr>
              <a:t> is an open-source, cross-platform,  package management system. Anaconda comes with so very nice tools like </a:t>
            </a:r>
            <a:r>
              <a:rPr lang="en-US" b="0" i="0" dirty="0" err="1">
                <a:solidFill>
                  <a:schemeClr val="accent5"/>
                </a:solidFill>
                <a:effectLst/>
                <a:latin typeface="Calibri" panose="020F0502020204030204" pitchFamily="34" charset="0"/>
              </a:rPr>
              <a:t>JupyterLab</a:t>
            </a:r>
            <a:r>
              <a:rPr lang="en-US" b="0" i="0" dirty="0">
                <a:solidFill>
                  <a:schemeClr val="accent5"/>
                </a:solidFill>
                <a:effectLst/>
                <a:latin typeface="Calibri" panose="020F0502020204030204" pitchFamily="34" charset="0"/>
              </a:rPr>
              <a:t>,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a:t>
            </a:r>
            <a:endParaRPr lang="en-US" b="0" i="0" dirty="0">
              <a:solidFill>
                <a:schemeClr val="accent5"/>
              </a:solidFill>
              <a:effectLst/>
              <a:latin typeface="Montserrat"/>
            </a:endParaRPr>
          </a:p>
          <a:p>
            <a:pPr algn="just" rtl="0">
              <a:spcBef>
                <a:spcPts val="1200"/>
              </a:spcBef>
              <a:spcAft>
                <a:spcPts val="1200"/>
              </a:spcAft>
            </a:pPr>
            <a:r>
              <a:rPr lang="en-US" b="0" i="0" dirty="0" err="1">
                <a:solidFill>
                  <a:schemeClr val="accent5"/>
                </a:solidFill>
                <a:effectLst/>
                <a:latin typeface="Calibri" panose="020F0502020204030204" pitchFamily="34" charset="0"/>
              </a:rPr>
              <a:t>QtConsole</a:t>
            </a:r>
            <a:r>
              <a:rPr lang="en-US" b="0" i="0" dirty="0">
                <a:solidFill>
                  <a:schemeClr val="accent5"/>
                </a:solidFill>
                <a:effectLst/>
                <a:latin typeface="Calibri" panose="020F0502020204030204" pitchFamily="34" charset="0"/>
              </a:rPr>
              <a:t>, Spyder, </a:t>
            </a:r>
            <a:r>
              <a:rPr lang="en-US" b="0" i="0" dirty="0" err="1">
                <a:solidFill>
                  <a:schemeClr val="accent5"/>
                </a:solidFill>
                <a:effectLst/>
                <a:latin typeface="Calibri" panose="020F0502020204030204" pitchFamily="34" charset="0"/>
              </a:rPr>
              <a:t>Glueviz</a:t>
            </a:r>
            <a:r>
              <a:rPr lang="en-US" b="0" i="0" dirty="0">
                <a:solidFill>
                  <a:schemeClr val="accent5"/>
                </a:solidFill>
                <a:effectLst/>
                <a:latin typeface="Calibri" panose="020F0502020204030204" pitchFamily="34" charset="0"/>
              </a:rPr>
              <a:t>, Orange, </a:t>
            </a:r>
            <a:r>
              <a:rPr lang="en-US" b="0" i="0" dirty="0" err="1">
                <a:solidFill>
                  <a:schemeClr val="accent5"/>
                </a:solidFill>
                <a:effectLst/>
                <a:latin typeface="Calibri" panose="020F0502020204030204" pitchFamily="34" charset="0"/>
              </a:rPr>
              <a:t>Rstudio</a:t>
            </a:r>
            <a:r>
              <a:rPr lang="en-US" b="0" i="0" dirty="0">
                <a:solidFill>
                  <a:schemeClr val="accent5"/>
                </a:solidFill>
                <a:effectLst/>
                <a:latin typeface="Calibri" panose="020F0502020204030204" pitchFamily="34" charset="0"/>
              </a:rPr>
              <a:t>, Visual Studio Code. For this project, we will be using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 and Spyder</a:t>
            </a:r>
            <a:endParaRPr lang="en-US" b="0" i="0" dirty="0">
              <a:solidFill>
                <a:schemeClr val="accent5"/>
              </a:solidFill>
              <a:effectLst/>
              <a:latin typeface="Montserrat"/>
            </a:endParaRPr>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A8ADF-215B-4E4D-B11C-1ADD28BA0CAA}"/>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63C63FC9-17D1-4925-A5B1-BC8383D64C2E}"/>
              </a:ext>
            </a:extLst>
          </p:cNvPr>
          <p:cNvSpPr txBox="1"/>
          <p:nvPr/>
        </p:nvSpPr>
        <p:spPr>
          <a:xfrm>
            <a:off x="549795" y="620688"/>
            <a:ext cx="11089233" cy="5940088"/>
          </a:xfrm>
          <a:prstGeom prst="rect">
            <a:avLst/>
          </a:prstGeom>
          <a:noFill/>
        </p:spPr>
        <p:txBody>
          <a:bodyPr wrap="square" rtlCol="0">
            <a:spAutoFit/>
          </a:bodyPr>
          <a:lstStyle/>
          <a:p>
            <a:pPr algn="l"/>
            <a:r>
              <a:rPr lang="en-US" b="0" i="0" dirty="0">
                <a:solidFill>
                  <a:schemeClr val="accent5"/>
                </a:solidFill>
                <a:effectLst/>
                <a:latin typeface="Calibri" panose="020F0502020204030204" pitchFamily="34" charset="0"/>
              </a:rPr>
              <a:t>To build Deep learning models you must require the following packages</a:t>
            </a:r>
            <a:endParaRPr lang="en-US" b="0" i="0" dirty="0">
              <a:solidFill>
                <a:schemeClr val="accent5"/>
              </a:solidFill>
              <a:effectLst/>
              <a:latin typeface="Montserrat"/>
            </a:endParaRPr>
          </a:p>
          <a:p>
            <a:pPr algn="just" rtl="0">
              <a:spcBef>
                <a:spcPts val="0"/>
              </a:spcBef>
              <a:spcAft>
                <a:spcPts val="800"/>
              </a:spcAft>
            </a:pPr>
            <a:br>
              <a:rPr lang="en-US" b="0" i="0" dirty="0">
                <a:solidFill>
                  <a:schemeClr val="accent5"/>
                </a:solidFill>
                <a:effectLst/>
                <a:latin typeface="Montserrat"/>
              </a:rPr>
            </a:br>
            <a:r>
              <a:rPr lang="en-US" b="1" i="0" dirty="0">
                <a:solidFill>
                  <a:schemeClr val="accent5"/>
                </a:solidFill>
                <a:effectLst/>
                <a:latin typeface="Calibri" panose="020F0502020204030204" pitchFamily="34" charset="0"/>
              </a:rPr>
              <a:t>Tensor flow:</a:t>
            </a:r>
            <a:r>
              <a:rPr lang="en-US" b="0" i="0" dirty="0">
                <a:solidFill>
                  <a:schemeClr val="accent5"/>
                </a:solidFill>
                <a:effectLst/>
                <a:latin typeface="Calibri" panose="020F0502020204030204" pitchFamily="34" charset="0"/>
              </a:rPr>
              <a:t> TensorFlow is an end-to-end open-source platform for machine learning. It has a comprehensive, flexible ecosystem of tools, libraries, and community resources that lets researchers push the state-of-the-art in ML and developers can easily build and deploy ML-powered applications.</a:t>
            </a:r>
            <a:endParaRPr lang="en-US" b="0" i="0" dirty="0">
              <a:solidFill>
                <a:schemeClr val="accent5"/>
              </a:solidFill>
              <a:effectLst/>
              <a:latin typeface="Montserrat"/>
            </a:endParaRPr>
          </a:p>
          <a:p>
            <a:pPr algn="just" rtl="0">
              <a:spcBef>
                <a:spcPts val="0"/>
              </a:spcBef>
              <a:spcAft>
                <a:spcPts val="800"/>
              </a:spcAft>
            </a:pPr>
            <a:br>
              <a:rPr lang="en-US" b="0" i="0" dirty="0">
                <a:solidFill>
                  <a:schemeClr val="accent5"/>
                </a:solidFill>
                <a:effectLst/>
                <a:latin typeface="Montserrat"/>
              </a:rPr>
            </a:br>
            <a:r>
              <a:rPr lang="en-US" b="1" i="0" dirty="0" err="1">
                <a:solidFill>
                  <a:schemeClr val="accent5"/>
                </a:solidFill>
                <a:effectLst/>
                <a:latin typeface="Calibri" panose="020F0502020204030204" pitchFamily="34" charset="0"/>
              </a:rPr>
              <a:t>Keras</a:t>
            </a:r>
            <a:r>
              <a:rPr lang="en-US" b="1" i="0" dirty="0">
                <a:solidFill>
                  <a:schemeClr val="accent5"/>
                </a:solidFill>
                <a:effectLst/>
                <a:latin typeface="Calibri" panose="020F0502020204030204" pitchFamily="34" charset="0"/>
              </a:rPr>
              <a:t>: </a:t>
            </a:r>
            <a:r>
              <a:rPr lang="en-US" b="0" i="0" dirty="0" err="1">
                <a:solidFill>
                  <a:schemeClr val="accent5"/>
                </a:solidFill>
                <a:effectLst/>
                <a:latin typeface="Calibri" panose="020F0502020204030204" pitchFamily="34" charset="0"/>
              </a:rPr>
              <a:t>Keras</a:t>
            </a:r>
            <a:r>
              <a:rPr lang="en-US" b="0" i="0" dirty="0">
                <a:solidFill>
                  <a:schemeClr val="accent5"/>
                </a:solidFill>
                <a:effectLst/>
                <a:latin typeface="Calibri" panose="020F0502020204030204" pitchFamily="34" charset="0"/>
              </a:rPr>
              <a:t> leverages various optimization techniques to make high-level neural network API easier and more performant. It supports the following features:</a:t>
            </a:r>
            <a:endParaRPr lang="en-US"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b="0" i="0" dirty="0">
                <a:solidFill>
                  <a:schemeClr val="accent5"/>
                </a:solidFill>
                <a:effectLst/>
                <a:latin typeface="Calibri" panose="020F0502020204030204" pitchFamily="34" charset="0"/>
              </a:rPr>
              <a:t>Consistent, simple, and extensible API.</a:t>
            </a:r>
            <a:endParaRPr lang="en-US"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b="0" i="0" dirty="0">
                <a:solidFill>
                  <a:schemeClr val="accent5"/>
                </a:solidFill>
                <a:effectLst/>
                <a:latin typeface="Calibri" panose="020F0502020204030204" pitchFamily="34" charset="0"/>
              </a:rPr>
              <a:t>Minimal structure - easy to achieve the result without any frills.</a:t>
            </a:r>
            <a:endParaRPr lang="en-US"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b="0" i="0" dirty="0">
                <a:solidFill>
                  <a:schemeClr val="accent5"/>
                </a:solidFill>
                <a:effectLst/>
                <a:latin typeface="Calibri" panose="020F0502020204030204" pitchFamily="34" charset="0"/>
              </a:rPr>
              <a:t>It supports multiple platforms and backends.</a:t>
            </a:r>
            <a:endParaRPr lang="en-US"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b="0" i="0" dirty="0">
                <a:solidFill>
                  <a:schemeClr val="accent5"/>
                </a:solidFill>
                <a:effectLst/>
                <a:latin typeface="Calibri" panose="020F0502020204030204" pitchFamily="34" charset="0"/>
              </a:rPr>
              <a:t>It is a user-friendly framework that runs on both CPU and GPU.</a:t>
            </a:r>
            <a:endParaRPr lang="en-US" b="0" i="0" dirty="0">
              <a:solidFill>
                <a:schemeClr val="accent5"/>
              </a:solidFill>
              <a:effectLst/>
              <a:latin typeface="Montserrat"/>
            </a:endParaRPr>
          </a:p>
          <a:p>
            <a:pPr algn="just" rtl="0" fontAlgn="base">
              <a:spcBef>
                <a:spcPts val="0"/>
              </a:spcBef>
              <a:spcAft>
                <a:spcPts val="800"/>
              </a:spcAft>
              <a:buFont typeface="Arial" panose="020B0604020202020204" pitchFamily="34" charset="0"/>
              <a:buChar char="•"/>
            </a:pPr>
            <a:r>
              <a:rPr lang="en-US" b="0" i="0" dirty="0">
                <a:solidFill>
                  <a:schemeClr val="accent5"/>
                </a:solidFill>
                <a:effectLst/>
                <a:latin typeface="Calibri" panose="020F0502020204030204" pitchFamily="34" charset="0"/>
              </a:rPr>
              <a:t>Highly scalability of computation.</a:t>
            </a:r>
            <a:endParaRPr lang="en-US" b="0" i="0" dirty="0">
              <a:solidFill>
                <a:schemeClr val="accent5"/>
              </a:solidFill>
              <a:effectLst/>
              <a:latin typeface="Montserrat"/>
            </a:endParaRPr>
          </a:p>
          <a:p>
            <a:pPr algn="just" rtl="0">
              <a:spcBef>
                <a:spcPts val="0"/>
              </a:spcBef>
              <a:spcAft>
                <a:spcPts val="800"/>
              </a:spcAft>
            </a:pPr>
            <a:r>
              <a:rPr lang="en-US" b="1" i="0" dirty="0">
                <a:solidFill>
                  <a:schemeClr val="accent5"/>
                </a:solidFill>
                <a:effectLst/>
                <a:latin typeface="Calibri" panose="020F0502020204030204" pitchFamily="34" charset="0"/>
              </a:rPr>
              <a:t>Flask:</a:t>
            </a:r>
            <a:r>
              <a:rPr lang="en-US" b="0" i="0" dirty="0">
                <a:solidFill>
                  <a:schemeClr val="accent5"/>
                </a:solidFill>
                <a:effectLst/>
                <a:latin typeface="Calibri" panose="020F0502020204030204" pitchFamily="34" charset="0"/>
              </a:rPr>
              <a:t> Web framework used for building  Web applications</a:t>
            </a:r>
            <a:endParaRPr lang="en-US" b="0" i="0" dirty="0">
              <a:solidFill>
                <a:schemeClr val="accent5"/>
              </a:solidFill>
              <a:effectLst/>
              <a:latin typeface="Montserrat"/>
            </a:endParaRPr>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6AB9-B02E-454D-BD79-DF43A43C50D6}"/>
              </a:ext>
            </a:extLst>
          </p:cNvPr>
          <p:cNvSpPr>
            <a:spLocks noGrp="1"/>
          </p:cNvSpPr>
          <p:nvPr>
            <p:ph type="title"/>
          </p:nvPr>
        </p:nvSpPr>
        <p:spPr>
          <a:xfrm>
            <a:off x="477788" y="332656"/>
            <a:ext cx="10796875" cy="504056"/>
          </a:xfrm>
        </p:spPr>
        <p:txBody>
          <a:bodyPr>
            <a:normAutofit/>
          </a:bodyPr>
          <a:lstStyle/>
          <a:p>
            <a:r>
              <a:rPr lang="en-US" sz="2800" dirty="0"/>
              <a:t>EXPERIMENTAL INVESTIGATIONS:</a:t>
            </a:r>
            <a:endParaRPr lang="en-IN" sz="2800" dirty="0"/>
          </a:p>
        </p:txBody>
      </p:sp>
      <p:sp>
        <p:nvSpPr>
          <p:cNvPr id="3" name="Content Placeholder 2">
            <a:extLst>
              <a:ext uri="{FF2B5EF4-FFF2-40B4-BE49-F238E27FC236}">
                <a16:creationId xmlns:a16="http://schemas.microsoft.com/office/drawing/2014/main" id="{C0F5FCF6-B3A3-4140-A40A-5F3392617326}"/>
              </a:ext>
            </a:extLst>
          </p:cNvPr>
          <p:cNvSpPr>
            <a:spLocks noGrp="1"/>
          </p:cNvSpPr>
          <p:nvPr>
            <p:ph idx="1"/>
          </p:nvPr>
        </p:nvSpPr>
        <p:spPr>
          <a:xfrm>
            <a:off x="1125860" y="1484784"/>
            <a:ext cx="10441160" cy="4464496"/>
          </a:xfrm>
        </p:spPr>
        <p:txBody>
          <a:bodyPr/>
          <a:lstStyle/>
          <a:p>
            <a:pPr marL="0" indent="0">
              <a:buNone/>
            </a:pPr>
            <a:r>
              <a:rPr lang="en-US" dirty="0"/>
              <a:t>While working on the solution we have investigated the following topics</a:t>
            </a:r>
          </a:p>
          <a:p>
            <a:r>
              <a:rPr lang="en-IN" b="1" i="0" dirty="0">
                <a:effectLst/>
                <a:latin typeface="Montserrat"/>
              </a:rPr>
              <a:t>Supervised and unsupervised learning</a:t>
            </a:r>
            <a:endParaRPr lang="en-US" b="1" i="0" dirty="0">
              <a:effectLst/>
              <a:latin typeface="Montserrat"/>
            </a:endParaRPr>
          </a:p>
          <a:p>
            <a:r>
              <a:rPr lang="en-IN" b="1" i="0" dirty="0">
                <a:effectLst/>
                <a:latin typeface="Montserrat"/>
              </a:rPr>
              <a:t>Regression Classification and Clustering</a:t>
            </a:r>
            <a:endParaRPr lang="en-US" b="1" dirty="0">
              <a:latin typeface="Montserrat"/>
            </a:endParaRPr>
          </a:p>
          <a:p>
            <a:r>
              <a:rPr lang="en-IN" b="1" i="0" dirty="0">
                <a:effectLst/>
                <a:latin typeface="Montserrat"/>
              </a:rPr>
              <a:t>Artificial Neural Networks</a:t>
            </a:r>
            <a:endParaRPr lang="en-US" b="1" i="0" dirty="0">
              <a:effectLst/>
              <a:latin typeface="Montserrat"/>
            </a:endParaRPr>
          </a:p>
          <a:p>
            <a:r>
              <a:rPr lang="en-IN" b="1" i="0" dirty="0">
                <a:effectLst/>
                <a:latin typeface="Montserrat"/>
              </a:rPr>
              <a:t>Natural Language Processing</a:t>
            </a:r>
            <a:endParaRPr lang="en-US" b="1" dirty="0">
              <a:latin typeface="Montserrat"/>
            </a:endParaRPr>
          </a:p>
          <a:p>
            <a:r>
              <a:rPr lang="en-IN" b="1" i="0" dirty="0">
                <a:effectLst/>
                <a:latin typeface="Montserrat"/>
              </a:rPr>
              <a:t>Flask app</a:t>
            </a:r>
            <a:endParaRPr lang="en-US" b="1" i="0" dirty="0">
              <a:effectLst/>
              <a:latin typeface="Montserrat"/>
            </a:endParaRPr>
          </a:p>
          <a:p>
            <a:r>
              <a:rPr lang="en-IN" b="1" i="0" dirty="0">
                <a:effectLst/>
                <a:latin typeface="Montserrat"/>
              </a:rPr>
              <a:t>LSTM and GRU</a:t>
            </a:r>
            <a:endParaRPr lang="en-IN" dirty="0"/>
          </a:p>
        </p:txBody>
      </p:sp>
    </p:spTree>
    <p:extLst>
      <p:ext uri="{BB962C8B-B14F-4D97-AF65-F5344CB8AC3E}">
        <p14:creationId xmlns:p14="http://schemas.microsoft.com/office/powerpoint/2010/main" val="37494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905C-B54F-4F04-B584-AD91F863617D}"/>
              </a:ext>
            </a:extLst>
          </p:cNvPr>
          <p:cNvSpPr>
            <a:spLocks noGrp="1"/>
          </p:cNvSpPr>
          <p:nvPr>
            <p:ph type="title"/>
          </p:nvPr>
        </p:nvSpPr>
        <p:spPr>
          <a:xfrm>
            <a:off x="405780" y="260648"/>
            <a:ext cx="10868883" cy="648072"/>
          </a:xfrm>
        </p:spPr>
        <p:txBody>
          <a:bodyPr>
            <a:normAutofit/>
          </a:bodyPr>
          <a:lstStyle/>
          <a:p>
            <a:r>
              <a:rPr lang="en-US" sz="3200" dirty="0"/>
              <a:t>FLOW CHART:</a:t>
            </a:r>
            <a:endParaRPr lang="en-IN" sz="3200" dirty="0"/>
          </a:p>
        </p:txBody>
      </p:sp>
      <p:pic>
        <p:nvPicPr>
          <p:cNvPr id="5" name="Content Placeholder 4">
            <a:extLst>
              <a:ext uri="{FF2B5EF4-FFF2-40B4-BE49-F238E27FC236}">
                <a16:creationId xmlns:a16="http://schemas.microsoft.com/office/drawing/2014/main" id="{850CA8B0-54AD-42D4-BF0C-FF146001C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916" y="980728"/>
            <a:ext cx="9289032" cy="5472608"/>
          </a:xfrm>
        </p:spPr>
      </p:pic>
    </p:spTree>
    <p:extLst>
      <p:ext uri="{BB962C8B-B14F-4D97-AF65-F5344CB8AC3E}">
        <p14:creationId xmlns:p14="http://schemas.microsoft.com/office/powerpoint/2010/main" val="358718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178</TotalTime>
  <Words>651</Words>
  <Application>Microsoft Office PowerPoint</Application>
  <PresentationFormat>Custom</PresentationFormat>
  <Paragraphs>64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Century Gothic</vt:lpstr>
      <vt:lpstr>Helvetica Neue</vt:lpstr>
      <vt:lpstr>Montserrat</vt:lpstr>
      <vt:lpstr>Books 16x9</vt:lpstr>
      <vt:lpstr>AUTOMATED ESSAY         GRADING</vt:lpstr>
      <vt:lpstr>CONTENTS</vt:lpstr>
      <vt:lpstr>PowerPoint Presentation</vt:lpstr>
      <vt:lpstr>LITERATURE SURVEY:</vt:lpstr>
      <vt:lpstr>THEORITICAL ANALYSIS:</vt:lpstr>
      <vt:lpstr>HARDWARE AND SOFTWARE DESIGNING:</vt:lpstr>
      <vt:lpstr>PowerPoint Presentation</vt:lpstr>
      <vt:lpstr>EXPERIMENTAL INVESTIGATIONS:</vt:lpstr>
      <vt:lpstr>FLOW CHART:</vt:lpstr>
      <vt:lpstr>RESULT:</vt:lpstr>
      <vt:lpstr>Result after web application: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ESSAY         GRADING</dc:title>
  <dc:creator>sandhya</dc:creator>
  <cp:lastModifiedBy>sandhya</cp:lastModifiedBy>
  <cp:revision>15</cp:revision>
  <dcterms:created xsi:type="dcterms:W3CDTF">2021-06-07T09:16:13Z</dcterms:created>
  <dcterms:modified xsi:type="dcterms:W3CDTF">2021-06-07T12:14:41Z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