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a561b1f2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a561b1f2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r>
              <a:rPr lang="it"/>
              <a:t>angdetect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561b1f2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561b1f2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a561b1f2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a561b1f2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561b1f2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a561b1f2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a561b1f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a561b1f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a561b1f2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a561b1f2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a561b1f2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a561b1f2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a9b737c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a9b737c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a561b1f2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a561b1f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a561b1f2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a561b1f2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a561b1f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a561b1f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a561b1f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a561b1f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a561b1f2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a561b1f2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a561b1f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a561b1f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a561b1f2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a561b1f2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561b1f2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561b1f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Berlin Airbnb Ratings and Reviews Overview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Mid_Term Project Valerio Adragna for Ironhack - September 2023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88175" y="37147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666666"/>
                </a:solidFill>
              </a:rPr>
              <a:t>Data Source taken from Andy Kriebel https://data.world/makeovermonday/2019w25 through https://www.kaggle.com/datasets/thedevastator/berlin-airbnb-ratings-and-reviews-overview</a:t>
            </a:r>
            <a:endParaRPr i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0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Are foreign tourists equally distributed?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625"/>
            <a:ext cx="7367699" cy="41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375"/>
            <a:ext cx="7688301" cy="43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26987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Linguistic Analysis - Variation language vs Score?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9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 the numerical score </a:t>
            </a:r>
            <a:r>
              <a:rPr lang="it"/>
              <a:t>conveyed through the comment?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75" y="1057900"/>
            <a:ext cx="8217049" cy="40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7387675" y="1057900"/>
            <a:ext cx="149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</a:rPr>
              <a:t>Overall Score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</a:rPr>
              <a:t>Pankow: </a:t>
            </a:r>
            <a:r>
              <a:rPr b="1" lang="it" sz="800">
                <a:solidFill>
                  <a:schemeClr val="dk1"/>
                </a:solidFill>
                <a:highlight>
                  <a:srgbClr val="FFFFFF"/>
                </a:highlight>
              </a:rPr>
              <a:t>92.9</a:t>
            </a:r>
            <a:endParaRPr b="1"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rgbClr val="FFFFFF"/>
                </a:highlight>
              </a:rPr>
              <a:t>Tempelhof: 92.7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rgbClr val="FFFFFF"/>
                </a:highlight>
              </a:rPr>
              <a:t>Friedrichshain: 92.5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rgbClr val="FFFFFF"/>
                </a:highlight>
              </a:rPr>
              <a:t>Other: 92.1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rgbClr val="FFFFFF"/>
                </a:highlight>
              </a:rPr>
              <a:t>Neukoeln: 92.0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rgbClr val="FFFFFF"/>
                </a:highlight>
              </a:rPr>
              <a:t>Mitte: 91.9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rgbClr val="FFFFFF"/>
                </a:highlight>
              </a:rPr>
              <a:t>Charlottenburg:91.7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4851"/>
            <a:ext cx="883919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703900" y="585350"/>
            <a:ext cx="2906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BEST </a:t>
            </a: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2000 </a:t>
            </a:r>
            <a:r>
              <a:rPr lang="it">
                <a:latin typeface="Open Sans"/>
                <a:ea typeface="Open Sans"/>
                <a:cs typeface="Open Sans"/>
                <a:sym typeface="Open Sans"/>
              </a:rPr>
              <a:t>SCORED REVIEWS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637400" y="640250"/>
            <a:ext cx="2906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LEAST</a:t>
            </a:r>
            <a:r>
              <a:rPr lang="it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2000 </a:t>
            </a:r>
            <a:r>
              <a:rPr lang="it">
                <a:latin typeface="Open Sans"/>
                <a:ea typeface="Open Sans"/>
                <a:cs typeface="Open Sans"/>
                <a:sym typeface="Open Sans"/>
              </a:rPr>
              <a:t>SCORED REVIEWS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7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Best vs Least rated: most common words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3474" r="0" t="2761"/>
          <a:stretch/>
        </p:blipFill>
        <p:spPr>
          <a:xfrm>
            <a:off x="311700" y="868450"/>
            <a:ext cx="8483825" cy="39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51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Best vs Least rated: most common words German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3344" r="0" t="0"/>
          <a:stretch/>
        </p:blipFill>
        <p:spPr>
          <a:xfrm>
            <a:off x="348475" y="961800"/>
            <a:ext cx="8454026" cy="38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</a:t>
            </a:r>
            <a:r>
              <a:rPr b="1" lang="it"/>
              <a:t>variation</a:t>
            </a:r>
            <a:r>
              <a:rPr lang="it"/>
              <a:t> in ratings both numerical and sentiment in this kind of data is extremely </a:t>
            </a:r>
            <a:r>
              <a:rPr b="1" lang="it"/>
              <a:t>limited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numerical rating matches with the </a:t>
            </a:r>
            <a:r>
              <a:rPr lang="it"/>
              <a:t>linguistics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Most rated accommodation reviews tend to have more </a:t>
            </a:r>
            <a:r>
              <a:rPr b="1" lang="it"/>
              <a:t>intensifiers</a:t>
            </a:r>
            <a:r>
              <a:rPr lang="it"/>
              <a:t>, and least rated accommodation reviews are distinguished by a slightly more proportion of </a:t>
            </a:r>
            <a:r>
              <a:rPr b="1" lang="it"/>
              <a:t>neutral tone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Further research: direct correlation between satisfaction scores and income.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3575"/>
            <a:ext cx="3130250" cy="3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type="title"/>
          </p:nvPr>
        </p:nvSpPr>
        <p:spPr>
          <a:xfrm rot="463824">
            <a:off x="2014180" y="1359067"/>
            <a:ext cx="4810720" cy="121978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0"/>
              <a:t>Questions?</a:t>
            </a:r>
            <a:endParaRPr sz="9000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995" y="1923575"/>
            <a:ext cx="3188005" cy="31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&amp; Questions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From the data, is it possible to draw a basic sentiment analysis of all reviews in </a:t>
            </a:r>
            <a:r>
              <a:rPr i="1" lang="it"/>
              <a:t>AirBnB</a:t>
            </a:r>
            <a:r>
              <a:rPr lang="it"/>
              <a:t> for Berlin?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Does the sentiment analysis and the overall scores and specific scores match: does the “linguistic score” and the numerical score match?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How do reviews for best rated properties in AirBnB differ from  least rated? How big are they </a:t>
            </a:r>
            <a:r>
              <a:rPr lang="it"/>
              <a:t>differentiated?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Is there a significant variation through the Berlin Districts/Macro-zones?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325" y="717850"/>
            <a:ext cx="6231675" cy="42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60475" y="30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District Variation: Overall score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0275" y="1226625"/>
            <a:ext cx="23904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Pankow: </a:t>
            </a: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92.9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Tempelhof: 92.7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Friedrichshain: 92.5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Other: 92.1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Neukoeln: 92.0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Mitte: 91.9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Charlottenburg: 91.7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Insights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550"/>
            <a:ext cx="7535401" cy="49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028" y="247225"/>
            <a:ext cx="1303796" cy="60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76850" y="515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it"/>
              <a:t>District Variation: Does this depend on the location itself?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651" y="688975"/>
            <a:ext cx="4872374" cy="4149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41500" y="1565038"/>
            <a:ext cx="25431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Open Sans"/>
                <a:ea typeface="Open Sans"/>
                <a:cs typeface="Open Sans"/>
                <a:sym typeface="Open Sans"/>
              </a:rPr>
              <a:t>Pankow: </a:t>
            </a: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9.4</a:t>
            </a: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Open Sans"/>
                <a:ea typeface="Open Sans"/>
                <a:cs typeface="Open Sans"/>
                <a:sym typeface="Open Sans"/>
              </a:rPr>
              <a:t>Tempelhof: </a:t>
            </a: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9.30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Open Sans"/>
                <a:ea typeface="Open Sans"/>
                <a:cs typeface="Open Sans"/>
                <a:sym typeface="Open Sans"/>
              </a:rPr>
              <a:t>Friedrichshain: 9.45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Open Sans"/>
                <a:ea typeface="Open Sans"/>
                <a:cs typeface="Open Sans"/>
                <a:sym typeface="Open Sans"/>
              </a:rPr>
              <a:t>Other: 8.95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Open Sans"/>
                <a:ea typeface="Open Sans"/>
                <a:cs typeface="Open Sans"/>
                <a:sym typeface="Open Sans"/>
              </a:rPr>
              <a:t>Neukoeln: 9.16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Open Sans"/>
                <a:ea typeface="Open Sans"/>
                <a:cs typeface="Open Sans"/>
                <a:sym typeface="Open Sans"/>
              </a:rPr>
              <a:t>Mitte: 9.31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Open Sans"/>
                <a:ea typeface="Open Sans"/>
                <a:cs typeface="Open Sans"/>
                <a:sym typeface="Open Sans"/>
              </a:rPr>
              <a:t>Charlottenburg: </a:t>
            </a:r>
            <a:r>
              <a:rPr b="1" lang="it" sz="1500">
                <a:solidFill>
                  <a:schemeClr val="dk1"/>
                </a:solidFill>
                <a:highlight>
                  <a:srgbClr val="FFFFFF"/>
                </a:highlight>
              </a:rPr>
              <a:t>9.28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725"/>
            <a:ext cx="7652524" cy="49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875" y="107550"/>
            <a:ext cx="1358125" cy="8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53500" y="9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it"/>
              <a:t>District Variation: Overall score - Best vs Charlottenburg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00" y="761150"/>
            <a:ext cx="7904351" cy="42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6502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District Variation: Location Score - Best vs Worst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5475"/>
            <a:ext cx="8141324" cy="428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Why is Mitte not performing well as expected? May </a:t>
            </a:r>
            <a:r>
              <a:rPr b="1" i="1" lang="it"/>
              <a:t>price</a:t>
            </a:r>
            <a:r>
              <a:rPr lang="it"/>
              <a:t> play a role?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94400" y="2206975"/>
            <a:ext cx="85206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We tend to think that an </a:t>
            </a:r>
            <a:r>
              <a:rPr lang="it"/>
              <a:t>accommodation</a:t>
            </a:r>
            <a:r>
              <a:rPr lang="it"/>
              <a:t> in Mitte costs on average at least 10% more than in the other districts. According to our data this hypothesis cannot be rejected.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