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  <p:sldMasterId id="2147483712" r:id="rId2"/>
    <p:sldMasterId id="2147483728" r:id="rId3"/>
    <p:sldMasterId id="2147483716" r:id="rId4"/>
    <p:sldMasterId id="2147483660" r:id="rId5"/>
    <p:sldMasterId id="2147483684" r:id="rId6"/>
    <p:sldMasterId id="2147483694" r:id="rId7"/>
    <p:sldMasterId id="2147483704" r:id="rId8"/>
    <p:sldMasterId id="2147483710" r:id="rId9"/>
    <p:sldMasterId id="2147483714" r:id="rId10"/>
  </p:sldMasterIdLst>
  <p:sldIdLst>
    <p:sldId id="274" r:id="rId11"/>
    <p:sldId id="262" r:id="rId12"/>
    <p:sldId id="276" r:id="rId13"/>
    <p:sldId id="283" r:id="rId14"/>
    <p:sldId id="286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BA00"/>
    <a:srgbClr val="E6E6E6"/>
    <a:srgbClr val="CCCCCC"/>
    <a:srgbClr val="4A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4" autoAdjust="0"/>
    <p:restoredTop sz="94364" autoAdjust="0"/>
  </p:normalViewPr>
  <p:slideViewPr>
    <p:cSldViewPr snapToGrid="0" snapToObjects="1" showGuides="1">
      <p:cViewPr>
        <p:scale>
          <a:sx n="81" d="100"/>
          <a:sy n="81" d="100"/>
        </p:scale>
        <p:origin x="1008" y="354"/>
      </p:cViewPr>
      <p:guideLst>
        <p:guide orient="horz" pos="1620"/>
        <p:guide pos="2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cu-ppt-footer-cove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2402"/>
            <a:ext cx="9183005" cy="3048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6" y="3089108"/>
            <a:ext cx="6858000" cy="1162844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367" y="4388057"/>
            <a:ext cx="6858000" cy="91291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 descr="vcu_brand_mark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6" y="4388057"/>
            <a:ext cx="1755088" cy="5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1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custom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98262" y="3467546"/>
            <a:ext cx="8229600" cy="857250"/>
          </a:xfrm>
          <a:prstGeom prst="rect">
            <a:avLst/>
          </a:prstGeom>
        </p:spPr>
        <p:txBody>
          <a:bodyPr vert="horz"/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46144" y="4486275"/>
            <a:ext cx="5688964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or presenter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3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1C9D-7852-C048-9823-DDE8E00A3B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E4D-380F-C640-8BA1-246EEE7A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1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2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21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1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5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2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40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9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-Gold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9521" y="1863731"/>
            <a:ext cx="5728528" cy="1102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9520" y="2961592"/>
            <a:ext cx="5728528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or presenter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4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705233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13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theme-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69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90329F5-542D-9840-825F-A9A559834D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88364" y="47431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8364" y="1468485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 descr="soe%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0" y="4734919"/>
            <a:ext cx="1046300" cy="4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7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theme-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69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90329F5-542D-9840-825F-A9A559834D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0288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0288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1st column sub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00288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8115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2nd column sub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788115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theme-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364" y="47431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8364" y="1468485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69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90329F5-542D-9840-825F-A9A55983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6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White theme-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288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0288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1st column sub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288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la"/>
                <a:cs typeface="Arila"/>
              </a:defRPr>
            </a:lvl1pPr>
            <a:lvl2pPr>
              <a:defRPr sz="2000">
                <a:latin typeface="Arila"/>
                <a:cs typeface="Arila"/>
              </a:defRPr>
            </a:lvl2pPr>
            <a:lvl3pPr>
              <a:defRPr sz="1800">
                <a:latin typeface="Arila"/>
                <a:cs typeface="Arila"/>
              </a:defRPr>
            </a:lvl3pPr>
            <a:lvl4pPr>
              <a:defRPr sz="1600">
                <a:latin typeface="Arila"/>
                <a:cs typeface="Arila"/>
              </a:defRPr>
            </a:lvl4pPr>
            <a:lvl5pPr>
              <a:defRPr sz="1600">
                <a:latin typeface="Arila"/>
                <a:cs typeface="Aril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8115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2nd column sub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115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69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90329F5-542D-9840-825F-A9A55983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260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537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83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9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cu-ppt-footer-gray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3676650" cy="495300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470188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3340" y="4767263"/>
            <a:ext cx="64201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Sicon-(2)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61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icon-(2)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cu-ppt-footer-cove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9144000" cy="3035300"/>
          </a:xfrm>
          <a:prstGeom prst="rect">
            <a:avLst/>
          </a:prstGeom>
        </p:spPr>
      </p:pic>
      <p:pic>
        <p:nvPicPr>
          <p:cNvPr id="8" name="Picture 7" descr="Computersciencehoriz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1" y="4057330"/>
            <a:ext cx="4810277" cy="967791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61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7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1C9D-7852-C048-9823-DDE8E00A3B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E4D-380F-C640-8BA1-246EEE7A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F085-D6B1-8D42-AE95-74408A64EAE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epartmentoverview-slideshow16x9_1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cu-ppt-cover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22"/>
          <a:stretch/>
        </p:blipFill>
        <p:spPr>
          <a:xfrm>
            <a:off x="0" y="0"/>
            <a:ext cx="2311400" cy="5143500"/>
          </a:xfrm>
          <a:prstGeom prst="rect">
            <a:avLst/>
          </a:prstGeom>
        </p:spPr>
      </p:pic>
      <p:pic>
        <p:nvPicPr>
          <p:cNvPr id="3" name="Picture 2" descr="so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5" y="4075419"/>
            <a:ext cx="1009373" cy="106410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90" y="180067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cu-ppt-footer-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3100"/>
            <a:ext cx="4902200" cy="660400"/>
          </a:xfrm>
          <a:prstGeom prst="rect">
            <a:avLst/>
          </a:prstGeom>
        </p:spPr>
      </p:pic>
      <p:pic>
        <p:nvPicPr>
          <p:cNvPr id="4" name="Picture 3" descr="so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32" y="4901399"/>
            <a:ext cx="1009373" cy="106410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FFBA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cu-ppt-footer-gray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83099"/>
            <a:ext cx="4902200" cy="660400"/>
          </a:xfrm>
          <a:prstGeom prst="rect">
            <a:avLst/>
          </a:prstGeom>
        </p:spPr>
      </p:pic>
      <p:pic>
        <p:nvPicPr>
          <p:cNvPr id="4" name="Picture 3" descr="soe%20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0" y="4734919"/>
            <a:ext cx="1046300" cy="435454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9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cu-ppt-footer-gray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2073"/>
            <a:ext cx="4902200" cy="660400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4" name="Picture 3" descr="so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4" y="4919163"/>
            <a:ext cx="1009373" cy="106410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9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rade-portal.codebashing.com/log_in" TargetMode="Externa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qlzoo.net/hack/" TargetMode="Externa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entestmonkey.net/cheat-sheet/sql-injection/oracle-sql-injection-cheat-sheet" TargetMode="Externa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de-portal.codebashing.com/log_in" TargetMode="Externa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0691" y="1039091"/>
            <a:ext cx="5476009" cy="1517074"/>
          </a:xfrm>
        </p:spPr>
        <p:txBody>
          <a:bodyPr/>
          <a:lstStyle/>
          <a:p>
            <a:pPr algn="ctr"/>
            <a:r>
              <a:rPr lang="en-US" sz="4000" dirty="0" smtClean="0"/>
              <a:t>CMSC 508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dirty="0" smtClean="0"/>
              <a:t>SQL Injection</a:t>
            </a:r>
            <a:endParaRPr lang="en-US" sz="5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726720" y="3501736"/>
            <a:ext cx="2843950" cy="618442"/>
          </a:xfrm>
        </p:spPr>
        <p:txBody>
          <a:bodyPr>
            <a:noAutofit/>
          </a:bodyPr>
          <a:lstStyle/>
          <a:p>
            <a:r>
              <a:rPr lang="en-US" sz="2800" dirty="0" smtClean="0"/>
              <a:t>Aditya Vadrevu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30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Basic Injection Example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Lets try it out: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trade-portal.codebashing.com/log_in</a:t>
            </a:r>
            <a:endParaRPr lang="en-US" sz="24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dirty="0" smtClean="0"/>
              <a:t>It shouldn’t matter what we type for the username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Password should be ‘ OR 1=1)--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71" y="2401677"/>
            <a:ext cx="2942998" cy="25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>
                <a:latin typeface="Arial"/>
                <a:cs typeface="Arial"/>
              </a:rPr>
              <a:t>Basic Injection Example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database is using </a:t>
            </a:r>
            <a:r>
              <a:rPr lang="en-US" sz="2400" dirty="0" err="1"/>
              <a:t>Mysql</a:t>
            </a:r>
            <a:r>
              <a:rPr lang="en-US" sz="2400" dirty="0"/>
              <a:t> instead of </a:t>
            </a:r>
            <a:r>
              <a:rPr lang="en-US" sz="2400" dirty="0" smtClean="0"/>
              <a:t>Oracle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Syntax differs between the two versions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Comment in MySQL is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Try again with # instead of --</a:t>
            </a:r>
          </a:p>
        </p:txBody>
      </p:sp>
    </p:spTree>
    <p:extLst>
      <p:ext uri="{BB962C8B-B14F-4D97-AF65-F5344CB8AC3E}">
        <p14:creationId xmlns:p14="http://schemas.microsoft.com/office/powerpoint/2010/main" val="18454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Other uses of SQL Injection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We can do many more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http://sqlzoo.net/hack</a:t>
            </a:r>
            <a:r>
              <a:rPr lang="en-US" sz="2000" dirty="0" smtClean="0">
                <a:hlinkClick r:id="rId2"/>
              </a:rPr>
              <a:t>/</a:t>
            </a:r>
            <a:endParaRPr lang="en-US" sz="1600" b="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' OR (SELECT COUNT(*) FROM users)&gt;10 AND </a:t>
            </a:r>
            <a:r>
              <a:rPr lang="en-US" dirty="0" smtClean="0"/>
              <a:t>''=‘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Checks to see if there are more than 10 users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' OR EXISTS(SELECT 1 FROM dual WHERE database() LIKE '%j%') AND </a:t>
            </a:r>
            <a:r>
              <a:rPr lang="en-US" dirty="0" smtClean="0"/>
              <a:t>''=‘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Checks to see if there is a J in the name of the current 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177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Advanced SQL Injection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Other more advanced topics include </a:t>
            </a:r>
            <a:endParaRPr lang="en-US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Union Operations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Hex Based Injection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If statement SQL Injections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Many others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pentestmonkey.net/cheat-sheet/sql-injection/oracle-sql-injection-cheat-sheet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15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How to prevent SQL Injection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ALWAYS clean user input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dirty="0" smtClean="0"/>
              <a:t>Use prepared statements wherever possible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 escape characters wherever symbols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Store sensitive information as an encrypted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Avoid concatenating user input in SQL statements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Use </a:t>
            </a:r>
            <a:r>
              <a:rPr lang="en-US" sz="2400" dirty="0" smtClean="0"/>
              <a:t>common sense and </a:t>
            </a:r>
            <a:r>
              <a:rPr lang="en-US" sz="2400" b="0" dirty="0" smtClean="0"/>
              <a:t>reasoning when saving personal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NEVER trust user inputs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3731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90988" y="2123492"/>
            <a:ext cx="3359342" cy="629288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 smtClean="0"/>
              <a:t>Questions?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51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What is SQL Injection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SQL Injection is inserting SQL code where it was not meant to be inserted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caused by not cleaning user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Mainly </a:t>
            </a:r>
            <a:r>
              <a:rPr lang="en-US" sz="2400" b="0" dirty="0" smtClean="0"/>
              <a:t>a problem in PHP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</a:t>
            </a:r>
            <a:r>
              <a:rPr lang="en-US" sz="2400" dirty="0" smtClean="0"/>
              <a:t> Main Kinds of Injections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In-Band (Get access to information such as database errors)</a:t>
            </a:r>
            <a:endParaRPr lang="en-US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dirty="0" smtClean="0"/>
              <a:t>Blind (No response but can database behavior is observable)</a:t>
            </a:r>
            <a:endParaRPr lang="en-US" sz="2000" b="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Out-Band (Uncommon. Needs multiple ways to access the database)</a:t>
            </a:r>
            <a:endParaRPr lang="en-US" sz="2000" b="0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0425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9920" y="317856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>
                <a:latin typeface="Arial"/>
                <a:cs typeface="Arial"/>
              </a:rPr>
              <a:t>Why is this a big deal?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9920" y="947144"/>
            <a:ext cx="7422444" cy="35832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SQL injection is one of the most devastating attacks that can </a:t>
            </a:r>
            <a:r>
              <a:rPr lang="en-US" sz="2400" dirty="0" smtClean="0"/>
              <a:t>happen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 smtClean="0"/>
              <a:t>can put all private information out into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personal info can be dumped in only a few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Some major attacks include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Equifax (145 Million People</a:t>
            </a:r>
            <a:r>
              <a:rPr lang="en-US" sz="1800" dirty="0" smtClean="0">
                <a:latin typeface="Arial"/>
                <a:cs typeface="Arial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"/>
                <a:cs typeface="Arial"/>
              </a:rPr>
              <a:t>Wordpress</a:t>
            </a:r>
            <a:r>
              <a:rPr lang="en-US" sz="1800" dirty="0" smtClean="0">
                <a:latin typeface="Arial"/>
                <a:cs typeface="Arial"/>
              </a:rPr>
              <a:t> plug-ins (Still on</a:t>
            </a:r>
            <a:r>
              <a:rPr lang="en-US" sz="1800" dirty="0">
                <a:latin typeface="Arial"/>
                <a:cs typeface="Arial"/>
              </a:rPr>
              <a:t> going</a:t>
            </a:r>
            <a:r>
              <a:rPr lang="en-US" sz="1800" dirty="0" smtClean="0">
                <a:latin typeface="Arial"/>
                <a:cs typeface="Arial"/>
              </a:rPr>
              <a:t> in some Plugins)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dirty="0" smtClean="0">
                <a:latin typeface="Arial"/>
                <a:cs typeface="Arial"/>
              </a:rPr>
              <a:t>Facebook (2016)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31" y="2732809"/>
            <a:ext cx="2648266" cy="19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How does it work?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SQL </a:t>
            </a:r>
            <a:r>
              <a:rPr lang="en-US" sz="2400" dirty="0" smtClean="0"/>
              <a:t>Injection primarily occurs in web applications which use PHP or ASP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It works by sending the user inputted info into the web server which then queries the database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If user input is not properly sanitized it could lead to many issues</a:t>
            </a:r>
          </a:p>
        </p:txBody>
      </p:sp>
    </p:spTree>
    <p:extLst>
      <p:ext uri="{BB962C8B-B14F-4D97-AF65-F5344CB8AC3E}">
        <p14:creationId xmlns:p14="http://schemas.microsoft.com/office/powerpoint/2010/main" val="12257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How to inject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1"/>
            <a:ext cx="8355317" cy="3120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To know if a web app is able to be injected a simple test can be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username enter any valid 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password enter a single quote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Lets try it out: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trade-portal.codebashing.com/log_in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0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>
                <a:latin typeface="Arial"/>
                <a:cs typeface="Arial"/>
              </a:rPr>
              <a:t>How to inject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54" y="1280621"/>
            <a:ext cx="6493264" cy="310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>
                <a:latin typeface="Arial"/>
                <a:cs typeface="Arial"/>
              </a:rPr>
              <a:t>Why does this happen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query in the backend might look something like this:</a:t>
            </a:r>
          </a:p>
          <a:p>
            <a:r>
              <a:rPr lang="en-US" sz="2000" dirty="0" smtClean="0"/>
              <a:t>	select </a:t>
            </a:r>
            <a:r>
              <a:rPr lang="en-US" sz="2000" dirty="0"/>
              <a:t>* from users where (email ='" + email +"' and password ='" + </a:t>
            </a:r>
            <a:r>
              <a:rPr lang="en-US" sz="2000" dirty="0" smtClean="0"/>
              <a:t>	password </a:t>
            </a:r>
            <a:r>
              <a:rPr lang="en-US" sz="2000" dirty="0"/>
              <a:t>+ "');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 when we enter the values the query changes to this:</a:t>
            </a:r>
          </a:p>
          <a:p>
            <a:r>
              <a:rPr lang="en-US" sz="2000" dirty="0" smtClean="0"/>
              <a:t>	select </a:t>
            </a:r>
            <a:r>
              <a:rPr lang="en-US" sz="2000" dirty="0"/>
              <a:t>* from users where (email ='" +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test@test.com </a:t>
            </a:r>
            <a:r>
              <a:rPr lang="en-US" sz="2000" dirty="0"/>
              <a:t>+"' and </a:t>
            </a:r>
            <a:r>
              <a:rPr lang="en-US" sz="2000" dirty="0" smtClean="0"/>
              <a:t>	password </a:t>
            </a:r>
            <a:r>
              <a:rPr lang="en-US" sz="2000" dirty="0"/>
              <a:t>='" +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‘ </a:t>
            </a:r>
            <a:r>
              <a:rPr lang="en-US" sz="2000" dirty="0" smtClean="0"/>
              <a:t>+ "');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throws an error in the database and sends it back to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0605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Basic Injection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To </a:t>
            </a:r>
            <a:r>
              <a:rPr lang="en-US" sz="2400" dirty="0" smtClean="0"/>
              <a:t>gain access to an account we must get the database to return as valid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we type in an incorrect username and password combination then database will return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do we transform the SQL code into a valid query?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000" dirty="0"/>
              <a:t>select * from users where (email ='" +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alice@bank.com </a:t>
            </a:r>
            <a:r>
              <a:rPr lang="en-US" sz="2000" dirty="0"/>
              <a:t>+"' and 	password ='" +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password </a:t>
            </a:r>
            <a:r>
              <a:rPr lang="en-US" sz="2000" dirty="0"/>
              <a:t>+ "');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94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1874" y="436713"/>
            <a:ext cx="7422444" cy="62928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smtClean="0"/>
              <a:t>Basic </a:t>
            </a:r>
            <a:r>
              <a:rPr lang="en-US" sz="2800" b="1" dirty="0" smtClean="0"/>
              <a:t>Injection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1873" y="1248480"/>
            <a:ext cx="8355317" cy="3458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marL="0" lvl="1" algn="l"/>
            <a:r>
              <a:rPr lang="en-US" dirty="0"/>
              <a:t>select * from users where (email ='" +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alice@bank.com </a:t>
            </a:r>
            <a:r>
              <a:rPr lang="en-US" dirty="0"/>
              <a:t>+"' and </a:t>
            </a:r>
            <a:r>
              <a:rPr lang="en-US" dirty="0" smtClean="0"/>
              <a:t>password </a:t>
            </a:r>
            <a:r>
              <a:rPr lang="en-US" dirty="0"/>
              <a:t>='" +</a:t>
            </a:r>
            <a:r>
              <a:rPr lang="en-US" dirty="0">
                <a:solidFill>
                  <a:srgbClr val="FF0000"/>
                </a:solidFill>
              </a:rPr>
              <a:t> password </a:t>
            </a:r>
            <a:r>
              <a:rPr lang="en-US" dirty="0"/>
              <a:t>+ </a:t>
            </a:r>
            <a:r>
              <a:rPr lang="en-US" dirty="0" smtClean="0"/>
              <a:t>"');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can replace the password with a single quote and add our own query</a:t>
            </a:r>
          </a:p>
          <a:p>
            <a:pPr marL="0" lvl="1" algn="l"/>
            <a:r>
              <a:rPr lang="en-US" dirty="0"/>
              <a:t>select * from users where (email ='" +</a:t>
            </a:r>
            <a:r>
              <a:rPr lang="en-US" dirty="0">
                <a:solidFill>
                  <a:srgbClr val="FF0000"/>
                </a:solidFill>
              </a:rPr>
              <a:t> alice@bank.com </a:t>
            </a:r>
            <a:r>
              <a:rPr lang="en-US" dirty="0"/>
              <a:t>+"' and password ='" +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’ OR 1 = 1) -- </a:t>
            </a:r>
            <a:r>
              <a:rPr lang="en-US" dirty="0"/>
              <a:t>+ </a:t>
            </a:r>
            <a:r>
              <a:rPr lang="en-US" dirty="0" smtClean="0"/>
              <a:t>"');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query is valid all the time because 1 always equals 1</a:t>
            </a:r>
            <a:endParaRPr lang="en-US" dirty="0">
              <a:solidFill>
                <a:schemeClr val="bg1"/>
              </a:solidFill>
            </a:endParaRPr>
          </a:p>
          <a:p>
            <a:pPr marL="0" lvl="1" algn="l"/>
            <a:endParaRPr lang="en-US" dirty="0" smtClean="0">
              <a:solidFill>
                <a:schemeClr val="bg1"/>
              </a:solidFill>
            </a:endParaRPr>
          </a:p>
          <a:p>
            <a:pPr marL="0" lvl="1"/>
            <a:endParaRPr lang="en-US" sz="2000" dirty="0"/>
          </a:p>
          <a:p>
            <a:pPr algn="ctr"/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6062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U-2017-PPT-Master2-16x9.potx" id="{FB837171-72C5-44AD-9DC8-D1C1ED742EB6}" vid="{BEAC7848-567A-419F-912A-6DBCF2BA295C}"/>
    </a:ext>
  </a:extLst>
</a:theme>
</file>

<file path=ppt/theme/theme10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Cover-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old cover-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Section-master">
  <a:themeElements>
    <a:clrScheme name="Custom 3">
      <a:dk1>
        <a:sysClr val="windowText" lastClr="000000"/>
      </a:dk1>
      <a:lt1>
        <a:sysClr val="window" lastClr="FFFFFF"/>
      </a:lt1>
      <a:dk2>
        <a:srgbClr val="FFA800"/>
      </a:dk2>
      <a:lt2>
        <a:srgbClr val="C0C1BF"/>
      </a:lt2>
      <a:accent1>
        <a:srgbClr val="E57200"/>
      </a:accent1>
      <a:accent2>
        <a:srgbClr val="FFCE00"/>
      </a:accent2>
      <a:accent3>
        <a:srgbClr val="00B3BE"/>
      </a:accent3>
      <a:accent4>
        <a:srgbClr val="856822"/>
      </a:accent4>
      <a:accent5>
        <a:srgbClr val="275E37"/>
      </a:accent5>
      <a:accent6>
        <a:srgbClr val="B2E0D6"/>
      </a:accent6>
      <a:hlink>
        <a:srgbClr val="E5CBB1"/>
      </a:hlink>
      <a:folHlink>
        <a:srgbClr val="CCDB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Gray theme-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White theme-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22060</TotalTime>
  <Words>569</Words>
  <Application>Microsoft Office PowerPoint</Application>
  <PresentationFormat>On-screen Show (16:9)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Arila</vt:lpstr>
      <vt:lpstr>Calibri</vt:lpstr>
      <vt:lpstr>Office Theme</vt:lpstr>
      <vt:lpstr>Custom Cover-master</vt:lpstr>
      <vt:lpstr>1_Custom Design</vt:lpstr>
      <vt:lpstr>Custom Design</vt:lpstr>
      <vt:lpstr>Gold cover-master</vt:lpstr>
      <vt:lpstr>Section-master</vt:lpstr>
      <vt:lpstr>Gray theme-master</vt:lpstr>
      <vt:lpstr>White theme-master</vt:lpstr>
      <vt:lpstr>Blank</vt:lpstr>
      <vt:lpstr>1_Blank</vt:lpstr>
      <vt:lpstr>CMSC 508 SQL Injection</vt:lpstr>
      <vt:lpstr>What is SQL Injection</vt:lpstr>
      <vt:lpstr>Why is this a big deal?</vt:lpstr>
      <vt:lpstr>How does it work?</vt:lpstr>
      <vt:lpstr>How to inject</vt:lpstr>
      <vt:lpstr>How to inject</vt:lpstr>
      <vt:lpstr>Why does this happen</vt:lpstr>
      <vt:lpstr>Basic Injection</vt:lpstr>
      <vt:lpstr>Basic Injection</vt:lpstr>
      <vt:lpstr>Basic Injection Example</vt:lpstr>
      <vt:lpstr>Basic Injection Example</vt:lpstr>
      <vt:lpstr>Other uses of SQL Injection</vt:lpstr>
      <vt:lpstr>Advanced SQL Injection</vt:lpstr>
      <vt:lpstr>How to prevent SQL Injection</vt:lpstr>
      <vt:lpstr>Questions?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Price</dc:creator>
  <cp:lastModifiedBy>Aditya Vadrevu</cp:lastModifiedBy>
  <cp:revision>92</cp:revision>
  <dcterms:created xsi:type="dcterms:W3CDTF">2016-10-31T19:36:36Z</dcterms:created>
  <dcterms:modified xsi:type="dcterms:W3CDTF">2017-11-28T04:26:46Z</dcterms:modified>
</cp:coreProperties>
</file>