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8" r:id="rId3"/>
    <p:sldId id="259" r:id="rId4"/>
    <p:sldId id="260" r:id="rId5"/>
    <p:sldId id="264" r:id="rId6"/>
    <p:sldId id="261" r:id="rId7"/>
    <p:sldId id="262" r:id="rId8"/>
    <p:sldId id="265" r:id="rId9"/>
    <p:sldId id="263" r:id="rId10"/>
    <p:sldId id="266" r:id="rId11"/>
    <p:sldId id="257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4" d="100"/>
          <a:sy n="64" d="100"/>
        </p:scale>
        <p:origin x="97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Open Wheel Racing</c:v>
                </c:pt>
                <c:pt idx="1">
                  <c:v>Modified Racecars</c:v>
                </c:pt>
                <c:pt idx="2">
                  <c:v>Go-Karts</c:v>
                </c:pt>
                <c:pt idx="3">
                  <c:v>VCU-01</c:v>
                </c:pt>
              </c:strCache>
            </c:strRef>
          </c:cat>
          <c:val>
            <c:numRef>
              <c:f>Sheet1!$B$2:$B$5</c:f>
              <c:numCache>
                <c:formatCode>_("$"* #,##0.00_);_("$"* \(#,##0.00\);_("$"* "-"??_);_(@_)</c:formatCode>
                <c:ptCount val="4"/>
                <c:pt idx="0">
                  <c:v>25000</c:v>
                </c:pt>
                <c:pt idx="1">
                  <c:v>30000</c:v>
                </c:pt>
                <c:pt idx="2">
                  <c:v>9000</c:v>
                </c:pt>
                <c:pt idx="3">
                  <c:v>17000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0A-457E-AFDB-F5D295314B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9883136"/>
        <c:axId val="399879528"/>
      </c:barChart>
      <c:catAx>
        <c:axId val="399883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879528"/>
        <c:crosses val="autoZero"/>
        <c:auto val="1"/>
        <c:lblAlgn val="ctr"/>
        <c:lblOffset val="100"/>
        <c:noMultiLvlLbl val="0"/>
      </c:catAx>
      <c:valAx>
        <c:axId val="399879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883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EB250CA-1089-4D28-9412-43BC2FD2E37F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990C631-38F3-49AD-95CE-6C458598A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681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50CA-1089-4D28-9412-43BC2FD2E37F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C631-38F3-49AD-95CE-6C458598A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2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50CA-1089-4D28-9412-43BC2FD2E37F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C631-38F3-49AD-95CE-6C458598A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3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50CA-1089-4D28-9412-43BC2FD2E37F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C631-38F3-49AD-95CE-6C458598A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4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50CA-1089-4D28-9412-43BC2FD2E37F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C631-38F3-49AD-95CE-6C458598A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726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50CA-1089-4D28-9412-43BC2FD2E37F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C631-38F3-49AD-95CE-6C458598A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4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50CA-1089-4D28-9412-43BC2FD2E37F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C631-38F3-49AD-95CE-6C458598A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0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50CA-1089-4D28-9412-43BC2FD2E37F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C631-38F3-49AD-95CE-6C458598A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1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50CA-1089-4D28-9412-43BC2FD2E37F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C631-38F3-49AD-95CE-6C458598A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5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50CA-1089-4D28-9412-43BC2FD2E37F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C631-38F3-49AD-95CE-6C458598A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50CA-1089-4D28-9412-43BC2FD2E37F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C631-38F3-49AD-95CE-6C458598A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7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EB250CA-1089-4D28-9412-43BC2FD2E37F}" type="datetimeFigureOut">
              <a:rPr lang="en-US" smtClean="0"/>
              <a:t>6/18/2017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990C631-38F3-49AD-95CE-6C458598A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4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3372" y="287382"/>
            <a:ext cx="9144000" cy="13807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Formula SAE at VCU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80560" y="5696905"/>
            <a:ext cx="2969622" cy="10367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VCU-01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359" y="1668100"/>
            <a:ext cx="6626366" cy="402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7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Produced for $15,000</a:t>
            </a:r>
          </a:p>
          <a:p>
            <a:pPr algn="ctr"/>
            <a:r>
              <a:rPr lang="en-US" sz="4000" dirty="0" smtClean="0"/>
              <a:t>Selling at $17,000 for Base Model</a:t>
            </a:r>
          </a:p>
          <a:p>
            <a:pPr algn="ctr"/>
            <a:r>
              <a:rPr lang="en-US" sz="4000" dirty="0" smtClean="0"/>
              <a:t>Discounted package pricing for fleet sales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2116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318" y="2275330"/>
            <a:ext cx="10515600" cy="3645785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Upgraded tech</a:t>
            </a:r>
          </a:p>
          <a:p>
            <a:pPr lvl="1" algn="ctr"/>
            <a:r>
              <a:rPr lang="en-US" sz="3600" dirty="0" smtClean="0"/>
              <a:t>Digital tach</a:t>
            </a:r>
          </a:p>
          <a:p>
            <a:pPr lvl="1" algn="ctr"/>
            <a:r>
              <a:rPr lang="en-US" sz="3600" dirty="0" smtClean="0"/>
              <a:t>Shift lights</a:t>
            </a:r>
          </a:p>
          <a:p>
            <a:pPr lvl="1" algn="ctr"/>
            <a:r>
              <a:rPr lang="en-US" sz="3600" dirty="0" err="1" smtClean="0"/>
              <a:t>Megasquirt</a:t>
            </a:r>
            <a:r>
              <a:rPr lang="en-US" sz="3600" dirty="0" smtClean="0"/>
              <a:t> ECU</a:t>
            </a:r>
          </a:p>
          <a:p>
            <a:pPr algn="ctr"/>
            <a:r>
              <a:rPr lang="en-US" sz="4000" dirty="0" smtClean="0"/>
              <a:t>45% Lighter </a:t>
            </a:r>
            <a:r>
              <a:rPr lang="en-US" sz="4000" dirty="0" smtClean="0"/>
              <a:t>Rims</a:t>
            </a:r>
          </a:p>
          <a:p>
            <a:pPr algn="ctr"/>
            <a:r>
              <a:rPr lang="en-US" sz="4000" dirty="0" smtClean="0"/>
              <a:t>Carbon Fiber Intake</a:t>
            </a:r>
          </a:p>
          <a:p>
            <a:pPr algn="ctr"/>
            <a:endParaRPr lang="en-US" sz="4000" dirty="0"/>
          </a:p>
          <a:p>
            <a:pPr algn="ctr"/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15231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High Performance Low cost Vehicle</a:t>
            </a:r>
          </a:p>
          <a:p>
            <a:pPr algn="ctr"/>
            <a:r>
              <a:rPr lang="en-US" sz="4400" dirty="0" smtClean="0"/>
              <a:t>Easily Maintainable</a:t>
            </a:r>
          </a:p>
          <a:p>
            <a:pPr algn="ctr"/>
            <a:r>
              <a:rPr lang="en-US" sz="4400" dirty="0" smtClean="0"/>
              <a:t>Super Reliable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9207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0584" y="238851"/>
            <a:ext cx="4293108" cy="1102269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Overview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9890" y="1767840"/>
            <a:ext cx="6644640" cy="4681728"/>
          </a:xfrm>
        </p:spPr>
        <p:txBody>
          <a:bodyPr>
            <a:normAutofit fontScale="92500"/>
          </a:bodyPr>
          <a:lstStyle/>
          <a:p>
            <a:r>
              <a:rPr lang="en-US" sz="4400" dirty="0" smtClean="0"/>
              <a:t>Target Market</a:t>
            </a:r>
          </a:p>
          <a:p>
            <a:r>
              <a:rPr lang="en-US" sz="4400" dirty="0" smtClean="0"/>
              <a:t>Market Overview</a:t>
            </a:r>
          </a:p>
          <a:p>
            <a:r>
              <a:rPr lang="en-US" sz="4400" dirty="0" smtClean="0"/>
              <a:t>Product Details</a:t>
            </a:r>
          </a:p>
          <a:p>
            <a:r>
              <a:rPr lang="en-US" sz="4400" dirty="0" smtClean="0"/>
              <a:t>Marketing and Communication Strategy</a:t>
            </a:r>
          </a:p>
          <a:p>
            <a:r>
              <a:rPr lang="en-US" sz="4400" dirty="0" smtClean="0"/>
              <a:t>Plan for Production</a:t>
            </a:r>
          </a:p>
          <a:p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250937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Target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7834" y="1851750"/>
            <a:ext cx="4758271" cy="4351338"/>
          </a:xfrm>
        </p:spPr>
        <p:txBody>
          <a:bodyPr/>
          <a:lstStyle/>
          <a:p>
            <a:r>
              <a:rPr lang="en-US" dirty="0" smtClean="0"/>
              <a:t>Average Joe</a:t>
            </a:r>
            <a:endParaRPr lang="en-US" dirty="0" smtClean="0"/>
          </a:p>
          <a:p>
            <a:pPr lvl="1"/>
            <a:r>
              <a:rPr lang="en-US" sz="3600" dirty="0" smtClean="0"/>
              <a:t>25-50 Years old</a:t>
            </a:r>
          </a:p>
          <a:p>
            <a:pPr lvl="1"/>
            <a:r>
              <a:rPr lang="en-US" sz="3600" dirty="0" smtClean="0"/>
              <a:t>75k Per year</a:t>
            </a:r>
          </a:p>
          <a:p>
            <a:pPr lvl="1"/>
            <a:r>
              <a:rPr lang="en-US" sz="3600" dirty="0" smtClean="0"/>
              <a:t>Loves motorsports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95870" y="1851750"/>
            <a:ext cx="45550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Racing Schools</a:t>
            </a:r>
          </a:p>
          <a:p>
            <a:pPr lvl="1"/>
            <a:r>
              <a:rPr lang="en-US" sz="3600" dirty="0" smtClean="0"/>
              <a:t>20-50 Year olds</a:t>
            </a:r>
          </a:p>
          <a:p>
            <a:pPr lvl="1"/>
            <a:r>
              <a:rPr lang="en-US" sz="3600" dirty="0" smtClean="0"/>
              <a:t>250k Profits per Year</a:t>
            </a:r>
          </a:p>
          <a:p>
            <a:pPr lvl="1"/>
            <a:r>
              <a:rPr lang="en-US" sz="3600" dirty="0" smtClean="0"/>
              <a:t>Bring the car to students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132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Market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51057"/>
            <a:ext cx="2441448" cy="855567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5400" dirty="0" smtClean="0"/>
              <a:t>Karting</a:t>
            </a:r>
            <a:endParaRPr lang="en-US" sz="540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3462528" y="3319971"/>
            <a:ext cx="3898392" cy="10325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5400" dirty="0" smtClean="0"/>
              <a:t>Modified Car</a:t>
            </a:r>
            <a:endParaRPr lang="en-US" sz="5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178040" y="4674107"/>
            <a:ext cx="4175760" cy="1313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5400" dirty="0" smtClean="0"/>
              <a:t>Open-Wheel Racecars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7496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VCU-01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611624" cy="4710112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sz="3600" dirty="0" smtClean="0"/>
              <a:t>Affordable</a:t>
            </a:r>
          </a:p>
          <a:p>
            <a:pPr>
              <a:lnSpc>
                <a:spcPct val="250000"/>
              </a:lnSpc>
            </a:pPr>
            <a:r>
              <a:rPr lang="en-US" sz="3600" dirty="0" smtClean="0"/>
              <a:t>Easy to maintain</a:t>
            </a:r>
          </a:p>
          <a:p>
            <a:pPr>
              <a:lnSpc>
                <a:spcPct val="250000"/>
              </a:lnSpc>
            </a:pPr>
            <a:r>
              <a:rPr lang="en-US" sz="3600" dirty="0" smtClean="0"/>
              <a:t>High Performance</a:t>
            </a:r>
            <a:endParaRPr lang="en-US" sz="3600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0617180"/>
              </p:ext>
            </p:extLst>
          </p:nvPr>
        </p:nvGraphicFramePr>
        <p:xfrm>
          <a:off x="5535168" y="1596676"/>
          <a:ext cx="5818632" cy="3706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936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Product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2573" y="1870596"/>
            <a:ext cx="5746854" cy="435133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85BHP </a:t>
            </a:r>
            <a:r>
              <a:rPr lang="en-US" sz="4000" dirty="0" smtClean="0"/>
              <a:t>@ 12000 RPM</a:t>
            </a:r>
          </a:p>
          <a:p>
            <a:r>
              <a:rPr lang="en-US" sz="4000" dirty="0" smtClean="0"/>
              <a:t>0-60 MPH in 3.2 Seconds</a:t>
            </a:r>
          </a:p>
          <a:p>
            <a:r>
              <a:rPr lang="en-US" sz="4000" dirty="0" smtClean="0"/>
              <a:t>50-70 </a:t>
            </a:r>
            <a:r>
              <a:rPr lang="en-US" sz="4000" dirty="0" smtClean="0"/>
              <a:t>MPG</a:t>
            </a:r>
          </a:p>
          <a:p>
            <a:r>
              <a:rPr lang="en-US" sz="4000" dirty="0" smtClean="0"/>
              <a:t>5 Point Racing Harness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596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Marketing &amp; Communication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3</a:t>
            </a:r>
            <a:r>
              <a:rPr lang="en-US" sz="4400" dirty="0" smtClean="0"/>
              <a:t> Main Marketing Strategy</a:t>
            </a:r>
          </a:p>
          <a:p>
            <a:pPr lvl="1" algn="ctr"/>
            <a:r>
              <a:rPr lang="en-US" sz="4000" dirty="0" smtClean="0"/>
              <a:t>Community Events</a:t>
            </a:r>
          </a:p>
          <a:p>
            <a:pPr lvl="1" algn="ctr"/>
            <a:r>
              <a:rPr lang="en-US" sz="4000" dirty="0" smtClean="0"/>
              <a:t>Social Media</a:t>
            </a:r>
          </a:p>
          <a:p>
            <a:pPr lvl="2" algn="ctr"/>
            <a:r>
              <a:rPr lang="en-US" sz="3600" dirty="0" smtClean="0"/>
              <a:t>Facebook</a:t>
            </a:r>
          </a:p>
          <a:p>
            <a:pPr lvl="2" algn="ctr"/>
            <a:r>
              <a:rPr lang="en-US" sz="3600" dirty="0" smtClean="0"/>
              <a:t>Instagram</a:t>
            </a:r>
          </a:p>
          <a:p>
            <a:pPr lvl="2" algn="ctr"/>
            <a:r>
              <a:rPr lang="en-US" sz="3600" dirty="0" smtClean="0"/>
              <a:t>Twitter</a:t>
            </a:r>
            <a:endParaRPr lang="en-US" sz="3600" dirty="0" smtClean="0"/>
          </a:p>
          <a:p>
            <a:pPr lvl="1" algn="ctr"/>
            <a:r>
              <a:rPr lang="en-US" sz="4000" dirty="0" smtClean="0"/>
              <a:t>Android/IOS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33127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93414"/>
          </a:xfrm>
        </p:spPr>
        <p:txBody>
          <a:bodyPr/>
          <a:lstStyle/>
          <a:p>
            <a:pPr algn="ctr"/>
            <a:r>
              <a:rPr lang="en-US" dirty="0" smtClean="0"/>
              <a:t>Production Facility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8414" y="1795619"/>
            <a:ext cx="5439556" cy="4351338"/>
          </a:xfrm>
        </p:spPr>
        <p:txBody>
          <a:bodyPr/>
          <a:lstStyle/>
          <a:p>
            <a:pPr algn="ctr"/>
            <a:r>
              <a:rPr lang="en-US" sz="4800" smtClean="0"/>
              <a:t>35000 </a:t>
            </a:r>
            <a:r>
              <a:rPr lang="en-US" sz="4800" dirty="0" err="1" smtClean="0"/>
              <a:t>Sqr</a:t>
            </a:r>
            <a:r>
              <a:rPr lang="en-US" sz="4800" dirty="0" smtClean="0"/>
              <a:t> Ft</a:t>
            </a:r>
          </a:p>
          <a:p>
            <a:pPr algn="ctr"/>
            <a:r>
              <a:rPr lang="en-US" sz="4800" dirty="0" smtClean="0"/>
              <a:t>Hand built</a:t>
            </a:r>
          </a:p>
          <a:p>
            <a:pPr algn="ctr"/>
            <a:r>
              <a:rPr lang="en-US" sz="4800" dirty="0" smtClean="0"/>
              <a:t>30-40 Employees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10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4800" dirty="0" smtClean="0"/>
              <a:t>Production targeted for fleet sales</a:t>
            </a:r>
          </a:p>
          <a:p>
            <a:pPr algn="ctr"/>
            <a:r>
              <a:rPr lang="en-US" sz="4800" dirty="0"/>
              <a:t>Producing 250 Units Per year</a:t>
            </a:r>
          </a:p>
          <a:p>
            <a:pPr algn="ctr"/>
            <a:r>
              <a:rPr lang="en-US" sz="4800" dirty="0" smtClean="0"/>
              <a:t>Production with Various Packages</a:t>
            </a:r>
          </a:p>
          <a:p>
            <a:pPr marL="0" indent="0" algn="ctr"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4640453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9149</TotalTime>
  <Words>162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View</vt:lpstr>
      <vt:lpstr>Formula SAE at VCU</vt:lpstr>
      <vt:lpstr>Overview</vt:lpstr>
      <vt:lpstr>Target Market</vt:lpstr>
      <vt:lpstr>Market Overview</vt:lpstr>
      <vt:lpstr>VCU-01</vt:lpstr>
      <vt:lpstr>Product Details</vt:lpstr>
      <vt:lpstr>Marketing &amp; Communication Strategy</vt:lpstr>
      <vt:lpstr>Production Facility</vt:lpstr>
      <vt:lpstr>Production</vt:lpstr>
      <vt:lpstr>Pricing</vt:lpstr>
      <vt:lpstr>Packages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 SAE at VCU</dc:title>
  <dc:creator>Aditya Vadrevu</dc:creator>
  <cp:lastModifiedBy>Aditya Vadrevu</cp:lastModifiedBy>
  <cp:revision>33</cp:revision>
  <dcterms:created xsi:type="dcterms:W3CDTF">2017-06-04T20:42:38Z</dcterms:created>
  <dcterms:modified xsi:type="dcterms:W3CDTF">2017-06-22T15:49:38Z</dcterms:modified>
</cp:coreProperties>
</file>