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5" r:id="rId1"/>
  </p:sldMasterIdLst>
  <p:notesMasterIdLst>
    <p:notesMasterId r:id="rId115"/>
  </p:notesMasterIdLst>
  <p:sldIdLst>
    <p:sldId id="256" r:id="rId2"/>
    <p:sldId id="257" r:id="rId3"/>
    <p:sldId id="349" r:id="rId4"/>
    <p:sldId id="348" r:id="rId5"/>
    <p:sldId id="262" r:id="rId6"/>
    <p:sldId id="263" r:id="rId7"/>
    <p:sldId id="265" r:id="rId8"/>
    <p:sldId id="266" r:id="rId9"/>
    <p:sldId id="267" r:id="rId10"/>
    <p:sldId id="350" r:id="rId11"/>
    <p:sldId id="269" r:id="rId12"/>
    <p:sldId id="351" r:id="rId13"/>
    <p:sldId id="270" r:id="rId14"/>
    <p:sldId id="271" r:id="rId15"/>
    <p:sldId id="272" r:id="rId16"/>
    <p:sldId id="273" r:id="rId17"/>
    <p:sldId id="276" r:id="rId18"/>
    <p:sldId id="275" r:id="rId19"/>
    <p:sldId id="277" r:id="rId20"/>
    <p:sldId id="278" r:id="rId21"/>
    <p:sldId id="279" r:id="rId22"/>
    <p:sldId id="281" r:id="rId23"/>
    <p:sldId id="284" r:id="rId24"/>
    <p:sldId id="285" r:id="rId25"/>
    <p:sldId id="286" r:id="rId26"/>
    <p:sldId id="287" r:id="rId27"/>
    <p:sldId id="288" r:id="rId28"/>
    <p:sldId id="289" r:id="rId29"/>
    <p:sldId id="290" r:id="rId30"/>
    <p:sldId id="292" r:id="rId31"/>
    <p:sldId id="293" r:id="rId32"/>
    <p:sldId id="294" r:id="rId33"/>
    <p:sldId id="295" r:id="rId34"/>
    <p:sldId id="296" r:id="rId35"/>
    <p:sldId id="297" r:id="rId36"/>
    <p:sldId id="298" r:id="rId37"/>
    <p:sldId id="299" r:id="rId38"/>
    <p:sldId id="352" r:id="rId39"/>
    <p:sldId id="301" r:id="rId40"/>
    <p:sldId id="302" r:id="rId41"/>
    <p:sldId id="303" r:id="rId42"/>
    <p:sldId id="304" r:id="rId43"/>
    <p:sldId id="305" r:id="rId44"/>
    <p:sldId id="306" r:id="rId45"/>
    <p:sldId id="307" r:id="rId46"/>
    <p:sldId id="308" r:id="rId47"/>
    <p:sldId id="309" r:id="rId48"/>
    <p:sldId id="310" r:id="rId49"/>
    <p:sldId id="311" r:id="rId50"/>
    <p:sldId id="312" r:id="rId51"/>
    <p:sldId id="313" r:id="rId52"/>
    <p:sldId id="353" r:id="rId53"/>
    <p:sldId id="354" r:id="rId54"/>
    <p:sldId id="355" r:id="rId55"/>
    <p:sldId id="356" r:id="rId56"/>
    <p:sldId id="314" r:id="rId57"/>
    <p:sldId id="315" r:id="rId58"/>
    <p:sldId id="316" r:id="rId59"/>
    <p:sldId id="317" r:id="rId60"/>
    <p:sldId id="318" r:id="rId61"/>
    <p:sldId id="319" r:id="rId62"/>
    <p:sldId id="320" r:id="rId63"/>
    <p:sldId id="321" r:id="rId64"/>
    <p:sldId id="322" r:id="rId65"/>
    <p:sldId id="323" r:id="rId66"/>
    <p:sldId id="324" r:id="rId67"/>
    <p:sldId id="325" r:id="rId68"/>
    <p:sldId id="326" r:id="rId69"/>
    <p:sldId id="327" r:id="rId70"/>
    <p:sldId id="328" r:id="rId71"/>
    <p:sldId id="329" r:id="rId72"/>
    <p:sldId id="330" r:id="rId73"/>
    <p:sldId id="331" r:id="rId74"/>
    <p:sldId id="332" r:id="rId75"/>
    <p:sldId id="333" r:id="rId76"/>
    <p:sldId id="334" r:id="rId77"/>
    <p:sldId id="335" r:id="rId78"/>
    <p:sldId id="336" r:id="rId79"/>
    <p:sldId id="339" r:id="rId80"/>
    <p:sldId id="337" r:id="rId81"/>
    <p:sldId id="338" r:id="rId82"/>
    <p:sldId id="340" r:id="rId83"/>
    <p:sldId id="383" r:id="rId84"/>
    <p:sldId id="384" r:id="rId85"/>
    <p:sldId id="385" r:id="rId86"/>
    <p:sldId id="386" r:id="rId87"/>
    <p:sldId id="387" r:id="rId88"/>
    <p:sldId id="388" r:id="rId89"/>
    <p:sldId id="389" r:id="rId90"/>
    <p:sldId id="390" r:id="rId91"/>
    <p:sldId id="357" r:id="rId92"/>
    <p:sldId id="358" r:id="rId93"/>
    <p:sldId id="359" r:id="rId94"/>
    <p:sldId id="360" r:id="rId95"/>
    <p:sldId id="361" r:id="rId96"/>
    <p:sldId id="362" r:id="rId97"/>
    <p:sldId id="363" r:id="rId98"/>
    <p:sldId id="364" r:id="rId99"/>
    <p:sldId id="365" r:id="rId100"/>
    <p:sldId id="366" r:id="rId101"/>
    <p:sldId id="367" r:id="rId102"/>
    <p:sldId id="368" r:id="rId103"/>
    <p:sldId id="369" r:id="rId104"/>
    <p:sldId id="371" r:id="rId105"/>
    <p:sldId id="372" r:id="rId106"/>
    <p:sldId id="373" r:id="rId107"/>
    <p:sldId id="374" r:id="rId108"/>
    <p:sldId id="376" r:id="rId109"/>
    <p:sldId id="377" r:id="rId110"/>
    <p:sldId id="378" r:id="rId111"/>
    <p:sldId id="379" r:id="rId112"/>
    <p:sldId id="380" r:id="rId113"/>
    <p:sldId id="391" r:id="rId114"/>
  </p:sldIdLst>
  <p:sldSz cx="9144000" cy="5143500" type="screen16x9"/>
  <p:notesSz cx="7315200" cy="96012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CFFB8AB-8D5F-4912-A86B-EFF8FD071B2F}">
  <a:tblStyle styleId="{DCFFB8AB-8D5F-4912-A86B-EFF8FD071B2F}" styleName="Table_0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65BF0FC0-2F76-4075-A986-12B3B79D70FB}" styleName="Table_1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852C9F28-FA73-4048-B3CA-0C2BA2FEE767}" styleName="Table_2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6675A33F-D454-45C9-93C2-6CD55355D3B0}" styleName="Table_3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C183971B-B037-4F9F-8FDC-0CC880AA7A18}" styleName="Table_4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2498F253-4A04-4400-AC17-D977B962E3F7}" styleName="Table_5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83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viewProps" Target="viewProps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110" Type="http://schemas.openxmlformats.org/officeDocument/2006/relationships/slide" Target="slides/slide109.xml"/><Relationship Id="rId11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731521" y="4560570"/>
            <a:ext cx="5852159" cy="4320540"/>
          </a:xfrm>
          <a:prstGeom prst="rect">
            <a:avLst/>
          </a:prstGeom>
          <a:noFill/>
          <a:ln>
            <a:noFill/>
          </a:ln>
        </p:spPr>
        <p:txBody>
          <a:bodyPr lIns="96645" tIns="96645" rIns="96645" bIns="9664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0719392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731521" y="4560570"/>
            <a:ext cx="5852159" cy="4320540"/>
          </a:xfrm>
          <a:prstGeom prst="rect">
            <a:avLst/>
          </a:prstGeom>
        </p:spPr>
        <p:txBody>
          <a:bodyPr lIns="96645" tIns="96645" rIns="96645" bIns="9664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462391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731521" y="4560570"/>
            <a:ext cx="5852159" cy="4320540"/>
          </a:xfrm>
          <a:prstGeom prst="rect">
            <a:avLst/>
          </a:prstGeom>
        </p:spPr>
        <p:txBody>
          <a:bodyPr lIns="96645" tIns="96645" rIns="96645" bIns="9664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600014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731521" y="4560570"/>
            <a:ext cx="5852159" cy="4320540"/>
          </a:xfrm>
          <a:prstGeom prst="rect">
            <a:avLst/>
          </a:prstGeom>
        </p:spPr>
        <p:txBody>
          <a:bodyPr lIns="96645" tIns="96645" rIns="96645" bIns="9664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943374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731521" y="4560570"/>
            <a:ext cx="5852159" cy="4320540"/>
          </a:xfrm>
          <a:prstGeom prst="rect">
            <a:avLst/>
          </a:prstGeom>
        </p:spPr>
        <p:txBody>
          <a:bodyPr lIns="96645" tIns="96645" rIns="96645" bIns="9664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959421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731521" y="4560570"/>
            <a:ext cx="5852159" cy="4320540"/>
          </a:xfrm>
          <a:prstGeom prst="rect">
            <a:avLst/>
          </a:prstGeom>
        </p:spPr>
        <p:txBody>
          <a:bodyPr lIns="96645" tIns="96645" rIns="96645" bIns="9664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857751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3" name="Shape 213"/>
          <p:cNvSpPr txBox="1">
            <a:spLocks noGrp="1"/>
          </p:cNvSpPr>
          <p:nvPr>
            <p:ph type="body" idx="1"/>
          </p:nvPr>
        </p:nvSpPr>
        <p:spPr>
          <a:xfrm>
            <a:off x="731521" y="4560570"/>
            <a:ext cx="5852159" cy="4320540"/>
          </a:xfrm>
          <a:prstGeom prst="rect">
            <a:avLst/>
          </a:prstGeom>
        </p:spPr>
        <p:txBody>
          <a:bodyPr lIns="96645" tIns="96645" rIns="96645" bIns="9664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698979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5" name="Shape 195"/>
          <p:cNvSpPr txBox="1">
            <a:spLocks noGrp="1"/>
          </p:cNvSpPr>
          <p:nvPr>
            <p:ph type="body" idx="1"/>
          </p:nvPr>
        </p:nvSpPr>
        <p:spPr>
          <a:xfrm>
            <a:off x="731521" y="4560570"/>
            <a:ext cx="5852159" cy="4320540"/>
          </a:xfrm>
          <a:prstGeom prst="rect">
            <a:avLst/>
          </a:prstGeom>
        </p:spPr>
        <p:txBody>
          <a:bodyPr lIns="96645" tIns="96645" rIns="96645" bIns="9664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435943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731521" y="4560570"/>
            <a:ext cx="5852159" cy="4320540"/>
          </a:xfrm>
          <a:prstGeom prst="rect">
            <a:avLst/>
          </a:prstGeom>
        </p:spPr>
        <p:txBody>
          <a:bodyPr lIns="96645" tIns="96645" rIns="96645" bIns="9664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670557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5" name="Shape 225"/>
          <p:cNvSpPr txBox="1">
            <a:spLocks noGrp="1"/>
          </p:cNvSpPr>
          <p:nvPr>
            <p:ph type="body" idx="1"/>
          </p:nvPr>
        </p:nvSpPr>
        <p:spPr>
          <a:xfrm>
            <a:off x="731521" y="4560570"/>
            <a:ext cx="5852159" cy="4320540"/>
          </a:xfrm>
          <a:prstGeom prst="rect">
            <a:avLst/>
          </a:prstGeom>
        </p:spPr>
        <p:txBody>
          <a:bodyPr lIns="96645" tIns="96645" rIns="96645" bIns="9664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169371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1" name="Shape 231"/>
          <p:cNvSpPr txBox="1">
            <a:spLocks noGrp="1"/>
          </p:cNvSpPr>
          <p:nvPr>
            <p:ph type="body" idx="1"/>
          </p:nvPr>
        </p:nvSpPr>
        <p:spPr>
          <a:xfrm>
            <a:off x="731521" y="4560570"/>
            <a:ext cx="5852159" cy="4320540"/>
          </a:xfrm>
          <a:prstGeom prst="rect">
            <a:avLst/>
          </a:prstGeom>
        </p:spPr>
        <p:txBody>
          <a:bodyPr lIns="96645" tIns="96645" rIns="96645" bIns="9664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1063855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3" name="Shape 243"/>
          <p:cNvSpPr txBox="1">
            <a:spLocks noGrp="1"/>
          </p:cNvSpPr>
          <p:nvPr>
            <p:ph type="body" idx="1"/>
          </p:nvPr>
        </p:nvSpPr>
        <p:spPr>
          <a:xfrm>
            <a:off x="731521" y="4560570"/>
            <a:ext cx="5852159" cy="4320540"/>
          </a:xfrm>
          <a:prstGeom prst="rect">
            <a:avLst/>
          </a:prstGeom>
        </p:spPr>
        <p:txBody>
          <a:bodyPr lIns="96645" tIns="96645" rIns="96645" bIns="9664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428133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731521" y="4560570"/>
            <a:ext cx="5852159" cy="4320540"/>
          </a:xfrm>
          <a:prstGeom prst="rect">
            <a:avLst/>
          </a:prstGeom>
        </p:spPr>
        <p:txBody>
          <a:bodyPr lIns="96645" tIns="96645" rIns="96645" bIns="9664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1760746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61" name="Shape 261"/>
          <p:cNvSpPr txBox="1">
            <a:spLocks noGrp="1"/>
          </p:cNvSpPr>
          <p:nvPr>
            <p:ph type="body" idx="1"/>
          </p:nvPr>
        </p:nvSpPr>
        <p:spPr>
          <a:xfrm>
            <a:off x="731521" y="4560570"/>
            <a:ext cx="5852159" cy="4320540"/>
          </a:xfrm>
          <a:prstGeom prst="rect">
            <a:avLst/>
          </a:prstGeom>
        </p:spPr>
        <p:txBody>
          <a:bodyPr lIns="96645" tIns="96645" rIns="96645" bIns="9664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418036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731521" y="4560570"/>
            <a:ext cx="5852159" cy="4320540"/>
          </a:xfrm>
          <a:prstGeom prst="rect">
            <a:avLst/>
          </a:prstGeom>
        </p:spPr>
        <p:txBody>
          <a:bodyPr lIns="96645" tIns="96645" rIns="96645" bIns="9664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6166180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4" name="Shape 274"/>
          <p:cNvSpPr txBox="1">
            <a:spLocks noGrp="1"/>
          </p:cNvSpPr>
          <p:nvPr>
            <p:ph type="body" idx="1"/>
          </p:nvPr>
        </p:nvSpPr>
        <p:spPr>
          <a:xfrm>
            <a:off x="731521" y="4560570"/>
            <a:ext cx="5852159" cy="4320540"/>
          </a:xfrm>
          <a:prstGeom prst="rect">
            <a:avLst/>
          </a:prstGeom>
        </p:spPr>
        <p:txBody>
          <a:bodyPr lIns="96645" tIns="96645" rIns="96645" bIns="9664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6990450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81" name="Shape 281"/>
          <p:cNvSpPr txBox="1">
            <a:spLocks noGrp="1"/>
          </p:cNvSpPr>
          <p:nvPr>
            <p:ph type="body" idx="1"/>
          </p:nvPr>
        </p:nvSpPr>
        <p:spPr>
          <a:xfrm>
            <a:off x="731521" y="4560570"/>
            <a:ext cx="5852159" cy="4320540"/>
          </a:xfrm>
          <a:prstGeom prst="rect">
            <a:avLst/>
          </a:prstGeom>
        </p:spPr>
        <p:txBody>
          <a:bodyPr lIns="96645" tIns="96645" rIns="96645" bIns="9664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4098576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87" name="Shape 287"/>
          <p:cNvSpPr txBox="1">
            <a:spLocks noGrp="1"/>
          </p:cNvSpPr>
          <p:nvPr>
            <p:ph type="body" idx="1"/>
          </p:nvPr>
        </p:nvSpPr>
        <p:spPr>
          <a:xfrm>
            <a:off x="731521" y="4560570"/>
            <a:ext cx="5852159" cy="4320540"/>
          </a:xfrm>
          <a:prstGeom prst="rect">
            <a:avLst/>
          </a:prstGeom>
        </p:spPr>
        <p:txBody>
          <a:bodyPr lIns="96645" tIns="96645" rIns="96645" bIns="9664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8829121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94" name="Shape 294"/>
          <p:cNvSpPr txBox="1">
            <a:spLocks noGrp="1"/>
          </p:cNvSpPr>
          <p:nvPr>
            <p:ph type="body" idx="1"/>
          </p:nvPr>
        </p:nvSpPr>
        <p:spPr>
          <a:xfrm>
            <a:off x="731521" y="4560570"/>
            <a:ext cx="5852159" cy="4320540"/>
          </a:xfrm>
          <a:prstGeom prst="rect">
            <a:avLst/>
          </a:prstGeom>
        </p:spPr>
        <p:txBody>
          <a:bodyPr lIns="96645" tIns="96645" rIns="96645" bIns="9664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4552262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9" name="Shape 309"/>
          <p:cNvSpPr txBox="1">
            <a:spLocks noGrp="1"/>
          </p:cNvSpPr>
          <p:nvPr>
            <p:ph type="body" idx="1"/>
          </p:nvPr>
        </p:nvSpPr>
        <p:spPr>
          <a:xfrm>
            <a:off x="731521" y="4560570"/>
            <a:ext cx="5852159" cy="4320540"/>
          </a:xfrm>
          <a:prstGeom prst="rect">
            <a:avLst/>
          </a:prstGeom>
        </p:spPr>
        <p:txBody>
          <a:bodyPr lIns="96645" tIns="96645" rIns="96645" bIns="9664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0536944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7" name="Shape 337"/>
          <p:cNvSpPr txBox="1">
            <a:spLocks noGrp="1"/>
          </p:cNvSpPr>
          <p:nvPr>
            <p:ph type="body" idx="1"/>
          </p:nvPr>
        </p:nvSpPr>
        <p:spPr>
          <a:xfrm>
            <a:off x="731521" y="4560570"/>
            <a:ext cx="5852159" cy="4320540"/>
          </a:xfrm>
          <a:prstGeom prst="rect">
            <a:avLst/>
          </a:prstGeom>
        </p:spPr>
        <p:txBody>
          <a:bodyPr lIns="96645" tIns="96645" rIns="96645" bIns="9664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9631834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3" name="Shape 343"/>
          <p:cNvSpPr txBox="1">
            <a:spLocks noGrp="1"/>
          </p:cNvSpPr>
          <p:nvPr>
            <p:ph type="body" idx="1"/>
          </p:nvPr>
        </p:nvSpPr>
        <p:spPr>
          <a:xfrm>
            <a:off x="731521" y="4560570"/>
            <a:ext cx="5852159" cy="4320540"/>
          </a:xfrm>
          <a:prstGeom prst="rect">
            <a:avLst/>
          </a:prstGeom>
        </p:spPr>
        <p:txBody>
          <a:bodyPr lIns="96645" tIns="96645" rIns="96645" bIns="9664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8215476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9" name="Shape 349"/>
          <p:cNvSpPr txBox="1">
            <a:spLocks noGrp="1"/>
          </p:cNvSpPr>
          <p:nvPr>
            <p:ph type="body" idx="1"/>
          </p:nvPr>
        </p:nvSpPr>
        <p:spPr>
          <a:xfrm>
            <a:off x="731521" y="4560570"/>
            <a:ext cx="5852159" cy="4320540"/>
          </a:xfrm>
          <a:prstGeom prst="rect">
            <a:avLst/>
          </a:prstGeom>
        </p:spPr>
        <p:txBody>
          <a:bodyPr lIns="96645" tIns="96645" rIns="96645" bIns="9664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04281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731521" y="4560570"/>
            <a:ext cx="5852159" cy="4320540"/>
          </a:xfrm>
          <a:prstGeom prst="rect">
            <a:avLst/>
          </a:prstGeom>
        </p:spPr>
        <p:txBody>
          <a:bodyPr lIns="96645" tIns="96645" rIns="96645" bIns="9664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086307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55" name="Shape 355"/>
          <p:cNvSpPr txBox="1">
            <a:spLocks noGrp="1"/>
          </p:cNvSpPr>
          <p:nvPr>
            <p:ph type="body" idx="1"/>
          </p:nvPr>
        </p:nvSpPr>
        <p:spPr>
          <a:xfrm>
            <a:off x="731521" y="4560570"/>
            <a:ext cx="5852159" cy="4320540"/>
          </a:xfrm>
          <a:prstGeom prst="rect">
            <a:avLst/>
          </a:prstGeom>
        </p:spPr>
        <p:txBody>
          <a:bodyPr lIns="96645" tIns="96645" rIns="96645" bIns="9664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4608412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61" name="Shape 361"/>
          <p:cNvSpPr txBox="1">
            <a:spLocks noGrp="1"/>
          </p:cNvSpPr>
          <p:nvPr>
            <p:ph type="body" idx="1"/>
          </p:nvPr>
        </p:nvSpPr>
        <p:spPr>
          <a:xfrm>
            <a:off x="731521" y="4560570"/>
            <a:ext cx="5852159" cy="4320540"/>
          </a:xfrm>
          <a:prstGeom prst="rect">
            <a:avLst/>
          </a:prstGeom>
        </p:spPr>
        <p:txBody>
          <a:bodyPr lIns="96645" tIns="96645" rIns="96645" bIns="9664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637213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67" name="Shape 367"/>
          <p:cNvSpPr txBox="1">
            <a:spLocks noGrp="1"/>
          </p:cNvSpPr>
          <p:nvPr>
            <p:ph type="body" idx="1"/>
          </p:nvPr>
        </p:nvSpPr>
        <p:spPr>
          <a:xfrm>
            <a:off x="731521" y="4560570"/>
            <a:ext cx="5852159" cy="4320540"/>
          </a:xfrm>
          <a:prstGeom prst="rect">
            <a:avLst/>
          </a:prstGeom>
        </p:spPr>
        <p:txBody>
          <a:bodyPr lIns="96645" tIns="96645" rIns="96645" bIns="9664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4814674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hape 373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74" name="Shape 374"/>
          <p:cNvSpPr txBox="1">
            <a:spLocks noGrp="1"/>
          </p:cNvSpPr>
          <p:nvPr>
            <p:ph type="body" idx="1"/>
          </p:nvPr>
        </p:nvSpPr>
        <p:spPr>
          <a:xfrm>
            <a:off x="731521" y="4560570"/>
            <a:ext cx="5852159" cy="4320540"/>
          </a:xfrm>
          <a:prstGeom prst="rect">
            <a:avLst/>
          </a:prstGeom>
        </p:spPr>
        <p:txBody>
          <a:bodyPr lIns="96645" tIns="96645" rIns="96645" bIns="9664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0886529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Shape 380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81" name="Shape 381"/>
          <p:cNvSpPr txBox="1">
            <a:spLocks noGrp="1"/>
          </p:cNvSpPr>
          <p:nvPr>
            <p:ph type="body" idx="1"/>
          </p:nvPr>
        </p:nvSpPr>
        <p:spPr>
          <a:xfrm>
            <a:off x="731521" y="4560570"/>
            <a:ext cx="5852159" cy="4320540"/>
          </a:xfrm>
          <a:prstGeom prst="rect">
            <a:avLst/>
          </a:prstGeom>
        </p:spPr>
        <p:txBody>
          <a:bodyPr lIns="96645" tIns="96645" rIns="96645" bIns="9664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3677189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88" name="Shape 388"/>
          <p:cNvSpPr txBox="1">
            <a:spLocks noGrp="1"/>
          </p:cNvSpPr>
          <p:nvPr>
            <p:ph type="body" idx="1"/>
          </p:nvPr>
        </p:nvSpPr>
        <p:spPr>
          <a:xfrm>
            <a:off x="731521" y="4560570"/>
            <a:ext cx="5852159" cy="4320540"/>
          </a:xfrm>
          <a:prstGeom prst="rect">
            <a:avLst/>
          </a:prstGeom>
        </p:spPr>
        <p:txBody>
          <a:bodyPr lIns="96645" tIns="96645" rIns="96645" bIns="9664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1488590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395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96" name="Shape 396"/>
          <p:cNvSpPr txBox="1">
            <a:spLocks noGrp="1"/>
          </p:cNvSpPr>
          <p:nvPr>
            <p:ph type="body" idx="1"/>
          </p:nvPr>
        </p:nvSpPr>
        <p:spPr>
          <a:xfrm>
            <a:off x="731521" y="4560570"/>
            <a:ext cx="5852159" cy="4320540"/>
          </a:xfrm>
          <a:prstGeom prst="rect">
            <a:avLst/>
          </a:prstGeom>
        </p:spPr>
        <p:txBody>
          <a:bodyPr lIns="96645" tIns="96645" rIns="96645" bIns="9664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0293357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Shape 403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04" name="Shape 404"/>
          <p:cNvSpPr txBox="1">
            <a:spLocks noGrp="1"/>
          </p:cNvSpPr>
          <p:nvPr>
            <p:ph type="body" idx="1"/>
          </p:nvPr>
        </p:nvSpPr>
        <p:spPr>
          <a:xfrm>
            <a:off x="731521" y="4560570"/>
            <a:ext cx="5852159" cy="4320540"/>
          </a:xfrm>
          <a:prstGeom prst="rect">
            <a:avLst/>
          </a:prstGeom>
        </p:spPr>
        <p:txBody>
          <a:bodyPr lIns="96645" tIns="96645" rIns="96645" bIns="9664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323483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Shape 411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12" name="Shape 412"/>
          <p:cNvSpPr txBox="1">
            <a:spLocks noGrp="1"/>
          </p:cNvSpPr>
          <p:nvPr>
            <p:ph type="body" idx="1"/>
          </p:nvPr>
        </p:nvSpPr>
        <p:spPr>
          <a:xfrm>
            <a:off x="731521" y="4560570"/>
            <a:ext cx="5852159" cy="4320540"/>
          </a:xfrm>
          <a:prstGeom prst="rect">
            <a:avLst/>
          </a:prstGeom>
        </p:spPr>
        <p:txBody>
          <a:bodyPr lIns="96645" tIns="96645" rIns="96645" bIns="9664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6763861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Shape 419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20" name="Shape 420"/>
          <p:cNvSpPr txBox="1">
            <a:spLocks noGrp="1"/>
          </p:cNvSpPr>
          <p:nvPr>
            <p:ph type="body" idx="1"/>
          </p:nvPr>
        </p:nvSpPr>
        <p:spPr>
          <a:xfrm>
            <a:off x="731521" y="4560570"/>
            <a:ext cx="5852159" cy="4320540"/>
          </a:xfrm>
          <a:prstGeom prst="rect">
            <a:avLst/>
          </a:prstGeom>
        </p:spPr>
        <p:txBody>
          <a:bodyPr lIns="96645" tIns="96645" rIns="96645" bIns="9664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714933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731521" y="4560570"/>
            <a:ext cx="5852159" cy="4320540"/>
          </a:xfrm>
          <a:prstGeom prst="rect">
            <a:avLst/>
          </a:prstGeom>
        </p:spPr>
        <p:txBody>
          <a:bodyPr lIns="96645" tIns="96645" rIns="96645" bIns="9664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7730729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Shape 427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28" name="Shape 428"/>
          <p:cNvSpPr txBox="1">
            <a:spLocks noGrp="1"/>
          </p:cNvSpPr>
          <p:nvPr>
            <p:ph type="body" idx="1"/>
          </p:nvPr>
        </p:nvSpPr>
        <p:spPr>
          <a:xfrm>
            <a:off x="731521" y="4560570"/>
            <a:ext cx="5852159" cy="4320540"/>
          </a:xfrm>
          <a:prstGeom prst="rect">
            <a:avLst/>
          </a:prstGeom>
        </p:spPr>
        <p:txBody>
          <a:bodyPr lIns="96645" tIns="96645" rIns="96645" bIns="9664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4494132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Shape 435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36" name="Shape 436"/>
          <p:cNvSpPr txBox="1">
            <a:spLocks noGrp="1"/>
          </p:cNvSpPr>
          <p:nvPr>
            <p:ph type="body" idx="1"/>
          </p:nvPr>
        </p:nvSpPr>
        <p:spPr>
          <a:xfrm>
            <a:off x="731521" y="4560570"/>
            <a:ext cx="5852159" cy="4320540"/>
          </a:xfrm>
          <a:prstGeom prst="rect">
            <a:avLst/>
          </a:prstGeom>
        </p:spPr>
        <p:txBody>
          <a:bodyPr lIns="96645" tIns="96645" rIns="96645" bIns="9664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333716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Shape 444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45" name="Shape 445"/>
          <p:cNvSpPr txBox="1">
            <a:spLocks noGrp="1"/>
          </p:cNvSpPr>
          <p:nvPr>
            <p:ph type="body" idx="1"/>
          </p:nvPr>
        </p:nvSpPr>
        <p:spPr>
          <a:xfrm>
            <a:off x="731521" y="4560570"/>
            <a:ext cx="5852159" cy="4320540"/>
          </a:xfrm>
          <a:prstGeom prst="rect">
            <a:avLst/>
          </a:prstGeom>
        </p:spPr>
        <p:txBody>
          <a:bodyPr lIns="96645" tIns="96645" rIns="96645" bIns="9664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5823088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Shape 450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51" name="Shape 451"/>
          <p:cNvSpPr txBox="1">
            <a:spLocks noGrp="1"/>
          </p:cNvSpPr>
          <p:nvPr>
            <p:ph type="body" idx="1"/>
          </p:nvPr>
        </p:nvSpPr>
        <p:spPr>
          <a:xfrm>
            <a:off x="731521" y="4560570"/>
            <a:ext cx="5852159" cy="4320540"/>
          </a:xfrm>
          <a:prstGeom prst="rect">
            <a:avLst/>
          </a:prstGeom>
        </p:spPr>
        <p:txBody>
          <a:bodyPr lIns="96645" tIns="96645" rIns="96645" bIns="9664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4740816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Shape 456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57" name="Shape 457"/>
          <p:cNvSpPr txBox="1">
            <a:spLocks noGrp="1"/>
          </p:cNvSpPr>
          <p:nvPr>
            <p:ph type="body" idx="1"/>
          </p:nvPr>
        </p:nvSpPr>
        <p:spPr>
          <a:xfrm>
            <a:off x="731521" y="4560570"/>
            <a:ext cx="5852159" cy="4320540"/>
          </a:xfrm>
          <a:prstGeom prst="rect">
            <a:avLst/>
          </a:prstGeom>
        </p:spPr>
        <p:txBody>
          <a:bodyPr lIns="96645" tIns="96645" rIns="96645" bIns="9664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1825556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Shape 463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64" name="Shape 464"/>
          <p:cNvSpPr txBox="1">
            <a:spLocks noGrp="1"/>
          </p:cNvSpPr>
          <p:nvPr>
            <p:ph type="body" idx="1"/>
          </p:nvPr>
        </p:nvSpPr>
        <p:spPr>
          <a:xfrm>
            <a:off x="731521" y="4560570"/>
            <a:ext cx="5852159" cy="4320540"/>
          </a:xfrm>
          <a:prstGeom prst="rect">
            <a:avLst/>
          </a:prstGeom>
        </p:spPr>
        <p:txBody>
          <a:bodyPr lIns="96645" tIns="96645" rIns="96645" bIns="9664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1068602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Shape 469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70" name="Shape 470"/>
          <p:cNvSpPr txBox="1">
            <a:spLocks noGrp="1"/>
          </p:cNvSpPr>
          <p:nvPr>
            <p:ph type="body" idx="1"/>
          </p:nvPr>
        </p:nvSpPr>
        <p:spPr>
          <a:xfrm>
            <a:off x="731521" y="4560570"/>
            <a:ext cx="5852159" cy="4320540"/>
          </a:xfrm>
          <a:prstGeom prst="rect">
            <a:avLst/>
          </a:prstGeom>
        </p:spPr>
        <p:txBody>
          <a:bodyPr lIns="96645" tIns="96645" rIns="96645" bIns="9664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5729858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Shape 476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77" name="Shape 477"/>
          <p:cNvSpPr txBox="1">
            <a:spLocks noGrp="1"/>
          </p:cNvSpPr>
          <p:nvPr>
            <p:ph type="body" idx="1"/>
          </p:nvPr>
        </p:nvSpPr>
        <p:spPr>
          <a:xfrm>
            <a:off x="731521" y="4560570"/>
            <a:ext cx="5852159" cy="4320540"/>
          </a:xfrm>
          <a:prstGeom prst="rect">
            <a:avLst/>
          </a:prstGeom>
        </p:spPr>
        <p:txBody>
          <a:bodyPr lIns="96645" tIns="96645" rIns="96645" bIns="9664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0314065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Shape 485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86" name="Shape 486"/>
          <p:cNvSpPr txBox="1">
            <a:spLocks noGrp="1"/>
          </p:cNvSpPr>
          <p:nvPr>
            <p:ph type="body" idx="1"/>
          </p:nvPr>
        </p:nvSpPr>
        <p:spPr>
          <a:xfrm>
            <a:off x="731521" y="4560570"/>
            <a:ext cx="5852159" cy="4320540"/>
          </a:xfrm>
          <a:prstGeom prst="rect">
            <a:avLst/>
          </a:prstGeom>
        </p:spPr>
        <p:txBody>
          <a:bodyPr lIns="96645" tIns="96645" rIns="96645" bIns="9664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1077244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Shape 485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86" name="Shape 486"/>
          <p:cNvSpPr txBox="1">
            <a:spLocks noGrp="1"/>
          </p:cNvSpPr>
          <p:nvPr>
            <p:ph type="body" idx="1"/>
          </p:nvPr>
        </p:nvSpPr>
        <p:spPr>
          <a:xfrm>
            <a:off x="731521" y="4560570"/>
            <a:ext cx="5852159" cy="4320540"/>
          </a:xfrm>
          <a:prstGeom prst="rect">
            <a:avLst/>
          </a:prstGeom>
        </p:spPr>
        <p:txBody>
          <a:bodyPr lIns="96645" tIns="96645" rIns="96645" bIns="9664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22642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731521" y="4560570"/>
            <a:ext cx="5852159" cy="4320540"/>
          </a:xfrm>
          <a:prstGeom prst="rect">
            <a:avLst/>
          </a:prstGeom>
        </p:spPr>
        <p:txBody>
          <a:bodyPr lIns="96645" tIns="96645" rIns="96645" bIns="9664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2488177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Shape 485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86" name="Shape 486"/>
          <p:cNvSpPr txBox="1">
            <a:spLocks noGrp="1"/>
          </p:cNvSpPr>
          <p:nvPr>
            <p:ph type="body" idx="1"/>
          </p:nvPr>
        </p:nvSpPr>
        <p:spPr>
          <a:xfrm>
            <a:off x="731521" y="4560570"/>
            <a:ext cx="5852159" cy="4320540"/>
          </a:xfrm>
          <a:prstGeom prst="rect">
            <a:avLst/>
          </a:prstGeom>
        </p:spPr>
        <p:txBody>
          <a:bodyPr lIns="96645" tIns="96645" rIns="96645" bIns="9664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928551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Shape 485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86" name="Shape 486"/>
          <p:cNvSpPr txBox="1">
            <a:spLocks noGrp="1"/>
          </p:cNvSpPr>
          <p:nvPr>
            <p:ph type="body" idx="1"/>
          </p:nvPr>
        </p:nvSpPr>
        <p:spPr>
          <a:xfrm>
            <a:off x="731521" y="4560570"/>
            <a:ext cx="5852159" cy="4320540"/>
          </a:xfrm>
          <a:prstGeom prst="rect">
            <a:avLst/>
          </a:prstGeom>
        </p:spPr>
        <p:txBody>
          <a:bodyPr lIns="96645" tIns="96645" rIns="96645" bIns="9664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9551812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Shape 485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86" name="Shape 486"/>
          <p:cNvSpPr txBox="1">
            <a:spLocks noGrp="1"/>
          </p:cNvSpPr>
          <p:nvPr>
            <p:ph type="body" idx="1"/>
          </p:nvPr>
        </p:nvSpPr>
        <p:spPr>
          <a:xfrm>
            <a:off x="731521" y="4560570"/>
            <a:ext cx="5852159" cy="4320540"/>
          </a:xfrm>
          <a:prstGeom prst="rect">
            <a:avLst/>
          </a:prstGeom>
        </p:spPr>
        <p:txBody>
          <a:bodyPr lIns="96645" tIns="96645" rIns="96645" bIns="9664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03584192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Shape 491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92" name="Shape 492"/>
          <p:cNvSpPr txBox="1">
            <a:spLocks noGrp="1"/>
          </p:cNvSpPr>
          <p:nvPr>
            <p:ph type="body" idx="1"/>
          </p:nvPr>
        </p:nvSpPr>
        <p:spPr>
          <a:xfrm>
            <a:off x="731521" y="4560570"/>
            <a:ext cx="5852159" cy="4320540"/>
          </a:xfrm>
          <a:prstGeom prst="rect">
            <a:avLst/>
          </a:prstGeom>
        </p:spPr>
        <p:txBody>
          <a:bodyPr lIns="96645" tIns="96645" rIns="96645" bIns="9664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86249444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Shape 497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98" name="Shape 498"/>
          <p:cNvSpPr txBox="1">
            <a:spLocks noGrp="1"/>
          </p:cNvSpPr>
          <p:nvPr>
            <p:ph type="body" idx="1"/>
          </p:nvPr>
        </p:nvSpPr>
        <p:spPr>
          <a:xfrm>
            <a:off x="731521" y="4560570"/>
            <a:ext cx="5852159" cy="4320540"/>
          </a:xfrm>
          <a:prstGeom prst="rect">
            <a:avLst/>
          </a:prstGeom>
        </p:spPr>
        <p:txBody>
          <a:bodyPr lIns="96645" tIns="96645" rIns="96645" bIns="9664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88566691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Shape 503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04" name="Shape 504"/>
          <p:cNvSpPr txBox="1">
            <a:spLocks noGrp="1"/>
          </p:cNvSpPr>
          <p:nvPr>
            <p:ph type="body" idx="1"/>
          </p:nvPr>
        </p:nvSpPr>
        <p:spPr>
          <a:xfrm>
            <a:off x="731521" y="4560570"/>
            <a:ext cx="5852159" cy="4320540"/>
          </a:xfrm>
          <a:prstGeom prst="rect">
            <a:avLst/>
          </a:prstGeom>
        </p:spPr>
        <p:txBody>
          <a:bodyPr lIns="96645" tIns="96645" rIns="96645" bIns="9664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0608962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Shape 510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11" name="Shape 511"/>
          <p:cNvSpPr txBox="1">
            <a:spLocks noGrp="1"/>
          </p:cNvSpPr>
          <p:nvPr>
            <p:ph type="body" idx="1"/>
          </p:nvPr>
        </p:nvSpPr>
        <p:spPr>
          <a:xfrm>
            <a:off x="731521" y="4560570"/>
            <a:ext cx="5852159" cy="4320540"/>
          </a:xfrm>
          <a:prstGeom prst="rect">
            <a:avLst/>
          </a:prstGeom>
        </p:spPr>
        <p:txBody>
          <a:bodyPr lIns="96645" tIns="96645" rIns="96645" bIns="9664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36716355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Shape 523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24" name="Shape 524"/>
          <p:cNvSpPr txBox="1">
            <a:spLocks noGrp="1"/>
          </p:cNvSpPr>
          <p:nvPr>
            <p:ph type="body" idx="1"/>
          </p:nvPr>
        </p:nvSpPr>
        <p:spPr>
          <a:xfrm>
            <a:off x="731521" y="4560570"/>
            <a:ext cx="5852159" cy="4320540"/>
          </a:xfrm>
          <a:prstGeom prst="rect">
            <a:avLst/>
          </a:prstGeom>
        </p:spPr>
        <p:txBody>
          <a:bodyPr lIns="96645" tIns="96645" rIns="96645" bIns="9664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51032840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Shape 536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37" name="Shape 537"/>
          <p:cNvSpPr txBox="1">
            <a:spLocks noGrp="1"/>
          </p:cNvSpPr>
          <p:nvPr>
            <p:ph type="body" idx="1"/>
          </p:nvPr>
        </p:nvSpPr>
        <p:spPr>
          <a:xfrm>
            <a:off x="731521" y="4560570"/>
            <a:ext cx="5852159" cy="4320540"/>
          </a:xfrm>
          <a:prstGeom prst="rect">
            <a:avLst/>
          </a:prstGeom>
        </p:spPr>
        <p:txBody>
          <a:bodyPr lIns="96645" tIns="96645" rIns="96645" bIns="9664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47521085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Shape 553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54" name="Shape 554"/>
          <p:cNvSpPr txBox="1">
            <a:spLocks noGrp="1"/>
          </p:cNvSpPr>
          <p:nvPr>
            <p:ph type="body" idx="1"/>
          </p:nvPr>
        </p:nvSpPr>
        <p:spPr>
          <a:xfrm>
            <a:off x="731521" y="4560570"/>
            <a:ext cx="5852159" cy="4320540"/>
          </a:xfrm>
          <a:prstGeom prst="rect">
            <a:avLst/>
          </a:prstGeom>
        </p:spPr>
        <p:txBody>
          <a:bodyPr lIns="96645" tIns="96645" rIns="96645" bIns="9664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102430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731521" y="4560570"/>
            <a:ext cx="5852159" cy="4320540"/>
          </a:xfrm>
          <a:prstGeom prst="rect">
            <a:avLst/>
          </a:prstGeom>
        </p:spPr>
        <p:txBody>
          <a:bodyPr lIns="96645" tIns="96645" rIns="96645" bIns="9664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50820522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Shape 561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62" name="Shape 562"/>
          <p:cNvSpPr txBox="1">
            <a:spLocks noGrp="1"/>
          </p:cNvSpPr>
          <p:nvPr>
            <p:ph type="body" idx="1"/>
          </p:nvPr>
        </p:nvSpPr>
        <p:spPr>
          <a:xfrm>
            <a:off x="731521" y="4560570"/>
            <a:ext cx="5852159" cy="4320540"/>
          </a:xfrm>
          <a:prstGeom prst="rect">
            <a:avLst/>
          </a:prstGeom>
        </p:spPr>
        <p:txBody>
          <a:bodyPr lIns="96645" tIns="96645" rIns="96645" bIns="9664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97726335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Shape 568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69" name="Shape 569"/>
          <p:cNvSpPr txBox="1">
            <a:spLocks noGrp="1"/>
          </p:cNvSpPr>
          <p:nvPr>
            <p:ph type="body" idx="1"/>
          </p:nvPr>
        </p:nvSpPr>
        <p:spPr>
          <a:xfrm>
            <a:off x="731521" y="4560570"/>
            <a:ext cx="5852159" cy="4320540"/>
          </a:xfrm>
          <a:prstGeom prst="rect">
            <a:avLst/>
          </a:prstGeom>
        </p:spPr>
        <p:txBody>
          <a:bodyPr lIns="96645" tIns="96645" rIns="96645" bIns="9664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06213263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Shape 577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78" name="Shape 578"/>
          <p:cNvSpPr txBox="1">
            <a:spLocks noGrp="1"/>
          </p:cNvSpPr>
          <p:nvPr>
            <p:ph type="body" idx="1"/>
          </p:nvPr>
        </p:nvSpPr>
        <p:spPr>
          <a:xfrm>
            <a:off x="731521" y="4560570"/>
            <a:ext cx="5852159" cy="4320540"/>
          </a:xfrm>
          <a:prstGeom prst="rect">
            <a:avLst/>
          </a:prstGeom>
        </p:spPr>
        <p:txBody>
          <a:bodyPr lIns="96645" tIns="96645" rIns="96645" bIns="9664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89491168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Shape 586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87" name="Shape 587"/>
          <p:cNvSpPr txBox="1">
            <a:spLocks noGrp="1"/>
          </p:cNvSpPr>
          <p:nvPr>
            <p:ph type="body" idx="1"/>
          </p:nvPr>
        </p:nvSpPr>
        <p:spPr>
          <a:xfrm>
            <a:off x="731521" y="4560570"/>
            <a:ext cx="5852159" cy="4320540"/>
          </a:xfrm>
          <a:prstGeom prst="rect">
            <a:avLst/>
          </a:prstGeom>
        </p:spPr>
        <p:txBody>
          <a:bodyPr lIns="96645" tIns="96645" rIns="96645" bIns="9664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84038485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Shape 592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93" name="Shape 593"/>
          <p:cNvSpPr txBox="1">
            <a:spLocks noGrp="1"/>
          </p:cNvSpPr>
          <p:nvPr>
            <p:ph type="body" idx="1"/>
          </p:nvPr>
        </p:nvSpPr>
        <p:spPr>
          <a:xfrm>
            <a:off x="731521" y="4560570"/>
            <a:ext cx="5852159" cy="4320540"/>
          </a:xfrm>
          <a:prstGeom prst="rect">
            <a:avLst/>
          </a:prstGeom>
        </p:spPr>
        <p:txBody>
          <a:bodyPr lIns="96645" tIns="96645" rIns="96645" bIns="9664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47411908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Shape 600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01" name="Shape 601"/>
          <p:cNvSpPr txBox="1">
            <a:spLocks noGrp="1"/>
          </p:cNvSpPr>
          <p:nvPr>
            <p:ph type="body" idx="1"/>
          </p:nvPr>
        </p:nvSpPr>
        <p:spPr>
          <a:xfrm>
            <a:off x="731521" y="4560570"/>
            <a:ext cx="5852159" cy="4320540"/>
          </a:xfrm>
          <a:prstGeom prst="rect">
            <a:avLst/>
          </a:prstGeom>
        </p:spPr>
        <p:txBody>
          <a:bodyPr lIns="96645" tIns="96645" rIns="96645" bIns="9664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5377823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Shape 612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13" name="Shape 613"/>
          <p:cNvSpPr txBox="1">
            <a:spLocks noGrp="1"/>
          </p:cNvSpPr>
          <p:nvPr>
            <p:ph type="body" idx="1"/>
          </p:nvPr>
        </p:nvSpPr>
        <p:spPr>
          <a:xfrm>
            <a:off x="731521" y="4560570"/>
            <a:ext cx="5852159" cy="4320540"/>
          </a:xfrm>
          <a:prstGeom prst="rect">
            <a:avLst/>
          </a:prstGeom>
        </p:spPr>
        <p:txBody>
          <a:bodyPr lIns="96645" tIns="96645" rIns="96645" bIns="9664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84700821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Shape 624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25" name="Shape 625"/>
          <p:cNvSpPr txBox="1">
            <a:spLocks noGrp="1"/>
          </p:cNvSpPr>
          <p:nvPr>
            <p:ph type="body" idx="1"/>
          </p:nvPr>
        </p:nvSpPr>
        <p:spPr>
          <a:xfrm>
            <a:off x="731521" y="4560570"/>
            <a:ext cx="5852159" cy="4320540"/>
          </a:xfrm>
          <a:prstGeom prst="rect">
            <a:avLst/>
          </a:prstGeom>
        </p:spPr>
        <p:txBody>
          <a:bodyPr lIns="96645" tIns="96645" rIns="96645" bIns="9664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99239732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Shape 638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39" name="Shape 639"/>
          <p:cNvSpPr txBox="1">
            <a:spLocks noGrp="1"/>
          </p:cNvSpPr>
          <p:nvPr>
            <p:ph type="body" idx="1"/>
          </p:nvPr>
        </p:nvSpPr>
        <p:spPr>
          <a:xfrm>
            <a:off x="731521" y="4560570"/>
            <a:ext cx="5852159" cy="4320540"/>
          </a:xfrm>
          <a:prstGeom prst="rect">
            <a:avLst/>
          </a:prstGeom>
        </p:spPr>
        <p:txBody>
          <a:bodyPr lIns="96645" tIns="96645" rIns="96645" bIns="9664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33414886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Shape 653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54" name="Shape 654"/>
          <p:cNvSpPr txBox="1">
            <a:spLocks noGrp="1"/>
          </p:cNvSpPr>
          <p:nvPr>
            <p:ph type="body" idx="1"/>
          </p:nvPr>
        </p:nvSpPr>
        <p:spPr>
          <a:xfrm>
            <a:off x="731521" y="4560570"/>
            <a:ext cx="5852159" cy="4320540"/>
          </a:xfrm>
          <a:prstGeom prst="rect">
            <a:avLst/>
          </a:prstGeom>
        </p:spPr>
        <p:txBody>
          <a:bodyPr lIns="96645" tIns="96645" rIns="96645" bIns="9664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893205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731521" y="4560570"/>
            <a:ext cx="5852159" cy="4320540"/>
          </a:xfrm>
          <a:prstGeom prst="rect">
            <a:avLst/>
          </a:prstGeom>
        </p:spPr>
        <p:txBody>
          <a:bodyPr lIns="96645" tIns="96645" rIns="96645" bIns="9664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71942273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Shape 661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62" name="Shape 662"/>
          <p:cNvSpPr txBox="1">
            <a:spLocks noGrp="1"/>
          </p:cNvSpPr>
          <p:nvPr>
            <p:ph type="body" idx="1"/>
          </p:nvPr>
        </p:nvSpPr>
        <p:spPr>
          <a:xfrm>
            <a:off x="731521" y="4560570"/>
            <a:ext cx="5852159" cy="4320540"/>
          </a:xfrm>
          <a:prstGeom prst="rect">
            <a:avLst/>
          </a:prstGeom>
        </p:spPr>
        <p:txBody>
          <a:bodyPr lIns="96645" tIns="96645" rIns="96645" bIns="9664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12542556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Shape 667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68" name="Shape 668"/>
          <p:cNvSpPr txBox="1">
            <a:spLocks noGrp="1"/>
          </p:cNvSpPr>
          <p:nvPr>
            <p:ph type="body" idx="1"/>
          </p:nvPr>
        </p:nvSpPr>
        <p:spPr>
          <a:xfrm>
            <a:off x="731521" y="4560570"/>
            <a:ext cx="5852159" cy="4320540"/>
          </a:xfrm>
          <a:prstGeom prst="rect">
            <a:avLst/>
          </a:prstGeom>
        </p:spPr>
        <p:txBody>
          <a:bodyPr lIns="96645" tIns="96645" rIns="96645" bIns="9664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93018555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Shape 673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74" name="Shape 674"/>
          <p:cNvSpPr txBox="1">
            <a:spLocks noGrp="1"/>
          </p:cNvSpPr>
          <p:nvPr>
            <p:ph type="body" idx="1"/>
          </p:nvPr>
        </p:nvSpPr>
        <p:spPr>
          <a:xfrm>
            <a:off x="731521" y="4560570"/>
            <a:ext cx="5852159" cy="4320540"/>
          </a:xfrm>
          <a:prstGeom prst="rect">
            <a:avLst/>
          </a:prstGeom>
        </p:spPr>
        <p:txBody>
          <a:bodyPr lIns="96645" tIns="96645" rIns="96645" bIns="9664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85649866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Shape 679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80" name="Shape 680"/>
          <p:cNvSpPr txBox="1">
            <a:spLocks noGrp="1"/>
          </p:cNvSpPr>
          <p:nvPr>
            <p:ph type="body" idx="1"/>
          </p:nvPr>
        </p:nvSpPr>
        <p:spPr>
          <a:xfrm>
            <a:off x="731521" y="4560570"/>
            <a:ext cx="5852159" cy="4320540"/>
          </a:xfrm>
          <a:prstGeom prst="rect">
            <a:avLst/>
          </a:prstGeom>
        </p:spPr>
        <p:txBody>
          <a:bodyPr lIns="96645" tIns="96645" rIns="96645" bIns="9664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56977620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Shape 685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86" name="Shape 686"/>
          <p:cNvSpPr txBox="1">
            <a:spLocks noGrp="1"/>
          </p:cNvSpPr>
          <p:nvPr>
            <p:ph type="body" idx="1"/>
          </p:nvPr>
        </p:nvSpPr>
        <p:spPr>
          <a:xfrm>
            <a:off x="731521" y="4560570"/>
            <a:ext cx="5852159" cy="4320540"/>
          </a:xfrm>
          <a:prstGeom prst="rect">
            <a:avLst/>
          </a:prstGeom>
        </p:spPr>
        <p:txBody>
          <a:bodyPr lIns="96645" tIns="96645" rIns="96645" bIns="9664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76050464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Shape 691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92" name="Shape 692"/>
          <p:cNvSpPr txBox="1">
            <a:spLocks noGrp="1"/>
          </p:cNvSpPr>
          <p:nvPr>
            <p:ph type="body" idx="1"/>
          </p:nvPr>
        </p:nvSpPr>
        <p:spPr>
          <a:xfrm>
            <a:off x="731521" y="4560570"/>
            <a:ext cx="5852159" cy="4320540"/>
          </a:xfrm>
          <a:prstGeom prst="rect">
            <a:avLst/>
          </a:prstGeom>
        </p:spPr>
        <p:txBody>
          <a:bodyPr lIns="96645" tIns="96645" rIns="96645" bIns="9664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05583784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Shape 661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62" name="Shape 662"/>
          <p:cNvSpPr txBox="1">
            <a:spLocks noGrp="1"/>
          </p:cNvSpPr>
          <p:nvPr>
            <p:ph type="body" idx="1"/>
          </p:nvPr>
        </p:nvSpPr>
        <p:spPr>
          <a:xfrm>
            <a:off x="731521" y="4560570"/>
            <a:ext cx="5852159" cy="4320540"/>
          </a:xfrm>
          <a:prstGeom prst="rect">
            <a:avLst/>
          </a:prstGeom>
        </p:spPr>
        <p:txBody>
          <a:bodyPr lIns="96645" tIns="96645" rIns="96645" bIns="9664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52328109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Shape 697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98" name="Shape 698"/>
          <p:cNvSpPr txBox="1">
            <a:spLocks noGrp="1"/>
          </p:cNvSpPr>
          <p:nvPr>
            <p:ph type="body" idx="1"/>
          </p:nvPr>
        </p:nvSpPr>
        <p:spPr>
          <a:xfrm>
            <a:off x="731521" y="4560570"/>
            <a:ext cx="5852159" cy="4320540"/>
          </a:xfrm>
          <a:prstGeom prst="rect">
            <a:avLst/>
          </a:prstGeom>
        </p:spPr>
        <p:txBody>
          <a:bodyPr lIns="96645" tIns="96645" rIns="96645" bIns="9664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09190495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82555F1-C80D-4431-ACA0-3DD6C25BD5DE}" type="slidenum">
              <a:rPr lang="en-CA"/>
              <a:pPr/>
              <a:t>93</a:t>
            </a:fld>
            <a:endParaRPr lang="en-CA"/>
          </a:p>
        </p:txBody>
      </p:sp>
      <p:sp>
        <p:nvSpPr>
          <p:cNvPr id="3788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93738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360" y="4342535"/>
            <a:ext cx="5486681" cy="403225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253238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ED6321F-A8E2-4CB1-AB45-5D329BE93BE4}" type="slidenum">
              <a:rPr lang="en-CA"/>
              <a:pPr/>
              <a:t>94</a:t>
            </a:fld>
            <a:endParaRPr lang="en-CA"/>
          </a:p>
        </p:txBody>
      </p:sp>
      <p:sp>
        <p:nvSpPr>
          <p:cNvPr id="3891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93738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360" y="4342535"/>
            <a:ext cx="5486681" cy="403225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47022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731521" y="4560570"/>
            <a:ext cx="5852159" cy="4320540"/>
          </a:xfrm>
          <a:prstGeom prst="rect">
            <a:avLst/>
          </a:prstGeom>
        </p:spPr>
        <p:txBody>
          <a:bodyPr lIns="96645" tIns="96645" rIns="96645" bIns="9664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13507105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53C2E86-5633-463D-B889-7CF35040548E}" type="slidenum">
              <a:rPr lang="en-CA"/>
              <a:pPr/>
              <a:t>95</a:t>
            </a:fld>
            <a:endParaRPr lang="en-CA"/>
          </a:p>
        </p:txBody>
      </p:sp>
      <p:sp>
        <p:nvSpPr>
          <p:cNvPr id="4403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93738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360" y="4342535"/>
            <a:ext cx="5486681" cy="403225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417923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53C2E86-5633-463D-B889-7CF35040548E}" type="slidenum">
              <a:rPr lang="en-CA"/>
              <a:pPr/>
              <a:t>96</a:t>
            </a:fld>
            <a:endParaRPr lang="en-CA"/>
          </a:p>
        </p:txBody>
      </p:sp>
      <p:sp>
        <p:nvSpPr>
          <p:cNvPr id="4403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93738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360" y="4342535"/>
            <a:ext cx="5486681" cy="403225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8836664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53C2E86-5633-463D-B889-7CF35040548E}" type="slidenum">
              <a:rPr lang="en-CA"/>
              <a:pPr/>
              <a:t>97</a:t>
            </a:fld>
            <a:endParaRPr lang="en-CA"/>
          </a:p>
        </p:txBody>
      </p:sp>
      <p:sp>
        <p:nvSpPr>
          <p:cNvPr id="4403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93738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360" y="4342535"/>
            <a:ext cx="5486681" cy="403225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795045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53C2E86-5633-463D-B889-7CF35040548E}" type="slidenum">
              <a:rPr lang="en-CA"/>
              <a:pPr/>
              <a:t>98</a:t>
            </a:fld>
            <a:endParaRPr lang="en-CA"/>
          </a:p>
        </p:txBody>
      </p:sp>
      <p:sp>
        <p:nvSpPr>
          <p:cNvPr id="4403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93738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360" y="4342535"/>
            <a:ext cx="5486681" cy="403225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1435183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53C2E86-5633-463D-B889-7CF35040548E}" type="slidenum">
              <a:rPr lang="en-CA"/>
              <a:pPr/>
              <a:t>99</a:t>
            </a:fld>
            <a:endParaRPr lang="en-CA"/>
          </a:p>
        </p:txBody>
      </p:sp>
      <p:sp>
        <p:nvSpPr>
          <p:cNvPr id="4403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93738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360" y="4342535"/>
            <a:ext cx="5486681" cy="403225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8463592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53C2E86-5633-463D-B889-7CF35040548E}" type="slidenum">
              <a:rPr lang="en-CA"/>
              <a:pPr/>
              <a:t>100</a:t>
            </a:fld>
            <a:endParaRPr lang="en-CA"/>
          </a:p>
        </p:txBody>
      </p:sp>
      <p:sp>
        <p:nvSpPr>
          <p:cNvPr id="4403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93738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360" y="4342535"/>
            <a:ext cx="5486681" cy="403225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7010132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53C2E86-5633-463D-B889-7CF35040548E}" type="slidenum">
              <a:rPr lang="en-CA"/>
              <a:pPr/>
              <a:t>101</a:t>
            </a:fld>
            <a:endParaRPr lang="en-CA"/>
          </a:p>
        </p:txBody>
      </p:sp>
      <p:sp>
        <p:nvSpPr>
          <p:cNvPr id="4403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93738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360" y="4342535"/>
            <a:ext cx="5486681" cy="403225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750078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04E88C9-DC51-4B82-9055-01262E2D84BD}" type="slidenum">
              <a:rPr lang="en-US" smtClean="0"/>
              <a:pPr/>
              <a:t>102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96486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731521" y="4560570"/>
            <a:ext cx="5852159" cy="4320540"/>
          </a:xfrm>
          <a:prstGeom prst="rect">
            <a:avLst/>
          </a:prstGeom>
        </p:spPr>
        <p:txBody>
          <a:bodyPr lIns="96645" tIns="96645" rIns="96645" bIns="9664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816345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15098-3F8B-4749-BA74-D1FCE1679303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16402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15098-3F8B-4749-BA74-D1FCE1679303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4377720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15098-3F8B-4749-BA74-D1FCE1679303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4544616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96980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15098-3F8B-4749-BA74-D1FCE1679303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4109829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15098-3F8B-4749-BA74-D1FCE1679303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11364040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15098-3F8B-4749-BA74-D1FCE1679303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78104337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15098-3F8B-4749-BA74-D1FCE1679303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3384272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15098-3F8B-4749-BA74-D1FCE1679303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81021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15098-3F8B-4749-BA74-D1FCE1679303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83273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15098-3F8B-4749-BA74-D1FCE1679303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97626763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15098-3F8B-4749-BA74-D1FCE1679303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35029972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E15098-3F8B-4749-BA74-D1FCE1679303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64814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6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6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6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spreadsheets/d/17GBN9tYeD2HO1K8wxNmc37XxwZMzBUApxFZflZAgEg8/edit#gid=0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4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6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3.png"/><Relationship Id="rId5" Type="http://schemas.openxmlformats.org/officeDocument/2006/relationships/image" Target="../media/image34.png"/><Relationship Id="rId4" Type="http://schemas.openxmlformats.org/officeDocument/2006/relationships/image" Target="../media/image36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8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0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1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6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3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3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5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6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6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6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6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6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Lexical Semantics</a:t>
            </a:r>
          </a:p>
        </p:txBody>
      </p:sp>
      <p:sp>
        <p:nvSpPr>
          <p:cNvPr id="31" name="Shape 31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/>
              <a:t>16 </a:t>
            </a:r>
            <a:r>
              <a:rPr lang="en-US" dirty="0"/>
              <a:t>March 2018</a:t>
            </a:r>
            <a:endParaRPr lang="en" dirty="0"/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Senses (or concepts)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Semantic representation of a term</a:t>
            </a:r>
          </a:p>
        </p:txBody>
      </p:sp>
      <p:pic>
        <p:nvPicPr>
          <p:cNvPr id="4" name="Shape 6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477120" y="2350114"/>
            <a:ext cx="2025725" cy="16222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 flipH="1">
            <a:off x="3753975" y="3062990"/>
            <a:ext cx="12183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dog = </a:t>
            </a:r>
          </a:p>
        </p:txBody>
      </p:sp>
    </p:spTree>
    <p:extLst>
      <p:ext uri="{BB962C8B-B14F-4D97-AF65-F5344CB8AC3E}">
        <p14:creationId xmlns:p14="http://schemas.microsoft.com/office/powerpoint/2010/main" val="688196532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/>
          </p:nvPr>
        </p:nvSpPr>
        <p:spPr>
          <a:xfrm>
            <a:off x="1485361" y="8642"/>
            <a:ext cx="6171120" cy="858691"/>
          </a:xfrm>
          <a:ln/>
        </p:spPr>
        <p:txBody>
          <a:bodyPr vert="horz" lIns="62209" tIns="26402" rIns="62209" bIns="31105" rtlCol="0" anchor="ctr">
            <a:normAutofit/>
          </a:bodyPr>
          <a:lstStyle/>
          <a:p>
            <a:pPr>
              <a:tabLst>
                <a:tab pos="492488" algn="l"/>
                <a:tab pos="984974" algn="l"/>
                <a:tab pos="1477462" algn="l"/>
                <a:tab pos="1969949" algn="l"/>
                <a:tab pos="2462436" algn="l"/>
                <a:tab pos="2954924" algn="l"/>
                <a:tab pos="3447411" algn="l"/>
                <a:tab pos="3939899" algn="l"/>
                <a:tab pos="4432385" algn="l"/>
                <a:tab pos="4924873" algn="l"/>
                <a:tab pos="5417360" algn="l"/>
                <a:tab pos="5909847" algn="l"/>
              </a:tabLst>
            </a:pPr>
            <a:r>
              <a:rPr lang="en-CA" dirty="0" err="1">
                <a:latin typeface="Gill Sans MT" pitchFamily="34" charset="0"/>
              </a:rPr>
              <a:t>SenseRelate</a:t>
            </a:r>
            <a:r>
              <a:rPr lang="en-CA" dirty="0">
                <a:latin typeface="Gill Sans MT" pitchFamily="34" charset="0"/>
              </a:rPr>
              <a:t> example</a:t>
            </a:r>
          </a:p>
        </p:txBody>
      </p:sp>
      <p:sp>
        <p:nvSpPr>
          <p:cNvPr id="14343" name="Line 7"/>
          <p:cNvSpPr>
            <a:spLocks noChangeShapeType="1"/>
          </p:cNvSpPr>
          <p:nvPr/>
        </p:nvSpPr>
        <p:spPr bwMode="auto">
          <a:xfrm>
            <a:off x="3200401" y="2992994"/>
            <a:ext cx="268920" cy="1170843"/>
          </a:xfrm>
          <a:prstGeom prst="line">
            <a:avLst/>
          </a:prstGeom>
          <a:noFill/>
          <a:ln w="360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lIns="62209" tIns="31105" rIns="62209" bIns="31105"/>
          <a:lstStyle/>
          <a:p>
            <a:endParaRPr lang="en-US" sz="1050">
              <a:latin typeface="Gill Sans MT" pitchFamily="34" charset="0"/>
            </a:endParaRPr>
          </a:p>
        </p:txBody>
      </p:sp>
      <p:sp>
        <p:nvSpPr>
          <p:cNvPr id="14344" name="Line 8"/>
          <p:cNvSpPr>
            <a:spLocks noChangeShapeType="1"/>
          </p:cNvSpPr>
          <p:nvPr/>
        </p:nvSpPr>
        <p:spPr bwMode="auto">
          <a:xfrm>
            <a:off x="3200401" y="2987594"/>
            <a:ext cx="1616760" cy="1298297"/>
          </a:xfrm>
          <a:prstGeom prst="line">
            <a:avLst/>
          </a:prstGeom>
          <a:noFill/>
          <a:ln w="360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lIns="62209" tIns="31105" rIns="62209" bIns="31105"/>
          <a:lstStyle/>
          <a:p>
            <a:endParaRPr lang="en-US" sz="1050">
              <a:latin typeface="Gill Sans MT" pitchFamily="34" charset="0"/>
            </a:endParaRPr>
          </a:p>
        </p:txBody>
      </p:sp>
      <p:sp>
        <p:nvSpPr>
          <p:cNvPr id="14345" name="Line 9"/>
          <p:cNvSpPr>
            <a:spLocks noChangeShapeType="1"/>
          </p:cNvSpPr>
          <p:nvPr/>
        </p:nvSpPr>
        <p:spPr bwMode="auto">
          <a:xfrm>
            <a:off x="3175560" y="2962753"/>
            <a:ext cx="3232440" cy="1323139"/>
          </a:xfrm>
          <a:prstGeom prst="line">
            <a:avLst/>
          </a:prstGeom>
          <a:noFill/>
          <a:ln w="360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lIns="62209" tIns="31105" rIns="62209" bIns="31105"/>
          <a:lstStyle/>
          <a:p>
            <a:endParaRPr lang="en-US" sz="1050">
              <a:latin typeface="Gill Sans MT" pitchFamily="34" charset="0"/>
            </a:endParaRPr>
          </a:p>
        </p:txBody>
      </p:sp>
      <p:sp>
        <p:nvSpPr>
          <p:cNvPr id="14346" name="Line 10"/>
          <p:cNvSpPr>
            <a:spLocks noChangeShapeType="1"/>
          </p:cNvSpPr>
          <p:nvPr/>
        </p:nvSpPr>
        <p:spPr bwMode="auto">
          <a:xfrm flipH="1">
            <a:off x="3713400" y="2968152"/>
            <a:ext cx="1693440" cy="1317738"/>
          </a:xfrm>
          <a:prstGeom prst="line">
            <a:avLst/>
          </a:prstGeom>
          <a:noFill/>
          <a:ln w="36000">
            <a:solidFill>
              <a:srgbClr val="000000"/>
            </a:solidFill>
            <a:prstDash val="sysDashDotDot"/>
            <a:round/>
            <a:headEnd/>
            <a:tailEnd type="triangle" w="med" len="med"/>
          </a:ln>
          <a:effectLst/>
        </p:spPr>
        <p:txBody>
          <a:bodyPr lIns="62209" tIns="31105" rIns="62209" bIns="31105"/>
          <a:lstStyle/>
          <a:p>
            <a:endParaRPr lang="en-US" sz="1050">
              <a:latin typeface="Gill Sans MT" pitchFamily="34" charset="0"/>
            </a:endParaRPr>
          </a:p>
        </p:txBody>
      </p:sp>
      <p:sp>
        <p:nvSpPr>
          <p:cNvPr id="14347" name="Line 11"/>
          <p:cNvSpPr>
            <a:spLocks noChangeShapeType="1"/>
          </p:cNvSpPr>
          <p:nvPr/>
        </p:nvSpPr>
        <p:spPr bwMode="auto">
          <a:xfrm flipH="1">
            <a:off x="5060160" y="3016758"/>
            <a:ext cx="322920" cy="1147081"/>
          </a:xfrm>
          <a:prstGeom prst="line">
            <a:avLst/>
          </a:prstGeom>
          <a:noFill/>
          <a:ln w="36000">
            <a:solidFill>
              <a:srgbClr val="000000"/>
            </a:solidFill>
            <a:prstDash val="sysDashDotDot"/>
            <a:round/>
            <a:headEnd/>
            <a:tailEnd type="triangle" w="med" len="med"/>
          </a:ln>
          <a:effectLst/>
        </p:spPr>
        <p:txBody>
          <a:bodyPr lIns="62209" tIns="31105" rIns="62209" bIns="31105"/>
          <a:lstStyle/>
          <a:p>
            <a:endParaRPr lang="en-US" sz="1050">
              <a:latin typeface="Gill Sans MT" pitchFamily="34" charset="0"/>
            </a:endParaRPr>
          </a:p>
        </p:txBody>
      </p:sp>
      <p:sp>
        <p:nvSpPr>
          <p:cNvPr id="14348" name="Line 12"/>
          <p:cNvSpPr>
            <a:spLocks noChangeShapeType="1"/>
          </p:cNvSpPr>
          <p:nvPr/>
        </p:nvSpPr>
        <p:spPr bwMode="auto">
          <a:xfrm>
            <a:off x="5406841" y="2968152"/>
            <a:ext cx="1247400" cy="1317738"/>
          </a:xfrm>
          <a:prstGeom prst="line">
            <a:avLst/>
          </a:prstGeom>
          <a:noFill/>
          <a:ln w="36000">
            <a:solidFill>
              <a:srgbClr val="000000"/>
            </a:solidFill>
            <a:prstDash val="sysDashDotDot"/>
            <a:round/>
            <a:headEnd/>
            <a:tailEnd type="triangle" w="med" len="med"/>
          </a:ln>
          <a:effectLst/>
        </p:spPr>
        <p:txBody>
          <a:bodyPr lIns="62209" tIns="31105" rIns="62209" bIns="31105"/>
          <a:lstStyle/>
          <a:p>
            <a:endParaRPr lang="en-US" sz="1050">
              <a:latin typeface="Gill Sans MT" pitchFamily="34" charset="0"/>
            </a:endParaRPr>
          </a:p>
        </p:txBody>
      </p:sp>
      <p:sp>
        <p:nvSpPr>
          <p:cNvPr id="14349" name="Text Box 13"/>
          <p:cNvSpPr txBox="1">
            <a:spLocks noChangeArrowheads="1"/>
          </p:cNvSpPr>
          <p:nvPr/>
        </p:nvSpPr>
        <p:spPr bwMode="auto">
          <a:xfrm>
            <a:off x="2873160" y="3184176"/>
            <a:ext cx="424440" cy="367238"/>
          </a:xfrm>
          <a:prstGeom prst="rect">
            <a:avLst/>
          </a:prstGeom>
          <a:noFill/>
          <a:ln w="9525">
            <a:noFill/>
            <a:round/>
            <a:headEnd type="triangle" w="med" len="med"/>
            <a:tailEnd/>
          </a:ln>
          <a:effectLst/>
        </p:spPr>
        <p:txBody>
          <a:bodyPr wrap="none" lIns="61229" tIns="41416" rIns="61229" bIns="30615"/>
          <a:lstStyle/>
          <a:p>
            <a:r>
              <a:rPr lang="en-CA" sz="1050" b="1">
                <a:latin typeface="Gill Sans MT" pitchFamily="34" charset="0"/>
                <a:ea typeface="DejaVu Sans" charset="0"/>
                <a:cs typeface="DejaVu Sans" charset="0"/>
              </a:rPr>
              <a:t>0.09</a:t>
            </a:r>
          </a:p>
        </p:txBody>
      </p:sp>
      <p:sp>
        <p:nvSpPr>
          <p:cNvPr id="14350" name="Text Box 14"/>
          <p:cNvSpPr txBox="1">
            <a:spLocks noChangeArrowheads="1"/>
          </p:cNvSpPr>
          <p:nvPr/>
        </p:nvSpPr>
        <p:spPr bwMode="auto">
          <a:xfrm>
            <a:off x="3290040" y="3306228"/>
            <a:ext cx="424440" cy="263548"/>
          </a:xfrm>
          <a:prstGeom prst="rect">
            <a:avLst/>
          </a:prstGeom>
          <a:noFill/>
          <a:ln w="9525">
            <a:noFill/>
            <a:round/>
            <a:headEnd type="triangle" w="med" len="med"/>
            <a:tailEnd/>
          </a:ln>
          <a:effectLst/>
        </p:spPr>
        <p:txBody>
          <a:bodyPr wrap="none" lIns="61229" tIns="41416" rIns="61229" bIns="30615"/>
          <a:lstStyle/>
          <a:p>
            <a:r>
              <a:rPr lang="en-CA" sz="1050" b="1">
                <a:latin typeface="Gill Sans MT" pitchFamily="34" charset="0"/>
                <a:ea typeface="DejaVu Sans" charset="0"/>
                <a:cs typeface="DejaVu Sans" charset="0"/>
              </a:rPr>
              <a:t>0.16</a:t>
            </a:r>
          </a:p>
        </p:txBody>
      </p:sp>
      <p:sp>
        <p:nvSpPr>
          <p:cNvPr id="14351" name="Text Box 15"/>
          <p:cNvSpPr txBox="1">
            <a:spLocks noChangeArrowheads="1"/>
          </p:cNvSpPr>
          <p:nvPr/>
        </p:nvSpPr>
        <p:spPr bwMode="auto">
          <a:xfrm>
            <a:off x="3689640" y="2988676"/>
            <a:ext cx="416880" cy="367238"/>
          </a:xfrm>
          <a:prstGeom prst="rect">
            <a:avLst/>
          </a:prstGeom>
          <a:noFill/>
          <a:ln w="9525">
            <a:noFill/>
            <a:round/>
            <a:headEnd type="triangle" w="med" len="med"/>
            <a:tailEnd/>
          </a:ln>
          <a:effectLst/>
        </p:spPr>
        <p:txBody>
          <a:bodyPr wrap="none" lIns="61229" tIns="41416" rIns="61229" bIns="30615"/>
          <a:lstStyle/>
          <a:p>
            <a:r>
              <a:rPr lang="en-CA" sz="1050" b="1">
                <a:latin typeface="Gill Sans MT" pitchFamily="34" charset="0"/>
                <a:ea typeface="DejaVu Sans" charset="0"/>
                <a:cs typeface="DejaVu Sans" charset="0"/>
              </a:rPr>
              <a:t>0.11</a:t>
            </a:r>
          </a:p>
        </p:txBody>
      </p:sp>
      <p:sp>
        <p:nvSpPr>
          <p:cNvPr id="14352" name="Text Box 16"/>
          <p:cNvSpPr txBox="1">
            <a:spLocks noChangeArrowheads="1"/>
          </p:cNvSpPr>
          <p:nvPr/>
        </p:nvSpPr>
        <p:spPr bwMode="auto">
          <a:xfrm>
            <a:off x="4808520" y="3306229"/>
            <a:ext cx="424440" cy="268948"/>
          </a:xfrm>
          <a:prstGeom prst="rect">
            <a:avLst/>
          </a:prstGeom>
          <a:noFill/>
          <a:ln w="9525">
            <a:noFill/>
            <a:round/>
            <a:headEnd type="triangle" w="med" len="med"/>
            <a:tailEnd/>
          </a:ln>
          <a:effectLst/>
        </p:spPr>
        <p:txBody>
          <a:bodyPr wrap="none" lIns="61229" tIns="41416" rIns="61229" bIns="30615"/>
          <a:lstStyle/>
          <a:p>
            <a:r>
              <a:rPr lang="en-CA" sz="1050" b="1">
                <a:latin typeface="Gill Sans MT" pitchFamily="34" charset="0"/>
                <a:ea typeface="DejaVu Sans" charset="0"/>
                <a:cs typeface="DejaVu Sans" charset="0"/>
              </a:rPr>
              <a:t>0.09</a:t>
            </a:r>
          </a:p>
        </p:txBody>
      </p:sp>
      <p:sp>
        <p:nvSpPr>
          <p:cNvPr id="14353" name="Text Box 17"/>
          <p:cNvSpPr txBox="1">
            <a:spLocks noChangeArrowheads="1"/>
          </p:cNvSpPr>
          <p:nvPr/>
        </p:nvSpPr>
        <p:spPr bwMode="auto">
          <a:xfrm>
            <a:off x="5249160" y="3282466"/>
            <a:ext cx="424440" cy="235465"/>
          </a:xfrm>
          <a:prstGeom prst="rect">
            <a:avLst/>
          </a:prstGeom>
          <a:noFill/>
          <a:ln w="9525">
            <a:noFill/>
            <a:round/>
            <a:headEnd type="triangle" w="med" len="med"/>
            <a:tailEnd/>
          </a:ln>
          <a:effectLst/>
        </p:spPr>
        <p:txBody>
          <a:bodyPr wrap="none" lIns="61229" tIns="41416" rIns="61229" bIns="30615"/>
          <a:lstStyle/>
          <a:p>
            <a:r>
              <a:rPr lang="en-CA" sz="1050" b="1">
                <a:latin typeface="Gill Sans MT" pitchFamily="34" charset="0"/>
                <a:ea typeface="DejaVu Sans" charset="0"/>
                <a:cs typeface="DejaVu Sans" charset="0"/>
              </a:rPr>
              <a:t>0.05</a:t>
            </a:r>
          </a:p>
        </p:txBody>
      </p:sp>
      <p:sp>
        <p:nvSpPr>
          <p:cNvPr id="14354" name="Text Box 18"/>
          <p:cNvSpPr txBox="1">
            <a:spLocks noChangeArrowheads="1"/>
          </p:cNvSpPr>
          <p:nvPr/>
        </p:nvSpPr>
        <p:spPr bwMode="auto">
          <a:xfrm>
            <a:off x="5747760" y="3134226"/>
            <a:ext cx="424440" cy="237625"/>
          </a:xfrm>
          <a:prstGeom prst="rect">
            <a:avLst/>
          </a:prstGeom>
          <a:noFill/>
          <a:ln w="9525">
            <a:noFill/>
            <a:round/>
            <a:headEnd type="triangle" w="med" len="med"/>
            <a:tailEnd/>
          </a:ln>
          <a:effectLst/>
        </p:spPr>
        <p:txBody>
          <a:bodyPr wrap="none" lIns="61229" tIns="41416" rIns="61229" bIns="30615"/>
          <a:lstStyle/>
          <a:p>
            <a:r>
              <a:rPr lang="en-CA" sz="1050" b="1" dirty="0">
                <a:latin typeface="Gill Sans MT" pitchFamily="34" charset="0"/>
                <a:ea typeface="DejaVu Sans" charset="0"/>
                <a:cs typeface="DejaVu Sans" charset="0"/>
              </a:rPr>
              <a:t>0.04</a:t>
            </a:r>
          </a:p>
        </p:txBody>
      </p:sp>
      <p:sp>
        <p:nvSpPr>
          <p:cNvPr id="14361" name="Text Box 25"/>
          <p:cNvSpPr txBox="1">
            <a:spLocks noChangeArrowheads="1"/>
          </p:cNvSpPr>
          <p:nvPr/>
        </p:nvSpPr>
        <p:spPr bwMode="auto">
          <a:xfrm>
            <a:off x="2220840" y="823046"/>
            <a:ext cx="4536000" cy="523856"/>
          </a:xfrm>
          <a:prstGeom prst="rect">
            <a:avLst/>
          </a:prstGeom>
          <a:noFill/>
          <a:ln w="72000">
            <a:noFill/>
            <a:round/>
            <a:headEnd type="triangle" w="med" len="med"/>
            <a:tailEnd/>
          </a:ln>
          <a:effectLst/>
        </p:spPr>
        <p:txBody>
          <a:bodyPr wrap="none" lIns="61229" tIns="45016" rIns="61229" bIns="30615"/>
          <a:lstStyle/>
          <a:p>
            <a:pPr algn="ctr">
              <a:tabLst>
                <a:tab pos="492488" algn="l"/>
                <a:tab pos="984974" algn="l"/>
                <a:tab pos="1477462" algn="l"/>
                <a:tab pos="1969949" algn="l"/>
                <a:tab pos="2462436" algn="l"/>
                <a:tab pos="2954924" algn="l"/>
                <a:tab pos="3447411" algn="l"/>
                <a:tab pos="3939899" algn="l"/>
                <a:tab pos="4432385" algn="l"/>
              </a:tabLst>
            </a:pPr>
            <a:r>
              <a:rPr lang="en-CA" sz="1650" b="1" dirty="0" err="1">
                <a:latin typeface="Gill Sans MT" pitchFamily="34" charset="0"/>
                <a:ea typeface="DejaVu Sans" charset="0"/>
                <a:cs typeface="DejaVu Sans" charset="0"/>
              </a:rPr>
              <a:t>Busprione</a:t>
            </a:r>
            <a:r>
              <a:rPr lang="en-CA" sz="1650" b="1" dirty="0">
                <a:latin typeface="Gill Sans MT" pitchFamily="34" charset="0"/>
                <a:ea typeface="DejaVu Sans" charset="0"/>
                <a:cs typeface="DejaVu Sans" charset="0"/>
              </a:rPr>
              <a:t> attenuates </a:t>
            </a:r>
            <a:r>
              <a:rPr lang="en-CA" sz="1650" b="1" dirty="0">
                <a:solidFill>
                  <a:schemeClr val="accent4"/>
                </a:solidFill>
                <a:latin typeface="Gill Sans MT" pitchFamily="34" charset="0"/>
                <a:ea typeface="DejaVu Sans" charset="0"/>
                <a:cs typeface="DejaVu Sans" charset="0"/>
              </a:rPr>
              <a:t>tolerance</a:t>
            </a:r>
            <a:r>
              <a:rPr lang="en-CA" sz="1650" b="1" dirty="0">
                <a:latin typeface="Gill Sans MT" pitchFamily="34" charset="0"/>
                <a:ea typeface="DejaVu Sans" charset="0"/>
                <a:cs typeface="DejaVu Sans" charset="0"/>
              </a:rPr>
              <a:t> to morphine </a:t>
            </a:r>
          </a:p>
          <a:p>
            <a:pPr algn="ctr">
              <a:tabLst>
                <a:tab pos="492488" algn="l"/>
                <a:tab pos="984974" algn="l"/>
                <a:tab pos="1477462" algn="l"/>
                <a:tab pos="1969949" algn="l"/>
                <a:tab pos="2462436" algn="l"/>
                <a:tab pos="2954924" algn="l"/>
                <a:tab pos="3447411" algn="l"/>
                <a:tab pos="3939899" algn="l"/>
                <a:tab pos="4432385" algn="l"/>
              </a:tabLst>
            </a:pPr>
            <a:r>
              <a:rPr lang="en-CA" sz="1650" b="1" dirty="0">
                <a:latin typeface="Gill Sans MT" pitchFamily="34" charset="0"/>
                <a:ea typeface="DejaVu Sans" charset="0"/>
                <a:cs typeface="DejaVu Sans" charset="0"/>
              </a:rPr>
              <a:t>in mice with skin cancer</a:t>
            </a:r>
          </a:p>
        </p:txBody>
      </p:sp>
      <p:sp>
        <p:nvSpPr>
          <p:cNvPr id="14363" name="Line 27"/>
          <p:cNvSpPr>
            <a:spLocks noChangeShapeType="1"/>
          </p:cNvSpPr>
          <p:nvPr/>
        </p:nvSpPr>
        <p:spPr bwMode="auto">
          <a:xfrm flipH="1">
            <a:off x="2244600" y="2968152"/>
            <a:ext cx="3163320" cy="1195686"/>
          </a:xfrm>
          <a:prstGeom prst="line">
            <a:avLst/>
          </a:prstGeom>
          <a:noFill/>
          <a:ln w="36000">
            <a:solidFill>
              <a:srgbClr val="000000"/>
            </a:solidFill>
            <a:prstDash val="sysDashDotDot"/>
            <a:round/>
            <a:headEnd/>
            <a:tailEnd type="triangle" w="med" len="med"/>
          </a:ln>
          <a:effectLst/>
        </p:spPr>
        <p:txBody>
          <a:bodyPr lIns="62209" tIns="31105" rIns="62209" bIns="31105"/>
          <a:lstStyle/>
          <a:p>
            <a:endParaRPr lang="en-US" sz="1050">
              <a:latin typeface="Gill Sans MT" pitchFamily="34" charset="0"/>
            </a:endParaRPr>
          </a:p>
        </p:txBody>
      </p:sp>
      <p:sp>
        <p:nvSpPr>
          <p:cNvPr id="14364" name="Line 28"/>
          <p:cNvSpPr>
            <a:spLocks noChangeShapeType="1"/>
          </p:cNvSpPr>
          <p:nvPr/>
        </p:nvSpPr>
        <p:spPr bwMode="auto">
          <a:xfrm flipH="1">
            <a:off x="1876320" y="2992994"/>
            <a:ext cx="1325160" cy="1170843"/>
          </a:xfrm>
          <a:prstGeom prst="line">
            <a:avLst/>
          </a:prstGeom>
          <a:noFill/>
          <a:ln w="360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lIns="62209" tIns="31105" rIns="62209" bIns="31105"/>
          <a:lstStyle/>
          <a:p>
            <a:endParaRPr lang="en-US" sz="1050">
              <a:latin typeface="Gill Sans MT" pitchFamily="34" charset="0"/>
            </a:endParaRPr>
          </a:p>
        </p:txBody>
      </p:sp>
      <p:sp>
        <p:nvSpPr>
          <p:cNvPr id="14365" name="Text Box 29"/>
          <p:cNvSpPr txBox="1">
            <a:spLocks noChangeArrowheads="1"/>
          </p:cNvSpPr>
          <p:nvPr/>
        </p:nvSpPr>
        <p:spPr bwMode="auto">
          <a:xfrm>
            <a:off x="2400300" y="3118913"/>
            <a:ext cx="424440" cy="367238"/>
          </a:xfrm>
          <a:prstGeom prst="rect">
            <a:avLst/>
          </a:prstGeom>
          <a:noFill/>
          <a:ln w="9525">
            <a:noFill/>
            <a:round/>
            <a:headEnd type="triangle" w="med" len="med"/>
            <a:tailEnd/>
          </a:ln>
          <a:effectLst/>
        </p:spPr>
        <p:txBody>
          <a:bodyPr wrap="none" lIns="61229" tIns="41416" rIns="61229" bIns="30615"/>
          <a:lstStyle/>
          <a:p>
            <a:r>
              <a:rPr lang="en-CA" sz="1050" b="1" dirty="0">
                <a:latin typeface="Gill Sans MT" pitchFamily="34" charset="0"/>
                <a:ea typeface="DejaVu Sans" charset="0"/>
                <a:cs typeface="DejaVu Sans" charset="0"/>
              </a:rPr>
              <a:t>0.09</a:t>
            </a:r>
          </a:p>
        </p:txBody>
      </p:sp>
      <p:sp>
        <p:nvSpPr>
          <p:cNvPr id="14366" name="Text Box 30"/>
          <p:cNvSpPr txBox="1">
            <a:spLocks noChangeArrowheads="1"/>
          </p:cNvSpPr>
          <p:nvPr/>
        </p:nvSpPr>
        <p:spPr bwMode="auto">
          <a:xfrm>
            <a:off x="4343400" y="3004613"/>
            <a:ext cx="424440" cy="367238"/>
          </a:xfrm>
          <a:prstGeom prst="rect">
            <a:avLst/>
          </a:prstGeom>
          <a:noFill/>
          <a:ln w="9525">
            <a:noFill/>
            <a:round/>
            <a:headEnd type="triangle" w="med" len="med"/>
            <a:tailEnd/>
          </a:ln>
          <a:effectLst/>
        </p:spPr>
        <p:txBody>
          <a:bodyPr wrap="none" lIns="61229" tIns="41416" rIns="61229" bIns="30615"/>
          <a:lstStyle/>
          <a:p>
            <a:r>
              <a:rPr lang="en-CA" sz="1050" b="1" dirty="0">
                <a:latin typeface="Gill Sans MT" pitchFamily="34" charset="0"/>
                <a:ea typeface="DejaVu Sans" charset="0"/>
                <a:cs typeface="DejaVu Sans" charset="0"/>
              </a:rPr>
              <a:t>0.09</a:t>
            </a:r>
          </a:p>
        </p:txBody>
      </p:sp>
      <p:sp>
        <p:nvSpPr>
          <p:cNvPr id="32" name="Oval 31"/>
          <p:cNvSpPr/>
          <p:nvPr/>
        </p:nvSpPr>
        <p:spPr>
          <a:xfrm>
            <a:off x="2343150" y="2286000"/>
            <a:ext cx="1485900" cy="74295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latin typeface="Gill Sans MT" pitchFamily="34" charset="0"/>
              </a:rPr>
              <a:t>Drug</a:t>
            </a:r>
          </a:p>
          <a:p>
            <a:pPr algn="ctr"/>
            <a:r>
              <a:rPr lang="en-US" sz="1050" dirty="0">
                <a:latin typeface="Gill Sans MT" pitchFamily="34" charset="0"/>
              </a:rPr>
              <a:t>Tolerance: </a:t>
            </a:r>
          </a:p>
          <a:p>
            <a:pPr algn="ctr"/>
            <a:r>
              <a:rPr lang="en-US" sz="1050" dirty="0">
                <a:latin typeface="Gill Sans MT" pitchFamily="34" charset="0"/>
              </a:rPr>
              <a:t>C0013220</a:t>
            </a:r>
          </a:p>
        </p:txBody>
      </p:sp>
      <p:sp>
        <p:nvSpPr>
          <p:cNvPr id="33" name="Oval 32"/>
          <p:cNvSpPr/>
          <p:nvPr/>
        </p:nvSpPr>
        <p:spPr>
          <a:xfrm>
            <a:off x="4686300" y="2286000"/>
            <a:ext cx="1485900" cy="74295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latin typeface="Gill Sans MT" pitchFamily="34" charset="0"/>
              </a:rPr>
              <a:t>Immune</a:t>
            </a:r>
          </a:p>
          <a:p>
            <a:pPr algn="ctr"/>
            <a:r>
              <a:rPr lang="en-US" sz="1050" dirty="0">
                <a:latin typeface="Gill Sans MT" pitchFamily="34" charset="0"/>
              </a:rPr>
              <a:t>Tolerance:</a:t>
            </a:r>
          </a:p>
          <a:p>
            <a:pPr algn="ctr"/>
            <a:r>
              <a:rPr lang="en-US" sz="1050" dirty="0">
                <a:latin typeface="Gill Sans MT" pitchFamily="34" charset="0"/>
              </a:rPr>
              <a:t>C0020963</a:t>
            </a:r>
          </a:p>
        </p:txBody>
      </p:sp>
      <p:sp>
        <p:nvSpPr>
          <p:cNvPr id="34" name="Oval 33"/>
          <p:cNvSpPr/>
          <p:nvPr/>
        </p:nvSpPr>
        <p:spPr>
          <a:xfrm>
            <a:off x="1314450" y="4286250"/>
            <a:ext cx="1485900" cy="74295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latin typeface="Gill Sans MT" pitchFamily="34" charset="0"/>
              </a:rPr>
              <a:t>Busprione</a:t>
            </a:r>
            <a:r>
              <a:rPr lang="en-US" sz="1050" dirty="0">
                <a:latin typeface="Gill Sans MT" pitchFamily="34" charset="0"/>
              </a:rPr>
              <a:t>: </a:t>
            </a:r>
          </a:p>
          <a:p>
            <a:pPr algn="ctr"/>
            <a:r>
              <a:rPr lang="en-US" sz="1050" dirty="0">
                <a:latin typeface="Gill Sans MT" pitchFamily="34" charset="0"/>
              </a:rPr>
              <a:t>C0006462</a:t>
            </a:r>
          </a:p>
        </p:txBody>
      </p:sp>
      <p:sp>
        <p:nvSpPr>
          <p:cNvPr id="38" name="Oval 37"/>
          <p:cNvSpPr/>
          <p:nvPr/>
        </p:nvSpPr>
        <p:spPr>
          <a:xfrm>
            <a:off x="2914650" y="4286250"/>
            <a:ext cx="1485900" cy="74295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latin typeface="Gill Sans MT" pitchFamily="34" charset="0"/>
              </a:rPr>
              <a:t>Morphine:</a:t>
            </a:r>
          </a:p>
          <a:p>
            <a:pPr algn="ctr"/>
            <a:r>
              <a:rPr lang="en-US" sz="1050" dirty="0">
                <a:latin typeface="Gill Sans MT" pitchFamily="34" charset="0"/>
              </a:rPr>
              <a:t>C0026549</a:t>
            </a:r>
          </a:p>
        </p:txBody>
      </p:sp>
      <p:sp>
        <p:nvSpPr>
          <p:cNvPr id="39" name="Oval 38"/>
          <p:cNvSpPr/>
          <p:nvPr/>
        </p:nvSpPr>
        <p:spPr>
          <a:xfrm>
            <a:off x="4514850" y="4286250"/>
            <a:ext cx="1485900" cy="74295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latin typeface="Gill Sans MT" pitchFamily="34" charset="0"/>
              </a:rPr>
              <a:t>Mice: </a:t>
            </a:r>
          </a:p>
          <a:p>
            <a:pPr algn="ctr"/>
            <a:r>
              <a:rPr lang="en-US" sz="1050" dirty="0">
                <a:latin typeface="Gill Sans MT" pitchFamily="34" charset="0"/>
              </a:rPr>
              <a:t>C0026809</a:t>
            </a:r>
          </a:p>
        </p:txBody>
      </p:sp>
      <p:sp>
        <p:nvSpPr>
          <p:cNvPr id="40" name="Oval 39"/>
          <p:cNvSpPr/>
          <p:nvPr/>
        </p:nvSpPr>
        <p:spPr>
          <a:xfrm>
            <a:off x="6115050" y="4286250"/>
            <a:ext cx="1485900" cy="74295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latin typeface="Gill Sans MT" pitchFamily="34" charset="0"/>
              </a:rPr>
              <a:t>Skin cancer: </a:t>
            </a:r>
          </a:p>
          <a:p>
            <a:pPr algn="ctr"/>
            <a:r>
              <a:rPr lang="en-US" sz="1050" dirty="0">
                <a:latin typeface="Gill Sans MT" pitchFamily="34" charset="0"/>
              </a:rPr>
              <a:t>C0007114</a:t>
            </a:r>
          </a:p>
        </p:txBody>
      </p:sp>
      <p:sp>
        <p:nvSpPr>
          <p:cNvPr id="41" name="Rectangle 40"/>
          <p:cNvSpPr/>
          <p:nvPr/>
        </p:nvSpPr>
        <p:spPr>
          <a:xfrm>
            <a:off x="1314450" y="1485900"/>
            <a:ext cx="3086100" cy="628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u="sng" dirty="0">
                <a:solidFill>
                  <a:schemeClr val="bg1"/>
                </a:solidFill>
                <a:latin typeface="Gill Sans MT" pitchFamily="34" charset="0"/>
              </a:rPr>
              <a:t>Drug Tolerance</a:t>
            </a:r>
          </a:p>
          <a:p>
            <a:r>
              <a:rPr lang="en-US" sz="1050" dirty="0">
                <a:solidFill>
                  <a:schemeClr val="bg1"/>
                </a:solidFill>
                <a:latin typeface="Gill Sans MT" pitchFamily="34" charset="0"/>
              </a:rPr>
              <a:t>Score = 0.09 + 0.09 + 0.16 + 0.11 = 0.45</a:t>
            </a:r>
          </a:p>
        </p:txBody>
      </p:sp>
      <p:sp>
        <p:nvSpPr>
          <p:cNvPr id="42" name="Rectangle 41"/>
          <p:cNvSpPr/>
          <p:nvPr/>
        </p:nvSpPr>
        <p:spPr>
          <a:xfrm>
            <a:off x="4572000" y="1485900"/>
            <a:ext cx="3028950" cy="628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u="sng" dirty="0">
                <a:solidFill>
                  <a:schemeClr val="bg1"/>
                </a:solidFill>
                <a:latin typeface="Gill Sans MT" pitchFamily="34" charset="0"/>
              </a:rPr>
              <a:t>Immune Tolerance</a:t>
            </a:r>
          </a:p>
          <a:p>
            <a:r>
              <a:rPr lang="en-US" sz="1050" dirty="0">
                <a:solidFill>
                  <a:schemeClr val="bg1"/>
                </a:solidFill>
                <a:latin typeface="Gill Sans MT" pitchFamily="34" charset="0"/>
              </a:rPr>
              <a:t>Score = 0.09 + 0.09 + 0.05 + 0.05 = 0.27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A5E739B-96DB-43F2-B03E-DC3C5DB96344}" type="slidenum">
              <a:rPr lang="en-US" smtClean="0"/>
              <a:pPr/>
              <a:t>100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81151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/>
          </p:nvPr>
        </p:nvSpPr>
        <p:spPr>
          <a:xfrm>
            <a:off x="1485361" y="8642"/>
            <a:ext cx="6171120" cy="858691"/>
          </a:xfrm>
          <a:ln/>
        </p:spPr>
        <p:txBody>
          <a:bodyPr vert="horz" lIns="62209" tIns="26402" rIns="62209" bIns="31105" rtlCol="0" anchor="ctr">
            <a:normAutofit/>
          </a:bodyPr>
          <a:lstStyle/>
          <a:p>
            <a:pPr>
              <a:tabLst>
                <a:tab pos="492488" algn="l"/>
                <a:tab pos="984974" algn="l"/>
                <a:tab pos="1477462" algn="l"/>
                <a:tab pos="1969949" algn="l"/>
                <a:tab pos="2462436" algn="l"/>
                <a:tab pos="2954924" algn="l"/>
                <a:tab pos="3447411" algn="l"/>
                <a:tab pos="3939899" algn="l"/>
                <a:tab pos="4432385" algn="l"/>
                <a:tab pos="4924873" algn="l"/>
                <a:tab pos="5417360" algn="l"/>
                <a:tab pos="5909847" algn="l"/>
              </a:tabLst>
            </a:pPr>
            <a:r>
              <a:rPr lang="en-CA" dirty="0" err="1">
                <a:latin typeface="Gill Sans MT" pitchFamily="34" charset="0"/>
              </a:rPr>
              <a:t>SenseRelate</a:t>
            </a:r>
            <a:r>
              <a:rPr lang="en-CA" dirty="0">
                <a:latin typeface="Gill Sans MT" pitchFamily="34" charset="0"/>
              </a:rPr>
              <a:t> example</a:t>
            </a:r>
          </a:p>
        </p:txBody>
      </p:sp>
      <p:sp>
        <p:nvSpPr>
          <p:cNvPr id="14343" name="Line 7"/>
          <p:cNvSpPr>
            <a:spLocks noChangeShapeType="1"/>
          </p:cNvSpPr>
          <p:nvPr/>
        </p:nvSpPr>
        <p:spPr bwMode="auto">
          <a:xfrm>
            <a:off x="3200401" y="2992994"/>
            <a:ext cx="268920" cy="1170843"/>
          </a:xfrm>
          <a:prstGeom prst="line">
            <a:avLst/>
          </a:prstGeom>
          <a:noFill/>
          <a:ln w="360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lIns="62209" tIns="31105" rIns="62209" bIns="31105"/>
          <a:lstStyle/>
          <a:p>
            <a:endParaRPr lang="en-US" sz="1050">
              <a:latin typeface="Gill Sans MT" pitchFamily="34" charset="0"/>
            </a:endParaRPr>
          </a:p>
        </p:txBody>
      </p:sp>
      <p:sp>
        <p:nvSpPr>
          <p:cNvPr id="14344" name="Line 8"/>
          <p:cNvSpPr>
            <a:spLocks noChangeShapeType="1"/>
          </p:cNvSpPr>
          <p:nvPr/>
        </p:nvSpPr>
        <p:spPr bwMode="auto">
          <a:xfrm>
            <a:off x="3200401" y="2987594"/>
            <a:ext cx="1616760" cy="1298297"/>
          </a:xfrm>
          <a:prstGeom prst="line">
            <a:avLst/>
          </a:prstGeom>
          <a:noFill/>
          <a:ln w="360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lIns="62209" tIns="31105" rIns="62209" bIns="31105"/>
          <a:lstStyle/>
          <a:p>
            <a:endParaRPr lang="en-US" sz="1050">
              <a:latin typeface="Gill Sans MT" pitchFamily="34" charset="0"/>
            </a:endParaRPr>
          </a:p>
        </p:txBody>
      </p:sp>
      <p:sp>
        <p:nvSpPr>
          <p:cNvPr id="14345" name="Line 9"/>
          <p:cNvSpPr>
            <a:spLocks noChangeShapeType="1"/>
          </p:cNvSpPr>
          <p:nvPr/>
        </p:nvSpPr>
        <p:spPr bwMode="auto">
          <a:xfrm>
            <a:off x="3175560" y="2962753"/>
            <a:ext cx="3232440" cy="1323139"/>
          </a:xfrm>
          <a:prstGeom prst="line">
            <a:avLst/>
          </a:prstGeom>
          <a:noFill/>
          <a:ln w="360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lIns="62209" tIns="31105" rIns="62209" bIns="31105"/>
          <a:lstStyle/>
          <a:p>
            <a:endParaRPr lang="en-US" sz="1050">
              <a:latin typeface="Gill Sans MT" pitchFamily="34" charset="0"/>
            </a:endParaRPr>
          </a:p>
        </p:txBody>
      </p:sp>
      <p:sp>
        <p:nvSpPr>
          <p:cNvPr id="14346" name="Line 10"/>
          <p:cNvSpPr>
            <a:spLocks noChangeShapeType="1"/>
          </p:cNvSpPr>
          <p:nvPr/>
        </p:nvSpPr>
        <p:spPr bwMode="auto">
          <a:xfrm flipH="1">
            <a:off x="3713400" y="2968152"/>
            <a:ext cx="1693440" cy="1317738"/>
          </a:xfrm>
          <a:prstGeom prst="line">
            <a:avLst/>
          </a:prstGeom>
          <a:noFill/>
          <a:ln w="36000">
            <a:solidFill>
              <a:srgbClr val="000000"/>
            </a:solidFill>
            <a:prstDash val="sysDashDotDot"/>
            <a:round/>
            <a:headEnd/>
            <a:tailEnd type="triangle" w="med" len="med"/>
          </a:ln>
          <a:effectLst/>
        </p:spPr>
        <p:txBody>
          <a:bodyPr lIns="62209" tIns="31105" rIns="62209" bIns="31105"/>
          <a:lstStyle/>
          <a:p>
            <a:endParaRPr lang="en-US" sz="1050">
              <a:latin typeface="Gill Sans MT" pitchFamily="34" charset="0"/>
            </a:endParaRPr>
          </a:p>
        </p:txBody>
      </p:sp>
      <p:sp>
        <p:nvSpPr>
          <p:cNvPr id="14347" name="Line 11"/>
          <p:cNvSpPr>
            <a:spLocks noChangeShapeType="1"/>
          </p:cNvSpPr>
          <p:nvPr/>
        </p:nvSpPr>
        <p:spPr bwMode="auto">
          <a:xfrm flipH="1">
            <a:off x="5060160" y="3016758"/>
            <a:ext cx="322920" cy="1147081"/>
          </a:xfrm>
          <a:prstGeom prst="line">
            <a:avLst/>
          </a:prstGeom>
          <a:noFill/>
          <a:ln w="36000">
            <a:solidFill>
              <a:srgbClr val="000000"/>
            </a:solidFill>
            <a:prstDash val="sysDashDotDot"/>
            <a:round/>
            <a:headEnd/>
            <a:tailEnd type="triangle" w="med" len="med"/>
          </a:ln>
          <a:effectLst/>
        </p:spPr>
        <p:txBody>
          <a:bodyPr lIns="62209" tIns="31105" rIns="62209" bIns="31105"/>
          <a:lstStyle/>
          <a:p>
            <a:endParaRPr lang="en-US" sz="1050">
              <a:latin typeface="Gill Sans MT" pitchFamily="34" charset="0"/>
            </a:endParaRPr>
          </a:p>
        </p:txBody>
      </p:sp>
      <p:sp>
        <p:nvSpPr>
          <p:cNvPr id="14348" name="Line 12"/>
          <p:cNvSpPr>
            <a:spLocks noChangeShapeType="1"/>
          </p:cNvSpPr>
          <p:nvPr/>
        </p:nvSpPr>
        <p:spPr bwMode="auto">
          <a:xfrm>
            <a:off x="5406841" y="2968152"/>
            <a:ext cx="1247400" cy="1317738"/>
          </a:xfrm>
          <a:prstGeom prst="line">
            <a:avLst/>
          </a:prstGeom>
          <a:noFill/>
          <a:ln w="36000">
            <a:solidFill>
              <a:srgbClr val="000000"/>
            </a:solidFill>
            <a:prstDash val="sysDashDotDot"/>
            <a:round/>
            <a:headEnd/>
            <a:tailEnd type="triangle" w="med" len="med"/>
          </a:ln>
          <a:effectLst/>
        </p:spPr>
        <p:txBody>
          <a:bodyPr lIns="62209" tIns="31105" rIns="62209" bIns="31105"/>
          <a:lstStyle/>
          <a:p>
            <a:endParaRPr lang="en-US" sz="1050">
              <a:latin typeface="Gill Sans MT" pitchFamily="34" charset="0"/>
            </a:endParaRPr>
          </a:p>
        </p:txBody>
      </p:sp>
      <p:sp>
        <p:nvSpPr>
          <p:cNvPr id="14349" name="Text Box 13"/>
          <p:cNvSpPr txBox="1">
            <a:spLocks noChangeArrowheads="1"/>
          </p:cNvSpPr>
          <p:nvPr/>
        </p:nvSpPr>
        <p:spPr bwMode="auto">
          <a:xfrm>
            <a:off x="2873160" y="3184176"/>
            <a:ext cx="424440" cy="367238"/>
          </a:xfrm>
          <a:prstGeom prst="rect">
            <a:avLst/>
          </a:prstGeom>
          <a:noFill/>
          <a:ln w="9525">
            <a:noFill/>
            <a:round/>
            <a:headEnd type="triangle" w="med" len="med"/>
            <a:tailEnd/>
          </a:ln>
          <a:effectLst/>
        </p:spPr>
        <p:txBody>
          <a:bodyPr wrap="none" lIns="61229" tIns="41416" rIns="61229" bIns="30615"/>
          <a:lstStyle/>
          <a:p>
            <a:r>
              <a:rPr lang="en-CA" sz="1050" b="1">
                <a:latin typeface="Gill Sans MT" pitchFamily="34" charset="0"/>
                <a:ea typeface="DejaVu Sans" charset="0"/>
                <a:cs typeface="DejaVu Sans" charset="0"/>
              </a:rPr>
              <a:t>0.09</a:t>
            </a:r>
          </a:p>
        </p:txBody>
      </p:sp>
      <p:sp>
        <p:nvSpPr>
          <p:cNvPr id="14350" name="Text Box 14"/>
          <p:cNvSpPr txBox="1">
            <a:spLocks noChangeArrowheads="1"/>
          </p:cNvSpPr>
          <p:nvPr/>
        </p:nvSpPr>
        <p:spPr bwMode="auto">
          <a:xfrm>
            <a:off x="3290040" y="3306228"/>
            <a:ext cx="424440" cy="263548"/>
          </a:xfrm>
          <a:prstGeom prst="rect">
            <a:avLst/>
          </a:prstGeom>
          <a:noFill/>
          <a:ln w="9525">
            <a:noFill/>
            <a:round/>
            <a:headEnd type="triangle" w="med" len="med"/>
            <a:tailEnd/>
          </a:ln>
          <a:effectLst/>
        </p:spPr>
        <p:txBody>
          <a:bodyPr wrap="none" lIns="61229" tIns="41416" rIns="61229" bIns="30615"/>
          <a:lstStyle/>
          <a:p>
            <a:r>
              <a:rPr lang="en-CA" sz="1050" b="1">
                <a:latin typeface="Gill Sans MT" pitchFamily="34" charset="0"/>
                <a:ea typeface="DejaVu Sans" charset="0"/>
                <a:cs typeface="DejaVu Sans" charset="0"/>
              </a:rPr>
              <a:t>0.16</a:t>
            </a:r>
          </a:p>
        </p:txBody>
      </p:sp>
      <p:sp>
        <p:nvSpPr>
          <p:cNvPr id="14351" name="Text Box 15"/>
          <p:cNvSpPr txBox="1">
            <a:spLocks noChangeArrowheads="1"/>
          </p:cNvSpPr>
          <p:nvPr/>
        </p:nvSpPr>
        <p:spPr bwMode="auto">
          <a:xfrm>
            <a:off x="3689640" y="2988676"/>
            <a:ext cx="416880" cy="367238"/>
          </a:xfrm>
          <a:prstGeom prst="rect">
            <a:avLst/>
          </a:prstGeom>
          <a:noFill/>
          <a:ln w="9525">
            <a:noFill/>
            <a:round/>
            <a:headEnd type="triangle" w="med" len="med"/>
            <a:tailEnd/>
          </a:ln>
          <a:effectLst/>
        </p:spPr>
        <p:txBody>
          <a:bodyPr wrap="none" lIns="61229" tIns="41416" rIns="61229" bIns="30615"/>
          <a:lstStyle/>
          <a:p>
            <a:r>
              <a:rPr lang="en-CA" sz="1050" b="1">
                <a:latin typeface="Gill Sans MT" pitchFamily="34" charset="0"/>
                <a:ea typeface="DejaVu Sans" charset="0"/>
                <a:cs typeface="DejaVu Sans" charset="0"/>
              </a:rPr>
              <a:t>0.11</a:t>
            </a:r>
          </a:p>
        </p:txBody>
      </p:sp>
      <p:sp>
        <p:nvSpPr>
          <p:cNvPr id="14352" name="Text Box 16"/>
          <p:cNvSpPr txBox="1">
            <a:spLocks noChangeArrowheads="1"/>
          </p:cNvSpPr>
          <p:nvPr/>
        </p:nvSpPr>
        <p:spPr bwMode="auto">
          <a:xfrm>
            <a:off x="4808520" y="3306229"/>
            <a:ext cx="424440" cy="268948"/>
          </a:xfrm>
          <a:prstGeom prst="rect">
            <a:avLst/>
          </a:prstGeom>
          <a:noFill/>
          <a:ln w="9525">
            <a:noFill/>
            <a:round/>
            <a:headEnd type="triangle" w="med" len="med"/>
            <a:tailEnd/>
          </a:ln>
          <a:effectLst/>
        </p:spPr>
        <p:txBody>
          <a:bodyPr wrap="none" lIns="61229" tIns="41416" rIns="61229" bIns="30615"/>
          <a:lstStyle/>
          <a:p>
            <a:r>
              <a:rPr lang="en-CA" sz="1050" b="1">
                <a:latin typeface="Gill Sans MT" pitchFamily="34" charset="0"/>
                <a:ea typeface="DejaVu Sans" charset="0"/>
                <a:cs typeface="DejaVu Sans" charset="0"/>
              </a:rPr>
              <a:t>0.09</a:t>
            </a:r>
          </a:p>
        </p:txBody>
      </p:sp>
      <p:sp>
        <p:nvSpPr>
          <p:cNvPr id="14353" name="Text Box 17"/>
          <p:cNvSpPr txBox="1">
            <a:spLocks noChangeArrowheads="1"/>
          </p:cNvSpPr>
          <p:nvPr/>
        </p:nvSpPr>
        <p:spPr bwMode="auto">
          <a:xfrm>
            <a:off x="5249160" y="3282466"/>
            <a:ext cx="424440" cy="235465"/>
          </a:xfrm>
          <a:prstGeom prst="rect">
            <a:avLst/>
          </a:prstGeom>
          <a:noFill/>
          <a:ln w="9525">
            <a:noFill/>
            <a:round/>
            <a:headEnd type="triangle" w="med" len="med"/>
            <a:tailEnd/>
          </a:ln>
          <a:effectLst/>
        </p:spPr>
        <p:txBody>
          <a:bodyPr wrap="none" lIns="61229" tIns="41416" rIns="61229" bIns="30615"/>
          <a:lstStyle/>
          <a:p>
            <a:r>
              <a:rPr lang="en-CA" sz="1050" b="1">
                <a:latin typeface="Gill Sans MT" pitchFamily="34" charset="0"/>
                <a:ea typeface="DejaVu Sans" charset="0"/>
                <a:cs typeface="DejaVu Sans" charset="0"/>
              </a:rPr>
              <a:t>0.05</a:t>
            </a:r>
          </a:p>
        </p:txBody>
      </p:sp>
      <p:sp>
        <p:nvSpPr>
          <p:cNvPr id="14354" name="Text Box 18"/>
          <p:cNvSpPr txBox="1">
            <a:spLocks noChangeArrowheads="1"/>
          </p:cNvSpPr>
          <p:nvPr/>
        </p:nvSpPr>
        <p:spPr bwMode="auto">
          <a:xfrm>
            <a:off x="5747760" y="3134226"/>
            <a:ext cx="424440" cy="237625"/>
          </a:xfrm>
          <a:prstGeom prst="rect">
            <a:avLst/>
          </a:prstGeom>
          <a:noFill/>
          <a:ln w="9525">
            <a:noFill/>
            <a:round/>
            <a:headEnd type="triangle" w="med" len="med"/>
            <a:tailEnd/>
          </a:ln>
          <a:effectLst/>
        </p:spPr>
        <p:txBody>
          <a:bodyPr wrap="none" lIns="61229" tIns="41416" rIns="61229" bIns="30615"/>
          <a:lstStyle/>
          <a:p>
            <a:r>
              <a:rPr lang="en-CA" sz="1050" b="1" dirty="0">
                <a:latin typeface="Gill Sans MT" pitchFamily="34" charset="0"/>
                <a:ea typeface="DejaVu Sans" charset="0"/>
                <a:cs typeface="DejaVu Sans" charset="0"/>
              </a:rPr>
              <a:t>0.04</a:t>
            </a:r>
          </a:p>
        </p:txBody>
      </p:sp>
      <p:sp>
        <p:nvSpPr>
          <p:cNvPr id="14361" name="Text Box 25"/>
          <p:cNvSpPr txBox="1">
            <a:spLocks noChangeArrowheads="1"/>
          </p:cNvSpPr>
          <p:nvPr/>
        </p:nvSpPr>
        <p:spPr bwMode="auto">
          <a:xfrm>
            <a:off x="2220840" y="823046"/>
            <a:ext cx="4536000" cy="523856"/>
          </a:xfrm>
          <a:prstGeom prst="rect">
            <a:avLst/>
          </a:prstGeom>
          <a:noFill/>
          <a:ln w="72000">
            <a:noFill/>
            <a:round/>
            <a:headEnd type="triangle" w="med" len="med"/>
            <a:tailEnd/>
          </a:ln>
          <a:effectLst/>
        </p:spPr>
        <p:txBody>
          <a:bodyPr wrap="none" lIns="61229" tIns="45016" rIns="61229" bIns="30615"/>
          <a:lstStyle/>
          <a:p>
            <a:pPr algn="ctr">
              <a:tabLst>
                <a:tab pos="492488" algn="l"/>
                <a:tab pos="984974" algn="l"/>
                <a:tab pos="1477462" algn="l"/>
                <a:tab pos="1969949" algn="l"/>
                <a:tab pos="2462436" algn="l"/>
                <a:tab pos="2954924" algn="l"/>
                <a:tab pos="3447411" algn="l"/>
                <a:tab pos="3939899" algn="l"/>
                <a:tab pos="4432385" algn="l"/>
              </a:tabLst>
            </a:pPr>
            <a:r>
              <a:rPr lang="en-CA" sz="1650" b="1" dirty="0" err="1">
                <a:latin typeface="Gill Sans MT" pitchFamily="34" charset="0"/>
                <a:ea typeface="DejaVu Sans" charset="0"/>
                <a:cs typeface="DejaVu Sans" charset="0"/>
              </a:rPr>
              <a:t>Busprione</a:t>
            </a:r>
            <a:r>
              <a:rPr lang="en-CA" sz="1650" b="1" dirty="0">
                <a:latin typeface="Gill Sans MT" pitchFamily="34" charset="0"/>
                <a:ea typeface="DejaVu Sans" charset="0"/>
                <a:cs typeface="DejaVu Sans" charset="0"/>
              </a:rPr>
              <a:t> attenuates </a:t>
            </a:r>
            <a:r>
              <a:rPr lang="en-CA" sz="1650" b="1" dirty="0">
                <a:solidFill>
                  <a:schemeClr val="accent4"/>
                </a:solidFill>
                <a:latin typeface="Gill Sans MT" pitchFamily="34" charset="0"/>
                <a:ea typeface="DejaVu Sans" charset="0"/>
                <a:cs typeface="DejaVu Sans" charset="0"/>
              </a:rPr>
              <a:t>tolerance</a:t>
            </a:r>
            <a:r>
              <a:rPr lang="en-CA" sz="1650" b="1" dirty="0">
                <a:latin typeface="Gill Sans MT" pitchFamily="34" charset="0"/>
                <a:ea typeface="DejaVu Sans" charset="0"/>
                <a:cs typeface="DejaVu Sans" charset="0"/>
              </a:rPr>
              <a:t> to morphine </a:t>
            </a:r>
          </a:p>
          <a:p>
            <a:pPr algn="ctr">
              <a:tabLst>
                <a:tab pos="492488" algn="l"/>
                <a:tab pos="984974" algn="l"/>
                <a:tab pos="1477462" algn="l"/>
                <a:tab pos="1969949" algn="l"/>
                <a:tab pos="2462436" algn="l"/>
                <a:tab pos="2954924" algn="l"/>
                <a:tab pos="3447411" algn="l"/>
                <a:tab pos="3939899" algn="l"/>
                <a:tab pos="4432385" algn="l"/>
              </a:tabLst>
            </a:pPr>
            <a:r>
              <a:rPr lang="en-CA" sz="1650" b="1" dirty="0">
                <a:latin typeface="Gill Sans MT" pitchFamily="34" charset="0"/>
                <a:ea typeface="DejaVu Sans" charset="0"/>
                <a:cs typeface="DejaVu Sans" charset="0"/>
              </a:rPr>
              <a:t>in mice with skin cancer</a:t>
            </a:r>
          </a:p>
        </p:txBody>
      </p:sp>
      <p:sp>
        <p:nvSpPr>
          <p:cNvPr id="14363" name="Line 27"/>
          <p:cNvSpPr>
            <a:spLocks noChangeShapeType="1"/>
          </p:cNvSpPr>
          <p:nvPr/>
        </p:nvSpPr>
        <p:spPr bwMode="auto">
          <a:xfrm flipH="1">
            <a:off x="2244600" y="2968152"/>
            <a:ext cx="3163320" cy="1195686"/>
          </a:xfrm>
          <a:prstGeom prst="line">
            <a:avLst/>
          </a:prstGeom>
          <a:noFill/>
          <a:ln w="36000">
            <a:solidFill>
              <a:srgbClr val="000000"/>
            </a:solidFill>
            <a:prstDash val="sysDashDotDot"/>
            <a:round/>
            <a:headEnd/>
            <a:tailEnd type="triangle" w="med" len="med"/>
          </a:ln>
          <a:effectLst/>
        </p:spPr>
        <p:txBody>
          <a:bodyPr lIns="62209" tIns="31105" rIns="62209" bIns="31105"/>
          <a:lstStyle/>
          <a:p>
            <a:endParaRPr lang="en-US" sz="1050">
              <a:latin typeface="Gill Sans MT" pitchFamily="34" charset="0"/>
            </a:endParaRPr>
          </a:p>
        </p:txBody>
      </p:sp>
      <p:sp>
        <p:nvSpPr>
          <p:cNvPr id="14364" name="Line 28"/>
          <p:cNvSpPr>
            <a:spLocks noChangeShapeType="1"/>
          </p:cNvSpPr>
          <p:nvPr/>
        </p:nvSpPr>
        <p:spPr bwMode="auto">
          <a:xfrm flipH="1">
            <a:off x="1876320" y="2992994"/>
            <a:ext cx="1325160" cy="1170843"/>
          </a:xfrm>
          <a:prstGeom prst="line">
            <a:avLst/>
          </a:prstGeom>
          <a:noFill/>
          <a:ln w="360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lIns="62209" tIns="31105" rIns="62209" bIns="31105"/>
          <a:lstStyle/>
          <a:p>
            <a:endParaRPr lang="en-US" sz="1050">
              <a:latin typeface="Gill Sans MT" pitchFamily="34" charset="0"/>
            </a:endParaRPr>
          </a:p>
        </p:txBody>
      </p:sp>
      <p:sp>
        <p:nvSpPr>
          <p:cNvPr id="14365" name="Text Box 29"/>
          <p:cNvSpPr txBox="1">
            <a:spLocks noChangeArrowheads="1"/>
          </p:cNvSpPr>
          <p:nvPr/>
        </p:nvSpPr>
        <p:spPr bwMode="auto">
          <a:xfrm>
            <a:off x="2400300" y="3118913"/>
            <a:ext cx="424440" cy="367238"/>
          </a:xfrm>
          <a:prstGeom prst="rect">
            <a:avLst/>
          </a:prstGeom>
          <a:noFill/>
          <a:ln w="9525">
            <a:noFill/>
            <a:round/>
            <a:headEnd type="triangle" w="med" len="med"/>
            <a:tailEnd/>
          </a:ln>
          <a:effectLst/>
        </p:spPr>
        <p:txBody>
          <a:bodyPr wrap="none" lIns="61229" tIns="41416" rIns="61229" bIns="30615"/>
          <a:lstStyle/>
          <a:p>
            <a:r>
              <a:rPr lang="en-CA" sz="1050" b="1" dirty="0">
                <a:latin typeface="Gill Sans MT" pitchFamily="34" charset="0"/>
                <a:ea typeface="DejaVu Sans" charset="0"/>
                <a:cs typeface="DejaVu Sans" charset="0"/>
              </a:rPr>
              <a:t>0.09</a:t>
            </a:r>
          </a:p>
        </p:txBody>
      </p:sp>
      <p:sp>
        <p:nvSpPr>
          <p:cNvPr id="14366" name="Text Box 30"/>
          <p:cNvSpPr txBox="1">
            <a:spLocks noChangeArrowheads="1"/>
          </p:cNvSpPr>
          <p:nvPr/>
        </p:nvSpPr>
        <p:spPr bwMode="auto">
          <a:xfrm>
            <a:off x="4343400" y="3004613"/>
            <a:ext cx="424440" cy="367238"/>
          </a:xfrm>
          <a:prstGeom prst="rect">
            <a:avLst/>
          </a:prstGeom>
          <a:noFill/>
          <a:ln w="9525">
            <a:noFill/>
            <a:round/>
            <a:headEnd type="triangle" w="med" len="med"/>
            <a:tailEnd/>
          </a:ln>
          <a:effectLst/>
        </p:spPr>
        <p:txBody>
          <a:bodyPr wrap="none" lIns="61229" tIns="41416" rIns="61229" bIns="30615"/>
          <a:lstStyle/>
          <a:p>
            <a:r>
              <a:rPr lang="en-CA" sz="1050" b="1" dirty="0">
                <a:latin typeface="Gill Sans MT" pitchFamily="34" charset="0"/>
                <a:ea typeface="DejaVu Sans" charset="0"/>
                <a:cs typeface="DejaVu Sans" charset="0"/>
              </a:rPr>
              <a:t>0.09</a:t>
            </a:r>
          </a:p>
        </p:txBody>
      </p:sp>
      <p:sp>
        <p:nvSpPr>
          <p:cNvPr id="32" name="Oval 31"/>
          <p:cNvSpPr/>
          <p:nvPr/>
        </p:nvSpPr>
        <p:spPr>
          <a:xfrm>
            <a:off x="2343150" y="2286000"/>
            <a:ext cx="1485900" cy="74295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latin typeface="Gill Sans MT" pitchFamily="34" charset="0"/>
              </a:rPr>
              <a:t>Drug</a:t>
            </a:r>
          </a:p>
          <a:p>
            <a:pPr algn="ctr"/>
            <a:r>
              <a:rPr lang="en-US" sz="1050" dirty="0">
                <a:latin typeface="Gill Sans MT" pitchFamily="34" charset="0"/>
              </a:rPr>
              <a:t>Tolerance: </a:t>
            </a:r>
          </a:p>
          <a:p>
            <a:pPr algn="ctr"/>
            <a:r>
              <a:rPr lang="en-US" sz="1050" dirty="0">
                <a:latin typeface="Gill Sans MT" pitchFamily="34" charset="0"/>
              </a:rPr>
              <a:t>C0013220</a:t>
            </a:r>
          </a:p>
        </p:txBody>
      </p:sp>
      <p:sp>
        <p:nvSpPr>
          <p:cNvPr id="33" name="Oval 32"/>
          <p:cNvSpPr/>
          <p:nvPr/>
        </p:nvSpPr>
        <p:spPr>
          <a:xfrm>
            <a:off x="4686300" y="2286000"/>
            <a:ext cx="1485900" cy="74295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latin typeface="Gill Sans MT" pitchFamily="34" charset="0"/>
              </a:rPr>
              <a:t>Immune</a:t>
            </a:r>
          </a:p>
          <a:p>
            <a:pPr algn="ctr"/>
            <a:r>
              <a:rPr lang="en-US" sz="1050" dirty="0">
                <a:latin typeface="Gill Sans MT" pitchFamily="34" charset="0"/>
              </a:rPr>
              <a:t>Tolerance:</a:t>
            </a:r>
          </a:p>
          <a:p>
            <a:pPr algn="ctr"/>
            <a:r>
              <a:rPr lang="en-US" sz="1050" dirty="0">
                <a:latin typeface="Gill Sans MT" pitchFamily="34" charset="0"/>
              </a:rPr>
              <a:t>C0020963</a:t>
            </a:r>
          </a:p>
        </p:txBody>
      </p:sp>
      <p:sp>
        <p:nvSpPr>
          <p:cNvPr id="34" name="Oval 33"/>
          <p:cNvSpPr/>
          <p:nvPr/>
        </p:nvSpPr>
        <p:spPr>
          <a:xfrm>
            <a:off x="1314450" y="4286250"/>
            <a:ext cx="1485900" cy="74295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latin typeface="Gill Sans MT" pitchFamily="34" charset="0"/>
              </a:rPr>
              <a:t>Busprione</a:t>
            </a:r>
            <a:r>
              <a:rPr lang="en-US" sz="1050" dirty="0">
                <a:latin typeface="Gill Sans MT" pitchFamily="34" charset="0"/>
              </a:rPr>
              <a:t>: </a:t>
            </a:r>
          </a:p>
          <a:p>
            <a:pPr algn="ctr"/>
            <a:r>
              <a:rPr lang="en-US" sz="1050" dirty="0">
                <a:latin typeface="Gill Sans MT" pitchFamily="34" charset="0"/>
              </a:rPr>
              <a:t>C0006462</a:t>
            </a:r>
          </a:p>
        </p:txBody>
      </p:sp>
      <p:sp>
        <p:nvSpPr>
          <p:cNvPr id="38" name="Oval 37"/>
          <p:cNvSpPr/>
          <p:nvPr/>
        </p:nvSpPr>
        <p:spPr>
          <a:xfrm>
            <a:off x="2914650" y="4286250"/>
            <a:ext cx="1485900" cy="74295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latin typeface="Gill Sans MT" pitchFamily="34" charset="0"/>
              </a:rPr>
              <a:t>Morphine:</a:t>
            </a:r>
          </a:p>
          <a:p>
            <a:pPr algn="ctr"/>
            <a:r>
              <a:rPr lang="en-US" sz="1050" dirty="0">
                <a:latin typeface="Gill Sans MT" pitchFamily="34" charset="0"/>
              </a:rPr>
              <a:t>C0026549</a:t>
            </a:r>
          </a:p>
        </p:txBody>
      </p:sp>
      <p:sp>
        <p:nvSpPr>
          <p:cNvPr id="39" name="Oval 38"/>
          <p:cNvSpPr/>
          <p:nvPr/>
        </p:nvSpPr>
        <p:spPr>
          <a:xfrm>
            <a:off x="4514850" y="4286250"/>
            <a:ext cx="1485900" cy="74295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latin typeface="Gill Sans MT" pitchFamily="34" charset="0"/>
              </a:rPr>
              <a:t>Mice: </a:t>
            </a:r>
          </a:p>
          <a:p>
            <a:pPr algn="ctr"/>
            <a:r>
              <a:rPr lang="en-US" sz="1050" dirty="0">
                <a:latin typeface="Gill Sans MT" pitchFamily="34" charset="0"/>
              </a:rPr>
              <a:t>C0026809</a:t>
            </a:r>
          </a:p>
        </p:txBody>
      </p:sp>
      <p:sp>
        <p:nvSpPr>
          <p:cNvPr id="40" name="Oval 39"/>
          <p:cNvSpPr/>
          <p:nvPr/>
        </p:nvSpPr>
        <p:spPr>
          <a:xfrm>
            <a:off x="6115050" y="4286250"/>
            <a:ext cx="1485900" cy="74295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latin typeface="Gill Sans MT" pitchFamily="34" charset="0"/>
              </a:rPr>
              <a:t>Skin cancer: </a:t>
            </a:r>
          </a:p>
          <a:p>
            <a:pPr algn="ctr"/>
            <a:r>
              <a:rPr lang="en-US" sz="1050" dirty="0">
                <a:latin typeface="Gill Sans MT" pitchFamily="34" charset="0"/>
              </a:rPr>
              <a:t>C0007114</a:t>
            </a:r>
          </a:p>
        </p:txBody>
      </p:sp>
      <p:sp>
        <p:nvSpPr>
          <p:cNvPr id="41" name="Rectangle 40"/>
          <p:cNvSpPr/>
          <p:nvPr/>
        </p:nvSpPr>
        <p:spPr>
          <a:xfrm>
            <a:off x="1314450" y="1485900"/>
            <a:ext cx="3086100" cy="628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u="sng" dirty="0">
                <a:solidFill>
                  <a:schemeClr val="bg1"/>
                </a:solidFill>
                <a:latin typeface="Gill Sans MT" pitchFamily="34" charset="0"/>
              </a:rPr>
              <a:t>Drug Tolerance</a:t>
            </a:r>
          </a:p>
          <a:p>
            <a:r>
              <a:rPr lang="en-US" sz="1050" dirty="0">
                <a:solidFill>
                  <a:schemeClr val="bg1"/>
                </a:solidFill>
                <a:latin typeface="Gill Sans MT" pitchFamily="34" charset="0"/>
              </a:rPr>
              <a:t>Score = 0.09 + 0.09 + 0.16 + 0.11 = </a:t>
            </a:r>
            <a:r>
              <a:rPr lang="en-US" sz="1050" dirty="0">
                <a:solidFill>
                  <a:schemeClr val="tx1"/>
                </a:solidFill>
                <a:latin typeface="Gill Sans MT" pitchFamily="34" charset="0"/>
              </a:rPr>
              <a:t>0.45</a:t>
            </a:r>
          </a:p>
        </p:txBody>
      </p:sp>
      <p:sp>
        <p:nvSpPr>
          <p:cNvPr id="42" name="Rectangle 41"/>
          <p:cNvSpPr/>
          <p:nvPr/>
        </p:nvSpPr>
        <p:spPr>
          <a:xfrm>
            <a:off x="4572000" y="1485900"/>
            <a:ext cx="3028950" cy="628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u="sng" dirty="0">
                <a:solidFill>
                  <a:schemeClr val="bg1"/>
                </a:solidFill>
                <a:latin typeface="Gill Sans MT" pitchFamily="34" charset="0"/>
              </a:rPr>
              <a:t>Immune Tolerance</a:t>
            </a:r>
          </a:p>
          <a:p>
            <a:r>
              <a:rPr lang="en-US" sz="1050" dirty="0">
                <a:solidFill>
                  <a:schemeClr val="bg1"/>
                </a:solidFill>
                <a:latin typeface="Gill Sans MT" pitchFamily="34" charset="0"/>
              </a:rPr>
              <a:t>Score = 0.09 + 0.09 + 0.05 + 0.05 = 0.27</a:t>
            </a:r>
          </a:p>
        </p:txBody>
      </p:sp>
      <p:sp>
        <p:nvSpPr>
          <p:cNvPr id="28" name="Oval 27"/>
          <p:cNvSpPr/>
          <p:nvPr/>
        </p:nvSpPr>
        <p:spPr>
          <a:xfrm>
            <a:off x="3771900" y="1600200"/>
            <a:ext cx="617220" cy="571500"/>
          </a:xfrm>
          <a:prstGeom prst="ellipse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n w="101600">
                <a:solidFill>
                  <a:schemeClr val="tx1"/>
                </a:solidFill>
              </a:ln>
              <a:latin typeface="Gill Sans MT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A5E739B-96DB-43F2-B03E-DC3C5DB96344}" type="slidenum">
              <a:rPr lang="en-US" smtClean="0"/>
              <a:pPr/>
              <a:t>101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09198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pitchFamily="34" charset="0"/>
              </a:rPr>
              <a:t>Sense Relate Assumption</a:t>
            </a:r>
          </a:p>
        </p:txBody>
      </p:sp>
      <p:sp>
        <p:nvSpPr>
          <p:cNvPr id="4" name="Content Placeholder 4"/>
          <p:cNvSpPr txBox="1">
            <a:spLocks/>
          </p:cNvSpPr>
          <p:nvPr/>
        </p:nvSpPr>
        <p:spPr>
          <a:xfrm>
            <a:off x="1600200" y="1257300"/>
            <a:ext cx="5600700" cy="3655314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05740" indent="-205740" algn="ctr">
              <a:spcBef>
                <a:spcPts val="450"/>
              </a:spcBef>
              <a:spcAft>
                <a:spcPct val="0"/>
              </a:spcAft>
              <a:buClr>
                <a:schemeClr val="accent1"/>
              </a:buClr>
              <a:buSzPct val="70000"/>
              <a:tabLst>
                <a:tab pos="492488" algn="l"/>
                <a:tab pos="984974" algn="l"/>
                <a:tab pos="1477462" algn="l"/>
                <a:tab pos="1969949" algn="l"/>
                <a:tab pos="2462436" algn="l"/>
                <a:tab pos="2954924" algn="l"/>
                <a:tab pos="3447411" algn="l"/>
                <a:tab pos="3939899" algn="l"/>
                <a:tab pos="4432385" algn="l"/>
                <a:tab pos="4924873" algn="l"/>
                <a:tab pos="5417360" algn="l"/>
                <a:tab pos="5909847" algn="l"/>
              </a:tabLst>
              <a:defRPr/>
            </a:pPr>
            <a:r>
              <a:rPr lang="en-CA" sz="2100" dirty="0">
                <a:solidFill>
                  <a:schemeClr val="tx1"/>
                </a:solidFill>
                <a:latin typeface="Gill Sans MT" pitchFamily="34" charset="0"/>
              </a:rPr>
              <a:t>An ambiguous word is often used in the sense </a:t>
            </a:r>
          </a:p>
          <a:p>
            <a:pPr marL="205740" indent="-205740" algn="ctr">
              <a:spcBef>
                <a:spcPts val="450"/>
              </a:spcBef>
              <a:spcAft>
                <a:spcPct val="0"/>
              </a:spcAft>
              <a:buClr>
                <a:schemeClr val="accent1"/>
              </a:buClr>
              <a:buSzPct val="70000"/>
              <a:tabLst>
                <a:tab pos="492488" algn="l"/>
                <a:tab pos="984974" algn="l"/>
                <a:tab pos="1477462" algn="l"/>
                <a:tab pos="1969949" algn="l"/>
                <a:tab pos="2462436" algn="l"/>
                <a:tab pos="2954924" algn="l"/>
                <a:tab pos="3447411" algn="l"/>
                <a:tab pos="3939899" algn="l"/>
                <a:tab pos="4432385" algn="l"/>
                <a:tab pos="4924873" algn="l"/>
                <a:tab pos="5417360" algn="l"/>
                <a:tab pos="5909847" algn="l"/>
              </a:tabLst>
              <a:defRPr/>
            </a:pPr>
            <a:r>
              <a:rPr lang="en-CA" sz="2100" dirty="0">
                <a:solidFill>
                  <a:schemeClr val="tx1"/>
                </a:solidFill>
                <a:latin typeface="Gill Sans MT" pitchFamily="34" charset="0"/>
              </a:rPr>
              <a:t>that is most similar to the sense of the </a:t>
            </a:r>
          </a:p>
          <a:p>
            <a:pPr marL="205740" indent="-205740" algn="ctr">
              <a:spcBef>
                <a:spcPts val="450"/>
              </a:spcBef>
              <a:spcAft>
                <a:spcPct val="0"/>
              </a:spcAft>
              <a:buClr>
                <a:schemeClr val="accent1"/>
              </a:buClr>
              <a:buSzPct val="70000"/>
              <a:tabLst>
                <a:tab pos="492488" algn="l"/>
                <a:tab pos="984974" algn="l"/>
                <a:tab pos="1477462" algn="l"/>
                <a:tab pos="1969949" algn="l"/>
                <a:tab pos="2462436" algn="l"/>
                <a:tab pos="2954924" algn="l"/>
                <a:tab pos="3447411" algn="l"/>
                <a:tab pos="3939899" algn="l"/>
                <a:tab pos="4432385" algn="l"/>
                <a:tab pos="4924873" algn="l"/>
                <a:tab pos="5417360" algn="l"/>
                <a:tab pos="5909847" algn="l"/>
              </a:tabLst>
              <a:defRPr/>
            </a:pPr>
            <a:r>
              <a:rPr lang="en-CA" sz="2100" dirty="0">
                <a:solidFill>
                  <a:schemeClr val="tx1"/>
                </a:solidFill>
                <a:latin typeface="Gill Sans MT" pitchFamily="34" charset="0"/>
              </a:rPr>
              <a:t>terms that surround it</a:t>
            </a:r>
          </a:p>
          <a:p>
            <a:pPr marL="205740" indent="-205740" algn="ctr">
              <a:spcBef>
                <a:spcPts val="450"/>
              </a:spcBef>
              <a:buClr>
                <a:schemeClr val="accent1"/>
              </a:buClr>
              <a:buSzPct val="70000"/>
              <a:buFont typeface="Wingdings"/>
              <a:buChar char=""/>
              <a:defRPr/>
            </a:pPr>
            <a:endParaRPr lang="en-US" sz="2100" dirty="0">
              <a:solidFill>
                <a:schemeClr val="tx1"/>
              </a:solidFill>
              <a:latin typeface="Gill Sans MT" pitchFamily="34" charset="0"/>
            </a:endParaRPr>
          </a:p>
          <a:p>
            <a:pPr marL="205740" indent="-205740" algn="ctr">
              <a:spcBef>
                <a:spcPts val="450"/>
              </a:spcBef>
              <a:buClr>
                <a:schemeClr val="accent1"/>
              </a:buClr>
              <a:buSzPct val="70000"/>
              <a:buFont typeface="Wingdings"/>
              <a:buChar char=""/>
              <a:defRPr/>
            </a:pPr>
            <a:endParaRPr lang="en-US" sz="2100" dirty="0">
              <a:solidFill>
                <a:schemeClr val="tx1"/>
              </a:solidFill>
              <a:latin typeface="Gill Sans MT" pitchFamily="34" charset="0"/>
            </a:endParaRPr>
          </a:p>
          <a:p>
            <a:pPr marL="205740" indent="-205740" algn="ctr">
              <a:spcBef>
                <a:spcPts val="450"/>
              </a:spcBef>
              <a:buClr>
                <a:schemeClr val="accent1"/>
              </a:buClr>
              <a:buSzPct val="70000"/>
              <a:buFont typeface="Wingdings"/>
              <a:buChar char=""/>
              <a:defRPr/>
            </a:pPr>
            <a:endParaRPr lang="en-US" sz="2100" dirty="0">
              <a:solidFill>
                <a:schemeClr val="tx1"/>
              </a:solidFill>
              <a:latin typeface="Gill Sans MT" pitchFamily="34" charset="0"/>
            </a:endParaRPr>
          </a:p>
          <a:p>
            <a:pPr marL="205740" indent="-205740" algn="ctr">
              <a:spcBef>
                <a:spcPts val="450"/>
              </a:spcBef>
              <a:buClr>
                <a:schemeClr val="accent1"/>
              </a:buClr>
              <a:buSzPct val="70000"/>
              <a:defRPr/>
            </a:pPr>
            <a:endParaRPr lang="en-US" sz="2100" dirty="0">
              <a:solidFill>
                <a:schemeClr val="tx1"/>
              </a:solidFill>
              <a:latin typeface="Gill Sans MT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A5E739B-96DB-43F2-B03E-DC3C5DB96344}" type="slidenum">
              <a:rPr lang="en-US" smtClean="0"/>
              <a:pPr/>
              <a:t>102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591572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5308" y="273844"/>
            <a:ext cx="8399351" cy="994172"/>
          </a:xfrm>
        </p:spPr>
        <p:txBody>
          <a:bodyPr>
            <a:normAutofit fontScale="90000"/>
          </a:bodyPr>
          <a:lstStyle/>
          <a:p>
            <a:r>
              <a:rPr lang="en-CA" dirty="0">
                <a:latin typeface="Gill Sans MT" pitchFamily="34" charset="0"/>
              </a:rPr>
              <a:t>[sum similarity between it and its surrounding terms]</a:t>
            </a:r>
            <a:br>
              <a:rPr lang="en-CA" dirty="0">
                <a:latin typeface="Gill Sans MT" pitchFamily="34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Similarity and Relatedness Measures:</a:t>
            </a:r>
          </a:p>
          <a:p>
            <a:r>
              <a:rPr lang="en-US" dirty="0"/>
              <a:t>Path-based similarity measures</a:t>
            </a:r>
          </a:p>
          <a:p>
            <a:r>
              <a:rPr lang="en-US" dirty="0"/>
              <a:t>IC-based similarity measures</a:t>
            </a:r>
          </a:p>
          <a:p>
            <a:r>
              <a:rPr lang="en-US" dirty="0"/>
              <a:t>Relatedness measures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So for a quick recap: what is it that I wanted you to remember about each of the measures?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928577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Accuracy:</a:t>
            </a:r>
          </a:p>
          <a:p>
            <a:pPr lvl="1"/>
            <a:r>
              <a:rPr lang="en-US" dirty="0"/>
              <a:t>The percentage of words tagged identically with the hand-labeled sense tags in the test set</a:t>
            </a:r>
          </a:p>
        </p:txBody>
      </p:sp>
      <p:sp>
        <p:nvSpPr>
          <p:cNvPr id="4" name="Rectangle 3"/>
          <p:cNvSpPr/>
          <p:nvPr/>
        </p:nvSpPr>
        <p:spPr>
          <a:xfrm>
            <a:off x="1796547" y="2472240"/>
            <a:ext cx="3747380" cy="12234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/>
              <a:t>&lt;instance id="line-n.w8_059:8174:"&gt;</a:t>
            </a:r>
          </a:p>
          <a:p>
            <a:r>
              <a:rPr lang="en-US" sz="1050" dirty="0"/>
              <a:t>&lt;context&gt;</a:t>
            </a:r>
          </a:p>
          <a:p>
            <a:r>
              <a:rPr lang="en-US" sz="1050" dirty="0"/>
              <a:t> &lt;s&gt; The integrated services digital network, or ISDN, is an international standard used to transmit voice, data, graphics and video images over telephone </a:t>
            </a:r>
            <a:r>
              <a:rPr lang="en-US" sz="1050" dirty="0">
                <a:solidFill>
                  <a:schemeClr val="accent5"/>
                </a:solidFill>
              </a:rPr>
              <a:t>&lt;head&gt;lines&lt;/head&gt;</a:t>
            </a:r>
            <a:r>
              <a:rPr lang="en-US" sz="1050" dirty="0"/>
              <a:t> . &lt;/s&gt; </a:t>
            </a:r>
          </a:p>
          <a:p>
            <a:r>
              <a:rPr lang="en-US" sz="1050" dirty="0"/>
              <a:t>&lt;/context&gt;</a:t>
            </a:r>
          </a:p>
        </p:txBody>
      </p:sp>
      <p:sp>
        <p:nvSpPr>
          <p:cNvPr id="5" name="Rectangle 4"/>
          <p:cNvSpPr/>
          <p:nvPr/>
        </p:nvSpPr>
        <p:spPr>
          <a:xfrm>
            <a:off x="1796547" y="4364645"/>
            <a:ext cx="380264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/>
              <a:t>&lt;answer instance="line-n.w8_059:8174:" </a:t>
            </a:r>
            <a:r>
              <a:rPr lang="en-US" sz="1050" dirty="0" err="1"/>
              <a:t>senseid</a:t>
            </a:r>
            <a:r>
              <a:rPr lang="en-US" sz="1050" dirty="0"/>
              <a:t>="phone"/&gt;</a:t>
            </a:r>
          </a:p>
        </p:txBody>
      </p:sp>
      <p:sp>
        <p:nvSpPr>
          <p:cNvPr id="6" name="Flowchart: Document 5"/>
          <p:cNvSpPr/>
          <p:nvPr/>
        </p:nvSpPr>
        <p:spPr>
          <a:xfrm>
            <a:off x="171409" y="2472239"/>
            <a:ext cx="1167897" cy="1548143"/>
          </a:xfrm>
          <a:prstGeom prst="flowChartDocumen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u="sng" dirty="0"/>
              <a:t>Test</a:t>
            </a:r>
          </a:p>
          <a:p>
            <a:pPr algn="ctr"/>
            <a:r>
              <a:rPr lang="en-US" sz="1050" dirty="0"/>
              <a:t>instances</a:t>
            </a:r>
          </a:p>
          <a:p>
            <a:pPr algn="ctr"/>
            <a:r>
              <a:rPr lang="en-US" sz="1050" dirty="0"/>
              <a:t>containing the ambiguous word</a:t>
            </a:r>
          </a:p>
        </p:txBody>
      </p:sp>
      <p:sp>
        <p:nvSpPr>
          <p:cNvPr id="7" name="Flowchart: Document 6"/>
          <p:cNvSpPr/>
          <p:nvPr/>
        </p:nvSpPr>
        <p:spPr>
          <a:xfrm>
            <a:off x="569762" y="4128209"/>
            <a:ext cx="769544" cy="749871"/>
          </a:xfrm>
          <a:prstGeom prst="flowChartDocumen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u="sng" dirty="0"/>
              <a:t>Key</a:t>
            </a:r>
          </a:p>
          <a:p>
            <a:pPr algn="ctr"/>
            <a:r>
              <a:rPr lang="en-US" sz="1050" dirty="0"/>
              <a:t>For Test</a:t>
            </a:r>
          </a:p>
        </p:txBody>
      </p:sp>
      <p:sp>
        <p:nvSpPr>
          <p:cNvPr id="8" name="Rectangle 7"/>
          <p:cNvSpPr/>
          <p:nvPr/>
        </p:nvSpPr>
        <p:spPr>
          <a:xfrm>
            <a:off x="5698780" y="2472240"/>
            <a:ext cx="1330858" cy="996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WSD</a:t>
            </a:r>
          </a:p>
          <a:p>
            <a:pPr algn="ctr"/>
            <a:r>
              <a:rPr lang="en-US" sz="1050" dirty="0"/>
              <a:t>Algorithm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5299364" y="3000971"/>
            <a:ext cx="3532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2"/>
          </p:cNvCxnSpPr>
          <p:nvPr/>
        </p:nvCxnSpPr>
        <p:spPr>
          <a:xfrm flipH="1">
            <a:off x="6364209" y="3468903"/>
            <a:ext cx="1" cy="306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827144" y="3699316"/>
            <a:ext cx="112402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assigned sense</a:t>
            </a:r>
          </a:p>
        </p:txBody>
      </p:sp>
      <p:sp>
        <p:nvSpPr>
          <p:cNvPr id="14" name="Freeform 13"/>
          <p:cNvSpPr/>
          <p:nvPr/>
        </p:nvSpPr>
        <p:spPr>
          <a:xfrm>
            <a:off x="6220691" y="3858492"/>
            <a:ext cx="1129836" cy="651518"/>
          </a:xfrm>
          <a:custGeom>
            <a:avLst/>
            <a:gdLst>
              <a:gd name="connsiteX0" fmla="*/ 1071418 w 1506448"/>
              <a:gd name="connsiteY0" fmla="*/ 0 h 868691"/>
              <a:gd name="connsiteX1" fmla="*/ 1450109 w 1506448"/>
              <a:gd name="connsiteY1" fmla="*/ 738909 h 868691"/>
              <a:gd name="connsiteX2" fmla="*/ 0 w 1506448"/>
              <a:gd name="connsiteY2" fmla="*/ 868218 h 868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06448" h="868691">
                <a:moveTo>
                  <a:pt x="1071418" y="0"/>
                </a:moveTo>
                <a:cubicBezTo>
                  <a:pt x="1350048" y="297103"/>
                  <a:pt x="1628679" y="594206"/>
                  <a:pt x="1450109" y="738909"/>
                </a:cubicBezTo>
                <a:cubicBezTo>
                  <a:pt x="1271539" y="883612"/>
                  <a:pt x="0" y="868218"/>
                  <a:pt x="0" y="868218"/>
                </a:cubicBezTo>
              </a:path>
            </a:pathLst>
          </a:custGeom>
          <a:noFill/>
          <a:ln w="28575"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5" name="TextBox 14"/>
          <p:cNvSpPr txBox="1"/>
          <p:nvPr/>
        </p:nvSpPr>
        <p:spPr>
          <a:xfrm>
            <a:off x="7350527" y="4128209"/>
            <a:ext cx="110836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check if they are the same</a:t>
            </a:r>
          </a:p>
        </p:txBody>
      </p:sp>
    </p:spTree>
    <p:extLst>
      <p:ext uri="{BB962C8B-B14F-4D97-AF65-F5344CB8AC3E}">
        <p14:creationId xmlns:p14="http://schemas.microsoft.com/office/powerpoint/2010/main" val="228998723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MFS baseline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frequent sense</a:t>
            </a:r>
          </a:p>
          <a:p>
            <a:pPr lvl="1"/>
            <a:r>
              <a:rPr lang="en-US" dirty="0"/>
              <a:t>Assign each instance in the test data the most</a:t>
            </a:r>
          </a:p>
          <a:p>
            <a:pPr marL="342900" lvl="1" indent="0">
              <a:buNone/>
            </a:pPr>
            <a:r>
              <a:rPr lang="en-US" dirty="0"/>
              <a:t>  frequent sense from the training data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4936804" y="348620"/>
          <a:ext cx="3920836" cy="5562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02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505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r>
                        <a:rPr lang="en-US" sz="1000" dirty="0"/>
                        <a:t>MFS</a:t>
                      </a:r>
                      <a:r>
                        <a:rPr lang="en-US" sz="1000" baseline="0" dirty="0"/>
                        <a:t> Baseline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Your algorithm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000" dirty="0"/>
                        <a:t>Accuracy (%)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Accuracy (%)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Flowchart: Document 5"/>
          <p:cNvSpPr/>
          <p:nvPr/>
        </p:nvSpPr>
        <p:spPr>
          <a:xfrm>
            <a:off x="4759036" y="2226899"/>
            <a:ext cx="1167897" cy="1548143"/>
          </a:xfrm>
          <a:prstGeom prst="flowChartDocumen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u="sng" dirty="0"/>
              <a:t>Test</a:t>
            </a:r>
          </a:p>
          <a:p>
            <a:pPr algn="ctr"/>
            <a:r>
              <a:rPr lang="en-US" sz="1050" dirty="0"/>
              <a:t>instances</a:t>
            </a:r>
          </a:p>
          <a:p>
            <a:pPr algn="ctr"/>
            <a:r>
              <a:rPr lang="en-US" sz="1050" dirty="0"/>
              <a:t>containing the ambiguous word</a:t>
            </a:r>
          </a:p>
        </p:txBody>
      </p:sp>
      <p:sp>
        <p:nvSpPr>
          <p:cNvPr id="7" name="Flowchart: Document 6"/>
          <p:cNvSpPr/>
          <p:nvPr/>
        </p:nvSpPr>
        <p:spPr>
          <a:xfrm>
            <a:off x="286361" y="3361905"/>
            <a:ext cx="1167897" cy="1548143"/>
          </a:xfrm>
          <a:prstGeom prst="flowChartDocumen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u="sng" dirty="0"/>
              <a:t>Training</a:t>
            </a:r>
            <a:r>
              <a:rPr lang="en-US" sz="1050" dirty="0"/>
              <a:t> instances</a:t>
            </a:r>
          </a:p>
          <a:p>
            <a:pPr algn="ctr"/>
            <a:r>
              <a:rPr lang="en-US" sz="1050" dirty="0"/>
              <a:t>containing the ambiguous word</a:t>
            </a:r>
          </a:p>
        </p:txBody>
      </p:sp>
      <p:sp>
        <p:nvSpPr>
          <p:cNvPr id="8" name="Rectangle 7"/>
          <p:cNvSpPr/>
          <p:nvPr/>
        </p:nvSpPr>
        <p:spPr>
          <a:xfrm>
            <a:off x="2063981" y="3394364"/>
            <a:ext cx="1600547" cy="12383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Find Sense assigned to the most number of instances</a:t>
            </a:r>
          </a:p>
        </p:txBody>
      </p:sp>
      <p:cxnSp>
        <p:nvCxnSpPr>
          <p:cNvPr id="10" name="Straight Arrow Connector 9"/>
          <p:cNvCxnSpPr>
            <a:stCxn id="7" idx="3"/>
          </p:cNvCxnSpPr>
          <p:nvPr/>
        </p:nvCxnSpPr>
        <p:spPr>
          <a:xfrm>
            <a:off x="1454258" y="4135976"/>
            <a:ext cx="6097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3664528" y="4135976"/>
            <a:ext cx="90747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4572001" y="3912521"/>
            <a:ext cx="2348345" cy="9975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Assign sense to test instances</a:t>
            </a:r>
          </a:p>
          <a:p>
            <a:pPr algn="ctr"/>
            <a:r>
              <a:rPr lang="en-US" sz="1050" dirty="0"/>
              <a:t>And </a:t>
            </a:r>
          </a:p>
          <a:p>
            <a:pPr algn="ctr"/>
            <a:r>
              <a:rPr lang="en-US" sz="1050" dirty="0"/>
              <a:t>Calculate Accuracy</a:t>
            </a:r>
          </a:p>
        </p:txBody>
      </p:sp>
      <p:sp>
        <p:nvSpPr>
          <p:cNvPr id="14" name="Flowchart: Document 13"/>
          <p:cNvSpPr/>
          <p:nvPr/>
        </p:nvSpPr>
        <p:spPr>
          <a:xfrm>
            <a:off x="6150802" y="2885324"/>
            <a:ext cx="769544" cy="749871"/>
          </a:xfrm>
          <a:prstGeom prst="flowChartDocumen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u="sng" dirty="0"/>
              <a:t>Key</a:t>
            </a:r>
          </a:p>
          <a:p>
            <a:pPr algn="ctr"/>
            <a:r>
              <a:rPr lang="en-US" sz="1050" dirty="0"/>
              <a:t>For Test</a:t>
            </a:r>
          </a:p>
        </p:txBody>
      </p:sp>
      <p:cxnSp>
        <p:nvCxnSpPr>
          <p:cNvPr id="16" name="Straight Arrow Connector 15"/>
          <p:cNvCxnSpPr>
            <a:stCxn id="6" idx="2"/>
          </p:cNvCxnSpPr>
          <p:nvPr/>
        </p:nvCxnSpPr>
        <p:spPr>
          <a:xfrm>
            <a:off x="5342984" y="3672693"/>
            <a:ext cx="0" cy="2398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4" idx="2"/>
          </p:cNvCxnSpPr>
          <p:nvPr/>
        </p:nvCxnSpPr>
        <p:spPr>
          <a:xfrm flipH="1">
            <a:off x="6535573" y="3585621"/>
            <a:ext cx="1" cy="326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6920345" y="4135976"/>
            <a:ext cx="4918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445154" y="4013543"/>
            <a:ext cx="102463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MFS Baseline</a:t>
            </a:r>
          </a:p>
        </p:txBody>
      </p:sp>
    </p:spTree>
    <p:extLst>
      <p:ext uri="{BB962C8B-B14F-4D97-AF65-F5344CB8AC3E}">
        <p14:creationId xmlns:p14="http://schemas.microsoft.com/office/powerpoint/2010/main" val="3434815238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622" y="672220"/>
            <a:ext cx="7569764" cy="3567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537246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572" y="685800"/>
            <a:ext cx="7569764" cy="3567914"/>
          </a:xfrm>
          <a:prstGeom prst="rect">
            <a:avLst/>
          </a:prstGeom>
        </p:spPr>
      </p:pic>
      <p:sp>
        <p:nvSpPr>
          <p:cNvPr id="2" name="Oval 1"/>
          <p:cNvSpPr/>
          <p:nvPr/>
        </p:nvSpPr>
        <p:spPr>
          <a:xfrm>
            <a:off x="2424066" y="3415420"/>
            <a:ext cx="543208" cy="454937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5" name="Oval 4"/>
          <p:cNvSpPr/>
          <p:nvPr/>
        </p:nvSpPr>
        <p:spPr>
          <a:xfrm>
            <a:off x="4283421" y="3327148"/>
            <a:ext cx="543208" cy="454937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2679654408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Student’s T-test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Determine if two sets of data are significantly different from each other</a:t>
            </a:r>
          </a:p>
          <a:p>
            <a:endParaRPr lang="en-US" dirty="0"/>
          </a:p>
          <a:p>
            <a:r>
              <a:rPr lang="en-US" dirty="0"/>
              <a:t>Pairwise Student’s T-test </a:t>
            </a:r>
          </a:p>
          <a:p>
            <a:pPr lvl="1"/>
            <a:r>
              <a:rPr lang="en-US" dirty="0"/>
              <a:t>used when the two samples have been paired</a:t>
            </a:r>
          </a:p>
        </p:txBody>
      </p:sp>
    </p:spTree>
    <p:extLst>
      <p:ext uri="{BB962C8B-B14F-4D97-AF65-F5344CB8AC3E}">
        <p14:creationId xmlns:p14="http://schemas.microsoft.com/office/powerpoint/2010/main" val="590448548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7776" y="205943"/>
            <a:ext cx="8515350" cy="994172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http://graphpad.com/quickcalcs/ttest1/?Format=C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https://docs.google.com/spreadsheets/d/17GBN9tYeD2HO1K8wxNmc37XxwZMzBUApxFZflZAgEg8/edit#gid=0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3808636"/>
              </p:ext>
            </p:extLst>
          </p:nvPr>
        </p:nvGraphicFramePr>
        <p:xfrm>
          <a:off x="1304426" y="3126035"/>
          <a:ext cx="6194770" cy="1273122"/>
        </p:xfrm>
        <a:graphic>
          <a:graphicData uri="http://schemas.openxmlformats.org/drawingml/2006/table">
            <a:tbl>
              <a:tblPr/>
              <a:tblGrid>
                <a:gridCol w="1238954">
                  <a:extLst>
                    <a:ext uri="{9D8B030D-6E8A-4147-A177-3AD203B41FA5}">
                      <a16:colId xmlns:a16="http://schemas.microsoft.com/office/drawing/2014/main" val="66317018"/>
                    </a:ext>
                  </a:extLst>
                </a:gridCol>
                <a:gridCol w="1238954">
                  <a:extLst>
                    <a:ext uri="{9D8B030D-6E8A-4147-A177-3AD203B41FA5}">
                      <a16:colId xmlns:a16="http://schemas.microsoft.com/office/drawing/2014/main" val="1648588821"/>
                    </a:ext>
                  </a:extLst>
                </a:gridCol>
                <a:gridCol w="1238954">
                  <a:extLst>
                    <a:ext uri="{9D8B030D-6E8A-4147-A177-3AD203B41FA5}">
                      <a16:colId xmlns:a16="http://schemas.microsoft.com/office/drawing/2014/main" val="1600792006"/>
                    </a:ext>
                  </a:extLst>
                </a:gridCol>
                <a:gridCol w="1238954">
                  <a:extLst>
                    <a:ext uri="{9D8B030D-6E8A-4147-A177-3AD203B41FA5}">
                      <a16:colId xmlns:a16="http://schemas.microsoft.com/office/drawing/2014/main" val="4154900972"/>
                    </a:ext>
                  </a:extLst>
                </a:gridCol>
                <a:gridCol w="1238954">
                  <a:extLst>
                    <a:ext uri="{9D8B030D-6E8A-4147-A177-3AD203B41FA5}">
                      <a16:colId xmlns:a16="http://schemas.microsoft.com/office/drawing/2014/main" val="943108578"/>
                    </a:ext>
                  </a:extLst>
                </a:gridCol>
              </a:tblGrid>
              <a:tr h="636561"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average</a:t>
                      </a:r>
                    </a:p>
                  </a:txBody>
                  <a:tcPr marL="16329" marR="16329" marT="10886" marB="10886" anchor="b">
                    <a:lnL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>
                        <a:effectLst/>
                      </a:endParaRPr>
                    </a:p>
                  </a:txBody>
                  <a:tcPr marL="16329" marR="16329" marT="10886" marB="10886" anchor="b">
                    <a:lnL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>
                          <a:effectLst/>
                        </a:rPr>
                        <a:t>0.5447802956</a:t>
                      </a:r>
                    </a:p>
                  </a:txBody>
                  <a:tcPr marL="16329" marR="16329" marT="10886" marB="10886" anchor="b">
                    <a:lnL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dirty="0">
                          <a:effectLst/>
                        </a:rPr>
                        <a:t>0.7404679803</a:t>
                      </a:r>
                    </a:p>
                  </a:txBody>
                  <a:tcPr marL="16329" marR="16329" marT="10886" marB="10886" anchor="b">
                    <a:lnL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>
                          <a:effectLst/>
                        </a:rPr>
                        <a:t>0.7005960591</a:t>
                      </a:r>
                    </a:p>
                  </a:txBody>
                  <a:tcPr marL="16329" marR="16329" marT="10886" marB="10886" anchor="b">
                    <a:lnL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0039021"/>
                  </a:ext>
                </a:extLst>
              </a:tr>
              <a:tr h="636561">
                <a:tc>
                  <a:txBody>
                    <a:bodyPr/>
                    <a:lstStyle/>
                    <a:p>
                      <a:pPr rtl="0" fontAlgn="b"/>
                      <a:r>
                        <a:rPr lang="en-US" b="1">
                          <a:effectLst/>
                        </a:rPr>
                        <a:t>category</a:t>
                      </a:r>
                    </a:p>
                  </a:txBody>
                  <a:tcPr marL="16329" marR="16329" marT="10886" marB="10886" anchor="b">
                    <a:lnL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b="1">
                          <a:effectLst/>
                        </a:rPr>
                        <a:t>target word</a:t>
                      </a:r>
                    </a:p>
                  </a:txBody>
                  <a:tcPr marL="16329" marR="16329" marT="10886" marB="10886" anchor="b">
                    <a:lnL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b="1">
                          <a:effectLst/>
                        </a:rPr>
                        <a:t>majority sense</a:t>
                      </a:r>
                    </a:p>
                  </a:txBody>
                  <a:tcPr marL="16329" marR="16329" marT="10886" marB="10886" anchor="b">
                    <a:lnL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b="1">
                          <a:effectLst/>
                        </a:rPr>
                        <a:t>lin</a:t>
                      </a:r>
                    </a:p>
                  </a:txBody>
                  <a:tcPr marL="16329" marR="16329" marT="10886" marB="10886" anchor="b">
                    <a:lnL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b="1" dirty="0" err="1">
                          <a:effectLst/>
                        </a:rPr>
                        <a:t>wup</a:t>
                      </a:r>
                      <a:endParaRPr lang="en-US" b="1" dirty="0">
                        <a:effectLst/>
                      </a:endParaRPr>
                    </a:p>
                  </a:txBody>
                  <a:tcPr marL="16329" marR="16329" marT="10886" marB="10886" anchor="b">
                    <a:lnL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39945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75421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Zeugma</a:t>
            </a:r>
          </a:p>
        </p:txBody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lang="en" sz="2400" dirty="0"/>
              <a:t>technique for determining if two sense are distinct</a:t>
            </a:r>
          </a:p>
          <a:p>
            <a:pPr algn="ctr" rtl="0">
              <a:spcBef>
                <a:spcPts val="0"/>
              </a:spcBef>
              <a:buNone/>
            </a:pPr>
            <a:endParaRPr sz="2400" dirty="0"/>
          </a:p>
          <a:p>
            <a:pPr algn="ctr" rtl="0">
              <a:spcBef>
                <a:spcPts val="0"/>
              </a:spcBef>
              <a:buNone/>
            </a:pPr>
            <a:r>
              <a:rPr lang="en" sz="2400" dirty="0">
                <a:solidFill>
                  <a:schemeClr val="accent1"/>
                </a:solidFill>
              </a:rPr>
              <a:t>Which of those flights </a:t>
            </a:r>
            <a:r>
              <a:rPr lang="en" sz="2400" i="1" dirty="0">
                <a:solidFill>
                  <a:schemeClr val="accent1"/>
                </a:solidFill>
              </a:rPr>
              <a:t>serve</a:t>
            </a:r>
            <a:r>
              <a:rPr lang="en" dirty="0">
                <a:solidFill>
                  <a:schemeClr val="accent1"/>
                </a:solidFill>
              </a:rPr>
              <a:t> breakfast?</a:t>
            </a:r>
          </a:p>
          <a:p>
            <a:pPr algn="ctr" rtl="0">
              <a:spcBef>
                <a:spcPts val="0"/>
              </a:spcBef>
              <a:buNone/>
            </a:pPr>
            <a:endParaRPr lang="en" dirty="0"/>
          </a:p>
          <a:p>
            <a:pPr algn="ctr" rtl="0">
              <a:spcBef>
                <a:spcPts val="0"/>
              </a:spcBef>
              <a:buNone/>
            </a:pPr>
            <a:r>
              <a:rPr lang="en" sz="2400" dirty="0">
                <a:solidFill>
                  <a:schemeClr val="accent1"/>
                </a:solidFill>
              </a:rPr>
              <a:t>Does Midwest Express </a:t>
            </a:r>
            <a:r>
              <a:rPr lang="en" sz="2400" i="1" dirty="0">
                <a:solidFill>
                  <a:schemeClr val="accent1"/>
                </a:solidFill>
              </a:rPr>
              <a:t>serve</a:t>
            </a:r>
            <a:r>
              <a:rPr lang="en" sz="2400" dirty="0">
                <a:solidFill>
                  <a:schemeClr val="accent1"/>
                </a:solidFill>
              </a:rPr>
              <a:t> Philadelphia? </a:t>
            </a:r>
          </a:p>
          <a:p>
            <a:pPr algn="ctr" rt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ransition spd="slow">
    <p:cut/>
  </p:transition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Majority Sense Comparison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687" y="1174121"/>
            <a:ext cx="5475649" cy="212205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3523" y="2677729"/>
            <a:ext cx="5818013" cy="2136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643199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409646"/>
            <a:ext cx="7886700" cy="994172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wup</a:t>
            </a:r>
            <a:r>
              <a:rPr lang="en-US" dirty="0"/>
              <a:t> (path-based measure) 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 err="1"/>
              <a:t>verus</a:t>
            </a:r>
            <a:br>
              <a:rPr lang="en-US" dirty="0"/>
            </a:br>
            <a:r>
              <a:rPr lang="en-US" dirty="0" err="1"/>
              <a:t>lin</a:t>
            </a:r>
            <a:r>
              <a:rPr lang="en-US" dirty="0"/>
              <a:t> (IC-based measure)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2281473"/>
                <a:ext cx="7886700" cy="2351249"/>
              </a:xfrm>
            </p:spPr>
            <p:txBody>
              <a:bodyPr/>
              <a:lstStyle/>
              <a:p>
                <a:pPr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𝑠𝑖𝑚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𝑤𝑢𝑝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2)=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 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𝑑𝑒𝑝𝑡h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𝐿𝐶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𝑑𝑒𝑝𝑡h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𝑑𝑒𝑝𝑡h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2)</m:t>
                          </m:r>
                        </m:den>
                      </m:f>
                    </m:oMath>
                  </m:oMathPara>
                </a14:m>
                <a:endParaRPr lang="en" dirty="0"/>
              </a:p>
              <a:p>
                <a:pPr>
                  <a:spcBef>
                    <a:spcPts val="0"/>
                  </a:spcBef>
                  <a:buNone/>
                </a:pPr>
                <a:endParaRPr lang="en" dirty="0"/>
              </a:p>
              <a:p>
                <a:pPr>
                  <a:spcBef>
                    <a:spcPts val="0"/>
                  </a:spcBef>
                  <a:buNone/>
                </a:pPr>
                <a:endParaRPr lang="en" dirty="0"/>
              </a:p>
              <a:p>
                <a:pPr>
                  <a:spcBef>
                    <a:spcPts val="0"/>
                  </a:spcBef>
                  <a:buNone/>
                </a:pPr>
                <a:endParaRPr lang="e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𝑠𝑖𝑚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𝑙𝑖𝑛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1, 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2)=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 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𝐼𝐶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𝐿𝐶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𝐼𝐶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𝐼𝐶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2281473"/>
                <a:ext cx="7886700" cy="2351249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5489372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t-test results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454" y="1329940"/>
            <a:ext cx="7341689" cy="268917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7530" y="211920"/>
            <a:ext cx="1464469" cy="785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79771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Significance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2400" dirty="0"/>
              <a:t>We see some differences in the results, </a:t>
            </a:r>
          </a:p>
          <a:p>
            <a:pPr marL="0" indent="0" algn="ctr">
              <a:buNone/>
            </a:pPr>
            <a:r>
              <a:rPr lang="en-US" sz="2400" dirty="0"/>
              <a:t>and want to know if those differences are </a:t>
            </a:r>
          </a:p>
          <a:p>
            <a:pPr marL="0" indent="0" algn="ctr">
              <a:buNone/>
            </a:pPr>
            <a:r>
              <a:rPr lang="en-US" sz="2400" dirty="0"/>
              <a:t>likely due to chance.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0" indent="0" algn="ctr">
              <a:buNone/>
            </a:pPr>
            <a:r>
              <a:rPr lang="en-US" sz="2400" dirty="0"/>
              <a:t>To determine this we calculate the </a:t>
            </a:r>
            <a:r>
              <a:rPr lang="en-US" sz="2400" i="1" dirty="0"/>
              <a:t>p-value</a:t>
            </a:r>
          </a:p>
          <a:p>
            <a:pPr lvl="2"/>
            <a:endParaRPr lang="en-US" dirty="0"/>
          </a:p>
          <a:p>
            <a:pPr marL="685800" lvl="2" indent="0" algn="just">
              <a:buNone/>
            </a:pPr>
            <a:r>
              <a:rPr lang="en-US" dirty="0"/>
              <a:t>if the </a:t>
            </a:r>
            <a:r>
              <a:rPr lang="en-US" i="1" dirty="0"/>
              <a:t>p-value</a:t>
            </a:r>
            <a:r>
              <a:rPr lang="en-US" dirty="0"/>
              <a:t> is less than the significance level (e.g. p&lt;0.05) then we can conclude that the observed effect actually reflects the characteristics of our data rather than just by chance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9469218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Zeugma</a:t>
            </a:r>
          </a:p>
        </p:txBody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lang="en" sz="2400" dirty="0"/>
              <a:t>technique for determining if two sense are distinct</a:t>
            </a:r>
          </a:p>
          <a:p>
            <a:pPr algn="ctr" rtl="0">
              <a:spcBef>
                <a:spcPts val="0"/>
              </a:spcBef>
              <a:buNone/>
            </a:pPr>
            <a:endParaRPr sz="2400" dirty="0"/>
          </a:p>
          <a:p>
            <a:pPr algn="ctr" rtl="0">
              <a:spcBef>
                <a:spcPts val="0"/>
              </a:spcBef>
              <a:buNone/>
            </a:pPr>
            <a:r>
              <a:rPr lang="en" sz="2400" dirty="0">
                <a:solidFill>
                  <a:schemeClr val="accent1"/>
                </a:solidFill>
              </a:rPr>
              <a:t>Which of those flights </a:t>
            </a:r>
            <a:r>
              <a:rPr lang="en" sz="2400" i="1" dirty="0">
                <a:solidFill>
                  <a:schemeClr val="accent1"/>
                </a:solidFill>
              </a:rPr>
              <a:t>serve</a:t>
            </a:r>
            <a:r>
              <a:rPr lang="en" dirty="0">
                <a:solidFill>
                  <a:schemeClr val="accent1"/>
                </a:solidFill>
              </a:rPr>
              <a:t> breakfast?</a:t>
            </a:r>
          </a:p>
          <a:p>
            <a:pPr algn="ctr" rtl="0">
              <a:spcBef>
                <a:spcPts val="0"/>
              </a:spcBef>
              <a:buNone/>
            </a:pPr>
            <a:endParaRPr lang="en" dirty="0"/>
          </a:p>
          <a:p>
            <a:pPr algn="ctr" rtl="0">
              <a:spcBef>
                <a:spcPts val="0"/>
              </a:spcBef>
              <a:buNone/>
            </a:pPr>
            <a:r>
              <a:rPr lang="en" sz="2400" dirty="0">
                <a:solidFill>
                  <a:schemeClr val="accent1"/>
                </a:solidFill>
              </a:rPr>
              <a:t>Does Midwest Express </a:t>
            </a:r>
            <a:r>
              <a:rPr lang="en" sz="2400" i="1" dirty="0">
                <a:solidFill>
                  <a:schemeClr val="accent1"/>
                </a:solidFill>
              </a:rPr>
              <a:t>serve</a:t>
            </a:r>
            <a:r>
              <a:rPr lang="en" sz="2400" dirty="0">
                <a:solidFill>
                  <a:schemeClr val="accent1"/>
                </a:solidFill>
              </a:rPr>
              <a:t> Philadelphia? </a:t>
            </a:r>
          </a:p>
          <a:p>
            <a:pPr algn="ctr" rtl="0">
              <a:spcBef>
                <a:spcPts val="0"/>
              </a:spcBef>
              <a:buNone/>
            </a:pPr>
            <a:endParaRPr dirty="0"/>
          </a:p>
          <a:p>
            <a:pPr algn="ctr" rtl="0">
              <a:spcBef>
                <a:spcPts val="0"/>
              </a:spcBef>
              <a:buNone/>
            </a:pPr>
            <a:r>
              <a:rPr lang="en" dirty="0">
                <a:solidFill>
                  <a:schemeClr val="accent2">
                    <a:lumMod val="75000"/>
                  </a:schemeClr>
                </a:solidFill>
              </a:rPr>
              <a:t>? Does Midwest Express serve breakfast </a:t>
            </a:r>
          </a:p>
          <a:p>
            <a:pPr algn="ctr">
              <a:spcBef>
                <a:spcPts val="0"/>
              </a:spcBef>
              <a:buNone/>
            </a:pPr>
            <a:r>
              <a:rPr lang="en" dirty="0">
                <a:solidFill>
                  <a:schemeClr val="accent2">
                    <a:lumMod val="75000"/>
                  </a:schemeClr>
                </a:solidFill>
              </a:rPr>
              <a:t>and Philadelphia?</a:t>
            </a:r>
          </a:p>
        </p:txBody>
      </p:sp>
    </p:spTree>
    <p:extLst>
      <p:ext uri="{BB962C8B-B14F-4D97-AF65-F5344CB8AC3E}">
        <p14:creationId xmlns:p14="http://schemas.microsoft.com/office/powerpoint/2010/main" val="2884018185"/>
      </p:ext>
    </p:extLst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/>
              <a:t>Relations between senses (concepts)</a:t>
            </a:r>
          </a:p>
        </p:txBody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Synonym</a:t>
            </a:r>
          </a:p>
        </p:txBody>
      </p:sp>
      <p:pic>
        <p:nvPicPr>
          <p:cNvPr id="144" name="Shape 1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725" y="1743125"/>
            <a:ext cx="2133600" cy="213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Shape 145"/>
          <p:cNvSpPr txBox="1"/>
          <p:nvPr/>
        </p:nvSpPr>
        <p:spPr>
          <a:xfrm>
            <a:off x="707475" y="1802175"/>
            <a:ext cx="1102199" cy="440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couch/sofa</a:t>
            </a:r>
          </a:p>
        </p:txBody>
      </p:sp>
      <p:pic>
        <p:nvPicPr>
          <p:cNvPr id="146" name="Shape 1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35675" y="2028875"/>
            <a:ext cx="2466975" cy="184785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Shape 147"/>
          <p:cNvSpPr txBox="1"/>
          <p:nvPr/>
        </p:nvSpPr>
        <p:spPr>
          <a:xfrm>
            <a:off x="3483675" y="1544775"/>
            <a:ext cx="1331699" cy="440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vomit/throwup</a:t>
            </a:r>
          </a:p>
        </p:txBody>
      </p:sp>
      <p:pic>
        <p:nvPicPr>
          <p:cNvPr id="148" name="Shape 1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85975" y="2400350"/>
            <a:ext cx="3086100" cy="1476375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Shape 149"/>
          <p:cNvSpPr txBox="1"/>
          <p:nvPr/>
        </p:nvSpPr>
        <p:spPr>
          <a:xfrm>
            <a:off x="6416250" y="2028875"/>
            <a:ext cx="1554899" cy="440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car/automobile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Antonymy</a:t>
            </a:r>
          </a:p>
        </p:txBody>
      </p:sp>
      <p:pic>
        <p:nvPicPr>
          <p:cNvPr id="155" name="Shape 1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6400" y="2091850"/>
            <a:ext cx="2466975" cy="184785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Shape 156"/>
          <p:cNvSpPr txBox="1"/>
          <p:nvPr/>
        </p:nvSpPr>
        <p:spPr>
          <a:xfrm>
            <a:off x="813525" y="1624600"/>
            <a:ext cx="1344900" cy="440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light and dark</a:t>
            </a:r>
          </a:p>
        </p:txBody>
      </p:sp>
      <p:pic>
        <p:nvPicPr>
          <p:cNvPr id="157" name="Shape 1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68675" y="2172812"/>
            <a:ext cx="2705100" cy="1685925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Shape 158"/>
          <p:cNvSpPr txBox="1"/>
          <p:nvPr/>
        </p:nvSpPr>
        <p:spPr>
          <a:xfrm>
            <a:off x="3851050" y="1731825"/>
            <a:ext cx="1226699" cy="440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hot and cold</a:t>
            </a:r>
          </a:p>
        </p:txBody>
      </p:sp>
      <p:pic>
        <p:nvPicPr>
          <p:cNvPr id="159" name="Shape 15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17750" y="2091850"/>
            <a:ext cx="2466975" cy="184785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Shape 160"/>
          <p:cNvSpPr txBox="1"/>
          <p:nvPr/>
        </p:nvSpPr>
        <p:spPr>
          <a:xfrm>
            <a:off x="6960775" y="1690200"/>
            <a:ext cx="1791000" cy="440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black and white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/>
              <a:t>Hyponymy (is-a)</a:t>
            </a:r>
          </a:p>
        </p:txBody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lang="en" dirty="0"/>
              <a:t>denotes subclass of the other</a:t>
            </a:r>
          </a:p>
          <a:p>
            <a:pPr algn="ctr" rtl="0">
              <a:spcBef>
                <a:spcPts val="0"/>
              </a:spcBef>
              <a:buNone/>
            </a:pPr>
            <a:endParaRPr dirty="0"/>
          </a:p>
          <a:p>
            <a:pPr algn="ctr" rtl="0">
              <a:spcBef>
                <a:spcPts val="0"/>
              </a:spcBef>
              <a:buNone/>
            </a:pPr>
            <a:r>
              <a:rPr lang="en" i="1" dirty="0"/>
              <a:t>vehicle</a:t>
            </a:r>
            <a:r>
              <a:rPr lang="en" dirty="0"/>
              <a:t> is a </a:t>
            </a:r>
            <a:r>
              <a:rPr lang="en" dirty="0">
                <a:solidFill>
                  <a:srgbClr val="FF0000"/>
                </a:solidFill>
              </a:rPr>
              <a:t>hypernym </a:t>
            </a:r>
            <a:r>
              <a:rPr lang="en" dirty="0"/>
              <a:t>of </a:t>
            </a:r>
            <a:r>
              <a:rPr lang="en" i="1" dirty="0"/>
              <a:t>car</a:t>
            </a:r>
          </a:p>
          <a:p>
            <a:pPr algn="ctr" rtl="0">
              <a:spcBef>
                <a:spcPts val="0"/>
              </a:spcBef>
              <a:buNone/>
            </a:pPr>
            <a:endParaRPr i="1" dirty="0"/>
          </a:p>
          <a:p>
            <a:pPr algn="ctr">
              <a:spcBef>
                <a:spcPts val="0"/>
              </a:spcBef>
              <a:buNone/>
            </a:pPr>
            <a:r>
              <a:rPr lang="en" i="1" dirty="0"/>
              <a:t>car</a:t>
            </a:r>
            <a:r>
              <a:rPr lang="en" dirty="0"/>
              <a:t> is a </a:t>
            </a:r>
            <a:r>
              <a:rPr lang="en" dirty="0">
                <a:solidFill>
                  <a:srgbClr val="FF0000"/>
                </a:solidFill>
              </a:rPr>
              <a:t>hyponym</a:t>
            </a:r>
            <a:r>
              <a:rPr lang="en" dirty="0"/>
              <a:t> of </a:t>
            </a:r>
            <a:r>
              <a:rPr lang="en" i="1" dirty="0"/>
              <a:t>vehicle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Taxonomy</a:t>
            </a:r>
          </a:p>
        </p:txBody>
      </p:sp>
      <p:sp>
        <p:nvSpPr>
          <p:cNvPr id="198" name="Shape 198"/>
          <p:cNvSpPr txBox="1"/>
          <p:nvPr/>
        </p:nvSpPr>
        <p:spPr>
          <a:xfrm>
            <a:off x="3864925" y="1266200"/>
            <a:ext cx="1659900" cy="440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AUTOMOBILE</a:t>
            </a:r>
          </a:p>
        </p:txBody>
      </p:sp>
      <p:cxnSp>
        <p:nvCxnSpPr>
          <p:cNvPr id="199" name="Shape 199"/>
          <p:cNvCxnSpPr>
            <a:stCxn id="198" idx="2"/>
            <a:endCxn id="200" idx="0"/>
          </p:cNvCxnSpPr>
          <p:nvPr/>
        </p:nvCxnSpPr>
        <p:spPr>
          <a:xfrm flipH="1">
            <a:off x="1662475" y="1707200"/>
            <a:ext cx="3032399" cy="12459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01" name="Shape 201"/>
          <p:cNvCxnSpPr>
            <a:stCxn id="198" idx="2"/>
            <a:endCxn id="202" idx="0"/>
          </p:cNvCxnSpPr>
          <p:nvPr/>
        </p:nvCxnSpPr>
        <p:spPr>
          <a:xfrm flipH="1">
            <a:off x="4369975" y="1707200"/>
            <a:ext cx="324900" cy="12459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03" name="Shape 203"/>
          <p:cNvCxnSpPr>
            <a:stCxn id="198" idx="2"/>
            <a:endCxn id="204" idx="0"/>
          </p:cNvCxnSpPr>
          <p:nvPr/>
        </p:nvCxnSpPr>
        <p:spPr>
          <a:xfrm>
            <a:off x="4694875" y="1707200"/>
            <a:ext cx="2766300" cy="14127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05" name="Shape 205"/>
          <p:cNvSpPr txBox="1"/>
          <p:nvPr/>
        </p:nvSpPr>
        <p:spPr>
          <a:xfrm>
            <a:off x="2545500" y="2109650"/>
            <a:ext cx="505200" cy="440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i="1"/>
              <a:t>is-a</a:t>
            </a:r>
          </a:p>
        </p:txBody>
      </p:sp>
      <p:sp>
        <p:nvSpPr>
          <p:cNvPr id="206" name="Shape 206"/>
          <p:cNvSpPr txBox="1"/>
          <p:nvPr/>
        </p:nvSpPr>
        <p:spPr>
          <a:xfrm>
            <a:off x="3864925" y="2255475"/>
            <a:ext cx="505200" cy="440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i="1"/>
              <a:t>is-a</a:t>
            </a:r>
          </a:p>
        </p:txBody>
      </p:sp>
      <p:sp>
        <p:nvSpPr>
          <p:cNvPr id="207" name="Shape 207"/>
          <p:cNvSpPr txBox="1"/>
          <p:nvPr/>
        </p:nvSpPr>
        <p:spPr>
          <a:xfrm>
            <a:off x="6037225" y="2066750"/>
            <a:ext cx="505200" cy="440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i="1"/>
              <a:t>is-a</a:t>
            </a:r>
          </a:p>
        </p:txBody>
      </p:sp>
      <p:pic>
        <p:nvPicPr>
          <p:cNvPr id="208" name="Shape 2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775" y="3032500"/>
            <a:ext cx="2628900" cy="174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Shape 20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47225" y="3032500"/>
            <a:ext cx="3057525" cy="1495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Shape 21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12800" y="3150575"/>
            <a:ext cx="2647950" cy="172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Taxonomy</a:t>
            </a:r>
          </a:p>
        </p:txBody>
      </p:sp>
      <p:pic>
        <p:nvPicPr>
          <p:cNvPr id="183" name="Shape 1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1200" y="2953100"/>
            <a:ext cx="1222625" cy="1222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Shape 18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22975" y="2953100"/>
            <a:ext cx="1494299" cy="1494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Shape 18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42425" y="3119975"/>
            <a:ext cx="1837277" cy="1222624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Shape 186"/>
          <p:cNvSpPr txBox="1"/>
          <p:nvPr/>
        </p:nvSpPr>
        <p:spPr>
          <a:xfrm>
            <a:off x="4087225" y="1266200"/>
            <a:ext cx="905400" cy="440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FRUIT</a:t>
            </a:r>
          </a:p>
        </p:txBody>
      </p:sp>
      <p:cxnSp>
        <p:nvCxnSpPr>
          <p:cNvPr id="187" name="Shape 187"/>
          <p:cNvCxnSpPr>
            <a:stCxn id="186" idx="2"/>
            <a:endCxn id="183" idx="0"/>
          </p:cNvCxnSpPr>
          <p:nvPr/>
        </p:nvCxnSpPr>
        <p:spPr>
          <a:xfrm flipH="1">
            <a:off x="1662625" y="1707200"/>
            <a:ext cx="2877300" cy="12459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88" name="Shape 188"/>
          <p:cNvCxnSpPr>
            <a:stCxn id="186" idx="2"/>
            <a:endCxn id="184" idx="0"/>
          </p:cNvCxnSpPr>
          <p:nvPr/>
        </p:nvCxnSpPr>
        <p:spPr>
          <a:xfrm flipH="1">
            <a:off x="4370125" y="1707200"/>
            <a:ext cx="169800" cy="12459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89" name="Shape 189"/>
          <p:cNvCxnSpPr>
            <a:stCxn id="186" idx="2"/>
            <a:endCxn id="185" idx="0"/>
          </p:cNvCxnSpPr>
          <p:nvPr/>
        </p:nvCxnSpPr>
        <p:spPr>
          <a:xfrm>
            <a:off x="4539925" y="1707200"/>
            <a:ext cx="2921100" cy="14127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90" name="Shape 190"/>
          <p:cNvSpPr txBox="1"/>
          <p:nvPr/>
        </p:nvSpPr>
        <p:spPr>
          <a:xfrm>
            <a:off x="2545500" y="2109650"/>
            <a:ext cx="505200" cy="440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i="1"/>
              <a:t>is-a</a:t>
            </a:r>
          </a:p>
        </p:txBody>
      </p:sp>
      <p:sp>
        <p:nvSpPr>
          <p:cNvPr id="191" name="Shape 191"/>
          <p:cNvSpPr txBox="1"/>
          <p:nvPr/>
        </p:nvSpPr>
        <p:spPr>
          <a:xfrm>
            <a:off x="3864925" y="2255475"/>
            <a:ext cx="505200" cy="440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i="1"/>
              <a:t>is-a</a:t>
            </a:r>
          </a:p>
        </p:txBody>
      </p:sp>
      <p:sp>
        <p:nvSpPr>
          <p:cNvPr id="192" name="Shape 192"/>
          <p:cNvSpPr txBox="1"/>
          <p:nvPr/>
        </p:nvSpPr>
        <p:spPr>
          <a:xfrm>
            <a:off x="6037225" y="2066750"/>
            <a:ext cx="505200" cy="440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i="1"/>
              <a:t>is-a</a:t>
            </a: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Lexical Database</a:t>
            </a:r>
          </a:p>
        </p:txBody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lang="en" sz="2400" dirty="0"/>
              <a:t>Lexicon that contains relationships between the senses</a:t>
            </a:r>
          </a:p>
          <a:p>
            <a:pPr rtl="0">
              <a:spcBef>
                <a:spcPts val="0"/>
              </a:spcBef>
              <a:buNone/>
            </a:pPr>
            <a:endParaRPr sz="2400" dirty="0"/>
          </a:p>
          <a:p>
            <a:pPr rtl="0">
              <a:spcBef>
                <a:spcPts val="0"/>
              </a:spcBef>
              <a:buNone/>
            </a:pPr>
            <a:r>
              <a:rPr lang="en" sz="2400" dirty="0"/>
              <a:t>Lexical Databases: </a:t>
            </a:r>
          </a:p>
          <a:p>
            <a:r>
              <a:rPr lang="en" sz="2400" dirty="0"/>
              <a:t>general English domain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 sz="2400" dirty="0"/>
              <a:t>WordNet</a:t>
            </a:r>
          </a:p>
          <a:p>
            <a:pPr marL="533400" lvl="1" indent="0" rtl="0">
              <a:spcBef>
                <a:spcPts val="0"/>
              </a:spcBef>
              <a:buClr>
                <a:schemeClr val="dk1"/>
              </a:buClr>
              <a:buSzPct val="100000"/>
              <a:buNone/>
            </a:pPr>
            <a:endParaRPr lang="en" sz="2400" dirty="0"/>
          </a:p>
          <a:p>
            <a:pPr marL="457200" lvl="0" indent="-381000" rtl="0">
              <a:spcBef>
                <a:spcPts val="0"/>
              </a:spcBef>
              <a:buClr>
                <a:schemeClr val="dk1"/>
              </a:buClr>
              <a:buSzPct val="80000"/>
              <a:buFont typeface="Arial"/>
              <a:buChar char="●"/>
            </a:pPr>
            <a:r>
              <a:rPr lang="en" dirty="0"/>
              <a:t>biomedical domain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 sz="2400" dirty="0"/>
              <a:t>Unified Medical Language System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Lexical Semantics	</a:t>
            </a:r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/>
              <a:t>Focuses on the meaning of words and their relationships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>
            <a:spLocks noGrp="1"/>
          </p:cNvSpPr>
          <p:nvPr>
            <p:ph type="title"/>
          </p:nvPr>
        </p:nvSpPr>
        <p:spPr>
          <a:xfrm>
            <a:off x="457200" y="2387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WordNet</a:t>
            </a:r>
          </a:p>
        </p:txBody>
      </p:sp>
      <p:sp>
        <p:nvSpPr>
          <p:cNvPr id="222" name="Shape 22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developed by Fellbaum, 1998</a:t>
            </a:r>
          </a:p>
          <a:p>
            <a:pPr marL="38100" lvl="0" indent="0" rtl="0">
              <a:spcBef>
                <a:spcPts val="0"/>
              </a:spcBef>
              <a:buClr>
                <a:schemeClr val="dk1"/>
              </a:buClr>
              <a:buSzPct val="100000"/>
              <a:buNone/>
            </a:pPr>
            <a:endParaRPr lang="en" dirty="0"/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consists of three separate databases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/>
              <a:t>nouns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/>
              <a:t>verbs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/>
              <a:t>adjectives/adverbs</a:t>
            </a:r>
          </a:p>
          <a:p>
            <a:pPr rtl="0">
              <a:spcBef>
                <a:spcPts val="0"/>
              </a:spcBef>
              <a:buNone/>
            </a:pPr>
            <a:endParaRPr dirty="0"/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closed class words (e.g. ‘the’) are not included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endParaRPr lang="en" dirty="0"/>
          </a:p>
          <a:p>
            <a:pPr marL="457200" lvl="0" indent="-4191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/>
              <a:t>http://wordnetweb.princeton.edu/perl/webwn</a:t>
            </a:r>
            <a:r>
              <a:rPr lang="en" dirty="0"/>
              <a:t> </a:t>
            </a:r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WordNet 3.0</a:t>
            </a:r>
          </a:p>
        </p:txBody>
      </p:sp>
      <p:sp>
        <p:nvSpPr>
          <p:cNvPr id="228" name="Shape 22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166946" cy="372568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dirty="0"/>
              <a:t>contains: 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117,097 nouns			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11,488 verbs				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22,141 adjectives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endParaRPr lang="en" dirty="0"/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4,601 adverbs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4" name="Shape 234"/>
          <p:cNvSpPr txBox="1">
            <a:spLocks/>
          </p:cNvSpPr>
          <p:nvPr/>
        </p:nvSpPr>
        <p:spPr>
          <a:xfrm>
            <a:off x="4889810" y="3263126"/>
            <a:ext cx="4014439" cy="1766074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"/>
              <a:t>Ambiguity (# senses per word)</a:t>
            </a:r>
          </a:p>
          <a:p>
            <a:pPr marL="457200" indent="-4191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noun:  1.23 senses</a:t>
            </a:r>
          </a:p>
          <a:p>
            <a:pPr marL="457200" indent="-4191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verb: 2.16 senses</a:t>
            </a:r>
            <a:endParaRPr lang="en" dirty="0"/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9" name="Shape 2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950" y="290512"/>
            <a:ext cx="6076950" cy="4562475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Shape 240"/>
          <p:cNvSpPr txBox="1"/>
          <p:nvPr/>
        </p:nvSpPr>
        <p:spPr>
          <a:xfrm>
            <a:off x="6421512" y="1410100"/>
            <a:ext cx="2263499" cy="1266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dirty="0"/>
              <a:t>POS </a:t>
            </a:r>
          </a:p>
          <a:p>
            <a:pPr marL="457200" lvl="0" indent="-3175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dirty="0"/>
              <a:t>Definition</a:t>
            </a:r>
          </a:p>
          <a:p>
            <a:pPr marL="457200" lvl="0" indent="-3175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dirty="0"/>
              <a:t>Synonym Terms</a:t>
            </a:r>
          </a:p>
          <a:p>
            <a:pPr marL="457200" lvl="0" indent="-3175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dirty="0"/>
              <a:t>Sentence containing the word</a:t>
            </a:r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Unified Medical Language System</a:t>
            </a:r>
          </a:p>
        </p:txBody>
      </p:sp>
      <p:sp>
        <p:nvSpPr>
          <p:cNvPr id="258" name="Shape 25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developed by the National Library of Medicine, National Institute of Health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marL="457200" lvl="0" indent="-4191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contains &gt; 2 million biomedical/clinical concepts semi-automatically integrated into a single source</a:t>
            </a:r>
          </a:p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Sources in the UMLS</a:t>
            </a:r>
          </a:p>
        </p:txBody>
      </p:sp>
      <p:sp>
        <p:nvSpPr>
          <p:cNvPr id="264" name="Shape 264"/>
          <p:cNvSpPr txBox="1">
            <a:spLocks noGrp="1"/>
          </p:cNvSpPr>
          <p:nvPr>
            <p:ph type="body" idx="1"/>
          </p:nvPr>
        </p:nvSpPr>
        <p:spPr>
          <a:xfrm>
            <a:off x="457199" y="1178719"/>
            <a:ext cx="8479631" cy="3747111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Medical Subject Headings (MSH)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Systematized Nomenclature of Medicine -- Clinical Terms (SNOMED CT)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marL="457200" lvl="0" indent="-4191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Foundational Model of Anatomy (FMA)</a:t>
            </a:r>
          </a:p>
        </p:txBody>
      </p:sp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9" name="Shape 2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400" y="262400"/>
            <a:ext cx="7880375" cy="3168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Shape 2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93575" y="1511025"/>
            <a:ext cx="2007449" cy="3489149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Shape 271"/>
          <p:cNvSpPr txBox="1"/>
          <p:nvPr/>
        </p:nvSpPr>
        <p:spPr>
          <a:xfrm>
            <a:off x="590475" y="3673925"/>
            <a:ext cx="2263499" cy="1266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Semantic Type</a:t>
            </a:r>
          </a:p>
          <a:p>
            <a:pPr marL="457200" lvl="0" indent="-3175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Definition</a:t>
            </a:r>
          </a:p>
          <a:p>
            <a:pPr marL="457200" lvl="0" indent="-3175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Synonym Terms</a:t>
            </a:r>
          </a:p>
        </p:txBody>
      </p:sp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Concept Unique Identifiers (CUIs)</a:t>
            </a:r>
          </a:p>
        </p:txBody>
      </p:sp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CUIS relations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Hierarchical</a:t>
            </a:r>
          </a:p>
          <a:p>
            <a:pPr marL="1371600" lvl="2" indent="-381000" rtl="0">
              <a:spcBef>
                <a:spcPts val="0"/>
              </a:spcBef>
              <a:buClr>
                <a:schemeClr val="dk1"/>
              </a:buClr>
              <a:buSzPct val="80000"/>
              <a:buFont typeface="Wingdings"/>
              <a:buChar char="§"/>
            </a:pPr>
            <a:r>
              <a:rPr lang="en"/>
              <a:t>PAR/CHD (is-a)</a:t>
            </a:r>
          </a:p>
          <a:p>
            <a:pPr marL="1371600" lvl="2" indent="-381000" rtl="0">
              <a:spcBef>
                <a:spcPts val="0"/>
              </a:spcBef>
              <a:buClr>
                <a:schemeClr val="dk1"/>
              </a:buClr>
              <a:buSzPct val="80000"/>
              <a:buFont typeface="Wingdings"/>
              <a:buChar char="§"/>
            </a:pPr>
            <a:r>
              <a:rPr lang="en"/>
              <a:t>RB/RN (narrower/broader)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Non-hierarchical</a:t>
            </a:r>
          </a:p>
          <a:p>
            <a:pPr marL="1371600" lvl="2" indent="-381000" rtl="0">
              <a:spcBef>
                <a:spcPts val="0"/>
              </a:spcBef>
              <a:buClr>
                <a:schemeClr val="dk1"/>
              </a:buClr>
              <a:buSzPct val="80000"/>
              <a:buFont typeface="Wingdings"/>
              <a:buChar char="§"/>
            </a:pPr>
            <a:r>
              <a:rPr lang="en"/>
              <a:t>SIB (sibling)</a:t>
            </a:r>
          </a:p>
          <a:p>
            <a:pPr marL="1371600" lvl="2" indent="-381000" rtl="0">
              <a:spcBef>
                <a:spcPts val="0"/>
              </a:spcBef>
              <a:buClr>
                <a:schemeClr val="dk1"/>
              </a:buClr>
              <a:buSzPct val="80000"/>
              <a:buFont typeface="Wingdings"/>
              <a:buChar char="§"/>
            </a:pPr>
            <a:r>
              <a:rPr lang="en"/>
              <a:t>RO (other)</a:t>
            </a:r>
          </a:p>
        </p:txBody>
      </p:sp>
      <p:pic>
        <p:nvPicPr>
          <p:cNvPr id="278" name="Shape 2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5450" y="2980000"/>
            <a:ext cx="3905250" cy="191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Computational Lexical Semantics</a:t>
            </a:r>
          </a:p>
        </p:txBody>
      </p:sp>
      <p:sp>
        <p:nvSpPr>
          <p:cNvPr id="284" name="Shape 28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Word Similarity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Word Sense Disambiguation</a:t>
            </a:r>
          </a:p>
          <a:p>
            <a:pPr rtl="0">
              <a:spcBef>
                <a:spcPts val="0"/>
              </a:spcBef>
              <a:buNone/>
            </a:pPr>
            <a:endParaRPr dirty="0"/>
          </a:p>
          <a:p>
            <a:pPr rtl="0">
              <a:spcBef>
                <a:spcPts val="0"/>
              </a:spcBef>
              <a:buNone/>
            </a:pPr>
            <a:endParaRPr dirty="0"/>
          </a:p>
          <a:p>
            <a:pPr lvl="0">
              <a:spcBef>
                <a:spcPts val="0"/>
              </a:spcBef>
              <a:buNone/>
            </a:pPr>
            <a:r>
              <a:rPr lang="en" dirty="0"/>
              <a:t>(aka the most </a:t>
            </a:r>
            <a:r>
              <a:rPr lang="en" i="1" dirty="0">
                <a:solidFill>
                  <a:srgbClr val="FF0000"/>
                </a:solidFill>
              </a:rPr>
              <a:t>fun</a:t>
            </a:r>
            <a:r>
              <a:rPr lang="en" dirty="0"/>
              <a:t> of all NLP problems)</a:t>
            </a:r>
          </a:p>
        </p:txBody>
      </p:sp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Semantic Similarity/Relatedness</a:t>
            </a:r>
          </a:p>
        </p:txBody>
      </p:sp>
      <p:sp>
        <p:nvSpPr>
          <p:cNvPr id="290" name="Shape 290"/>
          <p:cNvSpPr/>
          <p:nvPr/>
        </p:nvSpPr>
        <p:spPr>
          <a:xfrm>
            <a:off x="925050" y="1692650"/>
            <a:ext cx="7387200" cy="3181895"/>
          </a:xfrm>
          <a:prstGeom prst="cloud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Relatedness</a:t>
            </a:r>
          </a:p>
        </p:txBody>
      </p:sp>
      <p:sp>
        <p:nvSpPr>
          <p:cNvPr id="291" name="Shape 291"/>
          <p:cNvSpPr/>
          <p:nvPr/>
        </p:nvSpPr>
        <p:spPr>
          <a:xfrm>
            <a:off x="3870750" y="2604550"/>
            <a:ext cx="2794824" cy="1253124"/>
          </a:xfrm>
          <a:prstGeom prst="cloud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Similarity</a:t>
            </a:r>
          </a:p>
        </p:txBody>
      </p:sp>
    </p:spTree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Similarity: is-a relationships</a:t>
            </a:r>
          </a:p>
        </p:txBody>
      </p:sp>
      <p:pic>
        <p:nvPicPr>
          <p:cNvPr id="297" name="Shape 2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1200" y="2953100"/>
            <a:ext cx="1222625" cy="1222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Shape 29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22975" y="2953100"/>
            <a:ext cx="1494299" cy="1494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Shape 29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42425" y="3119975"/>
            <a:ext cx="1837277" cy="1222624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Shape 300"/>
          <p:cNvSpPr txBox="1"/>
          <p:nvPr/>
        </p:nvSpPr>
        <p:spPr>
          <a:xfrm>
            <a:off x="4087225" y="1266200"/>
            <a:ext cx="905400" cy="440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FRUIT</a:t>
            </a:r>
          </a:p>
        </p:txBody>
      </p:sp>
      <p:cxnSp>
        <p:nvCxnSpPr>
          <p:cNvPr id="301" name="Shape 301"/>
          <p:cNvCxnSpPr>
            <a:stCxn id="300" idx="2"/>
            <a:endCxn id="297" idx="0"/>
          </p:cNvCxnSpPr>
          <p:nvPr/>
        </p:nvCxnSpPr>
        <p:spPr>
          <a:xfrm flipH="1">
            <a:off x="1662625" y="1707200"/>
            <a:ext cx="2877300" cy="12459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02" name="Shape 302"/>
          <p:cNvCxnSpPr>
            <a:stCxn id="300" idx="2"/>
            <a:endCxn id="298" idx="0"/>
          </p:cNvCxnSpPr>
          <p:nvPr/>
        </p:nvCxnSpPr>
        <p:spPr>
          <a:xfrm flipH="1">
            <a:off x="4370125" y="1707200"/>
            <a:ext cx="169800" cy="12459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03" name="Shape 303"/>
          <p:cNvCxnSpPr>
            <a:stCxn id="300" idx="2"/>
            <a:endCxn id="299" idx="0"/>
          </p:cNvCxnSpPr>
          <p:nvPr/>
        </p:nvCxnSpPr>
        <p:spPr>
          <a:xfrm>
            <a:off x="4539925" y="1707200"/>
            <a:ext cx="2921100" cy="14127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04" name="Shape 304"/>
          <p:cNvSpPr txBox="1"/>
          <p:nvPr/>
        </p:nvSpPr>
        <p:spPr>
          <a:xfrm>
            <a:off x="2545500" y="2109650"/>
            <a:ext cx="505200" cy="440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i="1"/>
              <a:t>is-a</a:t>
            </a:r>
          </a:p>
        </p:txBody>
      </p:sp>
      <p:sp>
        <p:nvSpPr>
          <p:cNvPr id="305" name="Shape 305"/>
          <p:cNvSpPr txBox="1"/>
          <p:nvPr/>
        </p:nvSpPr>
        <p:spPr>
          <a:xfrm>
            <a:off x="3864925" y="2255475"/>
            <a:ext cx="505200" cy="440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i="1"/>
              <a:t>is-a</a:t>
            </a:r>
          </a:p>
        </p:txBody>
      </p:sp>
      <p:sp>
        <p:nvSpPr>
          <p:cNvPr id="306" name="Shape 306"/>
          <p:cNvSpPr txBox="1"/>
          <p:nvPr/>
        </p:nvSpPr>
        <p:spPr>
          <a:xfrm>
            <a:off x="6037225" y="2066750"/>
            <a:ext cx="505200" cy="440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i="1"/>
              <a:t>is-a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Word?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Quantifying a word as a unit of meaning</a:t>
            </a:r>
          </a:p>
          <a:p>
            <a:pPr lvl="1"/>
            <a:r>
              <a:rPr lang="en-US" dirty="0"/>
              <a:t>school bus</a:t>
            </a:r>
          </a:p>
          <a:p>
            <a:pPr lvl="1"/>
            <a:r>
              <a:rPr lang="en-US" dirty="0"/>
              <a:t>bank</a:t>
            </a:r>
          </a:p>
          <a:p>
            <a:pPr lvl="1"/>
            <a:r>
              <a:rPr lang="en-US" dirty="0"/>
              <a:t>dog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8184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Relatedness</a:t>
            </a:r>
          </a:p>
        </p:txBody>
      </p:sp>
      <p:pic>
        <p:nvPicPr>
          <p:cNvPr id="330" name="Shape 3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0200" y="1635100"/>
            <a:ext cx="1524000" cy="3000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1" name="Shape 3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" y="2670150"/>
            <a:ext cx="1073000" cy="2119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" name="Shape 3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28725" y="2713050"/>
            <a:ext cx="3325149" cy="2353749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Shape 333"/>
          <p:cNvSpPr txBox="1"/>
          <p:nvPr/>
        </p:nvSpPr>
        <p:spPr>
          <a:xfrm>
            <a:off x="6322150" y="2392675"/>
            <a:ext cx="1338299" cy="426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Heart Disease</a:t>
            </a:r>
          </a:p>
        </p:txBody>
      </p:sp>
      <p:pic>
        <p:nvPicPr>
          <p:cNvPr id="334" name="Shape 3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735675" y="205975"/>
            <a:ext cx="1905000" cy="228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Why would we use this?</a:t>
            </a:r>
          </a:p>
        </p:txBody>
      </p:sp>
      <p:sp>
        <p:nvSpPr>
          <p:cNvPr id="340" name="Shape 34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dirty="0"/>
              <a:t>Information retrieval</a:t>
            </a:r>
          </a:p>
          <a:p>
            <a:pPr rtl="0">
              <a:spcBef>
                <a:spcPts val="0"/>
              </a:spcBef>
              <a:buNone/>
            </a:pPr>
            <a:endParaRPr dirty="0"/>
          </a:p>
          <a:p>
            <a:pPr rtl="0">
              <a:spcBef>
                <a:spcPts val="0"/>
              </a:spcBef>
              <a:buNone/>
            </a:pPr>
            <a:r>
              <a:rPr lang="en" dirty="0"/>
              <a:t>	</a:t>
            </a:r>
            <a:r>
              <a:rPr lang="en" dirty="0">
                <a:solidFill>
                  <a:schemeClr val="accent1"/>
                </a:solidFill>
              </a:rPr>
              <a:t>retrieve documents whose words have </a:t>
            </a:r>
          </a:p>
          <a:p>
            <a:pPr>
              <a:spcBef>
                <a:spcPts val="0"/>
              </a:spcBef>
              <a:buNone/>
            </a:pPr>
            <a:r>
              <a:rPr lang="en" dirty="0">
                <a:solidFill>
                  <a:schemeClr val="accent1"/>
                </a:solidFill>
              </a:rPr>
              <a:t>	similar meansings to the query words</a:t>
            </a:r>
          </a:p>
        </p:txBody>
      </p:sp>
    </p:spTree>
  </p:cSld>
  <p:clrMapOvr>
    <a:masterClrMapping/>
  </p:clrMapOvr>
  <p:transition spd="slow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Why would we use this?</a:t>
            </a:r>
          </a:p>
        </p:txBody>
      </p:sp>
      <p:sp>
        <p:nvSpPr>
          <p:cNvPr id="346" name="Shape 34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Summarisation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rtl="0">
              <a:spcBef>
                <a:spcPts val="0"/>
              </a:spcBef>
              <a:buNone/>
            </a:pPr>
            <a:r>
              <a:rPr lang="en" dirty="0"/>
              <a:t>		</a:t>
            </a:r>
            <a:r>
              <a:rPr lang="en" dirty="0">
                <a:solidFill>
                  <a:schemeClr val="accent1"/>
                </a:solidFill>
              </a:rPr>
              <a:t>can we substitute one sentence for 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chemeClr val="accent1"/>
                </a:solidFill>
              </a:rPr>
              <a:t>		another in a particular context</a:t>
            </a:r>
          </a:p>
        </p:txBody>
      </p:sp>
    </p:spTree>
  </p:cSld>
  <p:clrMapOvr>
    <a:masterClrMapping/>
  </p:clrMapOvr>
  <p:transition spd="slow">
    <p:cut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Quantify </a:t>
            </a:r>
          </a:p>
        </p:txBody>
      </p:sp>
      <p:sp>
        <p:nvSpPr>
          <p:cNvPr id="352" name="Shape 35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lang="en" dirty="0"/>
              <a:t>the degree of similarity or relatedness between two concepts (or senses)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Similarity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/>
              <a:t>Path-based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/>
              <a:t>Information-content based</a:t>
            </a:r>
          </a:p>
          <a:p>
            <a:pPr marL="533400" lvl="1" indent="0" rtl="0">
              <a:spcBef>
                <a:spcPts val="0"/>
              </a:spcBef>
              <a:buClr>
                <a:schemeClr val="dk1"/>
              </a:buClr>
              <a:buSzPct val="80000"/>
              <a:buNone/>
            </a:pPr>
            <a:endParaRPr lang="en" dirty="0"/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Relatedness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/>
              <a:t>Gloss (or definition) based</a:t>
            </a:r>
          </a:p>
          <a:p>
            <a:pPr marL="914400" lvl="1" indent="-3810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/>
              <a:t>Distributional Methods</a:t>
            </a:r>
          </a:p>
        </p:txBody>
      </p:sp>
    </p:spTree>
  </p:cSld>
  <p:clrMapOvr>
    <a:masterClrMapping/>
  </p:clrMapOvr>
  <p:transition spd="slow">
    <p:cut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Shape 35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Path-based measures</a:t>
            </a:r>
          </a:p>
        </p:txBody>
      </p:sp>
      <p:sp>
        <p:nvSpPr>
          <p:cNvPr id="358" name="Shape 35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lang="en"/>
              <a:t>utilize </a:t>
            </a:r>
            <a:r>
              <a:rPr lang="en" i="1"/>
              <a:t>is-a </a:t>
            </a:r>
            <a:r>
              <a:rPr lang="en"/>
              <a:t>relations from lexical database</a:t>
            </a:r>
          </a:p>
          <a:p>
            <a:pPr algn="ctr" rtl="0">
              <a:spcBef>
                <a:spcPts val="0"/>
              </a:spcBef>
              <a:buNone/>
            </a:pPr>
            <a:r>
              <a:rPr lang="en"/>
              <a:t>(e.g. WordNet; UMLS)</a:t>
            </a:r>
          </a:p>
          <a:p>
            <a:pPr algn="ctr" rtl="0">
              <a:spcBef>
                <a:spcPts val="0"/>
              </a:spcBef>
              <a:buNone/>
            </a:pPr>
            <a:endParaRPr/>
          </a:p>
          <a:p>
            <a:pPr algn="ctr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Shape 36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Path-based measures</a:t>
            </a:r>
          </a:p>
        </p:txBody>
      </p:sp>
      <p:sp>
        <p:nvSpPr>
          <p:cNvPr id="364" name="Shape 36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utilize </a:t>
            </a:r>
            <a:r>
              <a:rPr lang="en" i="1"/>
              <a:t>is-a </a:t>
            </a:r>
            <a:r>
              <a:rPr lang="en"/>
              <a:t>relations from lexical database</a:t>
            </a:r>
          </a:p>
          <a:p>
            <a:pPr algn="ctr" rtl="0">
              <a:spcBef>
                <a:spcPts val="0"/>
              </a:spcBef>
              <a:buNone/>
            </a:pPr>
            <a:r>
              <a:rPr lang="en"/>
              <a:t>(e.g. WordNet; UMLS)</a:t>
            </a:r>
          </a:p>
          <a:p>
            <a:pPr algn="ctr" rtl="0">
              <a:spcBef>
                <a:spcPts val="0"/>
              </a:spcBef>
              <a:buNone/>
            </a:pPr>
            <a:endParaRPr/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Path measure (path)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Wu and Palmer (wup)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Leacock and Chodorow (lch)</a:t>
            </a:r>
          </a:p>
          <a:p>
            <a:pPr lvl="0" algn="ctr" rtl="0">
              <a:spcBef>
                <a:spcPts val="0"/>
              </a:spcBef>
              <a:buNone/>
            </a:pPr>
            <a:endParaRPr/>
          </a:p>
          <a:p>
            <a:pPr lvl="0" algn="ctr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Path measure (path)</a:t>
            </a:r>
          </a:p>
        </p:txBody>
      </p:sp>
      <p:sp>
        <p:nvSpPr>
          <p:cNvPr id="371" name="Shape 371"/>
          <p:cNvSpPr txBox="1">
            <a:spLocks noGrp="1"/>
          </p:cNvSpPr>
          <p:nvPr>
            <p:ph type="body" idx="1"/>
          </p:nvPr>
        </p:nvSpPr>
        <p:spPr>
          <a:xfrm>
            <a:off x="314900" y="1178275"/>
            <a:ext cx="4474200" cy="3725699"/>
          </a:xfrm>
          <a:prstGeom prst="rect">
            <a:avLst/>
          </a:prstGeom>
          <a:ln w="2857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1800"/>
              <a:t>sim_path(c1, c2) = </a:t>
            </a:r>
          </a:p>
          <a:p>
            <a:pPr marL="914400" indent="457200" rtl="0">
              <a:spcBef>
                <a:spcPts val="0"/>
              </a:spcBef>
              <a:buNone/>
            </a:pPr>
            <a:r>
              <a:rPr lang="en" sz="1800"/>
              <a:t>1 / minpath(c1, c2)</a:t>
            </a:r>
          </a:p>
          <a:p>
            <a:pPr rtl="0">
              <a:spcBef>
                <a:spcPts val="0"/>
              </a:spcBef>
              <a:buNone/>
            </a:pPr>
            <a:endParaRPr sz="1800"/>
          </a:p>
          <a:p>
            <a:pPr rtl="0">
              <a:spcBef>
                <a:spcPts val="0"/>
              </a:spcBef>
              <a:buNone/>
            </a:pPr>
            <a:endParaRPr sz="1800"/>
          </a:p>
          <a:p>
            <a:pPr rtl="0">
              <a:spcBef>
                <a:spcPts val="0"/>
              </a:spcBef>
              <a:buNone/>
            </a:pPr>
            <a:r>
              <a:rPr lang="en" sz="1800"/>
              <a:t>sim_path(nickle, dime) = 1 / 2 </a:t>
            </a:r>
          </a:p>
          <a:p>
            <a:pPr rtl="0">
              <a:spcBef>
                <a:spcPts val="0"/>
              </a:spcBef>
              <a:buNone/>
            </a:pPr>
            <a:endParaRPr sz="1800"/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sim_path(nickle, budget) = ? </a:t>
            </a:r>
          </a:p>
        </p:txBody>
      </p:sp>
      <p:pic>
        <p:nvPicPr>
          <p:cNvPr id="370" name="Shape 3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4930" y="1178275"/>
            <a:ext cx="3790293" cy="30151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Shape 37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Path measure (path)</a:t>
            </a:r>
          </a:p>
        </p:txBody>
      </p:sp>
      <p:sp>
        <p:nvSpPr>
          <p:cNvPr id="378" name="Shape 378"/>
          <p:cNvSpPr txBox="1">
            <a:spLocks noGrp="1"/>
          </p:cNvSpPr>
          <p:nvPr>
            <p:ph type="body" idx="1"/>
          </p:nvPr>
        </p:nvSpPr>
        <p:spPr>
          <a:xfrm>
            <a:off x="314900" y="1178275"/>
            <a:ext cx="4474200" cy="3725699"/>
          </a:xfrm>
          <a:prstGeom prst="rect">
            <a:avLst/>
          </a:prstGeom>
          <a:ln w="2857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1800" dirty="0"/>
              <a:t>sim_path(c1, c2) = </a:t>
            </a:r>
          </a:p>
          <a:p>
            <a:pPr marL="914400" lvl="0" indent="457200" rtl="0">
              <a:spcBef>
                <a:spcPts val="0"/>
              </a:spcBef>
              <a:buNone/>
            </a:pPr>
            <a:r>
              <a:rPr lang="en" sz="1800" dirty="0"/>
              <a:t>1 / minpath(c1, c2)</a:t>
            </a:r>
          </a:p>
          <a:p>
            <a:pPr lvl="0" rtl="0">
              <a:spcBef>
                <a:spcPts val="0"/>
              </a:spcBef>
              <a:buNone/>
            </a:pPr>
            <a:endParaRPr sz="1800" dirty="0"/>
          </a:p>
          <a:p>
            <a:pPr lvl="0" rtl="0">
              <a:spcBef>
                <a:spcPts val="0"/>
              </a:spcBef>
              <a:buNone/>
            </a:pPr>
            <a:endParaRPr sz="1800" dirty="0"/>
          </a:p>
          <a:p>
            <a:pPr lvl="0" rtl="0">
              <a:spcBef>
                <a:spcPts val="0"/>
              </a:spcBef>
              <a:buNone/>
            </a:pPr>
            <a:r>
              <a:rPr lang="en" sz="1800" dirty="0"/>
              <a:t>sim_path(nickle, dime) = 1 / 2 </a:t>
            </a:r>
          </a:p>
          <a:p>
            <a:pPr lvl="0" rtl="0">
              <a:spcBef>
                <a:spcPts val="0"/>
              </a:spcBef>
              <a:buNone/>
            </a:pPr>
            <a:endParaRPr sz="1800" dirty="0"/>
          </a:p>
          <a:p>
            <a:pPr lvl="0" rtl="0">
              <a:spcBef>
                <a:spcPts val="0"/>
              </a:spcBef>
              <a:buNone/>
            </a:pPr>
            <a:r>
              <a:rPr lang="en" sz="1800" dirty="0"/>
              <a:t>sim_path(nickle, budget) = 1/7 </a:t>
            </a:r>
          </a:p>
        </p:txBody>
      </p:sp>
      <p:pic>
        <p:nvPicPr>
          <p:cNvPr id="377" name="Shape 3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6350" y="1178275"/>
            <a:ext cx="4228874" cy="317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Shape 38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Leacock &amp; Chodorow (lch)</a:t>
            </a:r>
          </a:p>
        </p:txBody>
      </p:sp>
      <p:sp>
        <p:nvSpPr>
          <p:cNvPr id="385" name="Shape 385"/>
          <p:cNvSpPr txBox="1">
            <a:spLocks noGrp="1"/>
          </p:cNvSpPr>
          <p:nvPr>
            <p:ph type="body" idx="1"/>
          </p:nvPr>
        </p:nvSpPr>
        <p:spPr>
          <a:xfrm>
            <a:off x="314900" y="1178276"/>
            <a:ext cx="4028500" cy="3036886"/>
          </a:xfrm>
          <a:prstGeom prst="rect">
            <a:avLst/>
          </a:prstGeom>
          <a:ln w="2857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1800" dirty="0"/>
              <a:t>sim_lch(c1, c2) = </a:t>
            </a:r>
          </a:p>
          <a:p>
            <a:pPr marL="457200" lvl="0" indent="457200" rtl="0">
              <a:spcBef>
                <a:spcPts val="0"/>
              </a:spcBef>
              <a:buNone/>
            </a:pPr>
            <a:r>
              <a:rPr lang="en" sz="1800" dirty="0"/>
              <a:t> -log( minpath(c1,c2) / 2D)</a:t>
            </a:r>
          </a:p>
          <a:p>
            <a:pPr rtl="0">
              <a:spcBef>
                <a:spcPts val="0"/>
              </a:spcBef>
              <a:buNone/>
            </a:pPr>
            <a:endParaRPr sz="1800" dirty="0"/>
          </a:p>
          <a:p>
            <a:pPr lvl="0" rtl="0">
              <a:spcBef>
                <a:spcPts val="0"/>
              </a:spcBef>
              <a:buNone/>
            </a:pPr>
            <a:r>
              <a:rPr lang="en" sz="1800" dirty="0"/>
              <a:t>where D = depth of the taxonomy </a:t>
            </a:r>
          </a:p>
          <a:p>
            <a:pPr lvl="0" rtl="0">
              <a:spcBef>
                <a:spcPts val="0"/>
              </a:spcBef>
              <a:buNone/>
            </a:pPr>
            <a:endParaRPr sz="1800" dirty="0"/>
          </a:p>
          <a:p>
            <a:pPr lvl="0" rtl="0">
              <a:spcBef>
                <a:spcPts val="0"/>
              </a:spcBef>
              <a:buNone/>
            </a:pPr>
            <a:r>
              <a:rPr lang="en" sz="1800" dirty="0"/>
              <a:t>sim_lch(nickle, dime) = -log(2 / 2D) </a:t>
            </a:r>
          </a:p>
          <a:p>
            <a:pPr lvl="0" rtl="0">
              <a:spcBef>
                <a:spcPts val="0"/>
              </a:spcBef>
              <a:buNone/>
            </a:pPr>
            <a:endParaRPr sz="1800" dirty="0"/>
          </a:p>
          <a:p>
            <a:pPr lvl="0" rtl="0">
              <a:spcBef>
                <a:spcPts val="0"/>
              </a:spcBef>
              <a:buNone/>
            </a:pPr>
            <a:r>
              <a:rPr lang="en" sz="1800" dirty="0"/>
              <a:t>sim_lch(nickle, budget) = -log(7/ 2D)</a:t>
            </a:r>
          </a:p>
        </p:txBody>
      </p:sp>
      <p:pic>
        <p:nvPicPr>
          <p:cNvPr id="384" name="Shape 3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6350" y="1178275"/>
            <a:ext cx="4228874" cy="31779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30699438"/>
      </p:ext>
    </p:extLst>
  </p:cSld>
  <p:clrMapOvr>
    <a:masterClrMapping/>
  </p:clrMapOvr>
  <p:transition spd="slow">
    <p:cut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Wu &amp; Palmer (wup)</a:t>
            </a:r>
          </a:p>
        </p:txBody>
      </p:sp>
      <p:sp>
        <p:nvSpPr>
          <p:cNvPr id="392" name="Shape 392"/>
          <p:cNvSpPr txBox="1">
            <a:spLocks noGrp="1"/>
          </p:cNvSpPr>
          <p:nvPr>
            <p:ph type="body" idx="1"/>
          </p:nvPr>
        </p:nvSpPr>
        <p:spPr>
          <a:xfrm>
            <a:off x="314900" y="1178275"/>
            <a:ext cx="4474200" cy="3725699"/>
          </a:xfrm>
          <a:prstGeom prst="rect">
            <a:avLst/>
          </a:prstGeom>
          <a:ln w="2857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1800" dirty="0"/>
              <a:t>sim_wup(c1, c2) = </a:t>
            </a:r>
          </a:p>
          <a:p>
            <a:pPr marL="457200" indent="457200" rtl="0">
              <a:spcBef>
                <a:spcPts val="0"/>
              </a:spcBef>
              <a:buNone/>
            </a:pPr>
            <a:r>
              <a:rPr lang="en" sz="1800" dirty="0"/>
              <a:t>2 * depth( LCS(c1,c2) )  </a:t>
            </a:r>
          </a:p>
          <a:p>
            <a:pPr marL="457200" lvl="0" indent="457200" rtl="0">
              <a:spcBef>
                <a:spcPts val="0"/>
              </a:spcBef>
              <a:buNone/>
            </a:pPr>
            <a:r>
              <a:rPr lang="en" sz="1800" dirty="0"/>
              <a:t>depth(c1) + depth (c2)</a:t>
            </a:r>
          </a:p>
          <a:p>
            <a:pPr rtl="0">
              <a:spcBef>
                <a:spcPts val="0"/>
              </a:spcBef>
              <a:buNone/>
            </a:pPr>
            <a:endParaRPr sz="1800" dirty="0"/>
          </a:p>
          <a:p>
            <a:pPr rtl="0">
              <a:spcBef>
                <a:spcPts val="0"/>
              </a:spcBef>
              <a:buNone/>
            </a:pPr>
            <a:endParaRPr sz="1800" dirty="0"/>
          </a:p>
          <a:p>
            <a:pPr rtl="0">
              <a:spcBef>
                <a:spcPts val="0"/>
              </a:spcBef>
              <a:buNone/>
            </a:pPr>
            <a:r>
              <a:rPr lang="en" sz="1800" dirty="0"/>
              <a:t>depth(c) = how deep it is in the taxonomy</a:t>
            </a:r>
          </a:p>
          <a:p>
            <a:pPr algn="ctr" rtl="0">
              <a:spcBef>
                <a:spcPts val="0"/>
              </a:spcBef>
              <a:buNone/>
            </a:pPr>
            <a:r>
              <a:rPr lang="en" sz="1800" dirty="0"/>
              <a:t>so let standard be the root </a:t>
            </a:r>
          </a:p>
          <a:p>
            <a:pPr algn="ctr" rtl="0">
              <a:spcBef>
                <a:spcPts val="0"/>
              </a:spcBef>
              <a:buNone/>
            </a:pPr>
            <a:r>
              <a:rPr lang="en" sz="1800" dirty="0"/>
              <a:t>of our taxonomy</a:t>
            </a:r>
          </a:p>
          <a:p>
            <a:pPr rtl="0">
              <a:spcBef>
                <a:spcPts val="0"/>
              </a:spcBef>
              <a:buNone/>
            </a:pPr>
            <a:endParaRPr sz="1800" dirty="0"/>
          </a:p>
          <a:p>
            <a:pPr lvl="0" rtl="0">
              <a:spcBef>
                <a:spcPts val="0"/>
              </a:spcBef>
              <a:buNone/>
            </a:pPr>
            <a:r>
              <a:rPr lang="en" sz="1800" dirty="0"/>
              <a:t>depth(nickle) = ? </a:t>
            </a:r>
          </a:p>
        </p:txBody>
      </p:sp>
      <p:pic>
        <p:nvPicPr>
          <p:cNvPr id="391" name="Shape 3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36356" y="1178275"/>
            <a:ext cx="3818868" cy="2965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93" name="Shape 393"/>
          <p:cNvCxnSpPr/>
          <p:nvPr/>
        </p:nvCxnSpPr>
        <p:spPr>
          <a:xfrm rot="10800000" flipH="1">
            <a:off x="1120194" y="1753444"/>
            <a:ext cx="2457300" cy="69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Relationships between words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Hononymy</a:t>
            </a:r>
            <a:endParaRPr lang="en-US" dirty="0"/>
          </a:p>
          <a:p>
            <a:r>
              <a:rPr lang="en-US" dirty="0"/>
              <a:t>Polysemy</a:t>
            </a:r>
          </a:p>
          <a:p>
            <a:r>
              <a:rPr lang="en-US" dirty="0"/>
              <a:t>Metonymy</a:t>
            </a:r>
          </a:p>
        </p:txBody>
      </p:sp>
    </p:spTree>
    <p:extLst>
      <p:ext uri="{BB962C8B-B14F-4D97-AF65-F5344CB8AC3E}">
        <p14:creationId xmlns:p14="http://schemas.microsoft.com/office/powerpoint/2010/main" val="230971704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Shape 39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Wu &amp; Palmer (wup)</a:t>
            </a:r>
          </a:p>
        </p:txBody>
      </p:sp>
      <p:sp>
        <p:nvSpPr>
          <p:cNvPr id="400" name="Shape 400"/>
          <p:cNvSpPr txBox="1">
            <a:spLocks noGrp="1"/>
          </p:cNvSpPr>
          <p:nvPr>
            <p:ph type="body" idx="1"/>
          </p:nvPr>
        </p:nvSpPr>
        <p:spPr>
          <a:xfrm>
            <a:off x="314900" y="1178275"/>
            <a:ext cx="4474200" cy="3725699"/>
          </a:xfrm>
          <a:prstGeom prst="rect">
            <a:avLst/>
          </a:prstGeom>
          <a:ln w="2857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dirty="0"/>
              <a:t>sim_wup(c1, c2) = </a:t>
            </a:r>
          </a:p>
          <a:p>
            <a:pPr marL="457200" lvl="0" indent="457200" rtl="0">
              <a:spcBef>
                <a:spcPts val="0"/>
              </a:spcBef>
              <a:buNone/>
            </a:pPr>
            <a:r>
              <a:rPr lang="en" sz="1800" dirty="0"/>
              <a:t>2 * depth( LCS(c1,c2) ) </a:t>
            </a:r>
          </a:p>
          <a:p>
            <a:pPr marL="457200" lvl="0" indent="457200" rtl="0">
              <a:spcBef>
                <a:spcPts val="0"/>
              </a:spcBef>
              <a:buNone/>
            </a:pPr>
            <a:r>
              <a:rPr lang="en" sz="1800" dirty="0"/>
              <a:t>depth(c1) + depth (c2)</a:t>
            </a:r>
          </a:p>
          <a:p>
            <a:pPr lvl="0" rtl="0">
              <a:spcBef>
                <a:spcPts val="0"/>
              </a:spcBef>
              <a:buNone/>
            </a:pPr>
            <a:endParaRPr sz="1800" dirty="0"/>
          </a:p>
          <a:p>
            <a:pPr lvl="0" rtl="0">
              <a:spcBef>
                <a:spcPts val="0"/>
              </a:spcBef>
              <a:buNone/>
            </a:pPr>
            <a:endParaRPr sz="1800" dirty="0"/>
          </a:p>
          <a:p>
            <a:pPr lvl="0" rtl="0">
              <a:spcBef>
                <a:spcPts val="0"/>
              </a:spcBef>
              <a:buNone/>
            </a:pPr>
            <a:r>
              <a:rPr lang="en" sz="1800" dirty="0"/>
              <a:t>depth(c) = how deep it is in the taxonomy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sz="1800" dirty="0"/>
              <a:t>so let standard be the root 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sz="1800" dirty="0"/>
              <a:t>of our taxonomy</a:t>
            </a:r>
          </a:p>
          <a:p>
            <a:pPr lvl="0" rtl="0">
              <a:spcBef>
                <a:spcPts val="0"/>
              </a:spcBef>
              <a:buNone/>
            </a:pPr>
            <a:endParaRPr sz="1800" dirty="0"/>
          </a:p>
          <a:p>
            <a:pPr lvl="0" rtl="0">
              <a:spcBef>
                <a:spcPts val="0"/>
              </a:spcBef>
              <a:buNone/>
            </a:pPr>
            <a:r>
              <a:rPr lang="en" sz="1800" dirty="0"/>
              <a:t>depth(nickle) = 6 </a:t>
            </a:r>
          </a:p>
        </p:txBody>
      </p:sp>
      <p:pic>
        <p:nvPicPr>
          <p:cNvPr id="399" name="Shape 3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2056" y="1178275"/>
            <a:ext cx="3933168" cy="3079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01" name="Shape 401"/>
          <p:cNvCxnSpPr/>
          <p:nvPr/>
        </p:nvCxnSpPr>
        <p:spPr>
          <a:xfrm rot="10800000" flipH="1">
            <a:off x="1227575" y="1739321"/>
            <a:ext cx="2457300" cy="69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  <p:transition spd="slow">
    <p:cut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Shape 40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Wu &amp; Palmer (wup)</a:t>
            </a:r>
          </a:p>
        </p:txBody>
      </p:sp>
      <p:sp>
        <p:nvSpPr>
          <p:cNvPr id="408" name="Shape 408"/>
          <p:cNvSpPr txBox="1">
            <a:spLocks noGrp="1"/>
          </p:cNvSpPr>
          <p:nvPr>
            <p:ph type="body" idx="1"/>
          </p:nvPr>
        </p:nvSpPr>
        <p:spPr>
          <a:xfrm>
            <a:off x="314900" y="1178275"/>
            <a:ext cx="4474200" cy="3725699"/>
          </a:xfrm>
          <a:prstGeom prst="rect">
            <a:avLst/>
          </a:prstGeom>
          <a:ln w="2857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dirty="0"/>
              <a:t>sim_wup(c1, c2) = </a:t>
            </a:r>
          </a:p>
          <a:p>
            <a:pPr marL="457200" lvl="0" indent="457200" rtl="0">
              <a:spcBef>
                <a:spcPts val="0"/>
              </a:spcBef>
              <a:buNone/>
            </a:pPr>
            <a:r>
              <a:rPr lang="en" sz="1800" dirty="0"/>
              <a:t>2 * depth( LCS(c1,c2) ) </a:t>
            </a:r>
          </a:p>
          <a:p>
            <a:pPr marL="457200" lvl="0" indent="457200" rtl="0">
              <a:spcBef>
                <a:spcPts val="0"/>
              </a:spcBef>
              <a:buNone/>
            </a:pPr>
            <a:r>
              <a:rPr lang="en" sz="1800" dirty="0"/>
              <a:t>depth(c1) + depth (c2)</a:t>
            </a:r>
          </a:p>
          <a:p>
            <a:pPr lvl="0" rtl="0">
              <a:spcBef>
                <a:spcPts val="0"/>
              </a:spcBef>
              <a:buNone/>
            </a:pPr>
            <a:endParaRPr sz="1800" dirty="0"/>
          </a:p>
          <a:p>
            <a:pPr lvl="0" rtl="0">
              <a:spcBef>
                <a:spcPts val="0"/>
              </a:spcBef>
              <a:buNone/>
            </a:pPr>
            <a:endParaRPr sz="1800" dirty="0"/>
          </a:p>
          <a:p>
            <a:pPr rtl="0">
              <a:spcBef>
                <a:spcPts val="0"/>
              </a:spcBef>
              <a:buNone/>
            </a:pPr>
            <a:r>
              <a:rPr lang="en" sz="1800" dirty="0"/>
              <a:t>LCS = least common subsumer</a:t>
            </a:r>
          </a:p>
          <a:p>
            <a:pPr rtl="0">
              <a:spcBef>
                <a:spcPts val="0"/>
              </a:spcBef>
              <a:buNone/>
            </a:pPr>
            <a:endParaRPr sz="1800" dirty="0"/>
          </a:p>
          <a:p>
            <a:pPr algn="ctr" rtl="0">
              <a:spcBef>
                <a:spcPts val="0"/>
              </a:spcBef>
              <a:buNone/>
            </a:pPr>
            <a:r>
              <a:rPr lang="en" sz="1800" dirty="0"/>
              <a:t>the concept c1 and c2 have in common</a:t>
            </a:r>
          </a:p>
          <a:p>
            <a:pPr algn="ctr" rtl="0">
              <a:spcBef>
                <a:spcPts val="0"/>
              </a:spcBef>
              <a:buNone/>
            </a:pPr>
            <a:r>
              <a:rPr lang="en" sz="1800" dirty="0"/>
              <a:t>as you move up the tree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dirty="0"/>
              <a:t>	</a:t>
            </a:r>
          </a:p>
        </p:txBody>
      </p:sp>
      <p:pic>
        <p:nvPicPr>
          <p:cNvPr id="407" name="Shape 4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9200" y="1178275"/>
            <a:ext cx="3926024" cy="303653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09" name="Shape 409"/>
          <p:cNvCxnSpPr/>
          <p:nvPr/>
        </p:nvCxnSpPr>
        <p:spPr>
          <a:xfrm rot="10800000" flipH="1">
            <a:off x="1213175" y="1739265"/>
            <a:ext cx="2457300" cy="69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  <p:transition spd="slow">
    <p:cut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Shape 4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Wu &amp; Palmer (wup)</a:t>
            </a:r>
          </a:p>
        </p:txBody>
      </p:sp>
      <p:sp>
        <p:nvSpPr>
          <p:cNvPr id="416" name="Shape 416"/>
          <p:cNvSpPr txBox="1">
            <a:spLocks noGrp="1"/>
          </p:cNvSpPr>
          <p:nvPr>
            <p:ph type="body" idx="1"/>
          </p:nvPr>
        </p:nvSpPr>
        <p:spPr>
          <a:xfrm>
            <a:off x="314900" y="1178275"/>
            <a:ext cx="4474200" cy="3725699"/>
          </a:xfrm>
          <a:prstGeom prst="rect">
            <a:avLst/>
          </a:prstGeom>
          <a:ln w="2857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dirty="0"/>
              <a:t>sim_wup(c1, c2) = </a:t>
            </a:r>
          </a:p>
          <a:p>
            <a:pPr marL="457200" lvl="0" indent="457200" rtl="0">
              <a:spcBef>
                <a:spcPts val="0"/>
              </a:spcBef>
              <a:buNone/>
            </a:pPr>
            <a:r>
              <a:rPr lang="en" sz="1800" dirty="0"/>
              <a:t>2 * depth( LCS(c1,c2) )  </a:t>
            </a:r>
          </a:p>
          <a:p>
            <a:pPr marL="457200" lvl="0" indent="457200" rtl="0">
              <a:spcBef>
                <a:spcPts val="0"/>
              </a:spcBef>
              <a:buNone/>
            </a:pPr>
            <a:r>
              <a:rPr lang="en" sz="1800" dirty="0"/>
              <a:t>depth(c1) + depth (c2)</a:t>
            </a:r>
          </a:p>
          <a:p>
            <a:pPr lvl="0" rtl="0">
              <a:spcBef>
                <a:spcPts val="0"/>
              </a:spcBef>
              <a:buNone/>
            </a:pPr>
            <a:endParaRPr sz="1800" dirty="0"/>
          </a:p>
          <a:p>
            <a:pPr lvl="0" rtl="0">
              <a:spcBef>
                <a:spcPts val="0"/>
              </a:spcBef>
              <a:buNone/>
            </a:pPr>
            <a:endParaRPr sz="1800" dirty="0"/>
          </a:p>
          <a:p>
            <a:pPr lvl="0" rtl="0">
              <a:spcBef>
                <a:spcPts val="0"/>
              </a:spcBef>
              <a:buNone/>
            </a:pPr>
            <a:r>
              <a:rPr lang="en" sz="1800" dirty="0"/>
              <a:t>LCS = least common subsumer</a:t>
            </a:r>
          </a:p>
          <a:p>
            <a:pPr lvl="0" rtl="0">
              <a:spcBef>
                <a:spcPts val="0"/>
              </a:spcBef>
              <a:buNone/>
            </a:pPr>
            <a:endParaRPr sz="1800" dirty="0"/>
          </a:p>
          <a:p>
            <a:pPr lvl="0" algn="ctr" rtl="0">
              <a:spcBef>
                <a:spcPts val="0"/>
              </a:spcBef>
              <a:buNone/>
            </a:pPr>
            <a:r>
              <a:rPr lang="en" sz="1800" dirty="0"/>
              <a:t>LCS(nickle, dime) = coin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dirty="0"/>
              <a:t>	</a:t>
            </a:r>
          </a:p>
        </p:txBody>
      </p:sp>
      <p:pic>
        <p:nvPicPr>
          <p:cNvPr id="415" name="Shape 4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57774" y="1178275"/>
            <a:ext cx="3897449" cy="305796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17" name="Shape 417"/>
          <p:cNvCxnSpPr/>
          <p:nvPr/>
        </p:nvCxnSpPr>
        <p:spPr>
          <a:xfrm rot="10800000" flipH="1">
            <a:off x="1220375" y="1753609"/>
            <a:ext cx="2457300" cy="69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  <p:transition spd="slow">
    <p:cut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Shape 4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Wu &amp; Palmer (wup)</a:t>
            </a:r>
          </a:p>
        </p:txBody>
      </p:sp>
      <p:sp>
        <p:nvSpPr>
          <p:cNvPr id="424" name="Shape 424"/>
          <p:cNvSpPr txBox="1">
            <a:spLocks noGrp="1"/>
          </p:cNvSpPr>
          <p:nvPr>
            <p:ph type="body" idx="1"/>
          </p:nvPr>
        </p:nvSpPr>
        <p:spPr>
          <a:xfrm>
            <a:off x="314900" y="1178275"/>
            <a:ext cx="4474200" cy="3725699"/>
          </a:xfrm>
          <a:prstGeom prst="rect">
            <a:avLst/>
          </a:prstGeom>
          <a:ln w="2857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dirty="0"/>
              <a:t>sim_wup(c1, c2) = </a:t>
            </a:r>
          </a:p>
          <a:p>
            <a:pPr marL="457200" lvl="0" indent="457200" rtl="0">
              <a:spcBef>
                <a:spcPts val="0"/>
              </a:spcBef>
              <a:buNone/>
            </a:pPr>
            <a:r>
              <a:rPr lang="en" sz="1800" dirty="0"/>
              <a:t>2 * depth( LCS(c1,c2) )  </a:t>
            </a:r>
          </a:p>
          <a:p>
            <a:pPr marL="457200" lvl="0" indent="457200" rtl="0">
              <a:spcBef>
                <a:spcPts val="0"/>
              </a:spcBef>
              <a:buNone/>
            </a:pPr>
            <a:r>
              <a:rPr lang="en" sz="1800" dirty="0"/>
              <a:t>depth(c1) + depth (c2)</a:t>
            </a:r>
          </a:p>
          <a:p>
            <a:pPr lvl="0" rtl="0">
              <a:spcBef>
                <a:spcPts val="0"/>
              </a:spcBef>
              <a:buNone/>
            </a:pPr>
            <a:endParaRPr sz="1800" dirty="0"/>
          </a:p>
          <a:p>
            <a:pPr lvl="0" rtl="0">
              <a:spcBef>
                <a:spcPts val="0"/>
              </a:spcBef>
              <a:buNone/>
            </a:pPr>
            <a:endParaRPr sz="1800" dirty="0"/>
          </a:p>
          <a:p>
            <a:pPr lvl="0" rtl="0">
              <a:spcBef>
                <a:spcPts val="0"/>
              </a:spcBef>
              <a:buNone/>
            </a:pPr>
            <a:r>
              <a:rPr lang="en" sz="1800" dirty="0"/>
              <a:t>LCS = least common subsumer</a:t>
            </a:r>
          </a:p>
          <a:p>
            <a:pPr lvl="0" rtl="0">
              <a:spcBef>
                <a:spcPts val="0"/>
              </a:spcBef>
              <a:buNone/>
            </a:pPr>
            <a:endParaRPr sz="1800" dirty="0"/>
          </a:p>
          <a:p>
            <a:pPr lvl="0" algn="ctr" rtl="0">
              <a:spcBef>
                <a:spcPts val="0"/>
              </a:spcBef>
              <a:buNone/>
            </a:pPr>
            <a:r>
              <a:rPr lang="en" sz="1800" dirty="0"/>
              <a:t>LCS(nickle, fund) = ?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dirty="0"/>
              <a:t>	</a:t>
            </a:r>
          </a:p>
        </p:txBody>
      </p:sp>
      <p:pic>
        <p:nvPicPr>
          <p:cNvPr id="423" name="Shape 4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2056" y="1178275"/>
            <a:ext cx="3933168" cy="308654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25" name="Shape 425"/>
          <p:cNvCxnSpPr/>
          <p:nvPr/>
        </p:nvCxnSpPr>
        <p:spPr>
          <a:xfrm rot="10800000" flipH="1">
            <a:off x="1177623" y="1767897"/>
            <a:ext cx="2457300" cy="69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  <p:transition spd="slow">
    <p:cut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Shape 43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Wu &amp; Palmer (wup)</a:t>
            </a:r>
          </a:p>
        </p:txBody>
      </p:sp>
      <p:sp>
        <p:nvSpPr>
          <p:cNvPr id="432" name="Shape 432"/>
          <p:cNvSpPr txBox="1">
            <a:spLocks noGrp="1"/>
          </p:cNvSpPr>
          <p:nvPr>
            <p:ph type="body" idx="1"/>
          </p:nvPr>
        </p:nvSpPr>
        <p:spPr>
          <a:xfrm>
            <a:off x="314900" y="1178275"/>
            <a:ext cx="4474200" cy="3725699"/>
          </a:xfrm>
          <a:prstGeom prst="rect">
            <a:avLst/>
          </a:prstGeom>
          <a:ln w="2857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dirty="0"/>
              <a:t>sim_wup(c1, c2) = </a:t>
            </a:r>
          </a:p>
          <a:p>
            <a:pPr marL="457200" lvl="0" indent="457200" rtl="0">
              <a:spcBef>
                <a:spcPts val="0"/>
              </a:spcBef>
              <a:buNone/>
            </a:pPr>
            <a:r>
              <a:rPr lang="en" sz="1800" dirty="0"/>
              <a:t>2 * depth( LCS(c1,c2) )  </a:t>
            </a:r>
          </a:p>
          <a:p>
            <a:pPr marL="457200" lvl="0" indent="457200" rtl="0">
              <a:spcBef>
                <a:spcPts val="0"/>
              </a:spcBef>
              <a:buNone/>
            </a:pPr>
            <a:r>
              <a:rPr lang="en" sz="1800" dirty="0"/>
              <a:t>depth(c1) + depth (c2)</a:t>
            </a:r>
          </a:p>
          <a:p>
            <a:pPr lvl="0" rtl="0">
              <a:spcBef>
                <a:spcPts val="0"/>
              </a:spcBef>
              <a:buNone/>
            </a:pPr>
            <a:endParaRPr sz="1800" dirty="0"/>
          </a:p>
          <a:p>
            <a:pPr lvl="0" rtl="0">
              <a:spcBef>
                <a:spcPts val="0"/>
              </a:spcBef>
              <a:buNone/>
            </a:pPr>
            <a:endParaRPr sz="1800" dirty="0"/>
          </a:p>
          <a:p>
            <a:pPr lvl="0" rtl="0">
              <a:spcBef>
                <a:spcPts val="0"/>
              </a:spcBef>
              <a:buNone/>
            </a:pPr>
            <a:r>
              <a:rPr lang="en" sz="1800" dirty="0"/>
              <a:t>LCS = least common subsumer</a:t>
            </a:r>
          </a:p>
          <a:p>
            <a:pPr lvl="0" rtl="0">
              <a:spcBef>
                <a:spcPts val="0"/>
              </a:spcBef>
              <a:buNone/>
            </a:pPr>
            <a:endParaRPr sz="1800" dirty="0"/>
          </a:p>
          <a:p>
            <a:pPr lvl="0" algn="ctr" rtl="0">
              <a:spcBef>
                <a:spcPts val="0"/>
              </a:spcBef>
              <a:buNone/>
            </a:pPr>
            <a:r>
              <a:rPr lang="en" sz="1800" dirty="0"/>
              <a:t>LCS(nickle, fund) = medium of exchange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dirty="0"/>
              <a:t>	</a:t>
            </a:r>
          </a:p>
        </p:txBody>
      </p:sp>
      <p:pic>
        <p:nvPicPr>
          <p:cNvPr id="431" name="Shape 4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00662" y="1178275"/>
            <a:ext cx="3654561" cy="29150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33" name="Shape 433"/>
          <p:cNvCxnSpPr/>
          <p:nvPr/>
        </p:nvCxnSpPr>
        <p:spPr>
          <a:xfrm rot="10800000" flipH="1">
            <a:off x="1170367" y="1767729"/>
            <a:ext cx="2457300" cy="69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  <p:transition spd="slow">
    <p:cut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Shape 43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Wu &amp; Palmer (wup)</a:t>
            </a:r>
          </a:p>
        </p:txBody>
      </p:sp>
      <p:sp>
        <p:nvSpPr>
          <p:cNvPr id="440" name="Shape 440"/>
          <p:cNvSpPr txBox="1">
            <a:spLocks noGrp="1"/>
          </p:cNvSpPr>
          <p:nvPr>
            <p:ph type="body" idx="1"/>
          </p:nvPr>
        </p:nvSpPr>
        <p:spPr>
          <a:xfrm>
            <a:off x="314900" y="1178275"/>
            <a:ext cx="4474200" cy="3725699"/>
          </a:xfrm>
          <a:prstGeom prst="rect">
            <a:avLst/>
          </a:prstGeom>
          <a:ln w="2857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dirty="0"/>
              <a:t>sim_wup(c1, c2) = </a:t>
            </a:r>
          </a:p>
          <a:p>
            <a:pPr marL="457200" lvl="0" indent="457200" rtl="0">
              <a:spcBef>
                <a:spcPts val="0"/>
              </a:spcBef>
              <a:buNone/>
            </a:pPr>
            <a:r>
              <a:rPr lang="en" sz="1800" dirty="0"/>
              <a:t>2 * depth( LCS(c1,c2) )  </a:t>
            </a:r>
          </a:p>
          <a:p>
            <a:pPr marL="457200" lvl="0" indent="457200" rtl="0">
              <a:spcBef>
                <a:spcPts val="0"/>
              </a:spcBef>
              <a:buNone/>
            </a:pPr>
            <a:r>
              <a:rPr lang="en" sz="1800" dirty="0"/>
              <a:t>depth(c1) + depth (c2)</a:t>
            </a:r>
          </a:p>
          <a:p>
            <a:pPr lvl="0" rtl="0">
              <a:spcBef>
                <a:spcPts val="0"/>
              </a:spcBef>
              <a:buNone/>
            </a:pPr>
            <a:endParaRPr sz="1800" dirty="0"/>
          </a:p>
          <a:p>
            <a:pPr lvl="0" rtl="0">
              <a:spcBef>
                <a:spcPts val="0"/>
              </a:spcBef>
              <a:buNone/>
            </a:pPr>
            <a:endParaRPr sz="1800" dirty="0"/>
          </a:p>
          <a:p>
            <a:pPr lvl="0" rtl="0">
              <a:spcBef>
                <a:spcPts val="0"/>
              </a:spcBef>
              <a:buNone/>
            </a:pPr>
            <a:r>
              <a:rPr lang="en" sz="1800" dirty="0"/>
              <a:t>sim_wup(nickle, dime) = </a:t>
            </a:r>
          </a:p>
          <a:p>
            <a:pPr lvl="0" rtl="0">
              <a:spcBef>
                <a:spcPts val="0"/>
              </a:spcBef>
              <a:buNone/>
            </a:pPr>
            <a:endParaRPr lang="en" sz="1800" dirty="0"/>
          </a:p>
          <a:p>
            <a:pPr lvl="0" rtl="0">
              <a:spcBef>
                <a:spcPts val="0"/>
              </a:spcBef>
              <a:buNone/>
            </a:pPr>
            <a:r>
              <a:rPr lang="en" sz="1800" dirty="0"/>
              <a:t>		2 * depth(coin)  </a:t>
            </a:r>
          </a:p>
          <a:p>
            <a:pPr rtl="0">
              <a:spcBef>
                <a:spcPts val="0"/>
              </a:spcBef>
              <a:buNone/>
            </a:pPr>
            <a:r>
              <a:rPr lang="en" sz="1800" dirty="0"/>
              <a:t>	depth(nickle) + depth(dime) </a:t>
            </a:r>
          </a:p>
          <a:p>
            <a:pPr lvl="0" rtl="0">
              <a:spcBef>
                <a:spcPts val="0"/>
              </a:spcBef>
              <a:buNone/>
            </a:pPr>
            <a:endParaRPr sz="1800" dirty="0"/>
          </a:p>
          <a:p>
            <a:pPr lvl="0" indent="457200" rtl="0">
              <a:spcBef>
                <a:spcPts val="0"/>
              </a:spcBef>
              <a:buNone/>
            </a:pPr>
            <a:r>
              <a:rPr lang="en" sz="1800" dirty="0"/>
              <a:t>= (2 * 5) / (6 + 6) = 10/12 = 5/6</a:t>
            </a:r>
          </a:p>
        </p:txBody>
      </p:sp>
      <p:pic>
        <p:nvPicPr>
          <p:cNvPr id="439" name="Shape 4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50680" y="1178275"/>
            <a:ext cx="3504543" cy="2965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41" name="Shape 441"/>
          <p:cNvCxnSpPr/>
          <p:nvPr/>
        </p:nvCxnSpPr>
        <p:spPr>
          <a:xfrm rot="10800000" flipH="1">
            <a:off x="1149050" y="1760699"/>
            <a:ext cx="2457300" cy="69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442" name="Shape 442"/>
          <p:cNvCxnSpPr/>
          <p:nvPr/>
        </p:nvCxnSpPr>
        <p:spPr>
          <a:xfrm rot="10800000" flipH="1">
            <a:off x="457200" y="3251017"/>
            <a:ext cx="2922600" cy="65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  <p:transition spd="slow">
    <p:cut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Shape 44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Path-based measures recap</a:t>
            </a:r>
          </a:p>
        </p:txBody>
      </p:sp>
      <p:sp>
        <p:nvSpPr>
          <p:cNvPr id="448" name="Shape 44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dirty="0"/>
          </a:p>
          <a:p>
            <a:pPr lvl="0" algn="ctr" rtl="0">
              <a:spcBef>
                <a:spcPts val="0"/>
              </a:spcBef>
              <a:buNone/>
            </a:pPr>
            <a:r>
              <a:rPr lang="en" b="1" dirty="0"/>
              <a:t>Path-based measures use the path information 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b="1" dirty="0"/>
              <a:t>between the concepts to quantify their similarity</a:t>
            </a:r>
          </a:p>
          <a:p>
            <a:pPr lvl="0" algn="ctr" rtl="0">
              <a:spcBef>
                <a:spcPts val="0"/>
              </a:spcBef>
              <a:buNone/>
            </a:pPr>
            <a:endParaRPr b="1" dirty="0"/>
          </a:p>
          <a:p>
            <a:pPr lvl="0" algn="ctr" rtl="0">
              <a:spcBef>
                <a:spcPts val="0"/>
              </a:spcBef>
              <a:buNone/>
            </a:pPr>
            <a:endParaRPr lang="en-US" dirty="0"/>
          </a:p>
          <a:p>
            <a:pPr lvl="0" algn="ctr" rtl="0">
              <a:spcBef>
                <a:spcPts val="0"/>
              </a:spcBef>
              <a:buNone/>
            </a:pPr>
            <a:endParaRPr lang="en-US" dirty="0"/>
          </a:p>
          <a:p>
            <a:pPr lvl="0" algn="ctr" rtl="0">
              <a:spcBef>
                <a:spcPts val="0"/>
              </a:spcBef>
              <a:buNone/>
            </a:pPr>
            <a:endParaRPr lang="en-US" i="1" dirty="0"/>
          </a:p>
          <a:p>
            <a:pPr lvl="0" algn="ctr" rtl="0">
              <a:spcBef>
                <a:spcPts val="0"/>
              </a:spcBef>
              <a:buNone/>
            </a:pPr>
            <a:r>
              <a:rPr lang="en-US" i="1" dirty="0"/>
              <a:t>What I want you to remember about path-based similarity measures!!</a:t>
            </a:r>
            <a:endParaRPr i="1" dirty="0"/>
          </a:p>
        </p:txBody>
      </p:sp>
    </p:spTree>
  </p:cSld>
  <p:clrMapOvr>
    <a:masterClrMapping/>
  </p:clrMapOvr>
  <p:transition spd="slow">
    <p:cut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Shape 45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Information content (IC) measures</a:t>
            </a:r>
          </a:p>
        </p:txBody>
      </p:sp>
      <p:sp>
        <p:nvSpPr>
          <p:cNvPr id="454" name="Shape 45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lang="en" dirty="0"/>
              <a:t>Utilize path information </a:t>
            </a:r>
            <a:r>
              <a:rPr lang="en" b="1" dirty="0"/>
              <a:t>but also incorporate </a:t>
            </a:r>
          </a:p>
          <a:p>
            <a:pPr algn="ctr" rtl="0">
              <a:spcBef>
                <a:spcPts val="0"/>
              </a:spcBef>
              <a:buNone/>
            </a:pPr>
            <a:r>
              <a:rPr lang="en" b="1" dirty="0"/>
              <a:t>the probability of the concept occurring in text</a:t>
            </a:r>
          </a:p>
          <a:p>
            <a:pPr algn="ctr" rtl="0">
              <a:spcBef>
                <a:spcPts val="0"/>
              </a:spcBef>
              <a:buNone/>
            </a:pPr>
            <a:endParaRPr dirty="0"/>
          </a:p>
          <a:p>
            <a:pPr algn="ctr" rtl="0">
              <a:spcBef>
                <a:spcPts val="0"/>
              </a:spcBef>
              <a:buNone/>
            </a:pPr>
            <a:endParaRPr dirty="0"/>
          </a:p>
          <a:p>
            <a:pPr algn="ctr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ransition spd="slow">
    <p:cut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Shape 45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Information Content</a:t>
            </a:r>
          </a:p>
        </p:txBody>
      </p:sp>
      <p:sp>
        <p:nvSpPr>
          <p:cNvPr id="460" name="Shape 46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The lower a node is in the hierarchy, the lower the probability</a:t>
            </a:r>
          </a:p>
          <a:p>
            <a:pPr rtl="0">
              <a:spcBef>
                <a:spcPts val="0"/>
              </a:spcBef>
              <a:buNone/>
            </a:pPr>
            <a:endParaRPr sz="2000"/>
          </a:p>
          <a:p>
            <a:pPr rtl="0">
              <a:spcBef>
                <a:spcPts val="0"/>
              </a:spcBef>
              <a:buNone/>
            </a:pPr>
            <a:r>
              <a:rPr lang="en" sz="2000"/>
              <a:t>IC(c) = -log(P(c))</a:t>
            </a:r>
          </a:p>
          <a:p>
            <a:pPr rtl="0">
              <a:spcBef>
                <a:spcPts val="0"/>
              </a:spcBef>
              <a:buNone/>
            </a:pPr>
            <a:endParaRPr sz="2000"/>
          </a:p>
          <a:p>
            <a:pPr rtl="0">
              <a:spcBef>
                <a:spcPts val="0"/>
              </a:spcBef>
              <a:buNone/>
            </a:pPr>
            <a:r>
              <a:rPr lang="en" sz="2000"/>
              <a:t>IC(hill) = -log(0.0000189)</a:t>
            </a:r>
          </a:p>
          <a:p>
            <a:pPr rtl="0">
              <a:spcBef>
                <a:spcPts val="0"/>
              </a:spcBef>
              <a:buNone/>
            </a:pPr>
            <a:endParaRPr sz="2000"/>
          </a:p>
          <a:p>
            <a:pPr>
              <a:spcBef>
                <a:spcPts val="0"/>
              </a:spcBef>
              <a:buNone/>
            </a:pPr>
            <a:endParaRPr sz="2000"/>
          </a:p>
        </p:txBody>
      </p:sp>
      <p:pic>
        <p:nvPicPr>
          <p:cNvPr id="461" name="Shape 4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3943" y="1792105"/>
            <a:ext cx="4876800" cy="313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Shape 46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Information content (IC) measures</a:t>
            </a:r>
          </a:p>
        </p:txBody>
      </p:sp>
      <p:sp>
        <p:nvSpPr>
          <p:cNvPr id="467" name="Shape 46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Utilize path information but also incorporate probability of the concept occurring in text</a:t>
            </a:r>
          </a:p>
          <a:p>
            <a:pPr algn="l" rtl="0">
              <a:spcBef>
                <a:spcPts val="0"/>
              </a:spcBef>
              <a:buNone/>
            </a:pPr>
            <a:endParaRPr/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Resnik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Lin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Jiang &amp; Conrath</a:t>
            </a:r>
          </a:p>
          <a:p>
            <a:pPr lvl="0" algn="ctr" rtl="0">
              <a:spcBef>
                <a:spcPts val="0"/>
              </a:spcBef>
              <a:buNone/>
            </a:pPr>
            <a:endParaRPr/>
          </a:p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/>
              <a:t>Homonymy</a:t>
            </a:r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word form that has more than one sense</a:t>
            </a:r>
          </a:p>
        </p:txBody>
      </p:sp>
      <p:pic>
        <p:nvPicPr>
          <p:cNvPr id="74" name="Shape 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7225" y="3175325"/>
            <a:ext cx="2130474" cy="1706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Shape 7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55325" y="3418762"/>
            <a:ext cx="1619250" cy="12192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Shape 76"/>
          <p:cNvSpPr txBox="1"/>
          <p:nvPr/>
        </p:nvSpPr>
        <p:spPr>
          <a:xfrm>
            <a:off x="4047900" y="2351250"/>
            <a:ext cx="675899" cy="440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b="1"/>
              <a:t>bank</a:t>
            </a:r>
          </a:p>
        </p:txBody>
      </p:sp>
      <p:sp>
        <p:nvSpPr>
          <p:cNvPr id="77" name="Shape 77"/>
          <p:cNvSpPr txBox="1"/>
          <p:nvPr/>
        </p:nvSpPr>
        <p:spPr>
          <a:xfrm>
            <a:off x="957225" y="2792249"/>
            <a:ext cx="2335500" cy="440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/>
              <a:t>bank¹ = financial institution</a:t>
            </a:r>
          </a:p>
        </p:txBody>
      </p:sp>
      <p:sp>
        <p:nvSpPr>
          <p:cNvPr id="78" name="Shape 78"/>
          <p:cNvSpPr txBox="1"/>
          <p:nvPr/>
        </p:nvSpPr>
        <p:spPr>
          <a:xfrm>
            <a:off x="5629800" y="2899775"/>
            <a:ext cx="2670300" cy="440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bank² = sloping mound by river</a:t>
            </a:r>
          </a:p>
        </p:txBody>
      </p:sp>
    </p:spTree>
  </p:cSld>
  <p:clrMapOvr>
    <a:masterClrMapping/>
  </p:clrMapOvr>
  <p:transition spd="slow">
    <p:cut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Shape 47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Resnik (res)</a:t>
            </a:r>
          </a:p>
        </p:txBody>
      </p:sp>
      <p:sp>
        <p:nvSpPr>
          <p:cNvPr id="473" name="Shape 473"/>
          <p:cNvSpPr txBox="1">
            <a:spLocks noGrp="1"/>
          </p:cNvSpPr>
          <p:nvPr>
            <p:ph type="body" idx="1"/>
          </p:nvPr>
        </p:nvSpPr>
        <p:spPr>
          <a:xfrm>
            <a:off x="314900" y="1178275"/>
            <a:ext cx="4251299" cy="3725699"/>
          </a:xfrm>
          <a:prstGeom prst="rect">
            <a:avLst/>
          </a:prstGeom>
          <a:ln w="2857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1800"/>
              <a:t>sim_res(c1, c2) = - log(P(LCS(c1, c2))</a:t>
            </a:r>
          </a:p>
          <a:p>
            <a:pPr rtl="0">
              <a:spcBef>
                <a:spcPts val="0"/>
              </a:spcBef>
              <a:buNone/>
            </a:pPr>
            <a:endParaRPr sz="1800"/>
          </a:p>
          <a:p>
            <a:pPr rtl="0">
              <a:spcBef>
                <a:spcPts val="0"/>
              </a:spcBef>
              <a:buNone/>
            </a:pPr>
            <a:endParaRPr sz="1800"/>
          </a:p>
          <a:p>
            <a:pPr rtl="0">
              <a:spcBef>
                <a:spcPts val="0"/>
              </a:spcBef>
              <a:buNone/>
            </a:pPr>
            <a:r>
              <a:rPr lang="en" sz="1800"/>
              <a:t>sim_res(hill, coast) = </a:t>
            </a:r>
          </a:p>
          <a:p>
            <a:pPr indent="457200" rtl="0">
              <a:spcBef>
                <a:spcPts val="0"/>
              </a:spcBef>
              <a:buNone/>
            </a:pPr>
            <a:r>
              <a:rPr lang="en" sz="1800"/>
              <a:t>-log(P(LCS(hill, coast)) = </a:t>
            </a:r>
          </a:p>
          <a:p>
            <a:pPr indent="457200" rtl="0">
              <a:spcBef>
                <a:spcPts val="0"/>
              </a:spcBef>
              <a:buNone/>
            </a:pPr>
            <a:r>
              <a:rPr lang="en" sz="1800"/>
              <a:t>-log(P(LCS(geological-formation) = </a:t>
            </a:r>
          </a:p>
          <a:p>
            <a:pPr indent="457200" rtl="0">
              <a:spcBef>
                <a:spcPts val="0"/>
              </a:spcBef>
              <a:buNone/>
            </a:pPr>
            <a:r>
              <a:rPr lang="en" sz="1800"/>
              <a:t>-log(P(0.00179)</a:t>
            </a:r>
          </a:p>
          <a:p>
            <a:pPr marL="457200" lvl="0" indent="457200" rtl="0">
              <a:spcBef>
                <a:spcPts val="0"/>
              </a:spcBef>
              <a:buNone/>
            </a:pPr>
            <a:r>
              <a:rPr lang="en" sz="1800"/>
              <a:t> </a:t>
            </a:r>
          </a:p>
          <a:p>
            <a:pPr lvl="0" rtl="0">
              <a:spcBef>
                <a:spcPts val="0"/>
              </a:spcBef>
              <a:buNone/>
            </a:pPr>
            <a:endParaRPr sz="1800"/>
          </a:p>
          <a:p>
            <a:pPr lvl="0" rtl="0">
              <a:spcBef>
                <a:spcPts val="0"/>
              </a:spcBef>
              <a:buNone/>
            </a:pPr>
            <a:endParaRPr sz="1800"/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	</a:t>
            </a:r>
          </a:p>
        </p:txBody>
      </p:sp>
      <p:pic>
        <p:nvPicPr>
          <p:cNvPr id="474" name="Shape 4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43175" y="1207725"/>
            <a:ext cx="4188274" cy="281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Shape 47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Lin (lin) &amp; Jiang &amp; Conrath (jcn)</a:t>
            </a:r>
          </a:p>
        </p:txBody>
      </p:sp>
      <p:sp>
        <p:nvSpPr>
          <p:cNvPr id="480" name="Shape 480"/>
          <p:cNvSpPr txBox="1">
            <a:spLocks noGrp="1"/>
          </p:cNvSpPr>
          <p:nvPr>
            <p:ph type="body" idx="1"/>
          </p:nvPr>
        </p:nvSpPr>
        <p:spPr>
          <a:xfrm>
            <a:off x="314900" y="1178275"/>
            <a:ext cx="4251299" cy="3725699"/>
          </a:xfrm>
          <a:prstGeom prst="rect">
            <a:avLst/>
          </a:prstGeom>
          <a:ln w="2857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1400" dirty="0"/>
              <a:t>sim_lin(c1, c2) = </a:t>
            </a:r>
          </a:p>
          <a:p>
            <a:pPr rtl="0">
              <a:spcBef>
                <a:spcPts val="0"/>
              </a:spcBef>
              <a:buNone/>
            </a:pPr>
            <a:r>
              <a:rPr lang="en" sz="1400" dirty="0"/>
              <a:t>			2 * IC(LCS(c1, c2))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 dirty="0"/>
              <a:t>	  		    IC(c1) + IC(c2)</a:t>
            </a:r>
          </a:p>
          <a:p>
            <a:pPr rtl="0">
              <a:spcBef>
                <a:spcPts val="0"/>
              </a:spcBef>
              <a:buNone/>
            </a:pPr>
            <a:endParaRPr sz="1400" dirty="0"/>
          </a:p>
          <a:p>
            <a:pPr rtl="0">
              <a:spcBef>
                <a:spcPts val="0"/>
              </a:spcBef>
              <a:buNone/>
            </a:pPr>
            <a:endParaRPr sz="1400" dirty="0"/>
          </a:p>
          <a:p>
            <a:pPr rtl="0">
              <a:spcBef>
                <a:spcPts val="0"/>
              </a:spcBef>
              <a:buNone/>
            </a:pPr>
            <a:r>
              <a:rPr lang="en" sz="1400" dirty="0"/>
              <a:t>sim(jcn(c1, c2) = </a:t>
            </a:r>
          </a:p>
          <a:p>
            <a:pPr rtl="0">
              <a:spcBef>
                <a:spcPts val="0"/>
              </a:spcBef>
              <a:buNone/>
            </a:pPr>
            <a:r>
              <a:rPr lang="en" sz="1400" dirty="0"/>
              <a:t>				1  </a:t>
            </a:r>
          </a:p>
          <a:p>
            <a:pPr marL="457200" indent="457200" rtl="0">
              <a:spcBef>
                <a:spcPts val="0"/>
              </a:spcBef>
              <a:buNone/>
            </a:pPr>
            <a:r>
              <a:rPr lang="en" sz="1400" dirty="0"/>
              <a:t>IC(c1) + IC(c2) - 2 (IC(LCS(c1,c2)))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 dirty="0"/>
              <a:t>	</a:t>
            </a:r>
          </a:p>
          <a:p>
            <a:pPr rtl="0">
              <a:spcBef>
                <a:spcPts val="0"/>
              </a:spcBef>
              <a:buNone/>
            </a:pPr>
            <a:endParaRPr sz="1400" dirty="0"/>
          </a:p>
          <a:p>
            <a:pPr rtl="0">
              <a:spcBef>
                <a:spcPts val="0"/>
              </a:spcBef>
              <a:buNone/>
            </a:pPr>
            <a:r>
              <a:rPr lang="en" sz="1400" dirty="0"/>
              <a:t>Let’s calculate: sim_lin(hill, coast) on the board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 dirty="0"/>
              <a:t>		      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 dirty="0"/>
              <a:t>	</a:t>
            </a:r>
          </a:p>
        </p:txBody>
      </p:sp>
      <p:pic>
        <p:nvPicPr>
          <p:cNvPr id="481" name="Shape 4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43175" y="1207725"/>
            <a:ext cx="4188274" cy="28105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82" name="Shape 482"/>
          <p:cNvCxnSpPr/>
          <p:nvPr/>
        </p:nvCxnSpPr>
        <p:spPr>
          <a:xfrm>
            <a:off x="1711699" y="1632769"/>
            <a:ext cx="1457700" cy="138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483" name="Shape 483"/>
          <p:cNvCxnSpPr/>
          <p:nvPr/>
        </p:nvCxnSpPr>
        <p:spPr>
          <a:xfrm rot="10800000" flipH="1">
            <a:off x="1351732" y="2606100"/>
            <a:ext cx="2457300" cy="69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  <p:transition spd="slow">
    <p:cut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Shape 47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Lin (lin) &amp; Jiang &amp; Conrath (jcn)</a:t>
            </a:r>
          </a:p>
        </p:txBody>
      </p:sp>
      <p:sp>
        <p:nvSpPr>
          <p:cNvPr id="480" name="Shape 480"/>
          <p:cNvSpPr txBox="1">
            <a:spLocks noGrp="1"/>
          </p:cNvSpPr>
          <p:nvPr>
            <p:ph type="body" idx="1"/>
          </p:nvPr>
        </p:nvSpPr>
        <p:spPr>
          <a:xfrm>
            <a:off x="314900" y="1178275"/>
            <a:ext cx="4251299" cy="3725699"/>
          </a:xfrm>
          <a:prstGeom prst="rect">
            <a:avLst/>
          </a:prstGeom>
          <a:ln w="2857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1400" dirty="0"/>
              <a:t>sim_lin(c1, c2) = </a:t>
            </a:r>
          </a:p>
          <a:p>
            <a:pPr rtl="0">
              <a:spcBef>
                <a:spcPts val="0"/>
              </a:spcBef>
              <a:buNone/>
            </a:pPr>
            <a:r>
              <a:rPr lang="en" sz="1400" dirty="0"/>
              <a:t>			2 * IC(LCS(c1, c2))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 dirty="0"/>
              <a:t>	  		    IC(c1) + IC(c2)</a:t>
            </a:r>
          </a:p>
          <a:p>
            <a:pPr rtl="0">
              <a:spcBef>
                <a:spcPts val="0"/>
              </a:spcBef>
              <a:buNone/>
            </a:pPr>
            <a:endParaRPr sz="1400" dirty="0"/>
          </a:p>
          <a:p>
            <a:pPr rtl="0">
              <a:spcBef>
                <a:spcPts val="0"/>
              </a:spcBef>
              <a:buNone/>
            </a:pPr>
            <a:endParaRPr sz="1400" dirty="0"/>
          </a:p>
          <a:p>
            <a:pPr rtl="0">
              <a:spcBef>
                <a:spcPts val="0"/>
              </a:spcBef>
              <a:buNone/>
            </a:pPr>
            <a:r>
              <a:rPr lang="en" sz="1400" dirty="0"/>
              <a:t>sim(jcn(c1, c2) = </a:t>
            </a:r>
          </a:p>
          <a:p>
            <a:pPr rtl="0">
              <a:spcBef>
                <a:spcPts val="0"/>
              </a:spcBef>
              <a:buNone/>
            </a:pPr>
            <a:r>
              <a:rPr lang="en" sz="1400" dirty="0"/>
              <a:t>				1  </a:t>
            </a:r>
          </a:p>
          <a:p>
            <a:pPr marL="457200" indent="457200" rtl="0">
              <a:spcBef>
                <a:spcPts val="0"/>
              </a:spcBef>
              <a:buNone/>
            </a:pPr>
            <a:r>
              <a:rPr lang="en" sz="1400" dirty="0"/>
              <a:t>IC(c1) + IC(c2) - 2 (IC(LCS(c1,c2)))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 dirty="0"/>
              <a:t>	</a:t>
            </a:r>
          </a:p>
          <a:p>
            <a:pPr rtl="0">
              <a:spcBef>
                <a:spcPts val="0"/>
              </a:spcBef>
              <a:buNone/>
            </a:pPr>
            <a:endParaRPr sz="1400" dirty="0"/>
          </a:p>
          <a:p>
            <a:pPr rtl="0">
              <a:spcBef>
                <a:spcPts val="0"/>
              </a:spcBef>
              <a:buNone/>
            </a:pPr>
            <a:r>
              <a:rPr lang="en" sz="1400" dirty="0"/>
              <a:t>Let’s calculate: sim_lin(hill, coast) on the board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 dirty="0"/>
              <a:t>		       </a:t>
            </a:r>
          </a:p>
          <a:p>
            <a:pPr lvl="0" rtl="0">
              <a:spcBef>
                <a:spcPts val="0"/>
              </a:spcBef>
              <a:buNone/>
            </a:pPr>
            <a:endParaRPr lang="en" sz="1400" dirty="0"/>
          </a:p>
          <a:p>
            <a:pPr>
              <a:buNone/>
            </a:pPr>
            <a:r>
              <a:rPr lang="en" sz="1400" dirty="0"/>
              <a:t>			2 * IC(LCS(hill, cost)) </a:t>
            </a:r>
          </a:p>
          <a:p>
            <a:pPr lvl="0">
              <a:buNone/>
            </a:pPr>
            <a:r>
              <a:rPr lang="en" sz="1400" dirty="0"/>
              <a:t>	  		    IC(hill) + IC(cost)</a:t>
            </a:r>
          </a:p>
          <a:p>
            <a:pPr lvl="0" rtl="0">
              <a:spcBef>
                <a:spcPts val="0"/>
              </a:spcBef>
              <a:buNone/>
            </a:pPr>
            <a:endParaRPr lang="en" sz="1400" dirty="0"/>
          </a:p>
        </p:txBody>
      </p:sp>
      <p:pic>
        <p:nvPicPr>
          <p:cNvPr id="481" name="Shape 4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43175" y="1207725"/>
            <a:ext cx="4188274" cy="28105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82" name="Shape 482"/>
          <p:cNvCxnSpPr/>
          <p:nvPr/>
        </p:nvCxnSpPr>
        <p:spPr>
          <a:xfrm>
            <a:off x="1711699" y="1632769"/>
            <a:ext cx="1457700" cy="138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483" name="Shape 483"/>
          <p:cNvCxnSpPr/>
          <p:nvPr/>
        </p:nvCxnSpPr>
        <p:spPr>
          <a:xfrm rot="10800000" flipH="1">
            <a:off x="1351732" y="2606100"/>
            <a:ext cx="2457300" cy="69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7" name="Shape 483"/>
          <p:cNvCxnSpPr/>
          <p:nvPr/>
        </p:nvCxnSpPr>
        <p:spPr>
          <a:xfrm rot="10800000" flipH="1">
            <a:off x="1108264" y="3957256"/>
            <a:ext cx="2457300" cy="69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</p:spTree>
    <p:extLst>
      <p:ext uri="{BB962C8B-B14F-4D97-AF65-F5344CB8AC3E}">
        <p14:creationId xmlns:p14="http://schemas.microsoft.com/office/powerpoint/2010/main" val="1542297752"/>
      </p:ext>
    </p:extLst>
  </p:cSld>
  <p:clrMapOvr>
    <a:masterClrMapping/>
  </p:clrMapOvr>
  <p:transition spd="slow">
    <p:cut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Shape 47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Lin (lin) &amp; Jiang &amp; Conrath (jcn)</a:t>
            </a:r>
          </a:p>
        </p:txBody>
      </p:sp>
      <p:sp>
        <p:nvSpPr>
          <p:cNvPr id="480" name="Shape 480"/>
          <p:cNvSpPr txBox="1">
            <a:spLocks noGrp="1"/>
          </p:cNvSpPr>
          <p:nvPr>
            <p:ph type="body" idx="1"/>
          </p:nvPr>
        </p:nvSpPr>
        <p:spPr>
          <a:xfrm>
            <a:off x="314900" y="1178275"/>
            <a:ext cx="4251299" cy="3725699"/>
          </a:xfrm>
          <a:prstGeom prst="rect">
            <a:avLst/>
          </a:prstGeom>
          <a:ln w="2857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1400" dirty="0"/>
              <a:t>sim_lin(c1, c2) = </a:t>
            </a:r>
          </a:p>
          <a:p>
            <a:pPr rtl="0">
              <a:spcBef>
                <a:spcPts val="0"/>
              </a:spcBef>
              <a:buNone/>
            </a:pPr>
            <a:r>
              <a:rPr lang="en" sz="1400" dirty="0"/>
              <a:t>			2 * IC(LCS(c1, c2))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 dirty="0"/>
              <a:t>	  		    IC(c1) + IC(c2)</a:t>
            </a:r>
          </a:p>
          <a:p>
            <a:pPr rtl="0">
              <a:spcBef>
                <a:spcPts val="0"/>
              </a:spcBef>
              <a:buNone/>
            </a:pPr>
            <a:endParaRPr sz="1400" dirty="0"/>
          </a:p>
          <a:p>
            <a:pPr rtl="0">
              <a:spcBef>
                <a:spcPts val="0"/>
              </a:spcBef>
              <a:buNone/>
            </a:pPr>
            <a:endParaRPr sz="1400" dirty="0"/>
          </a:p>
          <a:p>
            <a:pPr rtl="0">
              <a:spcBef>
                <a:spcPts val="0"/>
              </a:spcBef>
              <a:buNone/>
            </a:pPr>
            <a:r>
              <a:rPr lang="en" sz="1400" dirty="0"/>
              <a:t>sim(jcn(c1, c2) = </a:t>
            </a:r>
          </a:p>
          <a:p>
            <a:pPr rtl="0">
              <a:spcBef>
                <a:spcPts val="0"/>
              </a:spcBef>
              <a:buNone/>
            </a:pPr>
            <a:r>
              <a:rPr lang="en" sz="1400" dirty="0"/>
              <a:t>				1  </a:t>
            </a:r>
          </a:p>
          <a:p>
            <a:pPr marL="457200" indent="457200" rtl="0">
              <a:spcBef>
                <a:spcPts val="0"/>
              </a:spcBef>
              <a:buNone/>
            </a:pPr>
            <a:r>
              <a:rPr lang="en" sz="1400" dirty="0"/>
              <a:t>IC(c1) + IC(c2) - 2 (IC(LCS(c1,c2)))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 dirty="0"/>
              <a:t>	</a:t>
            </a:r>
          </a:p>
          <a:p>
            <a:pPr rtl="0">
              <a:spcBef>
                <a:spcPts val="0"/>
              </a:spcBef>
              <a:buNone/>
            </a:pPr>
            <a:endParaRPr sz="1400" dirty="0"/>
          </a:p>
          <a:p>
            <a:pPr rtl="0">
              <a:spcBef>
                <a:spcPts val="0"/>
              </a:spcBef>
              <a:buNone/>
            </a:pPr>
            <a:r>
              <a:rPr lang="en" sz="1400" dirty="0"/>
              <a:t>Let’s calculate: sim_lin(hill, coast) on the board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 dirty="0"/>
              <a:t>		       </a:t>
            </a:r>
          </a:p>
          <a:p>
            <a:pPr lvl="0" rtl="0">
              <a:spcBef>
                <a:spcPts val="0"/>
              </a:spcBef>
              <a:buNone/>
            </a:pPr>
            <a:endParaRPr lang="en" sz="1400" dirty="0"/>
          </a:p>
          <a:p>
            <a:pPr>
              <a:buNone/>
            </a:pPr>
            <a:r>
              <a:rPr lang="en" sz="1400" dirty="0"/>
              <a:t>		        2 * IC(geological-formation) </a:t>
            </a:r>
          </a:p>
          <a:p>
            <a:pPr lvl="0">
              <a:buNone/>
            </a:pPr>
            <a:r>
              <a:rPr lang="en" sz="1400" dirty="0"/>
              <a:t>	  		    IC(hill) + IC(cost)</a:t>
            </a:r>
          </a:p>
          <a:p>
            <a:pPr lvl="0" rtl="0">
              <a:spcBef>
                <a:spcPts val="0"/>
              </a:spcBef>
              <a:buNone/>
            </a:pPr>
            <a:endParaRPr lang="en" sz="1400" dirty="0"/>
          </a:p>
        </p:txBody>
      </p:sp>
      <p:pic>
        <p:nvPicPr>
          <p:cNvPr id="481" name="Shape 4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43175" y="1207725"/>
            <a:ext cx="4188274" cy="28105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82" name="Shape 482"/>
          <p:cNvCxnSpPr/>
          <p:nvPr/>
        </p:nvCxnSpPr>
        <p:spPr>
          <a:xfrm>
            <a:off x="1711699" y="1632769"/>
            <a:ext cx="1457700" cy="138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483" name="Shape 483"/>
          <p:cNvCxnSpPr/>
          <p:nvPr/>
        </p:nvCxnSpPr>
        <p:spPr>
          <a:xfrm rot="10800000" flipH="1">
            <a:off x="1351732" y="2606100"/>
            <a:ext cx="2457300" cy="69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7" name="Shape 483"/>
          <p:cNvCxnSpPr/>
          <p:nvPr/>
        </p:nvCxnSpPr>
        <p:spPr>
          <a:xfrm rot="10800000" flipH="1">
            <a:off x="1108264" y="3957256"/>
            <a:ext cx="2457300" cy="69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</p:spTree>
    <p:extLst>
      <p:ext uri="{BB962C8B-B14F-4D97-AF65-F5344CB8AC3E}">
        <p14:creationId xmlns:p14="http://schemas.microsoft.com/office/powerpoint/2010/main" val="13035029"/>
      </p:ext>
    </p:extLst>
  </p:cSld>
  <p:clrMapOvr>
    <a:masterClrMapping/>
  </p:clrMapOvr>
  <p:transition spd="slow">
    <p:cut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Shape 47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Lin (lin) &amp; Jiang &amp; Conrath (jcn)</a:t>
            </a:r>
          </a:p>
        </p:txBody>
      </p:sp>
      <p:sp>
        <p:nvSpPr>
          <p:cNvPr id="480" name="Shape 480"/>
          <p:cNvSpPr txBox="1">
            <a:spLocks noGrp="1"/>
          </p:cNvSpPr>
          <p:nvPr>
            <p:ph type="body" idx="1"/>
          </p:nvPr>
        </p:nvSpPr>
        <p:spPr>
          <a:xfrm>
            <a:off x="314900" y="1178275"/>
            <a:ext cx="4251299" cy="3725699"/>
          </a:xfrm>
          <a:prstGeom prst="rect">
            <a:avLst/>
          </a:prstGeom>
          <a:ln w="2857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1400" dirty="0"/>
              <a:t>sim_lin(c1, c2) = </a:t>
            </a:r>
          </a:p>
          <a:p>
            <a:pPr rtl="0">
              <a:spcBef>
                <a:spcPts val="0"/>
              </a:spcBef>
              <a:buNone/>
            </a:pPr>
            <a:r>
              <a:rPr lang="en" sz="1400" dirty="0"/>
              <a:t>			2 * IC(LCS(c1, c2))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 dirty="0"/>
              <a:t>	  		    IC(c1) + IC(c2)</a:t>
            </a:r>
          </a:p>
          <a:p>
            <a:pPr rtl="0">
              <a:spcBef>
                <a:spcPts val="0"/>
              </a:spcBef>
              <a:buNone/>
            </a:pPr>
            <a:endParaRPr sz="1400" dirty="0"/>
          </a:p>
          <a:p>
            <a:pPr rtl="0">
              <a:spcBef>
                <a:spcPts val="0"/>
              </a:spcBef>
              <a:buNone/>
            </a:pPr>
            <a:endParaRPr sz="1400" dirty="0"/>
          </a:p>
          <a:p>
            <a:pPr rtl="0">
              <a:spcBef>
                <a:spcPts val="0"/>
              </a:spcBef>
              <a:buNone/>
            </a:pPr>
            <a:r>
              <a:rPr lang="en" sz="1400" dirty="0"/>
              <a:t>sim(jcn(c1, c2) = </a:t>
            </a:r>
          </a:p>
          <a:p>
            <a:pPr rtl="0">
              <a:spcBef>
                <a:spcPts val="0"/>
              </a:spcBef>
              <a:buNone/>
            </a:pPr>
            <a:r>
              <a:rPr lang="en" sz="1400" dirty="0"/>
              <a:t>				1  </a:t>
            </a:r>
          </a:p>
          <a:p>
            <a:pPr marL="457200" indent="457200" rtl="0">
              <a:spcBef>
                <a:spcPts val="0"/>
              </a:spcBef>
              <a:buNone/>
            </a:pPr>
            <a:r>
              <a:rPr lang="en" sz="1400" dirty="0"/>
              <a:t>IC(c1) + IC(c2) - 2 (IC(LCS(c1,c2)))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 dirty="0"/>
              <a:t>	</a:t>
            </a:r>
          </a:p>
          <a:p>
            <a:pPr rtl="0">
              <a:spcBef>
                <a:spcPts val="0"/>
              </a:spcBef>
              <a:buNone/>
            </a:pPr>
            <a:endParaRPr sz="1400" dirty="0"/>
          </a:p>
          <a:p>
            <a:pPr rtl="0">
              <a:spcBef>
                <a:spcPts val="0"/>
              </a:spcBef>
              <a:buNone/>
            </a:pPr>
            <a:r>
              <a:rPr lang="en" sz="1400" dirty="0"/>
              <a:t>Let’s calculate: sim_lin(hill, coast) on the board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 dirty="0"/>
              <a:t>		       </a:t>
            </a:r>
          </a:p>
          <a:p>
            <a:pPr lvl="0" rtl="0">
              <a:spcBef>
                <a:spcPts val="0"/>
              </a:spcBef>
              <a:buNone/>
            </a:pPr>
            <a:endParaRPr lang="en" sz="1400" dirty="0"/>
          </a:p>
          <a:p>
            <a:pPr>
              <a:buNone/>
            </a:pPr>
            <a:r>
              <a:rPr lang="en" sz="1400" dirty="0"/>
              <a:t>		        	       2 * 0.00176</a:t>
            </a:r>
          </a:p>
          <a:p>
            <a:pPr lvl="0">
              <a:buNone/>
            </a:pPr>
            <a:r>
              <a:rPr lang="en" sz="1400" dirty="0"/>
              <a:t>	                         0.0000189 + 0.0000216</a:t>
            </a:r>
          </a:p>
          <a:p>
            <a:pPr lvl="0" rtl="0">
              <a:spcBef>
                <a:spcPts val="0"/>
              </a:spcBef>
              <a:buNone/>
            </a:pPr>
            <a:endParaRPr lang="en" sz="1400" dirty="0"/>
          </a:p>
        </p:txBody>
      </p:sp>
      <p:pic>
        <p:nvPicPr>
          <p:cNvPr id="481" name="Shape 4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43175" y="1207725"/>
            <a:ext cx="4188274" cy="28105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82" name="Shape 482"/>
          <p:cNvCxnSpPr/>
          <p:nvPr/>
        </p:nvCxnSpPr>
        <p:spPr>
          <a:xfrm>
            <a:off x="1711699" y="1632769"/>
            <a:ext cx="1457700" cy="138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483" name="Shape 483"/>
          <p:cNvCxnSpPr/>
          <p:nvPr/>
        </p:nvCxnSpPr>
        <p:spPr>
          <a:xfrm rot="10800000" flipH="1">
            <a:off x="1351732" y="2606100"/>
            <a:ext cx="2457300" cy="69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7" name="Shape 483"/>
          <p:cNvCxnSpPr/>
          <p:nvPr/>
        </p:nvCxnSpPr>
        <p:spPr>
          <a:xfrm rot="10800000" flipH="1">
            <a:off x="1108264" y="3957256"/>
            <a:ext cx="2457300" cy="69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</p:spTree>
    <p:extLst>
      <p:ext uri="{BB962C8B-B14F-4D97-AF65-F5344CB8AC3E}">
        <p14:creationId xmlns:p14="http://schemas.microsoft.com/office/powerpoint/2010/main" val="3008006442"/>
      </p:ext>
    </p:extLst>
  </p:cSld>
  <p:clrMapOvr>
    <a:masterClrMapping/>
  </p:clrMapOvr>
  <p:transition spd="slow">
    <p:cut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Shape 47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Lin (lin) &amp; Jiang &amp; Conrath (jcn)</a:t>
            </a:r>
          </a:p>
        </p:txBody>
      </p:sp>
      <p:sp>
        <p:nvSpPr>
          <p:cNvPr id="480" name="Shape 480"/>
          <p:cNvSpPr txBox="1">
            <a:spLocks noGrp="1"/>
          </p:cNvSpPr>
          <p:nvPr>
            <p:ph type="body" idx="1"/>
          </p:nvPr>
        </p:nvSpPr>
        <p:spPr>
          <a:xfrm>
            <a:off x="314900" y="1178275"/>
            <a:ext cx="4251299" cy="3725699"/>
          </a:xfrm>
          <a:prstGeom prst="rect">
            <a:avLst/>
          </a:prstGeom>
          <a:ln w="2857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1400" dirty="0"/>
              <a:t>sim_lin(c1, c2) = </a:t>
            </a:r>
          </a:p>
          <a:p>
            <a:pPr rtl="0">
              <a:spcBef>
                <a:spcPts val="0"/>
              </a:spcBef>
              <a:buNone/>
            </a:pPr>
            <a:r>
              <a:rPr lang="en" sz="1400" dirty="0"/>
              <a:t>			2 * IC(LCS(c1, c2))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 dirty="0"/>
              <a:t>	  		    IC(c1) + IC(c2)</a:t>
            </a:r>
          </a:p>
          <a:p>
            <a:pPr rtl="0">
              <a:spcBef>
                <a:spcPts val="0"/>
              </a:spcBef>
              <a:buNone/>
            </a:pPr>
            <a:endParaRPr sz="1400" dirty="0"/>
          </a:p>
          <a:p>
            <a:pPr rtl="0">
              <a:spcBef>
                <a:spcPts val="0"/>
              </a:spcBef>
              <a:buNone/>
            </a:pPr>
            <a:endParaRPr sz="1400" dirty="0"/>
          </a:p>
          <a:p>
            <a:pPr rtl="0">
              <a:spcBef>
                <a:spcPts val="0"/>
              </a:spcBef>
              <a:buNone/>
            </a:pPr>
            <a:r>
              <a:rPr lang="en" sz="1400" dirty="0"/>
              <a:t>sim(jcn(c1, c2) = </a:t>
            </a:r>
          </a:p>
          <a:p>
            <a:pPr rtl="0">
              <a:spcBef>
                <a:spcPts val="0"/>
              </a:spcBef>
              <a:buNone/>
            </a:pPr>
            <a:r>
              <a:rPr lang="en" sz="1400" dirty="0"/>
              <a:t>				1  </a:t>
            </a:r>
          </a:p>
          <a:p>
            <a:pPr marL="457200" indent="457200" rtl="0">
              <a:spcBef>
                <a:spcPts val="0"/>
              </a:spcBef>
              <a:buNone/>
            </a:pPr>
            <a:r>
              <a:rPr lang="en" sz="1400" dirty="0"/>
              <a:t>IC(c1) + IC(c2) - 2 (IC(LCS(c1,c2)))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 dirty="0"/>
              <a:t>	</a:t>
            </a:r>
          </a:p>
          <a:p>
            <a:pPr rtl="0">
              <a:spcBef>
                <a:spcPts val="0"/>
              </a:spcBef>
              <a:buNone/>
            </a:pPr>
            <a:endParaRPr sz="1400" dirty="0"/>
          </a:p>
          <a:p>
            <a:pPr rtl="0">
              <a:spcBef>
                <a:spcPts val="0"/>
              </a:spcBef>
              <a:buNone/>
            </a:pPr>
            <a:r>
              <a:rPr lang="en" sz="1400" dirty="0"/>
              <a:t>Let’s calculate: sim_lin(hill, coast) on the board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 dirty="0"/>
              <a:t>		       </a:t>
            </a:r>
          </a:p>
          <a:p>
            <a:pPr lvl="0" rtl="0">
              <a:spcBef>
                <a:spcPts val="0"/>
              </a:spcBef>
              <a:buNone/>
            </a:pPr>
            <a:endParaRPr lang="en" sz="1400" dirty="0"/>
          </a:p>
          <a:p>
            <a:pPr>
              <a:buNone/>
            </a:pPr>
            <a:r>
              <a:rPr lang="en" sz="1400" dirty="0"/>
              <a:t>		        	       2 * 0.00176</a:t>
            </a:r>
          </a:p>
          <a:p>
            <a:pPr lvl="0">
              <a:buNone/>
            </a:pPr>
            <a:r>
              <a:rPr lang="en" sz="1400" dirty="0"/>
              <a:t>	                         0.0000189 + 0.0000216</a:t>
            </a:r>
          </a:p>
          <a:p>
            <a:pPr lvl="0" rtl="0">
              <a:spcBef>
                <a:spcPts val="0"/>
              </a:spcBef>
              <a:buNone/>
            </a:pPr>
            <a:endParaRPr lang="en" sz="1400" dirty="0"/>
          </a:p>
          <a:p>
            <a:pPr lvl="0" rtl="0">
              <a:spcBef>
                <a:spcPts val="0"/>
              </a:spcBef>
              <a:buNone/>
            </a:pPr>
            <a:r>
              <a:rPr lang="en" sz="1400" dirty="0"/>
              <a:t>Ratio of IC of there first common ancestor divided by 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400" dirty="0"/>
              <a:t>T</a:t>
            </a:r>
            <a:r>
              <a:rPr lang="en" sz="1400" dirty="0"/>
              <a:t>heir individual I</a:t>
            </a:r>
            <a:r>
              <a:rPr lang="en-US" sz="1400" dirty="0"/>
              <a:t>C</a:t>
            </a:r>
            <a:r>
              <a:rPr lang="en" sz="1400" dirty="0"/>
              <a:t>s – the higher up the ancestor the 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400" dirty="0"/>
              <a:t>G</a:t>
            </a:r>
            <a:r>
              <a:rPr lang="en" sz="1400" dirty="0"/>
              <a:t>reater the IC – therefore the smaller the ratio </a:t>
            </a:r>
          </a:p>
        </p:txBody>
      </p:sp>
      <p:pic>
        <p:nvPicPr>
          <p:cNvPr id="481" name="Shape 4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43175" y="1207725"/>
            <a:ext cx="4188274" cy="28105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82" name="Shape 482"/>
          <p:cNvCxnSpPr/>
          <p:nvPr/>
        </p:nvCxnSpPr>
        <p:spPr>
          <a:xfrm>
            <a:off x="1711699" y="1632769"/>
            <a:ext cx="1457700" cy="138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483" name="Shape 483"/>
          <p:cNvCxnSpPr/>
          <p:nvPr/>
        </p:nvCxnSpPr>
        <p:spPr>
          <a:xfrm rot="10800000" flipH="1">
            <a:off x="1351732" y="2606100"/>
            <a:ext cx="2457300" cy="69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7" name="Shape 483"/>
          <p:cNvCxnSpPr/>
          <p:nvPr/>
        </p:nvCxnSpPr>
        <p:spPr>
          <a:xfrm rot="10800000" flipH="1">
            <a:off x="1108264" y="3957256"/>
            <a:ext cx="2457300" cy="69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</p:spTree>
    <p:extLst>
      <p:ext uri="{BB962C8B-B14F-4D97-AF65-F5344CB8AC3E}">
        <p14:creationId xmlns:p14="http://schemas.microsoft.com/office/powerpoint/2010/main" val="3831889535"/>
      </p:ext>
    </p:extLst>
  </p:cSld>
  <p:clrMapOvr>
    <a:masterClrMapping/>
  </p:clrMapOvr>
  <p:transition spd="slow">
    <p:cut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Shape 48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IC-based measure</a:t>
            </a:r>
          </a:p>
        </p:txBody>
      </p:sp>
      <p:sp>
        <p:nvSpPr>
          <p:cNvPr id="489" name="Shape 48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b="1" dirty="0"/>
              <a:t>IC-based measures use the path information 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b="1" dirty="0"/>
              <a:t>but also incorporate the probability of the concept</a:t>
            </a:r>
          </a:p>
        </p:txBody>
      </p:sp>
    </p:spTree>
  </p:cSld>
  <p:clrMapOvr>
    <a:masterClrMapping/>
  </p:clrMapOvr>
  <p:transition spd="slow">
    <p:cut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Shape 49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Relatedness measures</a:t>
            </a:r>
          </a:p>
        </p:txBody>
      </p:sp>
      <p:sp>
        <p:nvSpPr>
          <p:cNvPr id="495" name="Shape 49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utilize some contextual information about the concepts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Definition-based measures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/>
              <a:t>Extended Lesk</a:t>
            </a:r>
          </a:p>
          <a:p>
            <a:pPr marL="533400" lvl="1" indent="0" rtl="0">
              <a:spcBef>
                <a:spcPts val="0"/>
              </a:spcBef>
              <a:buClr>
                <a:schemeClr val="dk1"/>
              </a:buClr>
              <a:buSzPct val="80000"/>
              <a:buNone/>
            </a:pPr>
            <a:endParaRPr lang="en" dirty="0"/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Distributional-based measures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/>
              <a:t>Co-occurence/Bigram Vectors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/>
              <a:t>2nd order Co-occurrence/Bigram Vectors</a:t>
            </a:r>
          </a:p>
        </p:txBody>
      </p:sp>
    </p:spTree>
  </p:cSld>
  <p:clrMapOvr>
    <a:masterClrMapping/>
  </p:clrMapOvr>
  <p:transition spd="slow">
    <p:cut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Shape 500"/>
          <p:cNvSpPr txBox="1">
            <a:spLocks noGrp="1"/>
          </p:cNvSpPr>
          <p:nvPr>
            <p:ph type="title"/>
          </p:nvPr>
        </p:nvSpPr>
        <p:spPr>
          <a:xfrm>
            <a:off x="430950" y="442153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Adapted Lesk (lesk)</a:t>
            </a:r>
          </a:p>
        </p:txBody>
      </p:sp>
      <p:sp>
        <p:nvSpPr>
          <p:cNvPr id="501" name="Shape 501"/>
          <p:cNvSpPr txBox="1">
            <a:spLocks noGrp="1"/>
          </p:cNvSpPr>
          <p:nvPr>
            <p:ph type="body" idx="1"/>
          </p:nvPr>
        </p:nvSpPr>
        <p:spPr>
          <a:xfrm>
            <a:off x="430950" y="12995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R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based on the overlaps between the two concepts extended definitions</a:t>
            </a:r>
          </a:p>
          <a:p>
            <a:pPr marR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∑ (length overlap)^2</a:t>
            </a:r>
          </a:p>
          <a:p>
            <a:pPr marR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R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dirty="0"/>
              <a:t>drawing paper: </a:t>
            </a:r>
            <a:r>
              <a:rPr lang="en" sz="1800" u="sng" dirty="0"/>
              <a:t>paper</a:t>
            </a:r>
            <a:r>
              <a:rPr lang="en" sz="1800" dirty="0"/>
              <a:t> that is </a:t>
            </a:r>
            <a:r>
              <a:rPr lang="en" sz="1800" u="sng" dirty="0"/>
              <a:t>specially prepared </a:t>
            </a:r>
            <a:r>
              <a:rPr lang="en" sz="1800" dirty="0"/>
              <a:t>for use in drafting</a:t>
            </a:r>
          </a:p>
          <a:p>
            <a:pPr marR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dirty="0"/>
              <a:t>decal: the art of transferring designs from </a:t>
            </a:r>
            <a:r>
              <a:rPr lang="en" sz="1800" u="sng" dirty="0"/>
              <a:t>specially prepared</a:t>
            </a:r>
            <a:r>
              <a:rPr lang="en" sz="1800" dirty="0"/>
              <a:t> </a:t>
            </a:r>
            <a:r>
              <a:rPr lang="en" sz="1800" u="sng" dirty="0"/>
              <a:t>paper</a:t>
            </a:r>
            <a:r>
              <a:rPr lang="en" sz="1800" dirty="0"/>
              <a:t> to a wood</a:t>
            </a:r>
          </a:p>
          <a:p>
            <a:pPr marR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dirty="0"/>
          </a:p>
          <a:p>
            <a:pPr marR="0"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dirty="0"/>
              <a:t>	sim_lesk(drawing paper, decal) = 1^2 + 2^2 = 1 + 4 = 5</a:t>
            </a:r>
          </a:p>
        </p:txBody>
      </p:sp>
    </p:spTree>
  </p:cSld>
  <p:clrMapOvr>
    <a:masterClrMapping/>
  </p:clrMapOvr>
  <p:transition spd="slow">
    <p:cut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Shape 506"/>
          <p:cNvSpPr txBox="1">
            <a:spLocks noGrp="1"/>
          </p:cNvSpPr>
          <p:nvPr>
            <p:ph type="title"/>
          </p:nvPr>
        </p:nvSpPr>
        <p:spPr>
          <a:xfrm>
            <a:off x="430950" y="442153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Extended Definition</a:t>
            </a:r>
          </a:p>
        </p:txBody>
      </p:sp>
      <p:sp>
        <p:nvSpPr>
          <p:cNvPr id="507" name="Shape 507"/>
          <p:cNvSpPr txBox="1">
            <a:spLocks noGrp="1"/>
          </p:cNvSpPr>
          <p:nvPr>
            <p:ph type="body" idx="1"/>
          </p:nvPr>
        </p:nvSpPr>
        <p:spPr>
          <a:xfrm>
            <a:off x="430950" y="12995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R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extended definition(c) =</a:t>
            </a:r>
          </a:p>
          <a:p>
            <a:pPr marR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	definition of </a:t>
            </a:r>
            <a:r>
              <a:rPr lang="en" sz="2400" i="1"/>
              <a:t>c + </a:t>
            </a:r>
          </a:p>
          <a:p>
            <a:pPr marR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	definition of c’s </a:t>
            </a:r>
          </a:p>
          <a:p>
            <a:pPr marL="457200" marR="0" indent="4572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related concepts</a:t>
            </a:r>
          </a:p>
          <a:p>
            <a:pPr marL="457200" marR="0" indent="4572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400"/>
          </a:p>
          <a:p>
            <a:pPr marL="0" marR="0" indent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extended definition of </a:t>
            </a:r>
          </a:p>
          <a:p>
            <a:pPr marL="0" marR="0" indent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nickel would include </a:t>
            </a:r>
          </a:p>
          <a:p>
            <a:pPr marL="0" marR="0" lvl="0" indent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coins definition</a:t>
            </a:r>
          </a:p>
        </p:txBody>
      </p:sp>
      <p:pic>
        <p:nvPicPr>
          <p:cNvPr id="508" name="Shape 5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55775" y="1847300"/>
            <a:ext cx="4228874" cy="317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Polysemy</a:t>
            </a:r>
          </a:p>
        </p:txBody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lang="en"/>
              <a:t>two sense are related semantically</a:t>
            </a:r>
          </a:p>
          <a:p>
            <a:pPr algn="ctr" rtl="0">
              <a:spcBef>
                <a:spcPts val="0"/>
              </a:spcBef>
              <a:buNone/>
            </a:pPr>
            <a:endParaRPr/>
          </a:p>
          <a:p>
            <a:pPr algn="ctr" rtl="0">
              <a:spcBef>
                <a:spcPts val="0"/>
              </a:spcBef>
              <a:buNone/>
            </a:pPr>
            <a:r>
              <a:rPr lang="en"/>
              <a:t>The </a:t>
            </a:r>
            <a:r>
              <a:rPr lang="en" i="1"/>
              <a:t>bank³</a:t>
            </a:r>
            <a:r>
              <a:rPr lang="en"/>
              <a:t> is on the corner of 1st street</a:t>
            </a:r>
          </a:p>
          <a:p>
            <a:pPr algn="ctr" rtl="0">
              <a:spcBef>
                <a:spcPts val="0"/>
              </a:spcBef>
              <a:buNone/>
            </a:pPr>
            <a:endParaRPr/>
          </a:p>
          <a:p>
            <a:pPr marL="0" indent="0" rtl="0">
              <a:spcBef>
                <a:spcPts val="0"/>
              </a:spcBef>
              <a:buNone/>
            </a:pPr>
            <a:r>
              <a:rPr lang="en"/>
              <a:t>bank³ : building housing financial institution</a:t>
            </a:r>
          </a:p>
          <a:p>
            <a:pPr algn="l" rtl="0">
              <a:spcBef>
                <a:spcPts val="0"/>
              </a:spcBef>
              <a:buNone/>
            </a:pPr>
            <a:r>
              <a:rPr lang="en"/>
              <a:t>bank¹ : financial institution</a:t>
            </a:r>
          </a:p>
        </p:txBody>
      </p:sp>
    </p:spTree>
  </p:cSld>
  <p:clrMapOvr>
    <a:masterClrMapping/>
  </p:clrMapOvr>
  <p:transition spd="slow">
    <p:cut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Shape 5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Vector methods</a:t>
            </a:r>
          </a:p>
        </p:txBody>
      </p:sp>
      <p:cxnSp>
        <p:nvCxnSpPr>
          <p:cNvPr id="514" name="Shape 514"/>
          <p:cNvCxnSpPr/>
          <p:nvPr/>
        </p:nvCxnSpPr>
        <p:spPr>
          <a:xfrm rot="10800000">
            <a:off x="2512600" y="1745149"/>
            <a:ext cx="1364699" cy="20928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515" name="Shape 515"/>
          <p:cNvCxnSpPr/>
          <p:nvPr/>
        </p:nvCxnSpPr>
        <p:spPr>
          <a:xfrm rot="10800000" flipH="1">
            <a:off x="3897000" y="1403825"/>
            <a:ext cx="1358099" cy="24209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16" name="Shape 516"/>
          <p:cNvSpPr txBox="1"/>
          <p:nvPr/>
        </p:nvSpPr>
        <p:spPr>
          <a:xfrm>
            <a:off x="4539950" y="2512725"/>
            <a:ext cx="951299" cy="440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apricot</a:t>
            </a:r>
          </a:p>
        </p:txBody>
      </p:sp>
      <p:sp>
        <p:nvSpPr>
          <p:cNvPr id="517" name="Shape 517"/>
          <p:cNvSpPr txBox="1"/>
          <p:nvPr/>
        </p:nvSpPr>
        <p:spPr>
          <a:xfrm>
            <a:off x="2197800" y="2597300"/>
            <a:ext cx="1089000" cy="388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pineapple</a:t>
            </a:r>
          </a:p>
        </p:txBody>
      </p:sp>
      <p:cxnSp>
        <p:nvCxnSpPr>
          <p:cNvPr id="518" name="Shape 518"/>
          <p:cNvCxnSpPr>
            <a:endCxn id="516" idx="1"/>
          </p:cNvCxnSpPr>
          <p:nvPr/>
        </p:nvCxnSpPr>
        <p:spPr>
          <a:xfrm rot="10800000" flipH="1">
            <a:off x="3372050" y="2733225"/>
            <a:ext cx="1167900" cy="324000"/>
          </a:xfrm>
          <a:prstGeom prst="curvedConnector3">
            <a:avLst>
              <a:gd name="adj1" fmla="val 50000"/>
            </a:avLst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19" name="Shape 519"/>
          <p:cNvSpPr txBox="1"/>
          <p:nvPr/>
        </p:nvSpPr>
        <p:spPr>
          <a:xfrm>
            <a:off x="3398375" y="2512725"/>
            <a:ext cx="898800" cy="440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similarity</a:t>
            </a:r>
          </a:p>
        </p:txBody>
      </p:sp>
      <p:pic>
        <p:nvPicPr>
          <p:cNvPr id="520" name="Shape 5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7479" y="1988600"/>
            <a:ext cx="1576795" cy="1251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21" name="Shape 5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9700" y="2265062"/>
            <a:ext cx="1358099" cy="11419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Shape 5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Co-occurrence Vector</a:t>
            </a:r>
          </a:p>
        </p:txBody>
      </p:sp>
      <p:sp>
        <p:nvSpPr>
          <p:cNvPr id="527" name="Shape 527"/>
          <p:cNvSpPr txBox="1"/>
          <p:nvPr/>
        </p:nvSpPr>
        <p:spPr>
          <a:xfrm>
            <a:off x="672200" y="4259012"/>
            <a:ext cx="3778800" cy="440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words</a:t>
            </a:r>
          </a:p>
        </p:txBody>
      </p:sp>
      <p:sp>
        <p:nvSpPr>
          <p:cNvPr id="528" name="Shape 528"/>
          <p:cNvSpPr txBox="1"/>
          <p:nvPr/>
        </p:nvSpPr>
        <p:spPr>
          <a:xfrm>
            <a:off x="2907737" y="3728925"/>
            <a:ext cx="3778800" cy="440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context</a:t>
            </a:r>
          </a:p>
        </p:txBody>
      </p:sp>
      <p:sp>
        <p:nvSpPr>
          <p:cNvPr id="529" name="Shape 529"/>
          <p:cNvSpPr/>
          <p:nvPr/>
        </p:nvSpPr>
        <p:spPr>
          <a:xfrm rot="5400000" flipH="1">
            <a:off x="4585499" y="1343974"/>
            <a:ext cx="423300" cy="4897500"/>
          </a:xfrm>
          <a:prstGeom prst="rightBrace">
            <a:avLst>
              <a:gd name="adj1" fmla="val 8333"/>
              <a:gd name="adj2" fmla="val 50000"/>
            </a:avLst>
          </a:prstGeom>
          <a:noFill/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pic>
        <p:nvPicPr>
          <p:cNvPr id="530" name="Shape 5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0075" y="4064925"/>
            <a:ext cx="6057900" cy="714375"/>
          </a:xfrm>
          <a:prstGeom prst="rect">
            <a:avLst/>
          </a:prstGeom>
          <a:noFill/>
          <a:ln>
            <a:noFill/>
          </a:ln>
        </p:spPr>
      </p:pic>
      <p:sp>
        <p:nvSpPr>
          <p:cNvPr id="531" name="Shape 531"/>
          <p:cNvSpPr/>
          <p:nvPr/>
        </p:nvSpPr>
        <p:spPr>
          <a:xfrm>
            <a:off x="3218575" y="1603437"/>
            <a:ext cx="3098274" cy="1858275"/>
          </a:xfrm>
          <a:prstGeom prst="flowChartMagneticDisk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UMLS OR WORDNET DEFINITIONS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/>
              <a:t>or 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/>
              <a:t>EXTERNAL CORPUS</a:t>
            </a:r>
          </a:p>
        </p:txBody>
      </p:sp>
      <p:sp>
        <p:nvSpPr>
          <p:cNvPr id="532" name="Shape 532"/>
          <p:cNvSpPr txBox="1"/>
          <p:nvPr/>
        </p:nvSpPr>
        <p:spPr>
          <a:xfrm>
            <a:off x="6555575" y="2222850"/>
            <a:ext cx="1959899" cy="1443299"/>
          </a:xfrm>
          <a:prstGeom prst="rect">
            <a:avLst/>
          </a:prstGeom>
          <a:noFill/>
          <a:ln w="2857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Definition(apricot) contains the words: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	boil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	sugar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	water</a:t>
            </a:r>
          </a:p>
        </p:txBody>
      </p:sp>
      <p:sp>
        <p:nvSpPr>
          <p:cNvPr id="533" name="Shape 533"/>
          <p:cNvSpPr txBox="1"/>
          <p:nvPr/>
        </p:nvSpPr>
        <p:spPr>
          <a:xfrm>
            <a:off x="1019950" y="2222850"/>
            <a:ext cx="1959899" cy="1443299"/>
          </a:xfrm>
          <a:prstGeom prst="rect">
            <a:avLst/>
          </a:prstGeom>
          <a:noFill/>
          <a:ln w="2857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Definition(pineapple) contains the words: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	boil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	large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	sugar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	water</a:t>
            </a:r>
          </a:p>
        </p:txBody>
      </p:sp>
      <p:pic>
        <p:nvPicPr>
          <p:cNvPr id="534" name="Shape 5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53750" y="4312575"/>
            <a:ext cx="552450" cy="21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Shape 5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Distance</a:t>
            </a:r>
          </a:p>
        </p:txBody>
      </p:sp>
      <p:pic>
        <p:nvPicPr>
          <p:cNvPr id="540" name="Shape 5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71500" y="277487"/>
            <a:ext cx="6057900" cy="714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41" name="Shape 5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02050" y="525150"/>
            <a:ext cx="552450" cy="2190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42" name="Shape 542"/>
          <p:cNvCxnSpPr/>
          <p:nvPr/>
        </p:nvCxnSpPr>
        <p:spPr>
          <a:xfrm rot="10800000">
            <a:off x="531400" y="1821349"/>
            <a:ext cx="1364699" cy="20928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43" name="Shape 543"/>
          <p:cNvSpPr txBox="1"/>
          <p:nvPr/>
        </p:nvSpPr>
        <p:spPr>
          <a:xfrm>
            <a:off x="2558750" y="2588925"/>
            <a:ext cx="951299" cy="440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apricot</a:t>
            </a:r>
          </a:p>
        </p:txBody>
      </p:sp>
      <p:sp>
        <p:nvSpPr>
          <p:cNvPr id="544" name="Shape 544"/>
          <p:cNvSpPr txBox="1"/>
          <p:nvPr/>
        </p:nvSpPr>
        <p:spPr>
          <a:xfrm>
            <a:off x="216600" y="2673500"/>
            <a:ext cx="1089000" cy="388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pineapple</a:t>
            </a:r>
          </a:p>
        </p:txBody>
      </p:sp>
      <p:cxnSp>
        <p:nvCxnSpPr>
          <p:cNvPr id="545" name="Shape 545"/>
          <p:cNvCxnSpPr>
            <a:endCxn id="543" idx="1"/>
          </p:cNvCxnSpPr>
          <p:nvPr/>
        </p:nvCxnSpPr>
        <p:spPr>
          <a:xfrm rot="10800000" flipH="1">
            <a:off x="1390850" y="2809425"/>
            <a:ext cx="1167900" cy="324000"/>
          </a:xfrm>
          <a:prstGeom prst="curvedConnector3">
            <a:avLst>
              <a:gd name="adj1" fmla="val 50000"/>
            </a:avLst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46" name="Shape 546"/>
          <p:cNvSpPr txBox="1"/>
          <p:nvPr/>
        </p:nvSpPr>
        <p:spPr>
          <a:xfrm>
            <a:off x="1562950" y="2673500"/>
            <a:ext cx="898800" cy="440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sim</a:t>
            </a:r>
          </a:p>
        </p:txBody>
      </p:sp>
      <p:cxnSp>
        <p:nvCxnSpPr>
          <p:cNvPr id="547" name="Shape 547"/>
          <p:cNvCxnSpPr/>
          <p:nvPr/>
        </p:nvCxnSpPr>
        <p:spPr>
          <a:xfrm rot="10800000" flipH="1">
            <a:off x="1915800" y="1480025"/>
            <a:ext cx="1358099" cy="24209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pic>
        <p:nvPicPr>
          <p:cNvPr id="548" name="Shape 5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3100" y="3029928"/>
            <a:ext cx="951300" cy="799877"/>
          </a:xfrm>
          <a:prstGeom prst="rect">
            <a:avLst/>
          </a:prstGeom>
          <a:noFill/>
          <a:ln>
            <a:noFill/>
          </a:ln>
        </p:spPr>
      </p:pic>
      <p:pic>
        <p:nvPicPr>
          <p:cNvPr id="549" name="Shape 54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513400" y="2960375"/>
            <a:ext cx="682225" cy="541446"/>
          </a:xfrm>
          <a:prstGeom prst="rect">
            <a:avLst/>
          </a:prstGeom>
          <a:noFill/>
          <a:ln>
            <a:noFill/>
          </a:ln>
        </p:spPr>
      </p:pic>
      <p:sp>
        <p:nvSpPr>
          <p:cNvPr id="550" name="Shape 550"/>
          <p:cNvSpPr txBox="1"/>
          <p:nvPr/>
        </p:nvSpPr>
        <p:spPr>
          <a:xfrm>
            <a:off x="3984300" y="1927250"/>
            <a:ext cx="4872900" cy="1880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Vector Similarity: 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marL="457200" lvl="0" indent="-3175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Manhatten Distance</a:t>
            </a:r>
          </a:p>
          <a:p>
            <a:pPr marL="914400" lvl="1" indent="-3175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○"/>
            </a:pPr>
            <a:r>
              <a:rPr lang="en"/>
              <a:t>Levenshtein distance</a:t>
            </a:r>
          </a:p>
          <a:p>
            <a:pPr marL="914400" lvl="1" indent="-3175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○"/>
            </a:pPr>
            <a:r>
              <a:rPr lang="en"/>
              <a:t>L1 norm</a:t>
            </a:r>
          </a:p>
          <a:p>
            <a:pPr marL="457200" lvl="0" indent="-3175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Euclidean Distance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marL="457200" lvl="0" indent="-3175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Cosine </a:t>
            </a:r>
          </a:p>
          <a:p>
            <a:pPr marL="914400" lvl="1" indent="-3175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○"/>
            </a:pPr>
            <a:r>
              <a:rPr lang="en"/>
              <a:t>normalized Dot product</a:t>
            </a:r>
          </a:p>
          <a:p>
            <a:pPr marL="457200" lvl="0" indent="-3175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Jaccard</a:t>
            </a:r>
          </a:p>
          <a:p>
            <a:pPr marL="457200" lvl="0" indent="-3175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Dice</a:t>
            </a:r>
          </a:p>
          <a:p>
            <a:pPr marL="457200" lvl="0" indent="-3175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Kullback Leibler (KL) divergence </a:t>
            </a:r>
          </a:p>
          <a:p>
            <a:pPr marL="914400" lvl="1" indent="-3175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○"/>
            </a:pPr>
            <a:r>
              <a:rPr lang="en"/>
              <a:t>relative entropy</a:t>
            </a:r>
          </a:p>
          <a:p>
            <a:pPr marL="457200" lvl="0" indent="-3175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Jenson-Shannon divergence</a:t>
            </a:r>
          </a:p>
        </p:txBody>
      </p:sp>
      <p:cxnSp>
        <p:nvCxnSpPr>
          <p:cNvPr id="551" name="Shape 551"/>
          <p:cNvCxnSpPr/>
          <p:nvPr/>
        </p:nvCxnSpPr>
        <p:spPr>
          <a:xfrm>
            <a:off x="4109250" y="3387350"/>
            <a:ext cx="3477599" cy="69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  <p:transition spd="slow">
    <p:cut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Shape 55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Euclidean and Manhattan</a:t>
            </a:r>
          </a:p>
        </p:txBody>
      </p:sp>
      <p:sp>
        <p:nvSpPr>
          <p:cNvPr id="557" name="Shape 55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endParaRPr/>
          </a:p>
          <a:p>
            <a:pPr algn="ctr" rtl="0">
              <a:spcBef>
                <a:spcPts val="0"/>
              </a:spcBef>
              <a:buNone/>
            </a:pPr>
            <a:endParaRPr/>
          </a:p>
          <a:p>
            <a:pPr algn="ctr" rtl="0">
              <a:spcBef>
                <a:spcPts val="0"/>
              </a:spcBef>
              <a:buNone/>
            </a:pPr>
            <a:endParaRPr/>
          </a:p>
          <a:p>
            <a:pPr algn="ctr" rtl="0">
              <a:spcBef>
                <a:spcPts val="0"/>
              </a:spcBef>
              <a:buNone/>
            </a:pPr>
            <a:endParaRPr/>
          </a:p>
          <a:p>
            <a:pPr algn="ctr" rtl="0">
              <a:spcBef>
                <a:spcPts val="0"/>
              </a:spcBef>
              <a:buNone/>
            </a:pPr>
            <a:endParaRPr/>
          </a:p>
          <a:p>
            <a:pPr algn="ctr">
              <a:spcBef>
                <a:spcPts val="0"/>
              </a:spcBef>
              <a:buNone/>
            </a:pPr>
            <a:r>
              <a:rPr lang="en"/>
              <a:t>Rarely used for word similarity because they are sensitive to extreme values</a:t>
            </a:r>
          </a:p>
        </p:txBody>
      </p:sp>
      <p:pic>
        <p:nvPicPr>
          <p:cNvPr id="558" name="Shape 5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1150" y="1158875"/>
            <a:ext cx="3999875" cy="1069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559" name="Shape 5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02432" y="3565200"/>
            <a:ext cx="5438775" cy="95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Shape 56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Cosine</a:t>
            </a:r>
          </a:p>
        </p:txBody>
      </p:sp>
      <p:sp>
        <p:nvSpPr>
          <p:cNvPr id="565" name="Shape 56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Normalized dot product</a:t>
            </a:r>
          </a:p>
        </p:txBody>
      </p:sp>
      <p:pic>
        <p:nvPicPr>
          <p:cNvPr id="566" name="Shape 5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1850" y="2116775"/>
            <a:ext cx="3644500" cy="1243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Shape 57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Cosine</a:t>
            </a:r>
          </a:p>
        </p:txBody>
      </p:sp>
      <p:sp>
        <p:nvSpPr>
          <p:cNvPr id="572" name="Shape 57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Normalized dot product</a:t>
            </a:r>
          </a:p>
        </p:txBody>
      </p:sp>
      <p:pic>
        <p:nvPicPr>
          <p:cNvPr id="573" name="Shape 5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3975" y="2054325"/>
            <a:ext cx="3644500" cy="1243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574" name="Shape 57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21125" y="3657775"/>
            <a:ext cx="5410200" cy="1104900"/>
          </a:xfrm>
          <a:prstGeom prst="rect">
            <a:avLst/>
          </a:prstGeom>
          <a:noFill/>
          <a:ln>
            <a:noFill/>
          </a:ln>
        </p:spPr>
      </p:pic>
      <p:sp>
        <p:nvSpPr>
          <p:cNvPr id="575" name="Shape 575"/>
          <p:cNvSpPr/>
          <p:nvPr/>
        </p:nvSpPr>
        <p:spPr>
          <a:xfrm>
            <a:off x="4387025" y="2183425"/>
            <a:ext cx="2165699" cy="506699"/>
          </a:xfrm>
          <a:prstGeom prst="ellipse">
            <a:avLst/>
          </a:prstGeom>
          <a:noFill/>
          <a:ln w="19050" cap="flat">
            <a:solidFill>
              <a:srgbClr val="98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0" name="Shape 5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3975" y="2054325"/>
            <a:ext cx="3644500" cy="1243224"/>
          </a:xfrm>
          <a:prstGeom prst="rect">
            <a:avLst/>
          </a:prstGeom>
          <a:noFill/>
          <a:ln>
            <a:noFill/>
          </a:ln>
        </p:spPr>
      </p:pic>
      <p:sp>
        <p:nvSpPr>
          <p:cNvPr id="581" name="Shape 58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Cosine</a:t>
            </a:r>
          </a:p>
        </p:txBody>
      </p:sp>
      <p:sp>
        <p:nvSpPr>
          <p:cNvPr id="582" name="Shape 58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Normalized dot product</a:t>
            </a:r>
          </a:p>
        </p:txBody>
      </p:sp>
      <p:sp>
        <p:nvSpPr>
          <p:cNvPr id="583" name="Shape 583"/>
          <p:cNvSpPr/>
          <p:nvPr/>
        </p:nvSpPr>
        <p:spPr>
          <a:xfrm>
            <a:off x="4310550" y="2665450"/>
            <a:ext cx="2165699" cy="506699"/>
          </a:xfrm>
          <a:prstGeom prst="ellipse">
            <a:avLst/>
          </a:prstGeom>
          <a:noFill/>
          <a:ln w="19050" cap="flat">
            <a:solidFill>
              <a:srgbClr val="98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pic>
        <p:nvPicPr>
          <p:cNvPr id="584" name="Shape 58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44550" y="3768825"/>
            <a:ext cx="4695825" cy="103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Shape 58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Cosine</a:t>
            </a:r>
          </a:p>
        </p:txBody>
      </p:sp>
      <p:pic>
        <p:nvPicPr>
          <p:cNvPr id="590" name="Shape 5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762" y="1885950"/>
            <a:ext cx="8372475" cy="137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Shape 59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Problems : Sparsity</a:t>
            </a:r>
          </a:p>
        </p:txBody>
      </p:sp>
      <p:sp>
        <p:nvSpPr>
          <p:cNvPr id="596" name="Shape 596"/>
          <p:cNvSpPr txBox="1">
            <a:spLocks noGrp="1"/>
          </p:cNvSpPr>
          <p:nvPr>
            <p:ph type="body" idx="1"/>
          </p:nvPr>
        </p:nvSpPr>
        <p:spPr>
          <a:xfrm>
            <a:off x="457200" y="2965375"/>
            <a:ext cx="8229600" cy="1960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Singular Value Decomposition (SVD)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2nd order co-occurrence/bigram vectors</a:t>
            </a:r>
          </a:p>
        </p:txBody>
      </p:sp>
      <p:pic>
        <p:nvPicPr>
          <p:cNvPr id="597" name="Shape 5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7925" y="1582600"/>
            <a:ext cx="6057900" cy="714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98" name="Shape 59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81600" y="1830250"/>
            <a:ext cx="552450" cy="21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Shape 60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2nd order Co-occurrence Vector</a:t>
            </a:r>
          </a:p>
        </p:txBody>
      </p:sp>
      <p:sp>
        <p:nvSpPr>
          <p:cNvPr id="604" name="Shape 604"/>
          <p:cNvSpPr txBox="1"/>
          <p:nvPr/>
        </p:nvSpPr>
        <p:spPr>
          <a:xfrm>
            <a:off x="1053200" y="4453412"/>
            <a:ext cx="3778800" cy="440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words</a:t>
            </a:r>
          </a:p>
        </p:txBody>
      </p:sp>
      <p:sp>
        <p:nvSpPr>
          <p:cNvPr id="605" name="Shape 605"/>
          <p:cNvSpPr/>
          <p:nvPr/>
        </p:nvSpPr>
        <p:spPr>
          <a:xfrm>
            <a:off x="7992050" y="4041525"/>
            <a:ext cx="894924" cy="1010349"/>
          </a:xfrm>
          <a:prstGeom prst="flowChartMagneticDisk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DEF</a:t>
            </a:r>
          </a:p>
        </p:txBody>
      </p:sp>
      <p:sp>
        <p:nvSpPr>
          <p:cNvPr id="606" name="Shape 606"/>
          <p:cNvSpPr/>
          <p:nvPr/>
        </p:nvSpPr>
        <p:spPr>
          <a:xfrm>
            <a:off x="7700575" y="4408725"/>
            <a:ext cx="255899" cy="406800"/>
          </a:xfrm>
          <a:prstGeom prst="rightBrace">
            <a:avLst>
              <a:gd name="adj1" fmla="val 8333"/>
              <a:gd name="adj2" fmla="val 50000"/>
            </a:avLst>
          </a:prstGeom>
          <a:noFill/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graphicFrame>
        <p:nvGraphicFramePr>
          <p:cNvPr id="607" name="Shape 607"/>
          <p:cNvGraphicFramePr/>
          <p:nvPr/>
        </p:nvGraphicFramePr>
        <p:xfrm>
          <a:off x="1738200" y="1234400"/>
          <a:ext cx="5926800" cy="3497310"/>
        </p:xfrm>
        <a:graphic>
          <a:graphicData uri="http://schemas.openxmlformats.org/drawingml/2006/table">
            <a:tbl>
              <a:tblPr>
                <a:noFill/>
                <a:tableStyleId>{DCFFB8AB-8D5F-4912-A86B-EFF8FD071B2F}</a:tableStyleId>
              </a:tblPr>
              <a:tblGrid>
                <a:gridCol w="968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9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2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5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8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84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812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273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943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tart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hand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salt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fruit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open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solution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boil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simmer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pic>
        <p:nvPicPr>
          <p:cNvPr id="608" name="Shape 6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8200" y="4335800"/>
            <a:ext cx="5926799" cy="676275"/>
          </a:xfrm>
          <a:prstGeom prst="rect">
            <a:avLst/>
          </a:prstGeom>
          <a:noFill/>
          <a:ln>
            <a:noFill/>
          </a:ln>
        </p:spPr>
      </p:pic>
      <p:sp>
        <p:nvSpPr>
          <p:cNvPr id="609" name="Shape 609"/>
          <p:cNvSpPr/>
          <p:nvPr/>
        </p:nvSpPr>
        <p:spPr>
          <a:xfrm>
            <a:off x="390900" y="2253225"/>
            <a:ext cx="894924" cy="1010349"/>
          </a:xfrm>
          <a:prstGeom prst="flowChartMagneticDisk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External corpus</a:t>
            </a:r>
          </a:p>
        </p:txBody>
      </p:sp>
      <p:sp>
        <p:nvSpPr>
          <p:cNvPr id="610" name="Shape 610"/>
          <p:cNvSpPr/>
          <p:nvPr/>
        </p:nvSpPr>
        <p:spPr>
          <a:xfrm>
            <a:off x="1380862" y="1220275"/>
            <a:ext cx="213299" cy="3143100"/>
          </a:xfrm>
          <a:prstGeom prst="leftBrace">
            <a:avLst>
              <a:gd name="adj1" fmla="val 8333"/>
              <a:gd name="adj2" fmla="val 50721"/>
            </a:avLst>
          </a:prstGeom>
          <a:noFill/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Metonymy</a:t>
            </a:r>
          </a:p>
        </p:txBody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lang="en"/>
              <a:t>using one aspect of a concept to refer to another aspect of the concept</a:t>
            </a:r>
          </a:p>
        </p:txBody>
      </p:sp>
      <p:pic>
        <p:nvPicPr>
          <p:cNvPr id="99" name="Shape 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0050" y="3349825"/>
            <a:ext cx="2971800" cy="1543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Shape 1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16175" y="2569262"/>
            <a:ext cx="1914525" cy="2390775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Shape 101"/>
          <p:cNvSpPr txBox="1"/>
          <p:nvPr/>
        </p:nvSpPr>
        <p:spPr>
          <a:xfrm>
            <a:off x="1865300" y="2934225"/>
            <a:ext cx="1461300" cy="386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WHITE HOUSE</a:t>
            </a:r>
          </a:p>
        </p:txBody>
      </p:sp>
      <p:sp>
        <p:nvSpPr>
          <p:cNvPr id="102" name="Shape 102"/>
          <p:cNvSpPr txBox="1"/>
          <p:nvPr/>
        </p:nvSpPr>
        <p:spPr>
          <a:xfrm>
            <a:off x="6881000" y="3066550"/>
            <a:ext cx="1760399" cy="1047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lang="en"/>
              <a:t>PRESIDENT </a:t>
            </a:r>
          </a:p>
          <a:p>
            <a:pPr algn="ctr" rtl="0">
              <a:spcBef>
                <a:spcPts val="0"/>
              </a:spcBef>
              <a:buNone/>
            </a:pPr>
            <a:r>
              <a:rPr lang="en"/>
              <a:t>AND HIS </a:t>
            </a:r>
          </a:p>
          <a:p>
            <a:pPr algn="ctr">
              <a:spcBef>
                <a:spcPts val="0"/>
              </a:spcBef>
              <a:buNone/>
            </a:pPr>
            <a:r>
              <a:rPr lang="en"/>
              <a:t>ADMINISTRATION</a:t>
            </a:r>
          </a:p>
        </p:txBody>
      </p:sp>
    </p:spTree>
  </p:cSld>
  <p:clrMapOvr>
    <a:masterClrMapping/>
  </p:clrMapOvr>
  <p:transition spd="slow">
    <p:cut/>
  </p:transition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Shape 6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2nd order Co-occurrence Vector</a:t>
            </a:r>
          </a:p>
        </p:txBody>
      </p:sp>
      <p:sp>
        <p:nvSpPr>
          <p:cNvPr id="616" name="Shape 616"/>
          <p:cNvSpPr txBox="1"/>
          <p:nvPr/>
        </p:nvSpPr>
        <p:spPr>
          <a:xfrm>
            <a:off x="291200" y="4453412"/>
            <a:ext cx="3778800" cy="440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words</a:t>
            </a:r>
          </a:p>
        </p:txBody>
      </p:sp>
      <p:graphicFrame>
        <p:nvGraphicFramePr>
          <p:cNvPr id="617" name="Shape 617"/>
          <p:cNvGraphicFramePr/>
          <p:nvPr/>
        </p:nvGraphicFramePr>
        <p:xfrm>
          <a:off x="976200" y="1234400"/>
          <a:ext cx="5926800" cy="3497310"/>
        </p:xfrm>
        <a:graphic>
          <a:graphicData uri="http://schemas.openxmlformats.org/drawingml/2006/table">
            <a:tbl>
              <a:tblPr>
                <a:noFill/>
                <a:tableStyleId>{65BF0FC0-2F76-4075-A986-12B3B79D70FB}</a:tableStyleId>
              </a:tblPr>
              <a:tblGrid>
                <a:gridCol w="968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9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2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5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8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84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812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273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943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tart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hand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salt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fruit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open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solution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boil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simmer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pic>
        <p:nvPicPr>
          <p:cNvPr id="618" name="Shape 6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6200" y="4335800"/>
            <a:ext cx="5926799" cy="676275"/>
          </a:xfrm>
          <a:prstGeom prst="rect">
            <a:avLst/>
          </a:prstGeom>
          <a:noFill/>
          <a:ln>
            <a:noFill/>
          </a:ln>
        </p:spPr>
      </p:pic>
      <p:sp>
        <p:nvSpPr>
          <p:cNvPr id="619" name="Shape 619"/>
          <p:cNvSpPr/>
          <p:nvPr/>
        </p:nvSpPr>
        <p:spPr>
          <a:xfrm>
            <a:off x="618862" y="1220275"/>
            <a:ext cx="213299" cy="3143100"/>
          </a:xfrm>
          <a:prstGeom prst="leftBrace">
            <a:avLst>
              <a:gd name="adj1" fmla="val 8333"/>
              <a:gd name="adj2" fmla="val 50721"/>
            </a:avLst>
          </a:prstGeom>
          <a:noFill/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20" name="Shape 620"/>
          <p:cNvSpPr txBox="1"/>
          <p:nvPr/>
        </p:nvSpPr>
        <p:spPr>
          <a:xfrm>
            <a:off x="44950" y="2161400"/>
            <a:ext cx="457200" cy="119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</a:rPr>
              <a:t>AV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</a:rPr>
              <a:t>GERAGE</a:t>
            </a:r>
          </a:p>
        </p:txBody>
      </p:sp>
      <p:sp>
        <p:nvSpPr>
          <p:cNvPr id="621" name="Shape 621"/>
          <p:cNvSpPr/>
          <p:nvPr/>
        </p:nvSpPr>
        <p:spPr>
          <a:xfrm>
            <a:off x="6946700" y="2552075"/>
            <a:ext cx="629700" cy="629700"/>
          </a:xfrm>
          <a:prstGeom prst="mathEqual">
            <a:avLst>
              <a:gd name="adj1" fmla="val 23520"/>
              <a:gd name="adj2" fmla="val 11760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graphicFrame>
        <p:nvGraphicFramePr>
          <p:cNvPr id="622" name="Shape 622"/>
          <p:cNvGraphicFramePr/>
          <p:nvPr/>
        </p:nvGraphicFramePr>
        <p:xfrm>
          <a:off x="7683675" y="1267825"/>
          <a:ext cx="507825" cy="3108720"/>
        </p:xfrm>
        <a:graphic>
          <a:graphicData uri="http://schemas.openxmlformats.org/drawingml/2006/table">
            <a:tbl>
              <a:tblPr>
                <a:noFill/>
                <a:tableStyleId>{852C9F28-FA73-4048-B3CA-0C2BA2FEE767}</a:tableStyleId>
              </a:tblPr>
              <a:tblGrid>
                <a:gridCol w="507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3/8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1/8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4/8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4/8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4/8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4/8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1/8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7" name="Shape 6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76404" y="8950"/>
            <a:ext cx="1576795" cy="1251425"/>
          </a:xfrm>
          <a:prstGeom prst="rect">
            <a:avLst/>
          </a:prstGeom>
          <a:noFill/>
          <a:ln>
            <a:noFill/>
          </a:ln>
        </p:spPr>
      </p:pic>
      <p:sp>
        <p:nvSpPr>
          <p:cNvPr id="628" name="Shape 62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2nd order Co-occurrence Vector</a:t>
            </a:r>
          </a:p>
        </p:txBody>
      </p:sp>
      <p:sp>
        <p:nvSpPr>
          <p:cNvPr id="629" name="Shape 629"/>
          <p:cNvSpPr txBox="1"/>
          <p:nvPr/>
        </p:nvSpPr>
        <p:spPr>
          <a:xfrm>
            <a:off x="291200" y="4453412"/>
            <a:ext cx="3778800" cy="440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words</a:t>
            </a:r>
          </a:p>
        </p:txBody>
      </p:sp>
      <p:graphicFrame>
        <p:nvGraphicFramePr>
          <p:cNvPr id="630" name="Shape 630"/>
          <p:cNvGraphicFramePr/>
          <p:nvPr/>
        </p:nvGraphicFramePr>
        <p:xfrm>
          <a:off x="976200" y="1234400"/>
          <a:ext cx="5926800" cy="3497310"/>
        </p:xfrm>
        <a:graphic>
          <a:graphicData uri="http://schemas.openxmlformats.org/drawingml/2006/table">
            <a:tbl>
              <a:tblPr>
                <a:noFill/>
                <a:tableStyleId>{6675A33F-D454-45C9-93C2-6CD55355D3B0}</a:tableStyleId>
              </a:tblPr>
              <a:tblGrid>
                <a:gridCol w="968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9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2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5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8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84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812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273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943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tart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hand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salt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fruit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open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solution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boil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simmer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pic>
        <p:nvPicPr>
          <p:cNvPr id="631" name="Shape 6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76200" y="4335800"/>
            <a:ext cx="5926799" cy="676275"/>
          </a:xfrm>
          <a:prstGeom prst="rect">
            <a:avLst/>
          </a:prstGeom>
          <a:noFill/>
          <a:ln>
            <a:noFill/>
          </a:ln>
        </p:spPr>
      </p:pic>
      <p:sp>
        <p:nvSpPr>
          <p:cNvPr id="632" name="Shape 632"/>
          <p:cNvSpPr/>
          <p:nvPr/>
        </p:nvSpPr>
        <p:spPr>
          <a:xfrm>
            <a:off x="618862" y="1220275"/>
            <a:ext cx="213299" cy="3143100"/>
          </a:xfrm>
          <a:prstGeom prst="leftBrace">
            <a:avLst>
              <a:gd name="adj1" fmla="val 8333"/>
              <a:gd name="adj2" fmla="val 50721"/>
            </a:avLst>
          </a:prstGeom>
          <a:noFill/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33" name="Shape 633"/>
          <p:cNvSpPr txBox="1"/>
          <p:nvPr/>
        </p:nvSpPr>
        <p:spPr>
          <a:xfrm>
            <a:off x="44950" y="2161400"/>
            <a:ext cx="457200" cy="119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</a:rPr>
              <a:t>AV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</a:rPr>
              <a:t>GERAGE</a:t>
            </a:r>
          </a:p>
        </p:txBody>
      </p:sp>
      <p:sp>
        <p:nvSpPr>
          <p:cNvPr id="634" name="Shape 634"/>
          <p:cNvSpPr/>
          <p:nvPr/>
        </p:nvSpPr>
        <p:spPr>
          <a:xfrm>
            <a:off x="6946700" y="2552075"/>
            <a:ext cx="629700" cy="629700"/>
          </a:xfrm>
          <a:prstGeom prst="mathEqual">
            <a:avLst>
              <a:gd name="adj1" fmla="val 23520"/>
              <a:gd name="adj2" fmla="val 11760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graphicFrame>
        <p:nvGraphicFramePr>
          <p:cNvPr id="635" name="Shape 635"/>
          <p:cNvGraphicFramePr/>
          <p:nvPr/>
        </p:nvGraphicFramePr>
        <p:xfrm>
          <a:off x="7683675" y="1267825"/>
          <a:ext cx="507825" cy="3108720"/>
        </p:xfrm>
        <a:graphic>
          <a:graphicData uri="http://schemas.openxmlformats.org/drawingml/2006/table">
            <a:tbl>
              <a:tblPr>
                <a:noFill/>
                <a:tableStyleId>{C183971B-B037-4F9F-8FDC-0CC880AA7A18}</a:tableStyleId>
              </a:tblPr>
              <a:tblGrid>
                <a:gridCol w="507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3/8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1/8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4/8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4/8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4/8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4/8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1/8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36" name="Shape 636"/>
          <p:cNvSpPr/>
          <p:nvPr/>
        </p:nvSpPr>
        <p:spPr>
          <a:xfrm>
            <a:off x="7429550" y="977625"/>
            <a:ext cx="1069499" cy="3916800"/>
          </a:xfrm>
          <a:prstGeom prst="ellipse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Shape 641"/>
          <p:cNvSpPr txBox="1">
            <a:spLocks noGrp="1"/>
          </p:cNvSpPr>
          <p:nvPr>
            <p:ph type="title"/>
          </p:nvPr>
        </p:nvSpPr>
        <p:spPr>
          <a:xfrm>
            <a:off x="509700" y="432853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marL="1371600" indent="457200" rtl="0">
              <a:spcBef>
                <a:spcPts val="0"/>
              </a:spcBef>
              <a:buNone/>
            </a:pPr>
            <a:r>
              <a:rPr lang="en"/>
              <a:t>Same Distance Metrics</a:t>
            </a:r>
          </a:p>
          <a:p>
            <a:pPr marL="1371600" lvl="0" indent="457200" rtl="0">
              <a:spcBef>
                <a:spcPts val="0"/>
              </a:spcBef>
              <a:buNone/>
            </a:pPr>
            <a:r>
              <a:rPr lang="en"/>
              <a:t>on 2nd order vectors</a:t>
            </a:r>
          </a:p>
        </p:txBody>
      </p:sp>
      <p:cxnSp>
        <p:nvCxnSpPr>
          <p:cNvPr id="642" name="Shape 642"/>
          <p:cNvCxnSpPr/>
          <p:nvPr/>
        </p:nvCxnSpPr>
        <p:spPr>
          <a:xfrm rot="10800000">
            <a:off x="760000" y="3040549"/>
            <a:ext cx="1364699" cy="20928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643" name="Shape 643"/>
          <p:cNvSpPr txBox="1"/>
          <p:nvPr/>
        </p:nvSpPr>
        <p:spPr>
          <a:xfrm>
            <a:off x="760000" y="4034200"/>
            <a:ext cx="951299" cy="440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apricot</a:t>
            </a:r>
          </a:p>
        </p:txBody>
      </p:sp>
      <p:sp>
        <p:nvSpPr>
          <p:cNvPr id="644" name="Shape 644"/>
          <p:cNvSpPr txBox="1"/>
          <p:nvPr/>
        </p:nvSpPr>
        <p:spPr>
          <a:xfrm>
            <a:off x="2669225" y="4249125"/>
            <a:ext cx="1089000" cy="388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pineapple</a:t>
            </a:r>
          </a:p>
        </p:txBody>
      </p:sp>
      <p:cxnSp>
        <p:nvCxnSpPr>
          <p:cNvPr id="645" name="Shape 645"/>
          <p:cNvCxnSpPr/>
          <p:nvPr/>
        </p:nvCxnSpPr>
        <p:spPr>
          <a:xfrm rot="10800000" flipH="1">
            <a:off x="1627025" y="4034200"/>
            <a:ext cx="1128300" cy="341699"/>
          </a:xfrm>
          <a:prstGeom prst="curvedConnector3">
            <a:avLst>
              <a:gd name="adj1" fmla="val 50000"/>
            </a:avLst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646" name="Shape 646"/>
          <p:cNvSpPr txBox="1"/>
          <p:nvPr/>
        </p:nvSpPr>
        <p:spPr>
          <a:xfrm>
            <a:off x="1740862" y="3866450"/>
            <a:ext cx="898800" cy="440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sim</a:t>
            </a:r>
          </a:p>
        </p:txBody>
      </p:sp>
      <p:cxnSp>
        <p:nvCxnSpPr>
          <p:cNvPr id="647" name="Shape 647"/>
          <p:cNvCxnSpPr/>
          <p:nvPr/>
        </p:nvCxnSpPr>
        <p:spPr>
          <a:xfrm rot="10800000" flipH="1">
            <a:off x="2144400" y="2699225"/>
            <a:ext cx="1358099" cy="24209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pic>
        <p:nvPicPr>
          <p:cNvPr id="648" name="Shape 6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20524" y="1419949"/>
            <a:ext cx="5419725" cy="2667000"/>
          </a:xfrm>
          <a:prstGeom prst="rect">
            <a:avLst/>
          </a:prstGeom>
          <a:noFill/>
          <a:ln>
            <a:noFill/>
          </a:ln>
        </p:spPr>
      </p:pic>
      <p:sp>
        <p:nvSpPr>
          <p:cNvPr id="649" name="Shape 649"/>
          <p:cNvSpPr txBox="1"/>
          <p:nvPr/>
        </p:nvSpPr>
        <p:spPr>
          <a:xfrm>
            <a:off x="6265475" y="4799300"/>
            <a:ext cx="2919300" cy="440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JS = Jenson-Shannon divergence</a:t>
            </a:r>
          </a:p>
        </p:txBody>
      </p:sp>
      <p:pic>
        <p:nvPicPr>
          <p:cNvPr id="650" name="Shape 6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3404" y="8962"/>
            <a:ext cx="1576795" cy="12514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51" name="Shape 651"/>
          <p:cNvGraphicFramePr/>
          <p:nvPr/>
        </p:nvGraphicFramePr>
        <p:xfrm>
          <a:off x="115575" y="38825"/>
          <a:ext cx="507825" cy="3108720"/>
        </p:xfrm>
        <a:graphic>
          <a:graphicData uri="http://schemas.openxmlformats.org/drawingml/2006/table">
            <a:tbl>
              <a:tblPr>
                <a:noFill/>
                <a:tableStyleId>{2498F253-4A04-4400-AC17-D977B962E3F7}</a:tableStyleId>
              </a:tblPr>
              <a:tblGrid>
                <a:gridCol w="507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3/8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1/8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4/8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4/8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4/8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4/8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1/8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Shape 65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Connecting dots: Ngram Statistics</a:t>
            </a:r>
          </a:p>
        </p:txBody>
      </p:sp>
      <p:sp>
        <p:nvSpPr>
          <p:cNvPr id="657" name="Shape 657"/>
          <p:cNvSpPr txBox="1">
            <a:spLocks noGrp="1"/>
          </p:cNvSpPr>
          <p:nvPr>
            <p:ph type="body" idx="1"/>
          </p:nvPr>
        </p:nvSpPr>
        <p:spPr>
          <a:xfrm>
            <a:off x="352225" y="2033350"/>
            <a:ext cx="8229600" cy="2736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Measures of Association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Log Likelihood Ratio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Chi Squared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Mutual Information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Odds Ratio</a:t>
            </a:r>
          </a:p>
          <a:p>
            <a:pPr marL="914400" lvl="1" indent="-3810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etc … </a:t>
            </a:r>
          </a:p>
        </p:txBody>
      </p:sp>
      <p:pic>
        <p:nvPicPr>
          <p:cNvPr id="658" name="Shape 6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7900" y="1261562"/>
            <a:ext cx="6057900" cy="714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9" name="Shape 6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82875" y="2603600"/>
            <a:ext cx="3844499" cy="2486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Shape 66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Bigram</a:t>
            </a:r>
          </a:p>
        </p:txBody>
      </p:sp>
      <p:pic>
        <p:nvPicPr>
          <p:cNvPr id="665" name="Shape 66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6117" y="1228425"/>
            <a:ext cx="7704000" cy="3713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Shape 67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Expected Values</a:t>
            </a:r>
          </a:p>
        </p:txBody>
      </p:sp>
      <p:pic>
        <p:nvPicPr>
          <p:cNvPr id="671" name="Shape 67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6590" y="1470324"/>
            <a:ext cx="8290800" cy="305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Shape 676"/>
          <p:cNvSpPr txBox="1">
            <a:spLocks noGrp="1"/>
          </p:cNvSpPr>
          <p:nvPr>
            <p:ph type="title"/>
          </p:nvPr>
        </p:nvSpPr>
        <p:spPr>
          <a:xfrm>
            <a:off x="484975" y="393398"/>
            <a:ext cx="8229600" cy="1105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dirty="0"/>
              <a:t>Log Likelihood Ratio</a:t>
            </a:r>
          </a:p>
          <a:p>
            <a:pPr>
              <a:spcBef>
                <a:spcPts val="0"/>
              </a:spcBef>
              <a:buNone/>
            </a:pPr>
            <a:r>
              <a:rPr lang="en" dirty="0"/>
              <a:t>					(Dunning, 1993)</a:t>
            </a:r>
          </a:p>
        </p:txBody>
      </p:sp>
      <p:sp>
        <p:nvSpPr>
          <p:cNvPr id="677" name="Shape 677"/>
          <p:cNvSpPr txBox="1"/>
          <p:nvPr/>
        </p:nvSpPr>
        <p:spPr>
          <a:xfrm>
            <a:off x="873377" y="1979864"/>
            <a:ext cx="6869700" cy="192749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800" b="0" i="0" u="none" strike="noStrike" cap="none" baseline="0">
                <a:latin typeface="Arial"/>
                <a:ea typeface="Arial"/>
                <a:cs typeface="Arial"/>
                <a:sym typeface="Arial"/>
              </a:rPr>
              <a:t> </a:t>
            </a:r>
          </a:p>
        </p:txBody>
      </p:sp>
    </p:spTree>
  </p:cSld>
  <p:clrMapOvr>
    <a:masterClrMapping/>
  </p:clrMapOvr>
  <p:transition spd="slow">
    <p:cut/>
  </p:transition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Shape 682"/>
          <p:cNvSpPr txBox="1">
            <a:spLocks noGrp="1"/>
          </p:cNvSpPr>
          <p:nvPr>
            <p:ph type="title"/>
          </p:nvPr>
        </p:nvSpPr>
        <p:spPr>
          <a:xfrm>
            <a:off x="457200" y="622453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dirty="0"/>
              <a:t>Mutual Information</a:t>
            </a:r>
          </a:p>
          <a:p>
            <a:pPr>
              <a:spcBef>
                <a:spcPts val="0"/>
              </a:spcBef>
              <a:buNone/>
            </a:pPr>
            <a:r>
              <a:rPr lang="en" dirty="0"/>
              <a:t>			Church &amp; Hanks (1989)</a:t>
            </a:r>
          </a:p>
        </p:txBody>
      </p:sp>
      <p:pic>
        <p:nvPicPr>
          <p:cNvPr id="683" name="Shape 6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5400" y="2040450"/>
            <a:ext cx="7759948" cy="2072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Shape 688"/>
          <p:cNvSpPr txBox="1">
            <a:spLocks noGrp="1"/>
          </p:cNvSpPr>
          <p:nvPr>
            <p:ph type="title"/>
          </p:nvPr>
        </p:nvSpPr>
        <p:spPr>
          <a:xfrm>
            <a:off x="457200" y="7265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Pointwise Mutual Information </a:t>
            </a:r>
          </a:p>
          <a:p>
            <a:pPr marL="5029200" indent="457200">
              <a:spcBef>
                <a:spcPts val="0"/>
              </a:spcBef>
              <a:buNone/>
            </a:pPr>
            <a:r>
              <a:rPr lang="en"/>
              <a:t>(Fano 1961)</a:t>
            </a:r>
          </a:p>
        </p:txBody>
      </p:sp>
      <p:pic>
        <p:nvPicPr>
          <p:cNvPr id="689" name="Shape 6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4875" y="2186175"/>
            <a:ext cx="5715000" cy="220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Shape 65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/>
              <a:t>Using Measures of Association</a:t>
            </a:r>
          </a:p>
        </p:txBody>
      </p:sp>
      <p:sp>
        <p:nvSpPr>
          <p:cNvPr id="657" name="Shape 657"/>
          <p:cNvSpPr txBox="1">
            <a:spLocks noGrp="1"/>
          </p:cNvSpPr>
          <p:nvPr>
            <p:ph type="body" idx="1"/>
          </p:nvPr>
        </p:nvSpPr>
        <p:spPr>
          <a:xfrm>
            <a:off x="352225" y="2033350"/>
            <a:ext cx="8229600" cy="2736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endParaRPr lang="en" dirty="0"/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/>
              <a:t>Log Likelihood Ratio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/>
              <a:t>Chi Squared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/>
              <a:t>Mutual Information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/>
              <a:t>Odds Ratio</a:t>
            </a:r>
          </a:p>
          <a:p>
            <a:pPr marL="914400" lvl="1" indent="-3810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/>
              <a:t>etc … </a:t>
            </a:r>
          </a:p>
        </p:txBody>
      </p:sp>
      <p:pic>
        <p:nvPicPr>
          <p:cNvPr id="658" name="Shape 6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7900" y="1261562"/>
            <a:ext cx="6057900" cy="714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9" name="Shape 6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82875" y="2603600"/>
            <a:ext cx="3844499" cy="248687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11163528"/>
      </p:ext>
    </p:extLst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Metonymy</a:t>
            </a:r>
          </a:p>
        </p:txBody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using one aspect of a concept to refer to another aspect of the concept</a:t>
            </a:r>
          </a:p>
        </p:txBody>
      </p:sp>
      <p:pic>
        <p:nvPicPr>
          <p:cNvPr id="109" name="Shape 1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8300" y="2603325"/>
            <a:ext cx="2047875" cy="222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Shape 1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93400" y="2603325"/>
            <a:ext cx="2085975" cy="219075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Shape 111"/>
          <p:cNvSpPr txBox="1"/>
          <p:nvPr/>
        </p:nvSpPr>
        <p:spPr>
          <a:xfrm>
            <a:off x="2824900" y="2899700"/>
            <a:ext cx="3313799" cy="120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lang="en"/>
              <a:t>Tree(Apples have beautiful blossoms)</a:t>
            </a:r>
          </a:p>
          <a:p>
            <a:pPr algn="ctr" rtl="0">
              <a:spcBef>
                <a:spcPts val="0"/>
              </a:spcBef>
              <a:buNone/>
            </a:pPr>
            <a:endParaRPr/>
          </a:p>
          <a:p>
            <a:pPr algn="ctr" rtl="0">
              <a:spcBef>
                <a:spcPts val="0"/>
              </a:spcBef>
              <a:buNone/>
            </a:pPr>
            <a:r>
              <a:rPr lang="en"/>
              <a:t>Fruit(Apples are tasty)</a:t>
            </a:r>
          </a:p>
          <a:p>
            <a:pPr rtl="0">
              <a:spcBef>
                <a:spcPts val="0"/>
              </a:spcBef>
              <a:buNone/>
            </a:pPr>
            <a:endParaRPr/>
          </a:p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Shape 69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Evaluation Similarity</a:t>
            </a:r>
          </a:p>
        </p:txBody>
      </p:sp>
      <p:sp>
        <p:nvSpPr>
          <p:cNvPr id="695" name="Shape 69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Intrinsic Evaluation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/>
              <a:t>Correlation with human judgements</a:t>
            </a:r>
          </a:p>
          <a:p>
            <a:pPr marL="1371600" lvl="2" indent="-381000" rtl="0">
              <a:spcBef>
                <a:spcPts val="0"/>
              </a:spcBef>
              <a:buClr>
                <a:schemeClr val="dk1"/>
              </a:buClr>
              <a:buSzPct val="80000"/>
              <a:buFont typeface="Wingdings"/>
              <a:buChar char="§"/>
            </a:pPr>
            <a:r>
              <a:rPr lang="en" dirty="0"/>
              <a:t>Spearman’s Rank Correlation</a:t>
            </a:r>
          </a:p>
          <a:p>
            <a:pPr marL="0" indent="0" rtl="0">
              <a:spcBef>
                <a:spcPts val="0"/>
              </a:spcBef>
              <a:buNone/>
            </a:pPr>
            <a:endParaRPr dirty="0"/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Extrinsic Evaluation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/>
              <a:t>Spelling error detection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b="1" dirty="0"/>
              <a:t>Word Sense Disambiguation</a:t>
            </a:r>
          </a:p>
          <a:p>
            <a:pPr marL="914400" lvl="1" indent="-3810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/>
              <a:t>Essay grading</a:t>
            </a:r>
          </a:p>
        </p:txBody>
      </p:sp>
    </p:spTree>
  </p:cSld>
  <p:clrMapOvr>
    <a:masterClrMapping/>
  </p:clrMapOvr>
  <p:transition spd="slow">
    <p:cut/>
  </p:transition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600" y="207358"/>
            <a:ext cx="8229600" cy="857250"/>
          </a:xfrm>
        </p:spPr>
        <p:txBody>
          <a:bodyPr/>
          <a:lstStyle/>
          <a:p>
            <a:r>
              <a:rPr lang="en-US" dirty="0"/>
              <a:t>Intrinsic Evaluation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226800" y="3338428"/>
            <a:ext cx="2775600" cy="1631216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000" dirty="0"/>
              <a:t>Renal failure&lt;&gt;Renal failure</a:t>
            </a:r>
          </a:p>
          <a:p>
            <a:r>
              <a:rPr lang="en-US" sz="1000" dirty="0"/>
              <a:t>Heart&lt;&gt;Myocardium</a:t>
            </a:r>
          </a:p>
          <a:p>
            <a:r>
              <a:rPr lang="en-US" sz="1000" dirty="0"/>
              <a:t>Stroke&lt;&gt;Infarct</a:t>
            </a:r>
          </a:p>
          <a:p>
            <a:r>
              <a:rPr lang="en-US" sz="1000" dirty="0"/>
              <a:t>Abortion&lt;&gt;Miscarriage</a:t>
            </a:r>
          </a:p>
          <a:p>
            <a:r>
              <a:rPr lang="en-US" sz="1000" dirty="0"/>
              <a:t>Delusion&lt;&gt;Schizophrenia</a:t>
            </a:r>
          </a:p>
          <a:p>
            <a:r>
              <a:rPr lang="en-US" sz="1000" dirty="0"/>
              <a:t>Congestive heart failure&lt;&gt;Pulmonary edema</a:t>
            </a:r>
          </a:p>
          <a:p>
            <a:r>
              <a:rPr lang="en-US" sz="1000" dirty="0"/>
              <a:t>Tumor metastasis&lt;&gt;Adenocarcinoma</a:t>
            </a:r>
          </a:p>
          <a:p>
            <a:r>
              <a:rPr lang="en-US" sz="1000" dirty="0"/>
              <a:t>Calcification&lt;&gt;Stenosis</a:t>
            </a:r>
          </a:p>
          <a:p>
            <a:r>
              <a:rPr lang="en-US" sz="1000" dirty="0"/>
              <a:t>Diarrhea&lt;&gt;Stomach cramps</a:t>
            </a:r>
          </a:p>
          <a:p>
            <a:r>
              <a:rPr lang="en-US" sz="1000" dirty="0"/>
              <a:t>Mitral stenosis&lt;&gt;Atrial fibrillation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3369600" y="1936800"/>
            <a:ext cx="1382400" cy="30832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Semantic</a:t>
            </a:r>
          </a:p>
          <a:p>
            <a:pPr algn="ctr"/>
            <a:r>
              <a:rPr lang="en-US" dirty="0"/>
              <a:t>Similarity </a:t>
            </a:r>
          </a:p>
          <a:p>
            <a:pPr algn="ctr"/>
            <a:r>
              <a:rPr lang="en-US" dirty="0"/>
              <a:t>And </a:t>
            </a:r>
          </a:p>
          <a:p>
            <a:pPr algn="ctr"/>
            <a:r>
              <a:rPr lang="en-US" dirty="0"/>
              <a:t>Relatedness</a:t>
            </a:r>
          </a:p>
          <a:p>
            <a:pPr algn="ctr"/>
            <a:r>
              <a:rPr lang="en-US" dirty="0"/>
              <a:t>System</a:t>
            </a:r>
          </a:p>
        </p:txBody>
      </p:sp>
      <p:sp>
        <p:nvSpPr>
          <p:cNvPr id="6" name="Flowchart: Magnetic Disk 5"/>
          <p:cNvSpPr/>
          <p:nvPr/>
        </p:nvSpPr>
        <p:spPr>
          <a:xfrm>
            <a:off x="883800" y="2065256"/>
            <a:ext cx="1461600" cy="9720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Lexical</a:t>
            </a:r>
          </a:p>
          <a:p>
            <a:pPr algn="ctr"/>
            <a:r>
              <a:rPr lang="en-US" dirty="0"/>
              <a:t>Database</a:t>
            </a:r>
          </a:p>
        </p:txBody>
      </p:sp>
      <p:sp>
        <p:nvSpPr>
          <p:cNvPr id="7" name="Rectangle 6"/>
          <p:cNvSpPr/>
          <p:nvPr/>
        </p:nvSpPr>
        <p:spPr>
          <a:xfrm>
            <a:off x="5119200" y="3388828"/>
            <a:ext cx="3372000" cy="1631216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000" dirty="0"/>
              <a:t>1.0000&lt;&gt;Renal failure&lt;&gt;Renal failure</a:t>
            </a:r>
          </a:p>
          <a:p>
            <a:r>
              <a:rPr lang="en-US" sz="1000" dirty="0"/>
              <a:t>0.8571&lt;&gt;Heart&lt;&gt;Myocardium</a:t>
            </a:r>
          </a:p>
          <a:p>
            <a:r>
              <a:rPr lang="en-US" sz="1000" dirty="0"/>
              <a:t>0.2353&lt;&gt;Stroke&lt;&gt;Infarct</a:t>
            </a:r>
          </a:p>
          <a:p>
            <a:r>
              <a:rPr lang="en-US" sz="1000" dirty="0"/>
              <a:t>0.8421&lt;&gt;Abortion&lt;&gt;Miscarriage</a:t>
            </a:r>
          </a:p>
          <a:p>
            <a:r>
              <a:rPr lang="en-US" sz="1000" dirty="0"/>
              <a:t>0.2727&lt;&gt;Delusion&lt;&gt;Schizophrenia</a:t>
            </a:r>
          </a:p>
          <a:p>
            <a:r>
              <a:rPr lang="en-US" sz="1000" dirty="0"/>
              <a:t>0.7861&lt;&gt;Congestive heart failure&lt;&gt;Pulmonary edema</a:t>
            </a:r>
          </a:p>
          <a:p>
            <a:r>
              <a:rPr lang="en-US" sz="1000" dirty="0"/>
              <a:t>0.2587&lt;&gt;Tumor metastasis&lt;&gt;Adenocarcinoma</a:t>
            </a:r>
          </a:p>
          <a:p>
            <a:r>
              <a:rPr lang="en-US" sz="1000" dirty="0"/>
              <a:t>0.2000&lt;&gt;Calcification&lt;&gt;Stenosis</a:t>
            </a:r>
          </a:p>
          <a:p>
            <a:r>
              <a:rPr lang="en-US" sz="1000" dirty="0"/>
              <a:t>0.5000&lt;&gt;Diarrhea&lt;&gt;Stomach cramps</a:t>
            </a:r>
          </a:p>
          <a:p>
            <a:r>
              <a:rPr lang="en-US" sz="1000" dirty="0"/>
              <a:t>0.7333&lt;&gt;Mitral stenosis&lt;&gt;Atrial fibrillation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5119200" y="1998236"/>
            <a:ext cx="2515200" cy="109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Evaluation: Spearman’s Rank Correlation</a:t>
            </a:r>
          </a:p>
        </p:txBody>
      </p:sp>
      <p:sp>
        <p:nvSpPr>
          <p:cNvPr id="9" name="Rectangle 8"/>
          <p:cNvSpPr/>
          <p:nvPr/>
        </p:nvSpPr>
        <p:spPr>
          <a:xfrm>
            <a:off x="5119200" y="69656"/>
            <a:ext cx="3372000" cy="1631216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000" dirty="0"/>
              <a:t>4.0&lt;&gt;Renal failure&lt;&gt;Renal failure</a:t>
            </a:r>
          </a:p>
          <a:p>
            <a:r>
              <a:rPr lang="en-US" sz="1000" dirty="0"/>
              <a:t>3.0&lt;&gt;Heart&lt;&gt;Myocardium</a:t>
            </a:r>
          </a:p>
          <a:p>
            <a:r>
              <a:rPr lang="en-US" sz="1000" dirty="0"/>
              <a:t>3.0&lt;&gt;Stroke&lt;&gt;Infarct</a:t>
            </a:r>
          </a:p>
          <a:p>
            <a:r>
              <a:rPr lang="en-US" sz="1000" dirty="0"/>
              <a:t>3.0&lt;&gt;Abortion&lt;&gt;Miscarriage</a:t>
            </a:r>
          </a:p>
          <a:p>
            <a:r>
              <a:rPr lang="en-US" sz="1000" dirty="0"/>
              <a:t>3.0&lt;&gt;Delusion&lt;&gt;Schizophrenia</a:t>
            </a:r>
          </a:p>
          <a:p>
            <a:r>
              <a:rPr lang="en-US" sz="1000" dirty="0"/>
              <a:t>2.7&lt;&gt;Congestive heart failure&lt;&gt;Pulmonary edema</a:t>
            </a:r>
          </a:p>
          <a:p>
            <a:r>
              <a:rPr lang="en-US" sz="1000" dirty="0"/>
              <a:t>2.7&lt;&gt;Tumor metastasis&lt;&gt;Adenocarcinoma</a:t>
            </a:r>
          </a:p>
          <a:p>
            <a:r>
              <a:rPr lang="en-US" sz="1000" dirty="0"/>
              <a:t>2.3&lt;&gt;Calcification&lt;&gt;Stenosis</a:t>
            </a:r>
          </a:p>
          <a:p>
            <a:r>
              <a:rPr lang="en-US" sz="1000" dirty="0"/>
              <a:t>2.0&lt;&gt;Diarrhea&lt;&gt;Stomach cramps</a:t>
            </a:r>
          </a:p>
          <a:p>
            <a:r>
              <a:rPr lang="en-US" sz="1000" dirty="0"/>
              <a:t>2.0&lt;&gt;Mitral stenosis&lt;&gt;Atrial fibrillation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961247" y="2401316"/>
            <a:ext cx="10599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Correlation</a:t>
            </a:r>
          </a:p>
        </p:txBody>
      </p:sp>
      <p:cxnSp>
        <p:nvCxnSpPr>
          <p:cNvPr id="12" name="Straight Arrow Connector 11"/>
          <p:cNvCxnSpPr>
            <a:stCxn id="6" idx="4"/>
          </p:cNvCxnSpPr>
          <p:nvPr/>
        </p:nvCxnSpPr>
        <p:spPr>
          <a:xfrm flipV="1">
            <a:off x="2345400" y="2545436"/>
            <a:ext cx="1024200" cy="5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" idx="3"/>
          </p:cNvCxnSpPr>
          <p:nvPr/>
        </p:nvCxnSpPr>
        <p:spPr>
          <a:xfrm>
            <a:off x="3002400" y="4154036"/>
            <a:ext cx="36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7" idx="1"/>
          </p:cNvCxnSpPr>
          <p:nvPr/>
        </p:nvCxnSpPr>
        <p:spPr>
          <a:xfrm>
            <a:off x="4752000" y="4204436"/>
            <a:ext cx="36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7" idx="0"/>
          </p:cNvCxnSpPr>
          <p:nvPr/>
        </p:nvCxnSpPr>
        <p:spPr>
          <a:xfrm flipV="1">
            <a:off x="6805200" y="3092636"/>
            <a:ext cx="0" cy="296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9" idx="2"/>
          </p:cNvCxnSpPr>
          <p:nvPr/>
        </p:nvCxnSpPr>
        <p:spPr>
          <a:xfrm>
            <a:off x="6805200" y="1700872"/>
            <a:ext cx="0" cy="297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8" idx="3"/>
            <a:endCxn id="10" idx="1"/>
          </p:cNvCxnSpPr>
          <p:nvPr/>
        </p:nvCxnSpPr>
        <p:spPr>
          <a:xfrm>
            <a:off x="7634400" y="2545436"/>
            <a:ext cx="326847" cy="97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7323" y="1095760"/>
            <a:ext cx="48878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How correlated are the measures to those of human judges</a:t>
            </a:r>
          </a:p>
        </p:txBody>
      </p:sp>
    </p:spTree>
    <p:extLst>
      <p:ext uri="{BB962C8B-B14F-4D97-AF65-F5344CB8AC3E}">
        <p14:creationId xmlns:p14="http://schemas.microsoft.com/office/powerpoint/2010/main" val="4294619980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6162" y="424800"/>
            <a:ext cx="5512962" cy="3466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187528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6162" y="424800"/>
            <a:ext cx="5512962" cy="3466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529142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6162" y="424800"/>
            <a:ext cx="5512962" cy="3466387"/>
          </a:xfrm>
          <a:prstGeom prst="rect">
            <a:avLst/>
          </a:prstGeom>
        </p:spPr>
      </p:pic>
      <p:sp>
        <p:nvSpPr>
          <p:cNvPr id="2" name="Oval 1"/>
          <p:cNvSpPr/>
          <p:nvPr/>
        </p:nvSpPr>
        <p:spPr>
          <a:xfrm>
            <a:off x="3960000" y="1152000"/>
            <a:ext cx="1108800" cy="345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054800" y="3545587"/>
            <a:ext cx="1108800" cy="345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951200" y="4039200"/>
            <a:ext cx="4623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Is the difference in these results statistically significant? </a:t>
            </a:r>
          </a:p>
        </p:txBody>
      </p:sp>
    </p:spTree>
    <p:extLst>
      <p:ext uri="{BB962C8B-B14F-4D97-AF65-F5344CB8AC3E}">
        <p14:creationId xmlns:p14="http://schemas.microsoft.com/office/powerpoint/2010/main" val="1585041540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Significance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2400" dirty="0"/>
              <a:t>We see some differences in the results, </a:t>
            </a:r>
          </a:p>
          <a:p>
            <a:pPr marL="0" indent="0" algn="ctr">
              <a:buNone/>
            </a:pPr>
            <a:r>
              <a:rPr lang="en-US" sz="2400" dirty="0"/>
              <a:t>and want to know if those differences are </a:t>
            </a:r>
          </a:p>
          <a:p>
            <a:pPr marL="0" indent="0" algn="ctr">
              <a:buNone/>
            </a:pPr>
            <a:r>
              <a:rPr lang="en-US" sz="2400" dirty="0"/>
              <a:t>likely due to chance.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0" indent="0" algn="ctr">
              <a:buNone/>
            </a:pPr>
            <a:r>
              <a:rPr lang="en-US" sz="2400" dirty="0"/>
              <a:t>To determine this we calculate the </a:t>
            </a:r>
            <a:r>
              <a:rPr lang="en-US" sz="2400" i="1" dirty="0"/>
              <a:t>p-value</a:t>
            </a:r>
          </a:p>
          <a:p>
            <a:pPr lvl="2"/>
            <a:endParaRPr lang="en-US" dirty="0"/>
          </a:p>
          <a:p>
            <a:pPr marL="685800" lvl="2" indent="0" algn="just">
              <a:buNone/>
            </a:pPr>
            <a:r>
              <a:rPr lang="en-US" dirty="0"/>
              <a:t>if the </a:t>
            </a:r>
            <a:r>
              <a:rPr lang="en-US" i="1" dirty="0"/>
              <a:t>p-value</a:t>
            </a:r>
            <a:r>
              <a:rPr lang="en-US" dirty="0"/>
              <a:t> is less than the significance level (e.g. p&lt;0.05) then we can conclude that the observed effect actually reflects the characteristics of our data rather than just by chance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283677233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Fisher r-to-z transformation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Hypotheses about the value of the population correlation coefficient </a:t>
            </a:r>
            <a:r>
              <a:rPr lang="en-US" i="1" dirty="0"/>
              <a:t>rho</a:t>
            </a:r>
            <a:r>
              <a:rPr lang="en-US" dirty="0"/>
              <a:t> between variables </a:t>
            </a:r>
            <a:r>
              <a:rPr lang="en-US" i="1" dirty="0"/>
              <a:t>X </a:t>
            </a:r>
            <a:r>
              <a:rPr lang="en-US" dirty="0"/>
              <a:t>and </a:t>
            </a:r>
            <a:r>
              <a:rPr lang="en-US" i="1" dirty="0"/>
              <a:t>Y</a:t>
            </a:r>
            <a:r>
              <a:rPr lang="en-US" dirty="0"/>
              <a:t> can be tested using Fisher transformation.</a:t>
            </a:r>
          </a:p>
        </p:txBody>
      </p:sp>
    </p:spTree>
    <p:extLst>
      <p:ext uri="{BB962C8B-B14F-4D97-AF65-F5344CB8AC3E}">
        <p14:creationId xmlns:p14="http://schemas.microsoft.com/office/powerpoint/2010/main" val="153363955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6799" y="52499"/>
            <a:ext cx="6414225" cy="4683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179955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7215" y="100801"/>
            <a:ext cx="5218559" cy="382600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90400"/>
            <a:ext cx="3652843" cy="2296799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1777186" y="1065600"/>
            <a:ext cx="525600" cy="259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777186" y="2600400"/>
            <a:ext cx="525600" cy="222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894911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0400"/>
            <a:ext cx="3652843" cy="2296799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1294786" y="1065600"/>
            <a:ext cx="525600" cy="259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294786" y="2600400"/>
            <a:ext cx="525600" cy="222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2843" y="247237"/>
            <a:ext cx="5095157" cy="3750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5995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Metonymy</a:t>
            </a:r>
          </a:p>
        </p:txBody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using one aspect of a concept to refer to another aspect of the concept</a:t>
            </a:r>
          </a:p>
        </p:txBody>
      </p:sp>
      <p:sp>
        <p:nvSpPr>
          <p:cNvPr id="118" name="Shape 118"/>
          <p:cNvSpPr txBox="1"/>
          <p:nvPr/>
        </p:nvSpPr>
        <p:spPr>
          <a:xfrm>
            <a:off x="2824900" y="2899700"/>
            <a:ext cx="3313799" cy="120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dirty="0"/>
              <a:t>Animal (That chicken is mean)</a:t>
            </a:r>
          </a:p>
          <a:p>
            <a:pPr lvl="0" algn="ctr" rtl="0">
              <a:spcBef>
                <a:spcPts val="0"/>
              </a:spcBef>
              <a:buNone/>
            </a:pPr>
            <a:endParaRPr dirty="0"/>
          </a:p>
          <a:p>
            <a:pPr lvl="0" algn="ctr" rtl="0">
              <a:spcBef>
                <a:spcPts val="0"/>
              </a:spcBef>
              <a:buNone/>
            </a:pPr>
            <a:r>
              <a:rPr lang="en" dirty="0"/>
              <a:t>Meat (I ate a chicken sandwhich)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pic>
        <p:nvPicPr>
          <p:cNvPr id="119" name="Shape 1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5950" y="2600300"/>
            <a:ext cx="2223724" cy="1945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Shape 1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99175" y="2600787"/>
            <a:ext cx="2543175" cy="180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400" y="96678"/>
            <a:ext cx="4507200" cy="323446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2750" y="96677"/>
            <a:ext cx="4457700" cy="326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221628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Extrinsic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Knowledge-based WSD: Use information from an external knowledge base and or corpora</a:t>
            </a:r>
          </a:p>
        </p:txBody>
      </p:sp>
    </p:spTree>
    <p:extLst>
      <p:ext uri="{BB962C8B-B14F-4D97-AF65-F5344CB8AC3E}">
        <p14:creationId xmlns:p14="http://schemas.microsoft.com/office/powerpoint/2010/main" val="3639119748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Knowledge-based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SenseRelate</a:t>
            </a:r>
            <a:r>
              <a:rPr lang="en-US" dirty="0"/>
              <a:t>: uses our similarity and relatedness measures</a:t>
            </a:r>
          </a:p>
        </p:txBody>
      </p:sp>
    </p:spTree>
    <p:extLst>
      <p:ext uri="{BB962C8B-B14F-4D97-AF65-F5344CB8AC3E}">
        <p14:creationId xmlns:p14="http://schemas.microsoft.com/office/powerpoint/2010/main" val="2967753210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1485361" y="235465"/>
            <a:ext cx="6171120" cy="797124"/>
          </a:xfrm>
          <a:ln/>
        </p:spPr>
        <p:txBody>
          <a:bodyPr vert="horz" lIns="62209" tIns="26402" rIns="62209" bIns="31105" rtlCol="0" anchor="ctr">
            <a:normAutofit/>
          </a:bodyPr>
          <a:lstStyle/>
          <a:p>
            <a:pPr>
              <a:tabLst>
                <a:tab pos="492488" algn="l"/>
                <a:tab pos="984974" algn="l"/>
                <a:tab pos="1477462" algn="l"/>
                <a:tab pos="1969949" algn="l"/>
                <a:tab pos="2462436" algn="l"/>
                <a:tab pos="2954924" algn="l"/>
                <a:tab pos="3447411" algn="l"/>
                <a:tab pos="3939899" algn="l"/>
                <a:tab pos="4432385" algn="l"/>
                <a:tab pos="4924873" algn="l"/>
                <a:tab pos="5417360" algn="l"/>
                <a:tab pos="5909847" algn="l"/>
              </a:tabLst>
            </a:pPr>
            <a:r>
              <a:rPr lang="en-CA" dirty="0" err="1">
                <a:latin typeface="Gill Sans MT" pitchFamily="34" charset="0"/>
              </a:rPr>
              <a:t>SenseRelate</a:t>
            </a:r>
            <a:r>
              <a:rPr lang="en-CA" dirty="0">
                <a:latin typeface="Gill Sans MT" pitchFamily="34" charset="0"/>
              </a:rPr>
              <a:t> algorithm</a:t>
            </a:r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53085" y="1203247"/>
            <a:ext cx="7303396" cy="3394797"/>
          </a:xfrm>
          <a:ln/>
        </p:spPr>
        <p:txBody>
          <a:bodyPr vert="horz" lIns="62209" tIns="31105" rIns="62209" bIns="31105" rtlCol="0">
            <a:normAutofit/>
          </a:bodyPr>
          <a:lstStyle/>
          <a:p>
            <a:pPr marL="293765" indent="-220323">
              <a:buSzPct val="45000"/>
              <a:buNone/>
              <a:tabLst>
                <a:tab pos="492488" algn="l"/>
                <a:tab pos="984974" algn="l"/>
                <a:tab pos="1477462" algn="l"/>
                <a:tab pos="1969949" algn="l"/>
                <a:tab pos="2462436" algn="l"/>
                <a:tab pos="2954924" algn="l"/>
                <a:tab pos="3447411" algn="l"/>
                <a:tab pos="3939899" algn="l"/>
                <a:tab pos="4432385" algn="l"/>
                <a:tab pos="4924873" algn="l"/>
                <a:tab pos="5417360" algn="l"/>
                <a:tab pos="5909847" algn="l"/>
              </a:tabLst>
            </a:pPr>
            <a:endParaRPr lang="en-CA" dirty="0">
              <a:latin typeface="Gill Sans MT" pitchFamily="34" charset="0"/>
            </a:endParaRPr>
          </a:p>
          <a:p>
            <a:pPr marL="313209" indent="-220323">
              <a:buSzPct val="45000"/>
              <a:buFont typeface="Wingdings" charset="2"/>
              <a:buChar char=""/>
              <a:tabLst>
                <a:tab pos="492488" algn="l"/>
                <a:tab pos="984974" algn="l"/>
                <a:tab pos="1477462" algn="l"/>
                <a:tab pos="1969949" algn="l"/>
                <a:tab pos="2462436" algn="l"/>
                <a:tab pos="2954924" algn="l"/>
                <a:tab pos="3447411" algn="l"/>
                <a:tab pos="3939899" algn="l"/>
                <a:tab pos="4432385" algn="l"/>
                <a:tab pos="4924873" algn="l"/>
                <a:tab pos="5417360" algn="l"/>
                <a:tab pos="5909847" algn="l"/>
              </a:tabLst>
            </a:pPr>
            <a:r>
              <a:rPr lang="en-CA" dirty="0">
                <a:latin typeface="Gill Sans MT" pitchFamily="34" charset="0"/>
              </a:rPr>
              <a:t>Each possible sense of a </a:t>
            </a:r>
            <a:r>
              <a:rPr lang="en-CA" b="1" dirty="0">
                <a:latin typeface="Gill Sans MT" pitchFamily="34" charset="0"/>
              </a:rPr>
              <a:t>target word </a:t>
            </a:r>
            <a:r>
              <a:rPr lang="en-CA" dirty="0">
                <a:latin typeface="Gill Sans MT" pitchFamily="34" charset="0"/>
              </a:rPr>
              <a:t>is assigned a score </a:t>
            </a:r>
          </a:p>
          <a:p>
            <a:pPr marL="92886" indent="0">
              <a:buSzPct val="45000"/>
              <a:buNone/>
              <a:tabLst>
                <a:tab pos="492488" algn="l"/>
                <a:tab pos="984974" algn="l"/>
                <a:tab pos="1477462" algn="l"/>
                <a:tab pos="1969949" algn="l"/>
                <a:tab pos="2462436" algn="l"/>
                <a:tab pos="2954924" algn="l"/>
                <a:tab pos="3447411" algn="l"/>
                <a:tab pos="3939899" algn="l"/>
                <a:tab pos="4432385" algn="l"/>
                <a:tab pos="4924873" algn="l"/>
                <a:tab pos="5417360" algn="l"/>
                <a:tab pos="5909847" algn="l"/>
              </a:tabLst>
            </a:pPr>
            <a:br>
              <a:rPr lang="en-CA" dirty="0">
                <a:latin typeface="Gill Sans MT" pitchFamily="34" charset="0"/>
              </a:rPr>
            </a:br>
            <a:r>
              <a:rPr lang="en-CA" dirty="0">
                <a:latin typeface="Gill Sans MT" pitchFamily="34" charset="0"/>
              </a:rPr>
              <a:t>	[sum similarity between it and its surrounding terms]</a:t>
            </a:r>
          </a:p>
          <a:p>
            <a:pPr marL="313209" indent="-220323">
              <a:buSzPct val="45000"/>
              <a:buFont typeface="Wingdings" charset="2"/>
              <a:buChar char=""/>
              <a:tabLst>
                <a:tab pos="492488" algn="l"/>
                <a:tab pos="984974" algn="l"/>
                <a:tab pos="1477462" algn="l"/>
                <a:tab pos="1969949" algn="l"/>
                <a:tab pos="2462436" algn="l"/>
                <a:tab pos="2954924" algn="l"/>
                <a:tab pos="3447411" algn="l"/>
                <a:tab pos="3939899" algn="l"/>
                <a:tab pos="4432385" algn="l"/>
                <a:tab pos="4924873" algn="l"/>
                <a:tab pos="5417360" algn="l"/>
                <a:tab pos="5909847" algn="l"/>
              </a:tabLst>
            </a:pPr>
            <a:endParaRPr lang="en-CA" dirty="0">
              <a:latin typeface="Gill Sans MT" pitchFamily="34" charset="0"/>
            </a:endParaRPr>
          </a:p>
          <a:p>
            <a:pPr marL="313209" indent="-220323">
              <a:buSzPct val="45000"/>
              <a:buFont typeface="Wingdings" charset="2"/>
              <a:buChar char=""/>
              <a:tabLst>
                <a:tab pos="492488" algn="l"/>
                <a:tab pos="984974" algn="l"/>
                <a:tab pos="1477462" algn="l"/>
                <a:tab pos="1969949" algn="l"/>
                <a:tab pos="2462436" algn="l"/>
                <a:tab pos="2954924" algn="l"/>
                <a:tab pos="3447411" algn="l"/>
                <a:tab pos="3939899" algn="l"/>
                <a:tab pos="4432385" algn="l"/>
                <a:tab pos="4924873" algn="l"/>
                <a:tab pos="5417360" algn="l"/>
                <a:tab pos="5909847" algn="l"/>
              </a:tabLst>
            </a:pPr>
            <a:r>
              <a:rPr lang="en-CA" dirty="0">
                <a:latin typeface="Gill Sans MT" pitchFamily="34" charset="0"/>
              </a:rPr>
              <a:t>Assign target word the sense with highest score</a:t>
            </a:r>
          </a:p>
          <a:p>
            <a:pPr marL="313209" indent="-220323">
              <a:buSzPct val="45000"/>
              <a:buNone/>
              <a:tabLst>
                <a:tab pos="492488" algn="l"/>
                <a:tab pos="984974" algn="l"/>
                <a:tab pos="1477462" algn="l"/>
                <a:tab pos="1969949" algn="l"/>
                <a:tab pos="2462436" algn="l"/>
                <a:tab pos="2954924" algn="l"/>
                <a:tab pos="3447411" algn="l"/>
                <a:tab pos="3939899" algn="l"/>
                <a:tab pos="4432385" algn="l"/>
                <a:tab pos="4924873" algn="l"/>
                <a:tab pos="5417360" algn="l"/>
                <a:tab pos="5909847" algn="l"/>
              </a:tabLst>
            </a:pPr>
            <a:endParaRPr lang="en-CA" dirty="0">
              <a:latin typeface="Gill Sans MT" pitchFamily="34" charset="0"/>
            </a:endParaRPr>
          </a:p>
          <a:p>
            <a:pPr marL="293765" indent="-220323">
              <a:buSzPct val="45000"/>
              <a:buFont typeface="Wingdings" charset="2"/>
              <a:buChar char=""/>
              <a:tabLst>
                <a:tab pos="492488" algn="l"/>
                <a:tab pos="984974" algn="l"/>
                <a:tab pos="1477462" algn="l"/>
                <a:tab pos="1969949" algn="l"/>
                <a:tab pos="2462436" algn="l"/>
                <a:tab pos="2954924" algn="l"/>
                <a:tab pos="3447411" algn="l"/>
                <a:tab pos="3939899" algn="l"/>
                <a:tab pos="4432385" algn="l"/>
                <a:tab pos="4924873" algn="l"/>
                <a:tab pos="5417360" algn="l"/>
                <a:tab pos="5909847" algn="l"/>
              </a:tabLst>
            </a:pPr>
            <a:endParaRPr lang="en-CA" dirty="0">
              <a:latin typeface="Gill Sans MT" pitchFamily="34" charset="0"/>
            </a:endParaRPr>
          </a:p>
          <a:p>
            <a:pPr marL="293765" indent="-220323">
              <a:buSzPct val="45000"/>
              <a:buNone/>
              <a:tabLst>
                <a:tab pos="492488" algn="l"/>
                <a:tab pos="984974" algn="l"/>
                <a:tab pos="1477462" algn="l"/>
                <a:tab pos="1969949" algn="l"/>
                <a:tab pos="2462436" algn="l"/>
                <a:tab pos="2954924" algn="l"/>
                <a:tab pos="3447411" algn="l"/>
                <a:tab pos="3939899" algn="l"/>
                <a:tab pos="4432385" algn="l"/>
                <a:tab pos="4924873" algn="l"/>
                <a:tab pos="5417360" algn="l"/>
                <a:tab pos="5909847" algn="l"/>
              </a:tabLst>
            </a:pPr>
            <a:endParaRPr lang="en-CA" dirty="0">
              <a:latin typeface="Gill Sans M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750954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>
          <a:xfrm>
            <a:off x="1485361" y="8642"/>
            <a:ext cx="6171120" cy="858691"/>
          </a:xfrm>
          <a:ln/>
        </p:spPr>
        <p:txBody>
          <a:bodyPr vert="horz" lIns="62209" tIns="26402" rIns="62209" bIns="31105" rtlCol="0" anchor="ctr">
            <a:normAutofit/>
          </a:bodyPr>
          <a:lstStyle/>
          <a:p>
            <a:pPr>
              <a:tabLst>
                <a:tab pos="492488" algn="l"/>
                <a:tab pos="984974" algn="l"/>
                <a:tab pos="1477462" algn="l"/>
                <a:tab pos="1969949" algn="l"/>
                <a:tab pos="2462436" algn="l"/>
                <a:tab pos="2954924" algn="l"/>
                <a:tab pos="3447411" algn="l"/>
                <a:tab pos="3939899" algn="l"/>
                <a:tab pos="4432385" algn="l"/>
                <a:tab pos="4924873" algn="l"/>
                <a:tab pos="5417360" algn="l"/>
                <a:tab pos="5909847" algn="l"/>
              </a:tabLst>
            </a:pPr>
            <a:r>
              <a:rPr lang="en-CA" dirty="0" err="1">
                <a:latin typeface="Gill Sans MT" pitchFamily="34" charset="0"/>
              </a:rPr>
              <a:t>SenseRelate</a:t>
            </a:r>
            <a:r>
              <a:rPr lang="en-CA" dirty="0">
                <a:latin typeface="Gill Sans MT" pitchFamily="34" charset="0"/>
              </a:rPr>
              <a:t> example</a:t>
            </a:r>
          </a:p>
        </p:txBody>
      </p:sp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2220840" y="823046"/>
            <a:ext cx="4536000" cy="523856"/>
          </a:xfrm>
          <a:prstGeom prst="rect">
            <a:avLst/>
          </a:prstGeom>
          <a:noFill/>
          <a:ln w="72000">
            <a:noFill/>
            <a:round/>
            <a:headEnd type="triangle" w="med" len="med"/>
            <a:tailEnd/>
          </a:ln>
          <a:effectLst/>
        </p:spPr>
        <p:txBody>
          <a:bodyPr wrap="none" lIns="61229" tIns="45016" rIns="61229" bIns="30615"/>
          <a:lstStyle/>
          <a:p>
            <a:pPr algn="ctr">
              <a:tabLst>
                <a:tab pos="492488" algn="l"/>
                <a:tab pos="984974" algn="l"/>
                <a:tab pos="1477462" algn="l"/>
                <a:tab pos="1969949" algn="l"/>
                <a:tab pos="2462436" algn="l"/>
                <a:tab pos="2954924" algn="l"/>
                <a:tab pos="3447411" algn="l"/>
                <a:tab pos="3939899" algn="l"/>
                <a:tab pos="4432385" algn="l"/>
              </a:tabLst>
            </a:pPr>
            <a:r>
              <a:rPr lang="en-CA" sz="1650" b="1" dirty="0" err="1">
                <a:latin typeface="Gill Sans MT" pitchFamily="34" charset="0"/>
                <a:ea typeface="DejaVu Sans" charset="0"/>
                <a:cs typeface="DejaVu Sans" charset="0"/>
              </a:rPr>
              <a:t>Busprione</a:t>
            </a:r>
            <a:r>
              <a:rPr lang="en-CA" sz="1650" b="1" dirty="0">
                <a:latin typeface="Gill Sans MT" pitchFamily="34" charset="0"/>
                <a:ea typeface="DejaVu Sans" charset="0"/>
                <a:cs typeface="DejaVu Sans" charset="0"/>
              </a:rPr>
              <a:t> attenuates </a:t>
            </a:r>
            <a:r>
              <a:rPr lang="en-CA" sz="1650" b="1" dirty="0">
                <a:solidFill>
                  <a:schemeClr val="accent4"/>
                </a:solidFill>
                <a:latin typeface="Gill Sans MT" pitchFamily="34" charset="0"/>
                <a:ea typeface="DejaVu Sans" charset="0"/>
                <a:cs typeface="DejaVu Sans" charset="0"/>
              </a:rPr>
              <a:t>tolerance </a:t>
            </a:r>
            <a:r>
              <a:rPr lang="en-CA" sz="1650" b="1" dirty="0">
                <a:latin typeface="Gill Sans MT" pitchFamily="34" charset="0"/>
                <a:ea typeface="DejaVu Sans" charset="0"/>
                <a:cs typeface="DejaVu Sans" charset="0"/>
              </a:rPr>
              <a:t>to morphine </a:t>
            </a:r>
          </a:p>
          <a:p>
            <a:pPr algn="ctr">
              <a:tabLst>
                <a:tab pos="492488" algn="l"/>
                <a:tab pos="984974" algn="l"/>
                <a:tab pos="1477462" algn="l"/>
                <a:tab pos="1969949" algn="l"/>
                <a:tab pos="2462436" algn="l"/>
                <a:tab pos="2954924" algn="l"/>
                <a:tab pos="3447411" algn="l"/>
                <a:tab pos="3939899" algn="l"/>
                <a:tab pos="4432385" algn="l"/>
              </a:tabLst>
            </a:pPr>
            <a:r>
              <a:rPr lang="en-CA" sz="1650" b="1" dirty="0">
                <a:latin typeface="Gill Sans MT" pitchFamily="34" charset="0"/>
                <a:ea typeface="DejaVu Sans" charset="0"/>
                <a:cs typeface="DejaVu Sans" charset="0"/>
              </a:rPr>
              <a:t>in mice with skin cancer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A5E739B-96DB-43F2-B03E-DC3C5DB96344}" type="slidenum">
              <a:rPr lang="en-US" smtClean="0"/>
              <a:pPr/>
              <a:t>94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78881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/>
          </p:nvPr>
        </p:nvSpPr>
        <p:spPr>
          <a:xfrm>
            <a:off x="1485361" y="8642"/>
            <a:ext cx="6171120" cy="858691"/>
          </a:xfrm>
          <a:ln/>
        </p:spPr>
        <p:txBody>
          <a:bodyPr vert="horz" lIns="62209" tIns="26402" rIns="62209" bIns="31105" rtlCol="0" anchor="ctr">
            <a:normAutofit/>
          </a:bodyPr>
          <a:lstStyle/>
          <a:p>
            <a:pPr>
              <a:tabLst>
                <a:tab pos="492488" algn="l"/>
                <a:tab pos="984974" algn="l"/>
                <a:tab pos="1477462" algn="l"/>
                <a:tab pos="1969949" algn="l"/>
                <a:tab pos="2462436" algn="l"/>
                <a:tab pos="2954924" algn="l"/>
                <a:tab pos="3447411" algn="l"/>
                <a:tab pos="3939899" algn="l"/>
                <a:tab pos="4432385" algn="l"/>
                <a:tab pos="4924873" algn="l"/>
                <a:tab pos="5417360" algn="l"/>
                <a:tab pos="5909847" algn="l"/>
              </a:tabLst>
            </a:pPr>
            <a:r>
              <a:rPr lang="en-CA" dirty="0" err="1">
                <a:latin typeface="Gill Sans MT" pitchFamily="34" charset="0"/>
              </a:rPr>
              <a:t>SenseRelate</a:t>
            </a:r>
            <a:r>
              <a:rPr lang="en-CA" dirty="0">
                <a:latin typeface="Gill Sans MT" pitchFamily="34" charset="0"/>
              </a:rPr>
              <a:t> example</a:t>
            </a:r>
          </a:p>
        </p:txBody>
      </p:sp>
      <p:sp>
        <p:nvSpPr>
          <p:cNvPr id="14361" name="Text Box 25"/>
          <p:cNvSpPr txBox="1">
            <a:spLocks noChangeArrowheads="1"/>
          </p:cNvSpPr>
          <p:nvPr/>
        </p:nvSpPr>
        <p:spPr bwMode="auto">
          <a:xfrm>
            <a:off x="2220840" y="823046"/>
            <a:ext cx="4536000" cy="523856"/>
          </a:xfrm>
          <a:prstGeom prst="rect">
            <a:avLst/>
          </a:prstGeom>
          <a:noFill/>
          <a:ln w="72000">
            <a:noFill/>
            <a:round/>
            <a:headEnd type="triangle" w="med" len="med"/>
            <a:tailEnd/>
          </a:ln>
          <a:effectLst/>
        </p:spPr>
        <p:txBody>
          <a:bodyPr wrap="none" lIns="61229" tIns="45016" rIns="61229" bIns="30615"/>
          <a:lstStyle/>
          <a:p>
            <a:pPr algn="ctr">
              <a:tabLst>
                <a:tab pos="492488" algn="l"/>
                <a:tab pos="984974" algn="l"/>
                <a:tab pos="1477462" algn="l"/>
                <a:tab pos="1969949" algn="l"/>
                <a:tab pos="2462436" algn="l"/>
                <a:tab pos="2954924" algn="l"/>
                <a:tab pos="3447411" algn="l"/>
                <a:tab pos="3939899" algn="l"/>
                <a:tab pos="4432385" algn="l"/>
              </a:tabLst>
            </a:pPr>
            <a:r>
              <a:rPr lang="en-CA" sz="1650" b="1" dirty="0" err="1">
                <a:latin typeface="Gill Sans MT" pitchFamily="34" charset="0"/>
                <a:ea typeface="DejaVu Sans" charset="0"/>
                <a:cs typeface="DejaVu Sans" charset="0"/>
              </a:rPr>
              <a:t>Busprione</a:t>
            </a:r>
            <a:r>
              <a:rPr lang="en-CA" sz="1650" b="1" dirty="0">
                <a:latin typeface="Gill Sans MT" pitchFamily="34" charset="0"/>
                <a:ea typeface="DejaVu Sans" charset="0"/>
                <a:cs typeface="DejaVu Sans" charset="0"/>
              </a:rPr>
              <a:t> attenuates </a:t>
            </a:r>
            <a:r>
              <a:rPr lang="en-CA" sz="1650" b="1" dirty="0">
                <a:solidFill>
                  <a:schemeClr val="accent4"/>
                </a:solidFill>
                <a:latin typeface="Gill Sans MT" pitchFamily="34" charset="0"/>
                <a:ea typeface="DejaVu Sans" charset="0"/>
                <a:cs typeface="DejaVu Sans" charset="0"/>
              </a:rPr>
              <a:t>tolerance</a:t>
            </a:r>
            <a:r>
              <a:rPr lang="en-CA" sz="1650" b="1" dirty="0">
                <a:latin typeface="Gill Sans MT" pitchFamily="34" charset="0"/>
                <a:ea typeface="DejaVu Sans" charset="0"/>
                <a:cs typeface="DejaVu Sans" charset="0"/>
              </a:rPr>
              <a:t> to morphine </a:t>
            </a:r>
          </a:p>
          <a:p>
            <a:pPr algn="ctr">
              <a:tabLst>
                <a:tab pos="492488" algn="l"/>
                <a:tab pos="984974" algn="l"/>
                <a:tab pos="1477462" algn="l"/>
                <a:tab pos="1969949" algn="l"/>
                <a:tab pos="2462436" algn="l"/>
                <a:tab pos="2954924" algn="l"/>
                <a:tab pos="3447411" algn="l"/>
                <a:tab pos="3939899" algn="l"/>
                <a:tab pos="4432385" algn="l"/>
              </a:tabLst>
            </a:pPr>
            <a:r>
              <a:rPr lang="en-CA" sz="1650" b="1" dirty="0">
                <a:latin typeface="Gill Sans MT" pitchFamily="34" charset="0"/>
                <a:ea typeface="DejaVu Sans" charset="0"/>
                <a:cs typeface="DejaVu Sans" charset="0"/>
              </a:rPr>
              <a:t>in mice with skin cancer</a:t>
            </a:r>
          </a:p>
        </p:txBody>
      </p:sp>
      <p:sp>
        <p:nvSpPr>
          <p:cNvPr id="32" name="Oval 31"/>
          <p:cNvSpPr/>
          <p:nvPr/>
        </p:nvSpPr>
        <p:spPr>
          <a:xfrm>
            <a:off x="2343150" y="2286000"/>
            <a:ext cx="1485900" cy="74295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latin typeface="Gill Sans MT" pitchFamily="34" charset="0"/>
              </a:rPr>
              <a:t>Drug</a:t>
            </a:r>
          </a:p>
          <a:p>
            <a:pPr algn="ctr"/>
            <a:r>
              <a:rPr lang="en-US" sz="1050" dirty="0">
                <a:latin typeface="Gill Sans MT" pitchFamily="34" charset="0"/>
              </a:rPr>
              <a:t>Tolerance: </a:t>
            </a:r>
          </a:p>
          <a:p>
            <a:pPr algn="ctr"/>
            <a:r>
              <a:rPr lang="en-US" sz="1050" dirty="0">
                <a:latin typeface="Gill Sans MT" pitchFamily="34" charset="0"/>
              </a:rPr>
              <a:t>C0013220</a:t>
            </a:r>
          </a:p>
        </p:txBody>
      </p:sp>
      <p:sp>
        <p:nvSpPr>
          <p:cNvPr id="33" name="Oval 32"/>
          <p:cNvSpPr/>
          <p:nvPr/>
        </p:nvSpPr>
        <p:spPr>
          <a:xfrm>
            <a:off x="4686300" y="2286000"/>
            <a:ext cx="1485900" cy="74295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latin typeface="Gill Sans MT" pitchFamily="34" charset="0"/>
              </a:rPr>
              <a:t>Immune</a:t>
            </a:r>
          </a:p>
          <a:p>
            <a:pPr algn="ctr"/>
            <a:r>
              <a:rPr lang="en-US" sz="1050" dirty="0">
                <a:latin typeface="Gill Sans MT" pitchFamily="34" charset="0"/>
              </a:rPr>
              <a:t>Tolerance:</a:t>
            </a:r>
          </a:p>
          <a:p>
            <a:pPr algn="ctr"/>
            <a:r>
              <a:rPr lang="en-US" sz="1050" dirty="0">
                <a:latin typeface="Gill Sans MT" pitchFamily="34" charset="0"/>
              </a:rPr>
              <a:t>C0020963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A5E739B-96DB-43F2-B03E-DC3C5DB96344}" type="slidenum">
              <a:rPr lang="en-US" smtClean="0"/>
              <a:pPr/>
              <a:t>95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18065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/>
          </p:nvPr>
        </p:nvSpPr>
        <p:spPr>
          <a:xfrm>
            <a:off x="1485361" y="8642"/>
            <a:ext cx="6171120" cy="858691"/>
          </a:xfrm>
          <a:ln/>
        </p:spPr>
        <p:txBody>
          <a:bodyPr vert="horz" lIns="62209" tIns="26402" rIns="62209" bIns="31105" rtlCol="0" anchor="ctr">
            <a:normAutofit/>
          </a:bodyPr>
          <a:lstStyle/>
          <a:p>
            <a:pPr>
              <a:tabLst>
                <a:tab pos="492488" algn="l"/>
                <a:tab pos="984974" algn="l"/>
                <a:tab pos="1477462" algn="l"/>
                <a:tab pos="1969949" algn="l"/>
                <a:tab pos="2462436" algn="l"/>
                <a:tab pos="2954924" algn="l"/>
                <a:tab pos="3447411" algn="l"/>
                <a:tab pos="3939899" algn="l"/>
                <a:tab pos="4432385" algn="l"/>
                <a:tab pos="4924873" algn="l"/>
                <a:tab pos="5417360" algn="l"/>
                <a:tab pos="5909847" algn="l"/>
              </a:tabLst>
            </a:pPr>
            <a:r>
              <a:rPr lang="en-CA" dirty="0" err="1">
                <a:latin typeface="Gill Sans MT" pitchFamily="34" charset="0"/>
              </a:rPr>
              <a:t>SenseRelate</a:t>
            </a:r>
            <a:r>
              <a:rPr lang="en-CA" dirty="0">
                <a:latin typeface="Gill Sans MT" pitchFamily="34" charset="0"/>
              </a:rPr>
              <a:t> example</a:t>
            </a:r>
          </a:p>
        </p:txBody>
      </p:sp>
      <p:sp>
        <p:nvSpPr>
          <p:cNvPr id="14361" name="Text Box 25"/>
          <p:cNvSpPr txBox="1">
            <a:spLocks noChangeArrowheads="1"/>
          </p:cNvSpPr>
          <p:nvPr/>
        </p:nvSpPr>
        <p:spPr bwMode="auto">
          <a:xfrm>
            <a:off x="2220840" y="823046"/>
            <a:ext cx="4536000" cy="523856"/>
          </a:xfrm>
          <a:prstGeom prst="rect">
            <a:avLst/>
          </a:prstGeom>
          <a:noFill/>
          <a:ln w="72000">
            <a:noFill/>
            <a:round/>
            <a:headEnd type="triangle" w="med" len="med"/>
            <a:tailEnd/>
          </a:ln>
          <a:effectLst/>
        </p:spPr>
        <p:txBody>
          <a:bodyPr wrap="none" lIns="61229" tIns="45016" rIns="61229" bIns="30615"/>
          <a:lstStyle/>
          <a:p>
            <a:pPr algn="ctr">
              <a:tabLst>
                <a:tab pos="492488" algn="l"/>
                <a:tab pos="984974" algn="l"/>
                <a:tab pos="1477462" algn="l"/>
                <a:tab pos="1969949" algn="l"/>
                <a:tab pos="2462436" algn="l"/>
                <a:tab pos="2954924" algn="l"/>
                <a:tab pos="3447411" algn="l"/>
                <a:tab pos="3939899" algn="l"/>
                <a:tab pos="4432385" algn="l"/>
              </a:tabLst>
            </a:pPr>
            <a:r>
              <a:rPr lang="en-CA" sz="1650" b="1" dirty="0" err="1">
                <a:latin typeface="Gill Sans MT" pitchFamily="34" charset="0"/>
                <a:ea typeface="DejaVu Sans" charset="0"/>
                <a:cs typeface="DejaVu Sans" charset="0"/>
              </a:rPr>
              <a:t>Busprione</a:t>
            </a:r>
            <a:r>
              <a:rPr lang="en-CA" sz="1650" b="1" dirty="0">
                <a:latin typeface="Gill Sans MT" pitchFamily="34" charset="0"/>
                <a:ea typeface="DejaVu Sans" charset="0"/>
                <a:cs typeface="DejaVu Sans" charset="0"/>
              </a:rPr>
              <a:t> attenuates </a:t>
            </a:r>
            <a:r>
              <a:rPr lang="en-CA" sz="1650" b="1" dirty="0">
                <a:solidFill>
                  <a:schemeClr val="accent4"/>
                </a:solidFill>
                <a:latin typeface="Gill Sans MT" pitchFamily="34" charset="0"/>
                <a:ea typeface="DejaVu Sans" charset="0"/>
                <a:cs typeface="DejaVu Sans" charset="0"/>
              </a:rPr>
              <a:t>tolerance</a:t>
            </a:r>
            <a:r>
              <a:rPr lang="en-CA" sz="1650" b="1" dirty="0">
                <a:latin typeface="Gill Sans MT" pitchFamily="34" charset="0"/>
                <a:ea typeface="DejaVu Sans" charset="0"/>
                <a:cs typeface="DejaVu Sans" charset="0"/>
              </a:rPr>
              <a:t> to morphine </a:t>
            </a:r>
          </a:p>
          <a:p>
            <a:pPr algn="ctr">
              <a:tabLst>
                <a:tab pos="492488" algn="l"/>
                <a:tab pos="984974" algn="l"/>
                <a:tab pos="1477462" algn="l"/>
                <a:tab pos="1969949" algn="l"/>
                <a:tab pos="2462436" algn="l"/>
                <a:tab pos="2954924" algn="l"/>
                <a:tab pos="3447411" algn="l"/>
                <a:tab pos="3939899" algn="l"/>
                <a:tab pos="4432385" algn="l"/>
              </a:tabLst>
            </a:pPr>
            <a:r>
              <a:rPr lang="en-CA" sz="1650" b="1" dirty="0">
                <a:latin typeface="Gill Sans MT" pitchFamily="34" charset="0"/>
                <a:ea typeface="DejaVu Sans" charset="0"/>
                <a:cs typeface="DejaVu Sans" charset="0"/>
              </a:rPr>
              <a:t>in mice with skin cancer</a:t>
            </a:r>
          </a:p>
        </p:txBody>
      </p:sp>
      <p:sp>
        <p:nvSpPr>
          <p:cNvPr id="32" name="Oval 31"/>
          <p:cNvSpPr/>
          <p:nvPr/>
        </p:nvSpPr>
        <p:spPr>
          <a:xfrm>
            <a:off x="2343150" y="2286000"/>
            <a:ext cx="1485900" cy="74295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latin typeface="Gill Sans MT" pitchFamily="34" charset="0"/>
              </a:rPr>
              <a:t>Drug</a:t>
            </a:r>
          </a:p>
          <a:p>
            <a:pPr algn="ctr"/>
            <a:r>
              <a:rPr lang="en-US" sz="1050" dirty="0">
                <a:latin typeface="Gill Sans MT" pitchFamily="34" charset="0"/>
              </a:rPr>
              <a:t>Tolerance: </a:t>
            </a:r>
          </a:p>
          <a:p>
            <a:pPr algn="ctr"/>
            <a:r>
              <a:rPr lang="en-US" sz="1050" dirty="0">
                <a:latin typeface="Gill Sans MT" pitchFamily="34" charset="0"/>
              </a:rPr>
              <a:t>C0013220</a:t>
            </a:r>
          </a:p>
        </p:txBody>
      </p:sp>
      <p:sp>
        <p:nvSpPr>
          <p:cNvPr id="33" name="Oval 32"/>
          <p:cNvSpPr/>
          <p:nvPr/>
        </p:nvSpPr>
        <p:spPr>
          <a:xfrm>
            <a:off x="4686300" y="2286000"/>
            <a:ext cx="1485900" cy="74295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latin typeface="Gill Sans MT" pitchFamily="34" charset="0"/>
              </a:rPr>
              <a:t>Immune</a:t>
            </a:r>
          </a:p>
          <a:p>
            <a:pPr algn="ctr"/>
            <a:r>
              <a:rPr lang="en-US" sz="1050" dirty="0">
                <a:latin typeface="Gill Sans MT" pitchFamily="34" charset="0"/>
              </a:rPr>
              <a:t>Tolerance:</a:t>
            </a:r>
          </a:p>
          <a:p>
            <a:pPr algn="ctr"/>
            <a:r>
              <a:rPr lang="en-US" sz="1050" dirty="0">
                <a:latin typeface="Gill Sans MT" pitchFamily="34" charset="0"/>
              </a:rPr>
              <a:t>C0020963</a:t>
            </a:r>
          </a:p>
        </p:txBody>
      </p:sp>
      <p:sp>
        <p:nvSpPr>
          <p:cNvPr id="34" name="Oval 33"/>
          <p:cNvSpPr/>
          <p:nvPr/>
        </p:nvSpPr>
        <p:spPr>
          <a:xfrm>
            <a:off x="1314450" y="4286250"/>
            <a:ext cx="1485900" cy="74295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latin typeface="Gill Sans MT" pitchFamily="34" charset="0"/>
              </a:rPr>
              <a:t>Busprione</a:t>
            </a:r>
            <a:r>
              <a:rPr lang="en-US" sz="1050" dirty="0">
                <a:latin typeface="Gill Sans MT" pitchFamily="34" charset="0"/>
              </a:rPr>
              <a:t>: </a:t>
            </a:r>
          </a:p>
          <a:p>
            <a:pPr algn="ctr"/>
            <a:r>
              <a:rPr lang="en-US" sz="1050" dirty="0">
                <a:latin typeface="Gill Sans MT" pitchFamily="34" charset="0"/>
              </a:rPr>
              <a:t>C0006462</a:t>
            </a:r>
          </a:p>
        </p:txBody>
      </p:sp>
      <p:sp>
        <p:nvSpPr>
          <p:cNvPr id="38" name="Oval 37"/>
          <p:cNvSpPr/>
          <p:nvPr/>
        </p:nvSpPr>
        <p:spPr>
          <a:xfrm>
            <a:off x="2914650" y="4286250"/>
            <a:ext cx="1485900" cy="74295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latin typeface="Gill Sans MT" pitchFamily="34" charset="0"/>
              </a:rPr>
              <a:t>Morphine:</a:t>
            </a:r>
          </a:p>
          <a:p>
            <a:pPr algn="ctr"/>
            <a:r>
              <a:rPr lang="en-US" sz="1050" dirty="0">
                <a:latin typeface="Gill Sans MT" pitchFamily="34" charset="0"/>
              </a:rPr>
              <a:t>C0026549</a:t>
            </a:r>
          </a:p>
        </p:txBody>
      </p:sp>
      <p:sp>
        <p:nvSpPr>
          <p:cNvPr id="39" name="Oval 38"/>
          <p:cNvSpPr/>
          <p:nvPr/>
        </p:nvSpPr>
        <p:spPr>
          <a:xfrm>
            <a:off x="4514850" y="4286250"/>
            <a:ext cx="1485900" cy="74295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latin typeface="Gill Sans MT" pitchFamily="34" charset="0"/>
              </a:rPr>
              <a:t>Mice: </a:t>
            </a:r>
          </a:p>
          <a:p>
            <a:pPr algn="ctr"/>
            <a:r>
              <a:rPr lang="en-US" sz="1050" dirty="0">
                <a:latin typeface="Gill Sans MT" pitchFamily="34" charset="0"/>
              </a:rPr>
              <a:t>C0026809</a:t>
            </a:r>
          </a:p>
        </p:txBody>
      </p:sp>
      <p:sp>
        <p:nvSpPr>
          <p:cNvPr id="40" name="Oval 39"/>
          <p:cNvSpPr/>
          <p:nvPr/>
        </p:nvSpPr>
        <p:spPr>
          <a:xfrm>
            <a:off x="6115050" y="4286250"/>
            <a:ext cx="1485900" cy="74295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latin typeface="Gill Sans MT" pitchFamily="34" charset="0"/>
              </a:rPr>
              <a:t>Skin cancer: </a:t>
            </a:r>
          </a:p>
          <a:p>
            <a:pPr algn="ctr"/>
            <a:r>
              <a:rPr lang="en-US" sz="1050" dirty="0">
                <a:latin typeface="Gill Sans MT" pitchFamily="34" charset="0"/>
              </a:rPr>
              <a:t>C0007114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A5E739B-96DB-43F2-B03E-DC3C5DB96344}" type="slidenum">
              <a:rPr lang="en-US" smtClean="0"/>
              <a:pPr/>
              <a:t>96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366841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/>
          </p:nvPr>
        </p:nvSpPr>
        <p:spPr>
          <a:xfrm>
            <a:off x="1485361" y="8642"/>
            <a:ext cx="6171120" cy="858691"/>
          </a:xfrm>
          <a:ln/>
        </p:spPr>
        <p:txBody>
          <a:bodyPr vert="horz" lIns="62209" tIns="26402" rIns="62209" bIns="31105" rtlCol="0" anchor="ctr">
            <a:normAutofit/>
          </a:bodyPr>
          <a:lstStyle/>
          <a:p>
            <a:pPr>
              <a:tabLst>
                <a:tab pos="492488" algn="l"/>
                <a:tab pos="984974" algn="l"/>
                <a:tab pos="1477462" algn="l"/>
                <a:tab pos="1969949" algn="l"/>
                <a:tab pos="2462436" algn="l"/>
                <a:tab pos="2954924" algn="l"/>
                <a:tab pos="3447411" algn="l"/>
                <a:tab pos="3939899" algn="l"/>
                <a:tab pos="4432385" algn="l"/>
                <a:tab pos="4924873" algn="l"/>
                <a:tab pos="5417360" algn="l"/>
                <a:tab pos="5909847" algn="l"/>
              </a:tabLst>
            </a:pPr>
            <a:r>
              <a:rPr lang="en-CA" dirty="0" err="1">
                <a:latin typeface="Gill Sans MT" pitchFamily="34" charset="0"/>
              </a:rPr>
              <a:t>SenseRelate</a:t>
            </a:r>
            <a:r>
              <a:rPr lang="en-CA" dirty="0">
                <a:latin typeface="Gill Sans MT" pitchFamily="34" charset="0"/>
              </a:rPr>
              <a:t> example</a:t>
            </a:r>
          </a:p>
        </p:txBody>
      </p:sp>
      <p:sp>
        <p:nvSpPr>
          <p:cNvPr id="14343" name="Line 7"/>
          <p:cNvSpPr>
            <a:spLocks noChangeShapeType="1"/>
          </p:cNvSpPr>
          <p:nvPr/>
        </p:nvSpPr>
        <p:spPr bwMode="auto">
          <a:xfrm>
            <a:off x="3200401" y="2992994"/>
            <a:ext cx="268920" cy="1170843"/>
          </a:xfrm>
          <a:prstGeom prst="line">
            <a:avLst/>
          </a:prstGeom>
          <a:noFill/>
          <a:ln w="360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lIns="62209" tIns="31105" rIns="62209" bIns="31105"/>
          <a:lstStyle/>
          <a:p>
            <a:endParaRPr lang="en-US" sz="1050">
              <a:latin typeface="Gill Sans MT" pitchFamily="34" charset="0"/>
            </a:endParaRPr>
          </a:p>
        </p:txBody>
      </p:sp>
      <p:sp>
        <p:nvSpPr>
          <p:cNvPr id="14344" name="Line 8"/>
          <p:cNvSpPr>
            <a:spLocks noChangeShapeType="1"/>
          </p:cNvSpPr>
          <p:nvPr/>
        </p:nvSpPr>
        <p:spPr bwMode="auto">
          <a:xfrm>
            <a:off x="3200401" y="2987594"/>
            <a:ext cx="1616760" cy="1298297"/>
          </a:xfrm>
          <a:prstGeom prst="line">
            <a:avLst/>
          </a:prstGeom>
          <a:noFill/>
          <a:ln w="360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lIns="62209" tIns="31105" rIns="62209" bIns="31105"/>
          <a:lstStyle/>
          <a:p>
            <a:endParaRPr lang="en-US" sz="1050">
              <a:latin typeface="Gill Sans MT" pitchFamily="34" charset="0"/>
            </a:endParaRPr>
          </a:p>
        </p:txBody>
      </p:sp>
      <p:sp>
        <p:nvSpPr>
          <p:cNvPr id="14345" name="Line 9"/>
          <p:cNvSpPr>
            <a:spLocks noChangeShapeType="1"/>
          </p:cNvSpPr>
          <p:nvPr/>
        </p:nvSpPr>
        <p:spPr bwMode="auto">
          <a:xfrm>
            <a:off x="3175560" y="2962753"/>
            <a:ext cx="3232440" cy="1323139"/>
          </a:xfrm>
          <a:prstGeom prst="line">
            <a:avLst/>
          </a:prstGeom>
          <a:noFill/>
          <a:ln w="360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lIns="62209" tIns="31105" rIns="62209" bIns="31105"/>
          <a:lstStyle/>
          <a:p>
            <a:endParaRPr lang="en-US" sz="1050">
              <a:latin typeface="Gill Sans MT" pitchFamily="34" charset="0"/>
            </a:endParaRPr>
          </a:p>
        </p:txBody>
      </p:sp>
      <p:sp>
        <p:nvSpPr>
          <p:cNvPr id="14349" name="Text Box 13"/>
          <p:cNvSpPr txBox="1">
            <a:spLocks noChangeArrowheads="1"/>
          </p:cNvSpPr>
          <p:nvPr/>
        </p:nvSpPr>
        <p:spPr bwMode="auto">
          <a:xfrm>
            <a:off x="2873160" y="3184176"/>
            <a:ext cx="424440" cy="367238"/>
          </a:xfrm>
          <a:prstGeom prst="rect">
            <a:avLst/>
          </a:prstGeom>
          <a:noFill/>
          <a:ln w="9525">
            <a:noFill/>
            <a:round/>
            <a:headEnd type="triangle" w="med" len="med"/>
            <a:tailEnd/>
          </a:ln>
          <a:effectLst/>
        </p:spPr>
        <p:txBody>
          <a:bodyPr wrap="none" lIns="61229" tIns="41416" rIns="61229" bIns="30615"/>
          <a:lstStyle/>
          <a:p>
            <a:r>
              <a:rPr lang="en-CA" sz="1050" b="1">
                <a:latin typeface="Gill Sans MT" pitchFamily="34" charset="0"/>
                <a:ea typeface="DejaVu Sans" charset="0"/>
                <a:cs typeface="DejaVu Sans" charset="0"/>
              </a:rPr>
              <a:t>0.09</a:t>
            </a:r>
          </a:p>
        </p:txBody>
      </p:sp>
      <p:sp>
        <p:nvSpPr>
          <p:cNvPr id="14350" name="Text Box 14"/>
          <p:cNvSpPr txBox="1">
            <a:spLocks noChangeArrowheads="1"/>
          </p:cNvSpPr>
          <p:nvPr/>
        </p:nvSpPr>
        <p:spPr bwMode="auto">
          <a:xfrm>
            <a:off x="3290040" y="3306228"/>
            <a:ext cx="424440" cy="263548"/>
          </a:xfrm>
          <a:prstGeom prst="rect">
            <a:avLst/>
          </a:prstGeom>
          <a:noFill/>
          <a:ln w="9525">
            <a:noFill/>
            <a:round/>
            <a:headEnd type="triangle" w="med" len="med"/>
            <a:tailEnd/>
          </a:ln>
          <a:effectLst/>
        </p:spPr>
        <p:txBody>
          <a:bodyPr wrap="none" lIns="61229" tIns="41416" rIns="61229" bIns="30615"/>
          <a:lstStyle/>
          <a:p>
            <a:r>
              <a:rPr lang="en-CA" sz="1050" b="1">
                <a:latin typeface="Gill Sans MT" pitchFamily="34" charset="0"/>
                <a:ea typeface="DejaVu Sans" charset="0"/>
                <a:cs typeface="DejaVu Sans" charset="0"/>
              </a:rPr>
              <a:t>0.16</a:t>
            </a:r>
          </a:p>
        </p:txBody>
      </p:sp>
      <p:sp>
        <p:nvSpPr>
          <p:cNvPr id="14351" name="Text Box 15"/>
          <p:cNvSpPr txBox="1">
            <a:spLocks noChangeArrowheads="1"/>
          </p:cNvSpPr>
          <p:nvPr/>
        </p:nvSpPr>
        <p:spPr bwMode="auto">
          <a:xfrm>
            <a:off x="3689640" y="2988676"/>
            <a:ext cx="416880" cy="367238"/>
          </a:xfrm>
          <a:prstGeom prst="rect">
            <a:avLst/>
          </a:prstGeom>
          <a:noFill/>
          <a:ln w="9525">
            <a:noFill/>
            <a:round/>
            <a:headEnd type="triangle" w="med" len="med"/>
            <a:tailEnd/>
          </a:ln>
          <a:effectLst/>
        </p:spPr>
        <p:txBody>
          <a:bodyPr wrap="none" lIns="61229" tIns="41416" rIns="61229" bIns="30615"/>
          <a:lstStyle/>
          <a:p>
            <a:r>
              <a:rPr lang="en-CA" sz="1050" b="1">
                <a:latin typeface="Gill Sans MT" pitchFamily="34" charset="0"/>
                <a:ea typeface="DejaVu Sans" charset="0"/>
                <a:cs typeface="DejaVu Sans" charset="0"/>
              </a:rPr>
              <a:t>0.11</a:t>
            </a:r>
          </a:p>
        </p:txBody>
      </p:sp>
      <p:sp>
        <p:nvSpPr>
          <p:cNvPr id="14361" name="Text Box 25"/>
          <p:cNvSpPr txBox="1">
            <a:spLocks noChangeArrowheads="1"/>
          </p:cNvSpPr>
          <p:nvPr/>
        </p:nvSpPr>
        <p:spPr bwMode="auto">
          <a:xfrm>
            <a:off x="2220840" y="823046"/>
            <a:ext cx="4536000" cy="523856"/>
          </a:xfrm>
          <a:prstGeom prst="rect">
            <a:avLst/>
          </a:prstGeom>
          <a:noFill/>
          <a:ln w="72000">
            <a:noFill/>
            <a:round/>
            <a:headEnd type="triangle" w="med" len="med"/>
            <a:tailEnd/>
          </a:ln>
          <a:effectLst/>
        </p:spPr>
        <p:txBody>
          <a:bodyPr wrap="none" lIns="61229" tIns="45016" rIns="61229" bIns="30615"/>
          <a:lstStyle/>
          <a:p>
            <a:pPr algn="ctr">
              <a:tabLst>
                <a:tab pos="492488" algn="l"/>
                <a:tab pos="984974" algn="l"/>
                <a:tab pos="1477462" algn="l"/>
                <a:tab pos="1969949" algn="l"/>
                <a:tab pos="2462436" algn="l"/>
                <a:tab pos="2954924" algn="l"/>
                <a:tab pos="3447411" algn="l"/>
                <a:tab pos="3939899" algn="l"/>
                <a:tab pos="4432385" algn="l"/>
              </a:tabLst>
            </a:pPr>
            <a:r>
              <a:rPr lang="en-CA" sz="1650" b="1" dirty="0" err="1">
                <a:latin typeface="Gill Sans MT" pitchFamily="34" charset="0"/>
                <a:ea typeface="DejaVu Sans" charset="0"/>
                <a:cs typeface="DejaVu Sans" charset="0"/>
              </a:rPr>
              <a:t>Busprione</a:t>
            </a:r>
            <a:r>
              <a:rPr lang="en-CA" sz="1650" b="1" dirty="0">
                <a:latin typeface="Gill Sans MT" pitchFamily="34" charset="0"/>
                <a:ea typeface="DejaVu Sans" charset="0"/>
                <a:cs typeface="DejaVu Sans" charset="0"/>
              </a:rPr>
              <a:t> attenuates </a:t>
            </a:r>
            <a:r>
              <a:rPr lang="en-CA" sz="1650" b="1" dirty="0">
                <a:solidFill>
                  <a:schemeClr val="accent4"/>
                </a:solidFill>
                <a:latin typeface="Gill Sans MT" pitchFamily="34" charset="0"/>
                <a:ea typeface="DejaVu Sans" charset="0"/>
                <a:cs typeface="DejaVu Sans" charset="0"/>
              </a:rPr>
              <a:t>tolerance</a:t>
            </a:r>
            <a:r>
              <a:rPr lang="en-CA" sz="1650" b="1" dirty="0">
                <a:latin typeface="Gill Sans MT" pitchFamily="34" charset="0"/>
                <a:ea typeface="DejaVu Sans" charset="0"/>
                <a:cs typeface="DejaVu Sans" charset="0"/>
              </a:rPr>
              <a:t> to morphine </a:t>
            </a:r>
          </a:p>
          <a:p>
            <a:pPr algn="ctr">
              <a:tabLst>
                <a:tab pos="492488" algn="l"/>
                <a:tab pos="984974" algn="l"/>
                <a:tab pos="1477462" algn="l"/>
                <a:tab pos="1969949" algn="l"/>
                <a:tab pos="2462436" algn="l"/>
                <a:tab pos="2954924" algn="l"/>
                <a:tab pos="3447411" algn="l"/>
                <a:tab pos="3939899" algn="l"/>
                <a:tab pos="4432385" algn="l"/>
              </a:tabLst>
            </a:pPr>
            <a:r>
              <a:rPr lang="en-CA" sz="1650" b="1" dirty="0">
                <a:latin typeface="Gill Sans MT" pitchFamily="34" charset="0"/>
                <a:ea typeface="DejaVu Sans" charset="0"/>
                <a:cs typeface="DejaVu Sans" charset="0"/>
              </a:rPr>
              <a:t>in mice with skin cancer</a:t>
            </a:r>
          </a:p>
        </p:txBody>
      </p:sp>
      <p:sp>
        <p:nvSpPr>
          <p:cNvPr id="14364" name="Line 28"/>
          <p:cNvSpPr>
            <a:spLocks noChangeShapeType="1"/>
          </p:cNvSpPr>
          <p:nvPr/>
        </p:nvSpPr>
        <p:spPr bwMode="auto">
          <a:xfrm flipH="1">
            <a:off x="1876320" y="2992994"/>
            <a:ext cx="1325160" cy="1170843"/>
          </a:xfrm>
          <a:prstGeom prst="line">
            <a:avLst/>
          </a:prstGeom>
          <a:noFill/>
          <a:ln w="360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lIns="62209" tIns="31105" rIns="62209" bIns="31105"/>
          <a:lstStyle/>
          <a:p>
            <a:endParaRPr lang="en-US" sz="1050">
              <a:latin typeface="Gill Sans MT" pitchFamily="34" charset="0"/>
            </a:endParaRPr>
          </a:p>
        </p:txBody>
      </p:sp>
      <p:sp>
        <p:nvSpPr>
          <p:cNvPr id="14365" name="Text Box 29"/>
          <p:cNvSpPr txBox="1">
            <a:spLocks noChangeArrowheads="1"/>
          </p:cNvSpPr>
          <p:nvPr/>
        </p:nvSpPr>
        <p:spPr bwMode="auto">
          <a:xfrm>
            <a:off x="2400300" y="3118913"/>
            <a:ext cx="424440" cy="367238"/>
          </a:xfrm>
          <a:prstGeom prst="rect">
            <a:avLst/>
          </a:prstGeom>
          <a:noFill/>
          <a:ln w="9525">
            <a:noFill/>
            <a:round/>
            <a:headEnd type="triangle" w="med" len="med"/>
            <a:tailEnd/>
          </a:ln>
          <a:effectLst/>
        </p:spPr>
        <p:txBody>
          <a:bodyPr wrap="none" lIns="61229" tIns="41416" rIns="61229" bIns="30615"/>
          <a:lstStyle/>
          <a:p>
            <a:r>
              <a:rPr lang="en-CA" sz="1050" b="1" dirty="0">
                <a:latin typeface="Gill Sans MT" pitchFamily="34" charset="0"/>
                <a:ea typeface="DejaVu Sans" charset="0"/>
                <a:cs typeface="DejaVu Sans" charset="0"/>
              </a:rPr>
              <a:t>0.09</a:t>
            </a:r>
          </a:p>
        </p:txBody>
      </p:sp>
      <p:sp>
        <p:nvSpPr>
          <p:cNvPr id="32" name="Oval 31"/>
          <p:cNvSpPr/>
          <p:nvPr/>
        </p:nvSpPr>
        <p:spPr>
          <a:xfrm>
            <a:off x="2343150" y="2286000"/>
            <a:ext cx="1485900" cy="74295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latin typeface="Gill Sans MT" pitchFamily="34" charset="0"/>
              </a:rPr>
              <a:t>Drug</a:t>
            </a:r>
          </a:p>
          <a:p>
            <a:pPr algn="ctr"/>
            <a:r>
              <a:rPr lang="en-US" sz="1050" dirty="0">
                <a:latin typeface="Gill Sans MT" pitchFamily="34" charset="0"/>
              </a:rPr>
              <a:t>Tolerance: </a:t>
            </a:r>
          </a:p>
          <a:p>
            <a:pPr algn="ctr"/>
            <a:r>
              <a:rPr lang="en-US" sz="1050" dirty="0">
                <a:latin typeface="Gill Sans MT" pitchFamily="34" charset="0"/>
              </a:rPr>
              <a:t>C0013220</a:t>
            </a:r>
          </a:p>
        </p:txBody>
      </p:sp>
      <p:sp>
        <p:nvSpPr>
          <p:cNvPr id="33" name="Oval 32"/>
          <p:cNvSpPr/>
          <p:nvPr/>
        </p:nvSpPr>
        <p:spPr>
          <a:xfrm>
            <a:off x="4686300" y="2286000"/>
            <a:ext cx="1485900" cy="74295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latin typeface="Gill Sans MT" pitchFamily="34" charset="0"/>
              </a:rPr>
              <a:t>Immune</a:t>
            </a:r>
          </a:p>
          <a:p>
            <a:pPr algn="ctr"/>
            <a:r>
              <a:rPr lang="en-US" sz="1050" dirty="0">
                <a:latin typeface="Gill Sans MT" pitchFamily="34" charset="0"/>
              </a:rPr>
              <a:t>Tolerance:</a:t>
            </a:r>
          </a:p>
          <a:p>
            <a:pPr algn="ctr"/>
            <a:r>
              <a:rPr lang="en-US" sz="1050" dirty="0">
                <a:latin typeface="Gill Sans MT" pitchFamily="34" charset="0"/>
              </a:rPr>
              <a:t>C0020963</a:t>
            </a:r>
          </a:p>
        </p:txBody>
      </p:sp>
      <p:sp>
        <p:nvSpPr>
          <p:cNvPr id="34" name="Oval 33"/>
          <p:cNvSpPr/>
          <p:nvPr/>
        </p:nvSpPr>
        <p:spPr>
          <a:xfrm>
            <a:off x="1314450" y="4286250"/>
            <a:ext cx="1485900" cy="74295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latin typeface="Gill Sans MT" pitchFamily="34" charset="0"/>
              </a:rPr>
              <a:t>Busprione</a:t>
            </a:r>
            <a:r>
              <a:rPr lang="en-US" sz="1050" dirty="0">
                <a:latin typeface="Gill Sans MT" pitchFamily="34" charset="0"/>
              </a:rPr>
              <a:t>: </a:t>
            </a:r>
          </a:p>
          <a:p>
            <a:pPr algn="ctr"/>
            <a:r>
              <a:rPr lang="en-US" sz="1050" dirty="0">
                <a:latin typeface="Gill Sans MT" pitchFamily="34" charset="0"/>
              </a:rPr>
              <a:t>C0006462</a:t>
            </a:r>
          </a:p>
        </p:txBody>
      </p:sp>
      <p:sp>
        <p:nvSpPr>
          <p:cNvPr id="38" name="Oval 37"/>
          <p:cNvSpPr/>
          <p:nvPr/>
        </p:nvSpPr>
        <p:spPr>
          <a:xfrm>
            <a:off x="2914650" y="4286250"/>
            <a:ext cx="1485900" cy="74295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latin typeface="Gill Sans MT" pitchFamily="34" charset="0"/>
              </a:rPr>
              <a:t>Morphine:</a:t>
            </a:r>
          </a:p>
          <a:p>
            <a:pPr algn="ctr"/>
            <a:r>
              <a:rPr lang="en-US" sz="1050" dirty="0">
                <a:latin typeface="Gill Sans MT" pitchFamily="34" charset="0"/>
              </a:rPr>
              <a:t>C0026549</a:t>
            </a:r>
          </a:p>
        </p:txBody>
      </p:sp>
      <p:sp>
        <p:nvSpPr>
          <p:cNvPr id="39" name="Oval 38"/>
          <p:cNvSpPr/>
          <p:nvPr/>
        </p:nvSpPr>
        <p:spPr>
          <a:xfrm>
            <a:off x="4514850" y="4286250"/>
            <a:ext cx="1485900" cy="74295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latin typeface="Gill Sans MT" pitchFamily="34" charset="0"/>
              </a:rPr>
              <a:t>Mice: </a:t>
            </a:r>
          </a:p>
          <a:p>
            <a:pPr algn="ctr"/>
            <a:r>
              <a:rPr lang="en-US" sz="1050" dirty="0">
                <a:latin typeface="Gill Sans MT" pitchFamily="34" charset="0"/>
              </a:rPr>
              <a:t>C0026809</a:t>
            </a:r>
          </a:p>
        </p:txBody>
      </p:sp>
      <p:sp>
        <p:nvSpPr>
          <p:cNvPr id="40" name="Oval 39"/>
          <p:cNvSpPr/>
          <p:nvPr/>
        </p:nvSpPr>
        <p:spPr>
          <a:xfrm>
            <a:off x="6115050" y="4286250"/>
            <a:ext cx="1485900" cy="74295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latin typeface="Gill Sans MT" pitchFamily="34" charset="0"/>
              </a:rPr>
              <a:t>Skin cancer: </a:t>
            </a:r>
          </a:p>
          <a:p>
            <a:pPr algn="ctr"/>
            <a:r>
              <a:rPr lang="en-US" sz="1050" dirty="0">
                <a:latin typeface="Gill Sans MT" pitchFamily="34" charset="0"/>
              </a:rPr>
              <a:t>C0007114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200900" y="0"/>
            <a:ext cx="8001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Gill Sans MT" pitchFamily="34" charset="0"/>
              </a:rPr>
              <a:t>Part II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A5E739B-96DB-43F2-B03E-DC3C5DB96344}" type="slidenum">
              <a:rPr lang="en-US" smtClean="0"/>
              <a:pPr/>
              <a:t>97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79364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/>
          </p:nvPr>
        </p:nvSpPr>
        <p:spPr>
          <a:xfrm>
            <a:off x="1485361" y="8642"/>
            <a:ext cx="6171120" cy="858691"/>
          </a:xfrm>
          <a:ln/>
        </p:spPr>
        <p:txBody>
          <a:bodyPr vert="horz" lIns="62209" tIns="26402" rIns="62209" bIns="31105" rtlCol="0" anchor="ctr">
            <a:normAutofit/>
          </a:bodyPr>
          <a:lstStyle/>
          <a:p>
            <a:pPr>
              <a:tabLst>
                <a:tab pos="492488" algn="l"/>
                <a:tab pos="984974" algn="l"/>
                <a:tab pos="1477462" algn="l"/>
                <a:tab pos="1969949" algn="l"/>
                <a:tab pos="2462436" algn="l"/>
                <a:tab pos="2954924" algn="l"/>
                <a:tab pos="3447411" algn="l"/>
                <a:tab pos="3939899" algn="l"/>
                <a:tab pos="4432385" algn="l"/>
                <a:tab pos="4924873" algn="l"/>
                <a:tab pos="5417360" algn="l"/>
                <a:tab pos="5909847" algn="l"/>
              </a:tabLst>
            </a:pPr>
            <a:r>
              <a:rPr lang="en-CA" dirty="0" err="1">
                <a:latin typeface="Gill Sans MT" pitchFamily="34" charset="0"/>
              </a:rPr>
              <a:t>SenseRelate</a:t>
            </a:r>
            <a:r>
              <a:rPr lang="en-CA" dirty="0">
                <a:latin typeface="Gill Sans MT" pitchFamily="34" charset="0"/>
              </a:rPr>
              <a:t> example</a:t>
            </a:r>
          </a:p>
        </p:txBody>
      </p:sp>
      <p:sp>
        <p:nvSpPr>
          <p:cNvPr id="14343" name="Line 7"/>
          <p:cNvSpPr>
            <a:spLocks noChangeShapeType="1"/>
          </p:cNvSpPr>
          <p:nvPr/>
        </p:nvSpPr>
        <p:spPr bwMode="auto">
          <a:xfrm>
            <a:off x="3200401" y="2992994"/>
            <a:ext cx="268920" cy="1170843"/>
          </a:xfrm>
          <a:prstGeom prst="line">
            <a:avLst/>
          </a:prstGeom>
          <a:noFill/>
          <a:ln w="360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lIns="62209" tIns="31105" rIns="62209" bIns="31105"/>
          <a:lstStyle/>
          <a:p>
            <a:endParaRPr lang="en-US" sz="1050">
              <a:latin typeface="Gill Sans MT" pitchFamily="34" charset="0"/>
            </a:endParaRPr>
          </a:p>
        </p:txBody>
      </p:sp>
      <p:sp>
        <p:nvSpPr>
          <p:cNvPr id="14344" name="Line 8"/>
          <p:cNvSpPr>
            <a:spLocks noChangeShapeType="1"/>
          </p:cNvSpPr>
          <p:nvPr/>
        </p:nvSpPr>
        <p:spPr bwMode="auto">
          <a:xfrm>
            <a:off x="3200401" y="2987594"/>
            <a:ext cx="1616760" cy="1298297"/>
          </a:xfrm>
          <a:prstGeom prst="line">
            <a:avLst/>
          </a:prstGeom>
          <a:noFill/>
          <a:ln w="360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lIns="62209" tIns="31105" rIns="62209" bIns="31105"/>
          <a:lstStyle/>
          <a:p>
            <a:endParaRPr lang="en-US" sz="1050">
              <a:latin typeface="Gill Sans MT" pitchFamily="34" charset="0"/>
            </a:endParaRPr>
          </a:p>
        </p:txBody>
      </p:sp>
      <p:sp>
        <p:nvSpPr>
          <p:cNvPr id="14345" name="Line 9"/>
          <p:cNvSpPr>
            <a:spLocks noChangeShapeType="1"/>
          </p:cNvSpPr>
          <p:nvPr/>
        </p:nvSpPr>
        <p:spPr bwMode="auto">
          <a:xfrm>
            <a:off x="3175560" y="2962753"/>
            <a:ext cx="3232440" cy="1323139"/>
          </a:xfrm>
          <a:prstGeom prst="line">
            <a:avLst/>
          </a:prstGeom>
          <a:noFill/>
          <a:ln w="360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lIns="62209" tIns="31105" rIns="62209" bIns="31105"/>
          <a:lstStyle/>
          <a:p>
            <a:endParaRPr lang="en-US" sz="1050">
              <a:latin typeface="Gill Sans MT" pitchFamily="34" charset="0"/>
            </a:endParaRPr>
          </a:p>
        </p:txBody>
      </p:sp>
      <p:sp>
        <p:nvSpPr>
          <p:cNvPr id="14349" name="Text Box 13"/>
          <p:cNvSpPr txBox="1">
            <a:spLocks noChangeArrowheads="1"/>
          </p:cNvSpPr>
          <p:nvPr/>
        </p:nvSpPr>
        <p:spPr bwMode="auto">
          <a:xfrm>
            <a:off x="2873160" y="3184176"/>
            <a:ext cx="424440" cy="367238"/>
          </a:xfrm>
          <a:prstGeom prst="rect">
            <a:avLst/>
          </a:prstGeom>
          <a:noFill/>
          <a:ln w="9525">
            <a:noFill/>
            <a:round/>
            <a:headEnd type="triangle" w="med" len="med"/>
            <a:tailEnd/>
          </a:ln>
          <a:effectLst/>
        </p:spPr>
        <p:txBody>
          <a:bodyPr wrap="none" lIns="61229" tIns="41416" rIns="61229" bIns="30615"/>
          <a:lstStyle/>
          <a:p>
            <a:r>
              <a:rPr lang="en-CA" sz="1050" b="1">
                <a:latin typeface="Gill Sans MT" pitchFamily="34" charset="0"/>
                <a:ea typeface="DejaVu Sans" charset="0"/>
                <a:cs typeface="DejaVu Sans" charset="0"/>
              </a:rPr>
              <a:t>0.09</a:t>
            </a:r>
          </a:p>
        </p:txBody>
      </p:sp>
      <p:sp>
        <p:nvSpPr>
          <p:cNvPr id="14350" name="Text Box 14"/>
          <p:cNvSpPr txBox="1">
            <a:spLocks noChangeArrowheads="1"/>
          </p:cNvSpPr>
          <p:nvPr/>
        </p:nvSpPr>
        <p:spPr bwMode="auto">
          <a:xfrm>
            <a:off x="3290040" y="3306228"/>
            <a:ext cx="424440" cy="263548"/>
          </a:xfrm>
          <a:prstGeom prst="rect">
            <a:avLst/>
          </a:prstGeom>
          <a:noFill/>
          <a:ln w="9525">
            <a:noFill/>
            <a:round/>
            <a:headEnd type="triangle" w="med" len="med"/>
            <a:tailEnd/>
          </a:ln>
          <a:effectLst/>
        </p:spPr>
        <p:txBody>
          <a:bodyPr wrap="none" lIns="61229" tIns="41416" rIns="61229" bIns="30615"/>
          <a:lstStyle/>
          <a:p>
            <a:r>
              <a:rPr lang="en-CA" sz="1050" b="1">
                <a:latin typeface="Gill Sans MT" pitchFamily="34" charset="0"/>
                <a:ea typeface="DejaVu Sans" charset="0"/>
                <a:cs typeface="DejaVu Sans" charset="0"/>
              </a:rPr>
              <a:t>0.16</a:t>
            </a:r>
          </a:p>
        </p:txBody>
      </p:sp>
      <p:sp>
        <p:nvSpPr>
          <p:cNvPr id="14351" name="Text Box 15"/>
          <p:cNvSpPr txBox="1">
            <a:spLocks noChangeArrowheads="1"/>
          </p:cNvSpPr>
          <p:nvPr/>
        </p:nvSpPr>
        <p:spPr bwMode="auto">
          <a:xfrm>
            <a:off x="3689640" y="2988676"/>
            <a:ext cx="416880" cy="367238"/>
          </a:xfrm>
          <a:prstGeom prst="rect">
            <a:avLst/>
          </a:prstGeom>
          <a:noFill/>
          <a:ln w="9525">
            <a:noFill/>
            <a:round/>
            <a:headEnd type="triangle" w="med" len="med"/>
            <a:tailEnd/>
          </a:ln>
          <a:effectLst/>
        </p:spPr>
        <p:txBody>
          <a:bodyPr wrap="none" lIns="61229" tIns="41416" rIns="61229" bIns="30615"/>
          <a:lstStyle/>
          <a:p>
            <a:r>
              <a:rPr lang="en-CA" sz="1050" b="1">
                <a:latin typeface="Gill Sans MT" pitchFamily="34" charset="0"/>
                <a:ea typeface="DejaVu Sans" charset="0"/>
                <a:cs typeface="DejaVu Sans" charset="0"/>
              </a:rPr>
              <a:t>0.11</a:t>
            </a:r>
          </a:p>
        </p:txBody>
      </p:sp>
      <p:sp>
        <p:nvSpPr>
          <p:cNvPr id="14361" name="Text Box 25"/>
          <p:cNvSpPr txBox="1">
            <a:spLocks noChangeArrowheads="1"/>
          </p:cNvSpPr>
          <p:nvPr/>
        </p:nvSpPr>
        <p:spPr bwMode="auto">
          <a:xfrm>
            <a:off x="2220840" y="823046"/>
            <a:ext cx="4536000" cy="523856"/>
          </a:xfrm>
          <a:prstGeom prst="rect">
            <a:avLst/>
          </a:prstGeom>
          <a:noFill/>
          <a:ln w="72000">
            <a:noFill/>
            <a:round/>
            <a:headEnd type="triangle" w="med" len="med"/>
            <a:tailEnd/>
          </a:ln>
          <a:effectLst/>
        </p:spPr>
        <p:txBody>
          <a:bodyPr wrap="none" lIns="61229" tIns="45016" rIns="61229" bIns="30615"/>
          <a:lstStyle/>
          <a:p>
            <a:pPr algn="ctr">
              <a:tabLst>
                <a:tab pos="492488" algn="l"/>
                <a:tab pos="984974" algn="l"/>
                <a:tab pos="1477462" algn="l"/>
                <a:tab pos="1969949" algn="l"/>
                <a:tab pos="2462436" algn="l"/>
                <a:tab pos="2954924" algn="l"/>
                <a:tab pos="3447411" algn="l"/>
                <a:tab pos="3939899" algn="l"/>
                <a:tab pos="4432385" algn="l"/>
              </a:tabLst>
            </a:pPr>
            <a:r>
              <a:rPr lang="en-CA" sz="1650" b="1" dirty="0" err="1">
                <a:latin typeface="Gill Sans MT" pitchFamily="34" charset="0"/>
                <a:ea typeface="DejaVu Sans" charset="0"/>
                <a:cs typeface="DejaVu Sans" charset="0"/>
              </a:rPr>
              <a:t>Busprione</a:t>
            </a:r>
            <a:r>
              <a:rPr lang="en-CA" sz="1650" b="1" dirty="0">
                <a:latin typeface="Gill Sans MT" pitchFamily="34" charset="0"/>
                <a:ea typeface="DejaVu Sans" charset="0"/>
                <a:cs typeface="DejaVu Sans" charset="0"/>
              </a:rPr>
              <a:t> attenuates </a:t>
            </a:r>
            <a:r>
              <a:rPr lang="en-CA" sz="1650" b="1" dirty="0">
                <a:solidFill>
                  <a:schemeClr val="accent4"/>
                </a:solidFill>
                <a:latin typeface="Gill Sans MT" pitchFamily="34" charset="0"/>
                <a:ea typeface="DejaVu Sans" charset="0"/>
                <a:cs typeface="DejaVu Sans" charset="0"/>
              </a:rPr>
              <a:t>tolerance</a:t>
            </a:r>
            <a:r>
              <a:rPr lang="en-CA" sz="1650" b="1" dirty="0">
                <a:latin typeface="Gill Sans MT" pitchFamily="34" charset="0"/>
                <a:ea typeface="DejaVu Sans" charset="0"/>
                <a:cs typeface="DejaVu Sans" charset="0"/>
              </a:rPr>
              <a:t> to morphine </a:t>
            </a:r>
          </a:p>
          <a:p>
            <a:pPr algn="ctr">
              <a:tabLst>
                <a:tab pos="492488" algn="l"/>
                <a:tab pos="984974" algn="l"/>
                <a:tab pos="1477462" algn="l"/>
                <a:tab pos="1969949" algn="l"/>
                <a:tab pos="2462436" algn="l"/>
                <a:tab pos="2954924" algn="l"/>
                <a:tab pos="3447411" algn="l"/>
                <a:tab pos="3939899" algn="l"/>
                <a:tab pos="4432385" algn="l"/>
              </a:tabLst>
            </a:pPr>
            <a:r>
              <a:rPr lang="en-CA" sz="1650" b="1" dirty="0">
                <a:latin typeface="Gill Sans MT" pitchFamily="34" charset="0"/>
                <a:ea typeface="DejaVu Sans" charset="0"/>
                <a:cs typeface="DejaVu Sans" charset="0"/>
              </a:rPr>
              <a:t>in mice with skin cancer</a:t>
            </a:r>
          </a:p>
        </p:txBody>
      </p:sp>
      <p:sp>
        <p:nvSpPr>
          <p:cNvPr id="14364" name="Line 28"/>
          <p:cNvSpPr>
            <a:spLocks noChangeShapeType="1"/>
          </p:cNvSpPr>
          <p:nvPr/>
        </p:nvSpPr>
        <p:spPr bwMode="auto">
          <a:xfrm flipH="1">
            <a:off x="1876320" y="2992994"/>
            <a:ext cx="1325160" cy="1170843"/>
          </a:xfrm>
          <a:prstGeom prst="line">
            <a:avLst/>
          </a:prstGeom>
          <a:noFill/>
          <a:ln w="360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lIns="62209" tIns="31105" rIns="62209" bIns="31105"/>
          <a:lstStyle/>
          <a:p>
            <a:endParaRPr lang="en-US" sz="1050">
              <a:latin typeface="Gill Sans MT" pitchFamily="34" charset="0"/>
            </a:endParaRPr>
          </a:p>
        </p:txBody>
      </p:sp>
      <p:sp>
        <p:nvSpPr>
          <p:cNvPr id="14365" name="Text Box 29"/>
          <p:cNvSpPr txBox="1">
            <a:spLocks noChangeArrowheads="1"/>
          </p:cNvSpPr>
          <p:nvPr/>
        </p:nvSpPr>
        <p:spPr bwMode="auto">
          <a:xfrm>
            <a:off x="2400300" y="3118913"/>
            <a:ext cx="424440" cy="367238"/>
          </a:xfrm>
          <a:prstGeom prst="rect">
            <a:avLst/>
          </a:prstGeom>
          <a:noFill/>
          <a:ln w="9525">
            <a:noFill/>
            <a:round/>
            <a:headEnd type="triangle" w="med" len="med"/>
            <a:tailEnd/>
          </a:ln>
          <a:effectLst/>
        </p:spPr>
        <p:txBody>
          <a:bodyPr wrap="none" lIns="61229" tIns="41416" rIns="61229" bIns="30615"/>
          <a:lstStyle/>
          <a:p>
            <a:r>
              <a:rPr lang="en-CA" sz="1050" b="1" dirty="0">
                <a:latin typeface="Gill Sans MT" pitchFamily="34" charset="0"/>
                <a:ea typeface="DejaVu Sans" charset="0"/>
                <a:cs typeface="DejaVu Sans" charset="0"/>
              </a:rPr>
              <a:t>0.09</a:t>
            </a:r>
          </a:p>
        </p:txBody>
      </p:sp>
      <p:sp>
        <p:nvSpPr>
          <p:cNvPr id="32" name="Oval 31"/>
          <p:cNvSpPr/>
          <p:nvPr/>
        </p:nvSpPr>
        <p:spPr>
          <a:xfrm>
            <a:off x="2343150" y="2286000"/>
            <a:ext cx="1485900" cy="74295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latin typeface="Gill Sans MT" pitchFamily="34" charset="0"/>
              </a:rPr>
              <a:t>Drug</a:t>
            </a:r>
          </a:p>
          <a:p>
            <a:pPr algn="ctr"/>
            <a:r>
              <a:rPr lang="en-US" sz="1050" dirty="0">
                <a:latin typeface="Gill Sans MT" pitchFamily="34" charset="0"/>
              </a:rPr>
              <a:t>Tolerance: </a:t>
            </a:r>
          </a:p>
          <a:p>
            <a:pPr algn="ctr"/>
            <a:r>
              <a:rPr lang="en-US" sz="1050" dirty="0">
                <a:latin typeface="Gill Sans MT" pitchFamily="34" charset="0"/>
              </a:rPr>
              <a:t>C0013220</a:t>
            </a:r>
          </a:p>
        </p:txBody>
      </p:sp>
      <p:sp>
        <p:nvSpPr>
          <p:cNvPr id="33" name="Oval 32"/>
          <p:cNvSpPr/>
          <p:nvPr/>
        </p:nvSpPr>
        <p:spPr>
          <a:xfrm>
            <a:off x="4686300" y="2286000"/>
            <a:ext cx="1485900" cy="74295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latin typeface="Gill Sans MT" pitchFamily="34" charset="0"/>
              </a:rPr>
              <a:t>Immune</a:t>
            </a:r>
          </a:p>
          <a:p>
            <a:pPr algn="ctr"/>
            <a:r>
              <a:rPr lang="en-US" sz="1050" dirty="0">
                <a:latin typeface="Gill Sans MT" pitchFamily="34" charset="0"/>
              </a:rPr>
              <a:t>Tolerance:</a:t>
            </a:r>
          </a:p>
          <a:p>
            <a:pPr algn="ctr"/>
            <a:r>
              <a:rPr lang="en-US" sz="1050" dirty="0">
                <a:latin typeface="Gill Sans MT" pitchFamily="34" charset="0"/>
              </a:rPr>
              <a:t>C0020963</a:t>
            </a:r>
          </a:p>
        </p:txBody>
      </p:sp>
      <p:sp>
        <p:nvSpPr>
          <p:cNvPr id="34" name="Oval 33"/>
          <p:cNvSpPr/>
          <p:nvPr/>
        </p:nvSpPr>
        <p:spPr>
          <a:xfrm>
            <a:off x="1314450" y="4286250"/>
            <a:ext cx="1485900" cy="74295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latin typeface="Gill Sans MT" pitchFamily="34" charset="0"/>
              </a:rPr>
              <a:t>Busprione</a:t>
            </a:r>
            <a:r>
              <a:rPr lang="en-US" sz="1050" dirty="0">
                <a:latin typeface="Gill Sans MT" pitchFamily="34" charset="0"/>
              </a:rPr>
              <a:t>: </a:t>
            </a:r>
          </a:p>
          <a:p>
            <a:pPr algn="ctr"/>
            <a:r>
              <a:rPr lang="en-US" sz="1050" dirty="0">
                <a:latin typeface="Gill Sans MT" pitchFamily="34" charset="0"/>
              </a:rPr>
              <a:t>C0006462</a:t>
            </a:r>
          </a:p>
        </p:txBody>
      </p:sp>
      <p:sp>
        <p:nvSpPr>
          <p:cNvPr id="38" name="Oval 37"/>
          <p:cNvSpPr/>
          <p:nvPr/>
        </p:nvSpPr>
        <p:spPr>
          <a:xfrm>
            <a:off x="2914650" y="4286250"/>
            <a:ext cx="1485900" cy="74295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latin typeface="Gill Sans MT" pitchFamily="34" charset="0"/>
              </a:rPr>
              <a:t>Morphine:</a:t>
            </a:r>
          </a:p>
          <a:p>
            <a:pPr algn="ctr"/>
            <a:r>
              <a:rPr lang="en-US" sz="1050" dirty="0">
                <a:latin typeface="Gill Sans MT" pitchFamily="34" charset="0"/>
              </a:rPr>
              <a:t>C0026549</a:t>
            </a:r>
          </a:p>
        </p:txBody>
      </p:sp>
      <p:sp>
        <p:nvSpPr>
          <p:cNvPr id="39" name="Oval 38"/>
          <p:cNvSpPr/>
          <p:nvPr/>
        </p:nvSpPr>
        <p:spPr>
          <a:xfrm>
            <a:off x="4514850" y="4286250"/>
            <a:ext cx="1485900" cy="74295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latin typeface="Gill Sans MT" pitchFamily="34" charset="0"/>
              </a:rPr>
              <a:t>Mice: </a:t>
            </a:r>
          </a:p>
          <a:p>
            <a:pPr algn="ctr"/>
            <a:r>
              <a:rPr lang="en-US" sz="1050" dirty="0">
                <a:latin typeface="Gill Sans MT" pitchFamily="34" charset="0"/>
              </a:rPr>
              <a:t>C0026809</a:t>
            </a:r>
          </a:p>
        </p:txBody>
      </p:sp>
      <p:sp>
        <p:nvSpPr>
          <p:cNvPr id="40" name="Oval 39"/>
          <p:cNvSpPr/>
          <p:nvPr/>
        </p:nvSpPr>
        <p:spPr>
          <a:xfrm>
            <a:off x="6115050" y="4286250"/>
            <a:ext cx="1485900" cy="74295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latin typeface="Gill Sans MT" pitchFamily="34" charset="0"/>
              </a:rPr>
              <a:t>Skin cancer: </a:t>
            </a:r>
          </a:p>
          <a:p>
            <a:pPr algn="ctr"/>
            <a:r>
              <a:rPr lang="en-US" sz="1050" dirty="0">
                <a:latin typeface="Gill Sans MT" pitchFamily="34" charset="0"/>
              </a:rPr>
              <a:t>C0007114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314450" y="1485900"/>
            <a:ext cx="3086100" cy="628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u="sng" dirty="0">
                <a:solidFill>
                  <a:schemeClr val="bg1"/>
                </a:solidFill>
                <a:latin typeface="Gill Sans MT" pitchFamily="34" charset="0"/>
              </a:rPr>
              <a:t>Drug Tolerance</a:t>
            </a:r>
          </a:p>
          <a:p>
            <a:r>
              <a:rPr lang="en-US" sz="1050" dirty="0">
                <a:solidFill>
                  <a:schemeClr val="bg1"/>
                </a:solidFill>
                <a:latin typeface="Gill Sans MT" pitchFamily="34" charset="0"/>
              </a:rPr>
              <a:t>Score = 0.09 + 0.09 + 0.16 + 0.11 = 0.45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A5E739B-96DB-43F2-B03E-DC3C5DB96344}" type="slidenum">
              <a:rPr lang="en-US" smtClean="0"/>
              <a:pPr/>
              <a:t>98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02724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/>
          </p:nvPr>
        </p:nvSpPr>
        <p:spPr>
          <a:xfrm>
            <a:off x="1485361" y="8642"/>
            <a:ext cx="6171120" cy="858691"/>
          </a:xfrm>
          <a:ln/>
        </p:spPr>
        <p:txBody>
          <a:bodyPr vert="horz" lIns="62209" tIns="26402" rIns="62209" bIns="31105" rtlCol="0" anchor="ctr">
            <a:normAutofit/>
          </a:bodyPr>
          <a:lstStyle/>
          <a:p>
            <a:pPr>
              <a:tabLst>
                <a:tab pos="492488" algn="l"/>
                <a:tab pos="984974" algn="l"/>
                <a:tab pos="1477462" algn="l"/>
                <a:tab pos="1969949" algn="l"/>
                <a:tab pos="2462436" algn="l"/>
                <a:tab pos="2954924" algn="l"/>
                <a:tab pos="3447411" algn="l"/>
                <a:tab pos="3939899" algn="l"/>
                <a:tab pos="4432385" algn="l"/>
                <a:tab pos="4924873" algn="l"/>
                <a:tab pos="5417360" algn="l"/>
                <a:tab pos="5909847" algn="l"/>
              </a:tabLst>
            </a:pPr>
            <a:r>
              <a:rPr lang="en-CA" dirty="0" err="1">
                <a:latin typeface="Gill Sans MT" pitchFamily="34" charset="0"/>
              </a:rPr>
              <a:t>SenseRelate</a:t>
            </a:r>
            <a:r>
              <a:rPr lang="en-CA" dirty="0">
                <a:latin typeface="Gill Sans MT" pitchFamily="34" charset="0"/>
              </a:rPr>
              <a:t> example</a:t>
            </a:r>
          </a:p>
        </p:txBody>
      </p:sp>
      <p:sp>
        <p:nvSpPr>
          <p:cNvPr id="14343" name="Line 7"/>
          <p:cNvSpPr>
            <a:spLocks noChangeShapeType="1"/>
          </p:cNvSpPr>
          <p:nvPr/>
        </p:nvSpPr>
        <p:spPr bwMode="auto">
          <a:xfrm>
            <a:off x="3200401" y="2992994"/>
            <a:ext cx="268920" cy="1170843"/>
          </a:xfrm>
          <a:prstGeom prst="line">
            <a:avLst/>
          </a:prstGeom>
          <a:noFill/>
          <a:ln w="360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lIns="62209" tIns="31105" rIns="62209" bIns="31105"/>
          <a:lstStyle/>
          <a:p>
            <a:endParaRPr lang="en-US" sz="1050">
              <a:latin typeface="Gill Sans MT" pitchFamily="34" charset="0"/>
            </a:endParaRPr>
          </a:p>
        </p:txBody>
      </p:sp>
      <p:sp>
        <p:nvSpPr>
          <p:cNvPr id="14344" name="Line 8"/>
          <p:cNvSpPr>
            <a:spLocks noChangeShapeType="1"/>
          </p:cNvSpPr>
          <p:nvPr/>
        </p:nvSpPr>
        <p:spPr bwMode="auto">
          <a:xfrm>
            <a:off x="3200401" y="2987594"/>
            <a:ext cx="1616760" cy="1298297"/>
          </a:xfrm>
          <a:prstGeom prst="line">
            <a:avLst/>
          </a:prstGeom>
          <a:noFill/>
          <a:ln w="360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lIns="62209" tIns="31105" rIns="62209" bIns="31105"/>
          <a:lstStyle/>
          <a:p>
            <a:endParaRPr lang="en-US" sz="1050">
              <a:latin typeface="Gill Sans MT" pitchFamily="34" charset="0"/>
            </a:endParaRPr>
          </a:p>
        </p:txBody>
      </p:sp>
      <p:sp>
        <p:nvSpPr>
          <p:cNvPr id="14345" name="Line 9"/>
          <p:cNvSpPr>
            <a:spLocks noChangeShapeType="1"/>
          </p:cNvSpPr>
          <p:nvPr/>
        </p:nvSpPr>
        <p:spPr bwMode="auto">
          <a:xfrm>
            <a:off x="3175560" y="2962753"/>
            <a:ext cx="3232440" cy="1323139"/>
          </a:xfrm>
          <a:prstGeom prst="line">
            <a:avLst/>
          </a:prstGeom>
          <a:noFill/>
          <a:ln w="360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lIns="62209" tIns="31105" rIns="62209" bIns="31105"/>
          <a:lstStyle/>
          <a:p>
            <a:endParaRPr lang="en-US" sz="1050">
              <a:latin typeface="Gill Sans MT" pitchFamily="34" charset="0"/>
            </a:endParaRPr>
          </a:p>
        </p:txBody>
      </p:sp>
      <p:sp>
        <p:nvSpPr>
          <p:cNvPr id="14346" name="Line 10"/>
          <p:cNvSpPr>
            <a:spLocks noChangeShapeType="1"/>
          </p:cNvSpPr>
          <p:nvPr/>
        </p:nvSpPr>
        <p:spPr bwMode="auto">
          <a:xfrm flipH="1">
            <a:off x="3713400" y="2968152"/>
            <a:ext cx="1693440" cy="1317738"/>
          </a:xfrm>
          <a:prstGeom prst="line">
            <a:avLst/>
          </a:prstGeom>
          <a:noFill/>
          <a:ln w="36000">
            <a:solidFill>
              <a:srgbClr val="000000"/>
            </a:solidFill>
            <a:prstDash val="sysDashDotDot"/>
            <a:round/>
            <a:headEnd/>
            <a:tailEnd type="triangle" w="med" len="med"/>
          </a:ln>
          <a:effectLst/>
        </p:spPr>
        <p:txBody>
          <a:bodyPr lIns="62209" tIns="31105" rIns="62209" bIns="31105"/>
          <a:lstStyle/>
          <a:p>
            <a:endParaRPr lang="en-US" sz="1050">
              <a:latin typeface="Gill Sans MT" pitchFamily="34" charset="0"/>
            </a:endParaRPr>
          </a:p>
        </p:txBody>
      </p:sp>
      <p:sp>
        <p:nvSpPr>
          <p:cNvPr id="14347" name="Line 11"/>
          <p:cNvSpPr>
            <a:spLocks noChangeShapeType="1"/>
          </p:cNvSpPr>
          <p:nvPr/>
        </p:nvSpPr>
        <p:spPr bwMode="auto">
          <a:xfrm flipH="1">
            <a:off x="5060160" y="3016758"/>
            <a:ext cx="322920" cy="1147081"/>
          </a:xfrm>
          <a:prstGeom prst="line">
            <a:avLst/>
          </a:prstGeom>
          <a:noFill/>
          <a:ln w="36000">
            <a:solidFill>
              <a:srgbClr val="000000"/>
            </a:solidFill>
            <a:prstDash val="sysDashDotDot"/>
            <a:round/>
            <a:headEnd/>
            <a:tailEnd type="triangle" w="med" len="med"/>
          </a:ln>
          <a:effectLst/>
        </p:spPr>
        <p:txBody>
          <a:bodyPr lIns="62209" tIns="31105" rIns="62209" bIns="31105"/>
          <a:lstStyle/>
          <a:p>
            <a:endParaRPr lang="en-US" sz="1050">
              <a:latin typeface="Gill Sans MT" pitchFamily="34" charset="0"/>
            </a:endParaRPr>
          </a:p>
        </p:txBody>
      </p:sp>
      <p:sp>
        <p:nvSpPr>
          <p:cNvPr id="14348" name="Line 12"/>
          <p:cNvSpPr>
            <a:spLocks noChangeShapeType="1"/>
          </p:cNvSpPr>
          <p:nvPr/>
        </p:nvSpPr>
        <p:spPr bwMode="auto">
          <a:xfrm>
            <a:off x="5406841" y="2968152"/>
            <a:ext cx="1247400" cy="1317738"/>
          </a:xfrm>
          <a:prstGeom prst="line">
            <a:avLst/>
          </a:prstGeom>
          <a:noFill/>
          <a:ln w="36000">
            <a:solidFill>
              <a:srgbClr val="000000"/>
            </a:solidFill>
            <a:prstDash val="sysDashDotDot"/>
            <a:round/>
            <a:headEnd/>
            <a:tailEnd type="triangle" w="med" len="med"/>
          </a:ln>
          <a:effectLst/>
        </p:spPr>
        <p:txBody>
          <a:bodyPr lIns="62209" tIns="31105" rIns="62209" bIns="31105"/>
          <a:lstStyle/>
          <a:p>
            <a:endParaRPr lang="en-US" sz="1050">
              <a:latin typeface="Gill Sans MT" pitchFamily="34" charset="0"/>
            </a:endParaRPr>
          </a:p>
        </p:txBody>
      </p:sp>
      <p:sp>
        <p:nvSpPr>
          <p:cNvPr id="14349" name="Text Box 13"/>
          <p:cNvSpPr txBox="1">
            <a:spLocks noChangeArrowheads="1"/>
          </p:cNvSpPr>
          <p:nvPr/>
        </p:nvSpPr>
        <p:spPr bwMode="auto">
          <a:xfrm>
            <a:off x="2873160" y="3184176"/>
            <a:ext cx="424440" cy="367238"/>
          </a:xfrm>
          <a:prstGeom prst="rect">
            <a:avLst/>
          </a:prstGeom>
          <a:noFill/>
          <a:ln w="9525">
            <a:noFill/>
            <a:round/>
            <a:headEnd type="triangle" w="med" len="med"/>
            <a:tailEnd/>
          </a:ln>
          <a:effectLst/>
        </p:spPr>
        <p:txBody>
          <a:bodyPr wrap="none" lIns="61229" tIns="41416" rIns="61229" bIns="30615"/>
          <a:lstStyle/>
          <a:p>
            <a:r>
              <a:rPr lang="en-CA" sz="1050" b="1">
                <a:latin typeface="Gill Sans MT" pitchFamily="34" charset="0"/>
                <a:ea typeface="DejaVu Sans" charset="0"/>
                <a:cs typeface="DejaVu Sans" charset="0"/>
              </a:rPr>
              <a:t>0.09</a:t>
            </a:r>
          </a:p>
        </p:txBody>
      </p:sp>
      <p:sp>
        <p:nvSpPr>
          <p:cNvPr id="14350" name="Text Box 14"/>
          <p:cNvSpPr txBox="1">
            <a:spLocks noChangeArrowheads="1"/>
          </p:cNvSpPr>
          <p:nvPr/>
        </p:nvSpPr>
        <p:spPr bwMode="auto">
          <a:xfrm>
            <a:off x="3290040" y="3306228"/>
            <a:ext cx="424440" cy="263548"/>
          </a:xfrm>
          <a:prstGeom prst="rect">
            <a:avLst/>
          </a:prstGeom>
          <a:noFill/>
          <a:ln w="9525">
            <a:noFill/>
            <a:round/>
            <a:headEnd type="triangle" w="med" len="med"/>
            <a:tailEnd/>
          </a:ln>
          <a:effectLst/>
        </p:spPr>
        <p:txBody>
          <a:bodyPr wrap="none" lIns="61229" tIns="41416" rIns="61229" bIns="30615"/>
          <a:lstStyle/>
          <a:p>
            <a:r>
              <a:rPr lang="en-CA" sz="1050" b="1">
                <a:latin typeface="Gill Sans MT" pitchFamily="34" charset="0"/>
                <a:ea typeface="DejaVu Sans" charset="0"/>
                <a:cs typeface="DejaVu Sans" charset="0"/>
              </a:rPr>
              <a:t>0.16</a:t>
            </a:r>
          </a:p>
        </p:txBody>
      </p:sp>
      <p:sp>
        <p:nvSpPr>
          <p:cNvPr id="14351" name="Text Box 15"/>
          <p:cNvSpPr txBox="1">
            <a:spLocks noChangeArrowheads="1"/>
          </p:cNvSpPr>
          <p:nvPr/>
        </p:nvSpPr>
        <p:spPr bwMode="auto">
          <a:xfrm>
            <a:off x="3689640" y="2988676"/>
            <a:ext cx="416880" cy="367238"/>
          </a:xfrm>
          <a:prstGeom prst="rect">
            <a:avLst/>
          </a:prstGeom>
          <a:noFill/>
          <a:ln w="9525">
            <a:noFill/>
            <a:round/>
            <a:headEnd type="triangle" w="med" len="med"/>
            <a:tailEnd/>
          </a:ln>
          <a:effectLst/>
        </p:spPr>
        <p:txBody>
          <a:bodyPr wrap="none" lIns="61229" tIns="41416" rIns="61229" bIns="30615"/>
          <a:lstStyle/>
          <a:p>
            <a:r>
              <a:rPr lang="en-CA" sz="1050" b="1">
                <a:latin typeface="Gill Sans MT" pitchFamily="34" charset="0"/>
                <a:ea typeface="DejaVu Sans" charset="0"/>
                <a:cs typeface="DejaVu Sans" charset="0"/>
              </a:rPr>
              <a:t>0.11</a:t>
            </a:r>
          </a:p>
        </p:txBody>
      </p:sp>
      <p:sp>
        <p:nvSpPr>
          <p:cNvPr id="14352" name="Text Box 16"/>
          <p:cNvSpPr txBox="1">
            <a:spLocks noChangeArrowheads="1"/>
          </p:cNvSpPr>
          <p:nvPr/>
        </p:nvSpPr>
        <p:spPr bwMode="auto">
          <a:xfrm>
            <a:off x="4808520" y="3306229"/>
            <a:ext cx="424440" cy="268948"/>
          </a:xfrm>
          <a:prstGeom prst="rect">
            <a:avLst/>
          </a:prstGeom>
          <a:noFill/>
          <a:ln w="9525">
            <a:noFill/>
            <a:round/>
            <a:headEnd type="triangle" w="med" len="med"/>
            <a:tailEnd/>
          </a:ln>
          <a:effectLst/>
        </p:spPr>
        <p:txBody>
          <a:bodyPr wrap="none" lIns="61229" tIns="41416" rIns="61229" bIns="30615"/>
          <a:lstStyle/>
          <a:p>
            <a:r>
              <a:rPr lang="en-CA" sz="1050" b="1">
                <a:latin typeface="Gill Sans MT" pitchFamily="34" charset="0"/>
                <a:ea typeface="DejaVu Sans" charset="0"/>
                <a:cs typeface="DejaVu Sans" charset="0"/>
              </a:rPr>
              <a:t>0.09</a:t>
            </a:r>
          </a:p>
        </p:txBody>
      </p:sp>
      <p:sp>
        <p:nvSpPr>
          <p:cNvPr id="14353" name="Text Box 17"/>
          <p:cNvSpPr txBox="1">
            <a:spLocks noChangeArrowheads="1"/>
          </p:cNvSpPr>
          <p:nvPr/>
        </p:nvSpPr>
        <p:spPr bwMode="auto">
          <a:xfrm>
            <a:off x="5249160" y="3282466"/>
            <a:ext cx="424440" cy="235465"/>
          </a:xfrm>
          <a:prstGeom prst="rect">
            <a:avLst/>
          </a:prstGeom>
          <a:noFill/>
          <a:ln w="9525">
            <a:noFill/>
            <a:round/>
            <a:headEnd type="triangle" w="med" len="med"/>
            <a:tailEnd/>
          </a:ln>
          <a:effectLst/>
        </p:spPr>
        <p:txBody>
          <a:bodyPr wrap="none" lIns="61229" tIns="41416" rIns="61229" bIns="30615"/>
          <a:lstStyle/>
          <a:p>
            <a:r>
              <a:rPr lang="en-CA" sz="1050" b="1">
                <a:latin typeface="Gill Sans MT" pitchFamily="34" charset="0"/>
                <a:ea typeface="DejaVu Sans" charset="0"/>
                <a:cs typeface="DejaVu Sans" charset="0"/>
              </a:rPr>
              <a:t>0.05</a:t>
            </a:r>
          </a:p>
        </p:txBody>
      </p:sp>
      <p:sp>
        <p:nvSpPr>
          <p:cNvPr id="14354" name="Text Box 18"/>
          <p:cNvSpPr txBox="1">
            <a:spLocks noChangeArrowheads="1"/>
          </p:cNvSpPr>
          <p:nvPr/>
        </p:nvSpPr>
        <p:spPr bwMode="auto">
          <a:xfrm>
            <a:off x="5747760" y="3134226"/>
            <a:ext cx="424440" cy="237625"/>
          </a:xfrm>
          <a:prstGeom prst="rect">
            <a:avLst/>
          </a:prstGeom>
          <a:noFill/>
          <a:ln w="9525">
            <a:noFill/>
            <a:round/>
            <a:headEnd type="triangle" w="med" len="med"/>
            <a:tailEnd/>
          </a:ln>
          <a:effectLst/>
        </p:spPr>
        <p:txBody>
          <a:bodyPr wrap="none" lIns="61229" tIns="41416" rIns="61229" bIns="30615"/>
          <a:lstStyle/>
          <a:p>
            <a:r>
              <a:rPr lang="en-CA" sz="1050" b="1" dirty="0">
                <a:latin typeface="Gill Sans MT" pitchFamily="34" charset="0"/>
                <a:ea typeface="DejaVu Sans" charset="0"/>
                <a:cs typeface="DejaVu Sans" charset="0"/>
              </a:rPr>
              <a:t>0.04</a:t>
            </a:r>
          </a:p>
        </p:txBody>
      </p:sp>
      <p:sp>
        <p:nvSpPr>
          <p:cNvPr id="14361" name="Text Box 25"/>
          <p:cNvSpPr txBox="1">
            <a:spLocks noChangeArrowheads="1"/>
          </p:cNvSpPr>
          <p:nvPr/>
        </p:nvSpPr>
        <p:spPr bwMode="auto">
          <a:xfrm>
            <a:off x="2220840" y="823046"/>
            <a:ext cx="4536000" cy="523856"/>
          </a:xfrm>
          <a:prstGeom prst="rect">
            <a:avLst/>
          </a:prstGeom>
          <a:noFill/>
          <a:ln w="72000">
            <a:noFill/>
            <a:round/>
            <a:headEnd type="triangle" w="med" len="med"/>
            <a:tailEnd/>
          </a:ln>
          <a:effectLst/>
        </p:spPr>
        <p:txBody>
          <a:bodyPr wrap="none" lIns="61229" tIns="45016" rIns="61229" bIns="30615"/>
          <a:lstStyle/>
          <a:p>
            <a:pPr algn="ctr">
              <a:tabLst>
                <a:tab pos="492488" algn="l"/>
                <a:tab pos="984974" algn="l"/>
                <a:tab pos="1477462" algn="l"/>
                <a:tab pos="1969949" algn="l"/>
                <a:tab pos="2462436" algn="l"/>
                <a:tab pos="2954924" algn="l"/>
                <a:tab pos="3447411" algn="l"/>
                <a:tab pos="3939899" algn="l"/>
                <a:tab pos="4432385" algn="l"/>
              </a:tabLst>
            </a:pPr>
            <a:r>
              <a:rPr lang="en-CA" sz="1650" b="1" dirty="0" err="1">
                <a:latin typeface="Gill Sans MT" pitchFamily="34" charset="0"/>
                <a:ea typeface="DejaVu Sans" charset="0"/>
                <a:cs typeface="DejaVu Sans" charset="0"/>
              </a:rPr>
              <a:t>Busprione</a:t>
            </a:r>
            <a:r>
              <a:rPr lang="en-CA" sz="1650" b="1" dirty="0">
                <a:latin typeface="Gill Sans MT" pitchFamily="34" charset="0"/>
                <a:ea typeface="DejaVu Sans" charset="0"/>
                <a:cs typeface="DejaVu Sans" charset="0"/>
              </a:rPr>
              <a:t> attenuates </a:t>
            </a:r>
            <a:r>
              <a:rPr lang="en-CA" sz="1650" b="1" dirty="0">
                <a:solidFill>
                  <a:schemeClr val="accent4"/>
                </a:solidFill>
                <a:latin typeface="Gill Sans MT" pitchFamily="34" charset="0"/>
                <a:ea typeface="DejaVu Sans" charset="0"/>
                <a:cs typeface="DejaVu Sans" charset="0"/>
              </a:rPr>
              <a:t>tolerance</a:t>
            </a:r>
            <a:r>
              <a:rPr lang="en-CA" sz="1650" b="1" dirty="0">
                <a:latin typeface="Gill Sans MT" pitchFamily="34" charset="0"/>
                <a:ea typeface="DejaVu Sans" charset="0"/>
                <a:cs typeface="DejaVu Sans" charset="0"/>
              </a:rPr>
              <a:t> to morphine </a:t>
            </a:r>
          </a:p>
          <a:p>
            <a:pPr algn="ctr">
              <a:tabLst>
                <a:tab pos="492488" algn="l"/>
                <a:tab pos="984974" algn="l"/>
                <a:tab pos="1477462" algn="l"/>
                <a:tab pos="1969949" algn="l"/>
                <a:tab pos="2462436" algn="l"/>
                <a:tab pos="2954924" algn="l"/>
                <a:tab pos="3447411" algn="l"/>
                <a:tab pos="3939899" algn="l"/>
                <a:tab pos="4432385" algn="l"/>
              </a:tabLst>
            </a:pPr>
            <a:r>
              <a:rPr lang="en-CA" sz="1650" b="1" dirty="0">
                <a:latin typeface="Gill Sans MT" pitchFamily="34" charset="0"/>
                <a:ea typeface="DejaVu Sans" charset="0"/>
                <a:cs typeface="DejaVu Sans" charset="0"/>
              </a:rPr>
              <a:t>in mice with skin cancer</a:t>
            </a:r>
          </a:p>
        </p:txBody>
      </p:sp>
      <p:sp>
        <p:nvSpPr>
          <p:cNvPr id="14363" name="Line 27"/>
          <p:cNvSpPr>
            <a:spLocks noChangeShapeType="1"/>
          </p:cNvSpPr>
          <p:nvPr/>
        </p:nvSpPr>
        <p:spPr bwMode="auto">
          <a:xfrm flipH="1">
            <a:off x="2244600" y="2968152"/>
            <a:ext cx="3163320" cy="1195686"/>
          </a:xfrm>
          <a:prstGeom prst="line">
            <a:avLst/>
          </a:prstGeom>
          <a:noFill/>
          <a:ln w="36000">
            <a:solidFill>
              <a:srgbClr val="000000"/>
            </a:solidFill>
            <a:prstDash val="sysDashDotDot"/>
            <a:round/>
            <a:headEnd/>
            <a:tailEnd type="triangle" w="med" len="med"/>
          </a:ln>
          <a:effectLst/>
        </p:spPr>
        <p:txBody>
          <a:bodyPr lIns="62209" tIns="31105" rIns="62209" bIns="31105"/>
          <a:lstStyle/>
          <a:p>
            <a:endParaRPr lang="en-US" sz="1050">
              <a:latin typeface="Gill Sans MT" pitchFamily="34" charset="0"/>
            </a:endParaRPr>
          </a:p>
        </p:txBody>
      </p:sp>
      <p:sp>
        <p:nvSpPr>
          <p:cNvPr id="14364" name="Line 28"/>
          <p:cNvSpPr>
            <a:spLocks noChangeShapeType="1"/>
          </p:cNvSpPr>
          <p:nvPr/>
        </p:nvSpPr>
        <p:spPr bwMode="auto">
          <a:xfrm flipH="1">
            <a:off x="1876320" y="2992994"/>
            <a:ext cx="1325160" cy="1170843"/>
          </a:xfrm>
          <a:prstGeom prst="line">
            <a:avLst/>
          </a:prstGeom>
          <a:noFill/>
          <a:ln w="360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lIns="62209" tIns="31105" rIns="62209" bIns="31105"/>
          <a:lstStyle/>
          <a:p>
            <a:endParaRPr lang="en-US" sz="1050">
              <a:latin typeface="Gill Sans MT" pitchFamily="34" charset="0"/>
            </a:endParaRPr>
          </a:p>
        </p:txBody>
      </p:sp>
      <p:sp>
        <p:nvSpPr>
          <p:cNvPr id="14365" name="Text Box 29"/>
          <p:cNvSpPr txBox="1">
            <a:spLocks noChangeArrowheads="1"/>
          </p:cNvSpPr>
          <p:nvPr/>
        </p:nvSpPr>
        <p:spPr bwMode="auto">
          <a:xfrm>
            <a:off x="2400300" y="3118913"/>
            <a:ext cx="424440" cy="367238"/>
          </a:xfrm>
          <a:prstGeom prst="rect">
            <a:avLst/>
          </a:prstGeom>
          <a:noFill/>
          <a:ln w="9525">
            <a:noFill/>
            <a:round/>
            <a:headEnd type="triangle" w="med" len="med"/>
            <a:tailEnd/>
          </a:ln>
          <a:effectLst/>
        </p:spPr>
        <p:txBody>
          <a:bodyPr wrap="none" lIns="61229" tIns="41416" rIns="61229" bIns="30615"/>
          <a:lstStyle/>
          <a:p>
            <a:r>
              <a:rPr lang="en-CA" sz="1050" b="1" dirty="0">
                <a:latin typeface="Gill Sans MT" pitchFamily="34" charset="0"/>
                <a:ea typeface="DejaVu Sans" charset="0"/>
                <a:cs typeface="DejaVu Sans" charset="0"/>
              </a:rPr>
              <a:t>0.09</a:t>
            </a:r>
          </a:p>
        </p:txBody>
      </p:sp>
      <p:sp>
        <p:nvSpPr>
          <p:cNvPr id="14366" name="Text Box 30"/>
          <p:cNvSpPr txBox="1">
            <a:spLocks noChangeArrowheads="1"/>
          </p:cNvSpPr>
          <p:nvPr/>
        </p:nvSpPr>
        <p:spPr bwMode="auto">
          <a:xfrm>
            <a:off x="4343400" y="3004613"/>
            <a:ext cx="424440" cy="367238"/>
          </a:xfrm>
          <a:prstGeom prst="rect">
            <a:avLst/>
          </a:prstGeom>
          <a:noFill/>
          <a:ln w="9525">
            <a:noFill/>
            <a:round/>
            <a:headEnd type="triangle" w="med" len="med"/>
            <a:tailEnd/>
          </a:ln>
          <a:effectLst/>
        </p:spPr>
        <p:txBody>
          <a:bodyPr wrap="none" lIns="61229" tIns="41416" rIns="61229" bIns="30615"/>
          <a:lstStyle/>
          <a:p>
            <a:r>
              <a:rPr lang="en-CA" sz="1050" b="1" dirty="0">
                <a:latin typeface="Gill Sans MT" pitchFamily="34" charset="0"/>
                <a:ea typeface="DejaVu Sans" charset="0"/>
                <a:cs typeface="DejaVu Sans" charset="0"/>
              </a:rPr>
              <a:t>0.09</a:t>
            </a:r>
          </a:p>
        </p:txBody>
      </p:sp>
      <p:sp>
        <p:nvSpPr>
          <p:cNvPr id="32" name="Oval 31"/>
          <p:cNvSpPr/>
          <p:nvPr/>
        </p:nvSpPr>
        <p:spPr>
          <a:xfrm>
            <a:off x="2343150" y="2286000"/>
            <a:ext cx="1485900" cy="74295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latin typeface="Gill Sans MT" pitchFamily="34" charset="0"/>
              </a:rPr>
              <a:t>Drug</a:t>
            </a:r>
          </a:p>
          <a:p>
            <a:pPr algn="ctr"/>
            <a:r>
              <a:rPr lang="en-US" sz="1050" dirty="0">
                <a:latin typeface="Gill Sans MT" pitchFamily="34" charset="0"/>
              </a:rPr>
              <a:t>Tolerance: </a:t>
            </a:r>
          </a:p>
          <a:p>
            <a:pPr algn="ctr"/>
            <a:r>
              <a:rPr lang="en-US" sz="1050" dirty="0">
                <a:latin typeface="Gill Sans MT" pitchFamily="34" charset="0"/>
              </a:rPr>
              <a:t>C0013220</a:t>
            </a:r>
          </a:p>
        </p:txBody>
      </p:sp>
      <p:sp>
        <p:nvSpPr>
          <p:cNvPr id="33" name="Oval 32"/>
          <p:cNvSpPr/>
          <p:nvPr/>
        </p:nvSpPr>
        <p:spPr>
          <a:xfrm>
            <a:off x="4686300" y="2286000"/>
            <a:ext cx="1485900" cy="74295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latin typeface="Gill Sans MT" pitchFamily="34" charset="0"/>
              </a:rPr>
              <a:t>Immune</a:t>
            </a:r>
          </a:p>
          <a:p>
            <a:pPr algn="ctr"/>
            <a:r>
              <a:rPr lang="en-US" sz="1050" dirty="0">
                <a:latin typeface="Gill Sans MT" pitchFamily="34" charset="0"/>
              </a:rPr>
              <a:t>Tolerance:</a:t>
            </a:r>
          </a:p>
          <a:p>
            <a:pPr algn="ctr"/>
            <a:r>
              <a:rPr lang="en-US" sz="1050" dirty="0">
                <a:latin typeface="Gill Sans MT" pitchFamily="34" charset="0"/>
              </a:rPr>
              <a:t>C0020963</a:t>
            </a:r>
          </a:p>
        </p:txBody>
      </p:sp>
      <p:sp>
        <p:nvSpPr>
          <p:cNvPr id="34" name="Oval 33"/>
          <p:cNvSpPr/>
          <p:nvPr/>
        </p:nvSpPr>
        <p:spPr>
          <a:xfrm>
            <a:off x="1314450" y="4286250"/>
            <a:ext cx="1485900" cy="74295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latin typeface="Gill Sans MT" pitchFamily="34" charset="0"/>
              </a:rPr>
              <a:t>Busprione</a:t>
            </a:r>
            <a:r>
              <a:rPr lang="en-US" sz="1050" dirty="0">
                <a:latin typeface="Gill Sans MT" pitchFamily="34" charset="0"/>
              </a:rPr>
              <a:t>: </a:t>
            </a:r>
          </a:p>
          <a:p>
            <a:pPr algn="ctr"/>
            <a:r>
              <a:rPr lang="en-US" sz="1050" dirty="0">
                <a:latin typeface="Gill Sans MT" pitchFamily="34" charset="0"/>
              </a:rPr>
              <a:t>C0006462</a:t>
            </a:r>
          </a:p>
        </p:txBody>
      </p:sp>
      <p:sp>
        <p:nvSpPr>
          <p:cNvPr id="38" name="Oval 37"/>
          <p:cNvSpPr/>
          <p:nvPr/>
        </p:nvSpPr>
        <p:spPr>
          <a:xfrm>
            <a:off x="2914650" y="4286250"/>
            <a:ext cx="1485900" cy="74295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latin typeface="Gill Sans MT" pitchFamily="34" charset="0"/>
              </a:rPr>
              <a:t>Morphine:</a:t>
            </a:r>
          </a:p>
          <a:p>
            <a:pPr algn="ctr"/>
            <a:r>
              <a:rPr lang="en-US" sz="1050" dirty="0">
                <a:latin typeface="Gill Sans MT" pitchFamily="34" charset="0"/>
              </a:rPr>
              <a:t>C0026549</a:t>
            </a:r>
          </a:p>
        </p:txBody>
      </p:sp>
      <p:sp>
        <p:nvSpPr>
          <p:cNvPr id="39" name="Oval 38"/>
          <p:cNvSpPr/>
          <p:nvPr/>
        </p:nvSpPr>
        <p:spPr>
          <a:xfrm>
            <a:off x="4514850" y="4286250"/>
            <a:ext cx="1485900" cy="74295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latin typeface="Gill Sans MT" pitchFamily="34" charset="0"/>
              </a:rPr>
              <a:t>Mice: </a:t>
            </a:r>
          </a:p>
          <a:p>
            <a:pPr algn="ctr"/>
            <a:r>
              <a:rPr lang="en-US" sz="1050" dirty="0">
                <a:latin typeface="Gill Sans MT" pitchFamily="34" charset="0"/>
              </a:rPr>
              <a:t>C0026809</a:t>
            </a:r>
          </a:p>
        </p:txBody>
      </p:sp>
      <p:sp>
        <p:nvSpPr>
          <p:cNvPr id="40" name="Oval 39"/>
          <p:cNvSpPr/>
          <p:nvPr/>
        </p:nvSpPr>
        <p:spPr>
          <a:xfrm>
            <a:off x="6115050" y="4286250"/>
            <a:ext cx="1485900" cy="74295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latin typeface="Gill Sans MT" pitchFamily="34" charset="0"/>
              </a:rPr>
              <a:t>Skin cancer: </a:t>
            </a:r>
          </a:p>
          <a:p>
            <a:pPr algn="ctr"/>
            <a:r>
              <a:rPr lang="en-US" sz="1050" dirty="0">
                <a:latin typeface="Gill Sans MT" pitchFamily="34" charset="0"/>
              </a:rPr>
              <a:t>C0007114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314450" y="1485900"/>
            <a:ext cx="3086100" cy="628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u="sng" dirty="0">
                <a:solidFill>
                  <a:schemeClr val="bg1"/>
                </a:solidFill>
                <a:latin typeface="Gill Sans MT" pitchFamily="34" charset="0"/>
              </a:rPr>
              <a:t>Drug Tolerance</a:t>
            </a:r>
          </a:p>
          <a:p>
            <a:r>
              <a:rPr lang="en-US" sz="1050" dirty="0">
                <a:solidFill>
                  <a:schemeClr val="bg1"/>
                </a:solidFill>
                <a:latin typeface="Gill Sans MT" pitchFamily="34" charset="0"/>
              </a:rPr>
              <a:t>Score = 0.09 + 0.09 + 0.16 + 0.11 = 0.45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200900" y="0"/>
            <a:ext cx="8001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Gill Sans MT" pitchFamily="34" charset="0"/>
              </a:rPr>
              <a:t>Part II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A5E739B-96DB-43F2-B03E-DC3C5DB96344}" type="slidenum">
              <a:rPr lang="en-US" smtClean="0"/>
              <a:pPr/>
              <a:t>99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11517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8546</TotalTime>
  <Words>3034</Words>
  <Application>Microsoft Office PowerPoint</Application>
  <PresentationFormat>On-screen Show (16:9)</PresentationFormat>
  <Paragraphs>1112</Paragraphs>
  <Slides>113</Slides>
  <Notes>87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113</vt:i4>
      </vt:variant>
    </vt:vector>
  </HeadingPairs>
  <TitlesOfParts>
    <vt:vector size="122" baseType="lpstr">
      <vt:lpstr>Arial</vt:lpstr>
      <vt:lpstr>Calibri</vt:lpstr>
      <vt:lpstr>Calibri Light</vt:lpstr>
      <vt:lpstr>Cambria Math</vt:lpstr>
      <vt:lpstr>Courier New</vt:lpstr>
      <vt:lpstr>DejaVu Sans</vt:lpstr>
      <vt:lpstr>Gill Sans MT</vt:lpstr>
      <vt:lpstr>Wingdings</vt:lpstr>
      <vt:lpstr>Office Theme</vt:lpstr>
      <vt:lpstr>Lexical Semantics</vt:lpstr>
      <vt:lpstr>Lexical Semantics </vt:lpstr>
      <vt:lpstr>Word? </vt:lpstr>
      <vt:lpstr>Relationships between words</vt:lpstr>
      <vt:lpstr>Homonymy</vt:lpstr>
      <vt:lpstr>Polysemy</vt:lpstr>
      <vt:lpstr>Metonymy</vt:lpstr>
      <vt:lpstr>Metonymy</vt:lpstr>
      <vt:lpstr>Metonymy</vt:lpstr>
      <vt:lpstr>Senses (or concepts)</vt:lpstr>
      <vt:lpstr>Zeugma</vt:lpstr>
      <vt:lpstr>Zeugma</vt:lpstr>
      <vt:lpstr>Relations between senses (concepts)</vt:lpstr>
      <vt:lpstr>Synonym</vt:lpstr>
      <vt:lpstr>Antonymy</vt:lpstr>
      <vt:lpstr>Hyponymy (is-a)</vt:lpstr>
      <vt:lpstr>Taxonomy</vt:lpstr>
      <vt:lpstr>Taxonomy</vt:lpstr>
      <vt:lpstr>Lexical Database</vt:lpstr>
      <vt:lpstr>WordNet</vt:lpstr>
      <vt:lpstr>WordNet 3.0</vt:lpstr>
      <vt:lpstr>PowerPoint Presentation</vt:lpstr>
      <vt:lpstr>Unified Medical Language System</vt:lpstr>
      <vt:lpstr>Sources in the UMLS</vt:lpstr>
      <vt:lpstr>PowerPoint Presentation</vt:lpstr>
      <vt:lpstr>Concept Unique Identifiers (CUIs)</vt:lpstr>
      <vt:lpstr>Computational Lexical Semantics</vt:lpstr>
      <vt:lpstr>Semantic Similarity/Relatedness</vt:lpstr>
      <vt:lpstr>Similarity: is-a relationships</vt:lpstr>
      <vt:lpstr>Relatedness</vt:lpstr>
      <vt:lpstr>Why would we use this?</vt:lpstr>
      <vt:lpstr>Why would we use this?</vt:lpstr>
      <vt:lpstr>Quantify </vt:lpstr>
      <vt:lpstr>Path-based measures</vt:lpstr>
      <vt:lpstr>Path-based measures</vt:lpstr>
      <vt:lpstr>Path measure (path)</vt:lpstr>
      <vt:lpstr>Path measure (path)</vt:lpstr>
      <vt:lpstr>Leacock &amp; Chodorow (lch)</vt:lpstr>
      <vt:lpstr>Wu &amp; Palmer (wup)</vt:lpstr>
      <vt:lpstr>Wu &amp; Palmer (wup)</vt:lpstr>
      <vt:lpstr>Wu &amp; Palmer (wup)</vt:lpstr>
      <vt:lpstr>Wu &amp; Palmer (wup)</vt:lpstr>
      <vt:lpstr>Wu &amp; Palmer (wup)</vt:lpstr>
      <vt:lpstr>Wu &amp; Palmer (wup)</vt:lpstr>
      <vt:lpstr>Wu &amp; Palmer (wup)</vt:lpstr>
      <vt:lpstr>Path-based measures recap</vt:lpstr>
      <vt:lpstr>Information content (IC) measures</vt:lpstr>
      <vt:lpstr>Information Content</vt:lpstr>
      <vt:lpstr>Information content (IC) measures</vt:lpstr>
      <vt:lpstr>Resnik (res)</vt:lpstr>
      <vt:lpstr>Lin (lin) &amp; Jiang &amp; Conrath (jcn)</vt:lpstr>
      <vt:lpstr>Lin (lin) &amp; Jiang &amp; Conrath (jcn)</vt:lpstr>
      <vt:lpstr>Lin (lin) &amp; Jiang &amp; Conrath (jcn)</vt:lpstr>
      <vt:lpstr>Lin (lin) &amp; Jiang &amp; Conrath (jcn)</vt:lpstr>
      <vt:lpstr>Lin (lin) &amp; Jiang &amp; Conrath (jcn)</vt:lpstr>
      <vt:lpstr>IC-based measure</vt:lpstr>
      <vt:lpstr>Relatedness measures</vt:lpstr>
      <vt:lpstr>Adapted Lesk (lesk)</vt:lpstr>
      <vt:lpstr>Extended Definition</vt:lpstr>
      <vt:lpstr>Vector methods</vt:lpstr>
      <vt:lpstr>Co-occurrence Vector</vt:lpstr>
      <vt:lpstr>Distance</vt:lpstr>
      <vt:lpstr>Euclidean and Manhattan</vt:lpstr>
      <vt:lpstr>Cosine</vt:lpstr>
      <vt:lpstr>Cosine</vt:lpstr>
      <vt:lpstr>Cosine</vt:lpstr>
      <vt:lpstr>Cosine</vt:lpstr>
      <vt:lpstr>Problems : Sparsity</vt:lpstr>
      <vt:lpstr>2nd order Co-occurrence Vector</vt:lpstr>
      <vt:lpstr>2nd order Co-occurrence Vector</vt:lpstr>
      <vt:lpstr>2nd order Co-occurrence Vector</vt:lpstr>
      <vt:lpstr>Same Distance Metrics on 2nd order vectors</vt:lpstr>
      <vt:lpstr>Connecting dots: Ngram Statistics</vt:lpstr>
      <vt:lpstr>Bigram</vt:lpstr>
      <vt:lpstr>Expected Values</vt:lpstr>
      <vt:lpstr>Log Likelihood Ratio      (Dunning, 1993)</vt:lpstr>
      <vt:lpstr>Mutual Information    Church &amp; Hanks (1989)</vt:lpstr>
      <vt:lpstr>Pointwise Mutual Information  (Fano 1961)</vt:lpstr>
      <vt:lpstr>Using Measures of Association</vt:lpstr>
      <vt:lpstr>Evaluation Similarity</vt:lpstr>
      <vt:lpstr>Intrinsic Evaluation</vt:lpstr>
      <vt:lpstr>PowerPoint Presentation</vt:lpstr>
      <vt:lpstr>PowerPoint Presentation</vt:lpstr>
      <vt:lpstr>PowerPoint Presentation</vt:lpstr>
      <vt:lpstr>Statistical Significance</vt:lpstr>
      <vt:lpstr>Fisher r-to-z transformation</vt:lpstr>
      <vt:lpstr>PowerPoint Presentation</vt:lpstr>
      <vt:lpstr>PowerPoint Presentation</vt:lpstr>
      <vt:lpstr>PowerPoint Presentation</vt:lpstr>
      <vt:lpstr>PowerPoint Presentation</vt:lpstr>
      <vt:lpstr>Extrinsic Evaluation</vt:lpstr>
      <vt:lpstr>Knowledge-based Algorithms</vt:lpstr>
      <vt:lpstr>SenseRelate algorithm</vt:lpstr>
      <vt:lpstr>SenseRelate example</vt:lpstr>
      <vt:lpstr>SenseRelate example</vt:lpstr>
      <vt:lpstr>SenseRelate example</vt:lpstr>
      <vt:lpstr>SenseRelate example</vt:lpstr>
      <vt:lpstr>SenseRelate example</vt:lpstr>
      <vt:lpstr>SenseRelate example</vt:lpstr>
      <vt:lpstr>SenseRelate example</vt:lpstr>
      <vt:lpstr>SenseRelate example</vt:lpstr>
      <vt:lpstr>Sense Relate Assumption</vt:lpstr>
      <vt:lpstr>[sum similarity between it and its surrounding terms] </vt:lpstr>
      <vt:lpstr>Evaluation</vt:lpstr>
      <vt:lpstr>MFS baseline</vt:lpstr>
      <vt:lpstr>PowerPoint Presentation</vt:lpstr>
      <vt:lpstr>PowerPoint Presentation</vt:lpstr>
      <vt:lpstr>Student’s T-test</vt:lpstr>
      <vt:lpstr>Example</vt:lpstr>
      <vt:lpstr>Majority Sense Comparison</vt:lpstr>
      <vt:lpstr>wup (path-based measure)   verus lin (IC-based measure)</vt:lpstr>
      <vt:lpstr>t-test results</vt:lpstr>
      <vt:lpstr>Statistical Significance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Lexical Semantics</dc:title>
  <dc:creator>Bridget A Thomson-McInnes</dc:creator>
  <cp:lastModifiedBy>Bridget A Thomson-McInnes</cp:lastModifiedBy>
  <cp:revision>30</cp:revision>
  <cp:lastPrinted>2017-03-16T18:40:51Z</cp:lastPrinted>
  <dcterms:modified xsi:type="dcterms:W3CDTF">2018-03-16T12:17:35Z</dcterms:modified>
</cp:coreProperties>
</file>