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83" r:id="rId15"/>
    <p:sldId id="291" r:id="rId16"/>
    <p:sldId id="284" r:id="rId17"/>
    <p:sldId id="292" r:id="rId18"/>
    <p:sldId id="285" r:id="rId19"/>
    <p:sldId id="293" r:id="rId20"/>
    <p:sldId id="286" r:id="rId21"/>
    <p:sldId id="294" r:id="rId22"/>
    <p:sldId id="287" r:id="rId23"/>
    <p:sldId id="295" r:id="rId24"/>
    <p:sldId id="288" r:id="rId25"/>
    <p:sldId id="296" r:id="rId26"/>
    <p:sldId id="289" r:id="rId27"/>
    <p:sldId id="297" r:id="rId28"/>
    <p:sldId id="290" r:id="rId29"/>
    <p:sldId id="298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A2CA-B11C-487B-B1EE-AA5A84DAAB1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2831-B0A2-45C9-A260-AA165C2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nlp.apach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nlp.apache.org/cgi-bin/download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nlp.sourceforge.net/models-1.5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March 2018</a:t>
            </a:r>
          </a:p>
        </p:txBody>
      </p:sp>
    </p:spTree>
    <p:extLst>
      <p:ext uri="{BB962C8B-B14F-4D97-AF65-F5344CB8AC3E}">
        <p14:creationId xmlns:p14="http://schemas.microsoft.com/office/powerpoint/2010/main" val="409101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NER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6473" y="2799112"/>
            <a:ext cx="1856509" cy="181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 algorithm of choice</a:t>
            </a:r>
          </a:p>
          <a:p>
            <a:pPr algn="ctr"/>
            <a:r>
              <a:rPr lang="en-US" dirty="0"/>
              <a:t>(e.g. Naïve Bayes)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919018" y="1958541"/>
            <a:ext cx="1422399" cy="19304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2156" y="4165660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41417" y="3214255"/>
            <a:ext cx="725056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036606" y="4350326"/>
            <a:ext cx="102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6338" y="3519610"/>
            <a:ext cx="20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sentence</a:t>
            </a:r>
          </a:p>
        </p:txBody>
      </p:sp>
      <p:cxnSp>
        <p:nvCxnSpPr>
          <p:cNvPr id="15" name="Straight Arrow Connector 14"/>
          <p:cNvCxnSpPr>
            <a:stCxn id="4" idx="3"/>
            <a:endCxn id="13" idx="1"/>
          </p:cNvCxnSpPr>
          <p:nvPr/>
        </p:nvCxnSpPr>
        <p:spPr>
          <a:xfrm>
            <a:off x="4922982" y="3704276"/>
            <a:ext cx="44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6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NER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6473" y="2799112"/>
            <a:ext cx="1856509" cy="181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 Classifier</a:t>
            </a:r>
          </a:p>
          <a:p>
            <a:pPr algn="ctr"/>
            <a:r>
              <a:rPr lang="en-US" dirty="0"/>
              <a:t>PER Classifier</a:t>
            </a:r>
          </a:p>
          <a:p>
            <a:pPr algn="ctr"/>
            <a:r>
              <a:rPr lang="en-US" dirty="0"/>
              <a:t>LOC Classifier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919018" y="1958541"/>
            <a:ext cx="1422399" cy="19304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tagged with</a:t>
            </a:r>
          </a:p>
          <a:p>
            <a:pPr algn="ctr"/>
            <a:r>
              <a:rPr lang="en-US" dirty="0"/>
              <a:t>ORG, PER and LOC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2156" y="4165660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41417" y="3214255"/>
            <a:ext cx="725056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036606" y="4350326"/>
            <a:ext cx="102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6338" y="3519610"/>
            <a:ext cx="20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sentence</a:t>
            </a:r>
          </a:p>
        </p:txBody>
      </p:sp>
      <p:cxnSp>
        <p:nvCxnSpPr>
          <p:cNvPr id="15" name="Straight Arrow Connector 14"/>
          <p:cNvCxnSpPr>
            <a:stCxn id="4" idx="3"/>
            <a:endCxn id="13" idx="1"/>
          </p:cNvCxnSpPr>
          <p:nvPr/>
        </p:nvCxnSpPr>
        <p:spPr>
          <a:xfrm>
            <a:off x="4922982" y="3704276"/>
            <a:ext cx="44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477698" y="1524523"/>
            <a:ext cx="4391035" cy="5282273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We make it sound like the NER recognizes all possible entities in the sentence.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Actuality: </a:t>
            </a:r>
          </a:p>
          <a:p>
            <a:pPr marL="0" indent="0" algn="just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one classifier per entity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So if we wanted to tag the sentence with persons, organizations and locations, we would need a classifier for each entity type</a:t>
            </a:r>
          </a:p>
        </p:txBody>
      </p:sp>
    </p:spTree>
    <p:extLst>
      <p:ext uri="{BB962C8B-B14F-4D97-AF65-F5344CB8AC3E}">
        <p14:creationId xmlns:p14="http://schemas.microsoft.com/office/powerpoint/2010/main" val="283936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Commonly used:</a:t>
                </a:r>
              </a:p>
              <a:p>
                <a:pPr lvl="1"/>
                <a:r>
                  <a:rPr lang="en-US" dirty="0"/>
                  <a:t>Sequence prediction algorithms:</a:t>
                </a:r>
              </a:p>
              <a:p>
                <a:pPr lvl="2"/>
                <a:r>
                  <a:rPr lang="en-US" dirty="0"/>
                  <a:t>Conditional Random Fields</a:t>
                </a:r>
              </a:p>
              <a:p>
                <a:pPr lvl="2"/>
                <a:r>
                  <a:rPr lang="en-US" dirty="0"/>
                  <a:t>HMM (remember your POS tagger from Programming Assignment #3)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𝐸𝑠𝑡𝑖𝑚𝑎𝑡𝑖𝑛𝑔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where: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𝑦𝑜𝑢𝑟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𝑁𝐸𝑅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22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45933" cy="4351338"/>
          </a:xfrm>
        </p:spPr>
        <p:txBody>
          <a:bodyPr/>
          <a:lstStyle/>
          <a:p>
            <a:r>
              <a:rPr lang="en-US" dirty="0"/>
              <a:t>Orthographic</a:t>
            </a:r>
          </a:p>
          <a:p>
            <a:r>
              <a:rPr lang="en-US" dirty="0"/>
              <a:t>Morphological</a:t>
            </a:r>
          </a:p>
          <a:p>
            <a:r>
              <a:rPr lang="en-US" dirty="0"/>
              <a:t>Lexical</a:t>
            </a:r>
          </a:p>
          <a:p>
            <a:r>
              <a:rPr lang="en-US" dirty="0"/>
              <a:t>Syntactic</a:t>
            </a:r>
          </a:p>
          <a:p>
            <a:r>
              <a:rPr lang="en-US" dirty="0"/>
              <a:t>Semantic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capital letter</a:t>
            </a:r>
          </a:p>
          <a:p>
            <a:r>
              <a:rPr lang="en-US" dirty="0"/>
              <a:t>all capital letters</a:t>
            </a:r>
          </a:p>
          <a:p>
            <a:r>
              <a:rPr lang="en-US" dirty="0"/>
              <a:t>roman number</a:t>
            </a:r>
          </a:p>
          <a:p>
            <a:r>
              <a:rPr lang="en-US" dirty="0"/>
              <a:t>acronym</a:t>
            </a:r>
          </a:p>
          <a:p>
            <a:r>
              <a:rPr lang="en-US" dirty="0"/>
              <a:t>single character</a:t>
            </a:r>
          </a:p>
          <a:p>
            <a:r>
              <a:rPr lang="en-US" dirty="0"/>
              <a:t>all digits</a:t>
            </a:r>
          </a:p>
          <a:p>
            <a:r>
              <a:rPr lang="en-US" dirty="0"/>
              <a:t>contains digits</a:t>
            </a:r>
          </a:p>
          <a:p>
            <a:r>
              <a:rPr lang="en-US" dirty="0"/>
              <a:t>contains hyphen </a:t>
            </a:r>
          </a:p>
          <a:p>
            <a:r>
              <a:rPr lang="en-US" dirty="0"/>
              <a:t>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have capital letter</a:t>
            </a:r>
          </a:p>
          <a:p>
            <a:pPr lvl="1"/>
            <a:r>
              <a:rPr lang="en-US" dirty="0" smtClean="0"/>
              <a:t>Not when on twitter but more for news articles</a:t>
            </a:r>
          </a:p>
        </p:txBody>
      </p:sp>
    </p:spTree>
    <p:extLst>
      <p:ext uri="{BB962C8B-B14F-4D97-AF65-F5344CB8AC3E}">
        <p14:creationId xmlns:p14="http://schemas.microsoft.com/office/powerpoint/2010/main" val="228442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suffix</a:t>
            </a:r>
          </a:p>
          <a:p>
            <a:r>
              <a:rPr lang="en-US" dirty="0"/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25977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Chemicals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9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word</a:t>
            </a:r>
          </a:p>
          <a:p>
            <a:r>
              <a:rPr lang="en-US" dirty="0"/>
              <a:t>contextual</a:t>
            </a:r>
          </a:p>
          <a:p>
            <a:pPr lvl="1"/>
            <a:r>
              <a:rPr lang="en-US" dirty="0"/>
              <a:t>words surrounding the current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8611" y="544652"/>
            <a:ext cx="2537874" cy="563231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Words		Label</a:t>
            </a:r>
          </a:p>
          <a:p>
            <a:r>
              <a:rPr lang="en-US" dirty="0"/>
              <a:t>American		Borg</a:t>
            </a:r>
          </a:p>
          <a:p>
            <a:r>
              <a:rPr lang="en-US" dirty="0"/>
              <a:t>Airlines		</a:t>
            </a:r>
            <a:r>
              <a:rPr lang="en-US" dirty="0" err="1"/>
              <a:t>Iorg</a:t>
            </a:r>
            <a:endParaRPr lang="en-US" dirty="0"/>
          </a:p>
          <a:p>
            <a:r>
              <a:rPr lang="en-US" dirty="0"/>
              <a:t>,		O</a:t>
            </a:r>
          </a:p>
          <a:p>
            <a:r>
              <a:rPr lang="en-US" dirty="0"/>
              <a:t>a		O</a:t>
            </a:r>
          </a:p>
          <a:p>
            <a:r>
              <a:rPr lang="en-US" dirty="0"/>
              <a:t>unit		O</a:t>
            </a:r>
          </a:p>
          <a:p>
            <a:r>
              <a:rPr lang="en-US" dirty="0"/>
              <a:t>of		O</a:t>
            </a:r>
          </a:p>
          <a:p>
            <a:r>
              <a:rPr lang="en-US" dirty="0"/>
              <a:t>AMR		Borg</a:t>
            </a:r>
          </a:p>
          <a:p>
            <a:r>
              <a:rPr lang="en-US" dirty="0"/>
              <a:t>Corp.		</a:t>
            </a:r>
            <a:r>
              <a:rPr lang="en-US" dirty="0" err="1"/>
              <a:t>Iorg</a:t>
            </a:r>
            <a:endParaRPr lang="en-US" dirty="0"/>
          </a:p>
          <a:p>
            <a:r>
              <a:rPr lang="en-US" dirty="0"/>
              <a:t>,		O</a:t>
            </a:r>
          </a:p>
          <a:p>
            <a:r>
              <a:rPr lang="en-US" dirty="0"/>
              <a:t>immediately	O</a:t>
            </a:r>
          </a:p>
          <a:p>
            <a:r>
              <a:rPr lang="en-US" dirty="0"/>
              <a:t>matched		O</a:t>
            </a:r>
          </a:p>
          <a:p>
            <a:r>
              <a:rPr lang="en-US" dirty="0"/>
              <a:t>the		O</a:t>
            </a:r>
          </a:p>
          <a:p>
            <a:r>
              <a:rPr lang="en-US" dirty="0"/>
              <a:t>move		O</a:t>
            </a:r>
          </a:p>
          <a:p>
            <a:r>
              <a:rPr lang="en-US" dirty="0"/>
              <a:t>,		O</a:t>
            </a:r>
          </a:p>
          <a:p>
            <a:r>
              <a:rPr lang="en-US" dirty="0"/>
              <a:t>spokesman	O</a:t>
            </a:r>
          </a:p>
          <a:p>
            <a:r>
              <a:rPr lang="en-US" dirty="0"/>
              <a:t>Tim		</a:t>
            </a:r>
            <a:r>
              <a:rPr lang="en-US" dirty="0" err="1"/>
              <a:t>Bper</a:t>
            </a:r>
            <a:endParaRPr lang="en-US" dirty="0"/>
          </a:p>
          <a:p>
            <a:r>
              <a:rPr lang="en-US" dirty="0"/>
              <a:t>Wagner		</a:t>
            </a:r>
            <a:r>
              <a:rPr lang="en-US" dirty="0" err="1"/>
              <a:t>Iper</a:t>
            </a:r>
            <a:endParaRPr lang="en-US" dirty="0"/>
          </a:p>
          <a:p>
            <a:r>
              <a:rPr lang="en-US" dirty="0"/>
              <a:t>said		O</a:t>
            </a:r>
          </a:p>
          <a:p>
            <a:r>
              <a:rPr lang="en-US" dirty="0"/>
              <a:t>.		O</a:t>
            </a:r>
          </a:p>
        </p:txBody>
      </p:sp>
    </p:spTree>
    <p:extLst>
      <p:ext uri="{BB962C8B-B14F-4D97-AF65-F5344CB8AC3E}">
        <p14:creationId xmlns:p14="http://schemas.microsoft.com/office/powerpoint/2010/main" val="303208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provide additional information </a:t>
            </a:r>
          </a:p>
          <a:p>
            <a:pPr lvl="1"/>
            <a:r>
              <a:rPr lang="en-US" dirty="0" err="1" smtClean="0"/>
              <a:t>Jfk</a:t>
            </a:r>
            <a:r>
              <a:rPr lang="en-US" dirty="0" smtClean="0"/>
              <a:t> – person or airport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2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181"/>
            <a:ext cx="10515600" cy="4351338"/>
          </a:xfrm>
        </p:spPr>
        <p:txBody>
          <a:bodyPr/>
          <a:lstStyle/>
          <a:p>
            <a:r>
              <a:rPr lang="en-US" dirty="0"/>
              <a:t>anything that can be referred to with a proper name</a:t>
            </a:r>
          </a:p>
          <a:p>
            <a:endParaRPr lang="en-US" dirty="0"/>
          </a:p>
          <a:p>
            <a:pPr lvl="1"/>
            <a:r>
              <a:rPr lang="en-US" dirty="0"/>
              <a:t>People (PER): 			Individuals, fiction characters, …</a:t>
            </a:r>
          </a:p>
          <a:p>
            <a:pPr lvl="1"/>
            <a:r>
              <a:rPr lang="en-US" dirty="0"/>
              <a:t>Organization (ORG): 		Companies, Agencies, …</a:t>
            </a:r>
          </a:p>
          <a:p>
            <a:pPr lvl="1"/>
            <a:r>
              <a:rPr lang="en-US" dirty="0"/>
              <a:t>Location (LOC): 			Physical extents, mountain ranges, seas, ….</a:t>
            </a:r>
          </a:p>
          <a:p>
            <a:pPr lvl="1"/>
            <a:r>
              <a:rPr lang="en-US" dirty="0"/>
              <a:t>Geo-political entity (GPE): 	Countries, states, … </a:t>
            </a:r>
          </a:p>
          <a:p>
            <a:pPr lvl="1"/>
            <a:r>
              <a:rPr lang="en-US" dirty="0"/>
              <a:t>Facility (FAC): 			Bridges, airports, buildings</a:t>
            </a:r>
          </a:p>
          <a:p>
            <a:pPr lvl="1"/>
            <a:r>
              <a:rPr lang="en-US" dirty="0"/>
              <a:t>Vehicles (VEH):	 		Planes, trains and automobiles</a:t>
            </a:r>
          </a:p>
        </p:txBody>
      </p:sp>
      <p:pic>
        <p:nvPicPr>
          <p:cNvPr id="1030" name="Picture 6" descr="http://ecx.images-amazon.com/images/I/514W57HHQ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943" y="3910759"/>
            <a:ext cx="1965202" cy="27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27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words POS</a:t>
            </a:r>
          </a:p>
          <a:p>
            <a:r>
              <a:rPr lang="en-US" dirty="0"/>
              <a:t>Contextual</a:t>
            </a:r>
          </a:p>
          <a:p>
            <a:pPr lvl="1"/>
            <a:r>
              <a:rPr lang="en-US" dirty="0"/>
              <a:t>POS of surrounding word</a:t>
            </a:r>
          </a:p>
          <a:p>
            <a:pPr lvl="1"/>
            <a:r>
              <a:rPr lang="en-US" dirty="0"/>
              <a:t>Patterns: </a:t>
            </a:r>
          </a:p>
          <a:p>
            <a:pPr lvl="2"/>
            <a:r>
              <a:rPr lang="en-US" dirty="0"/>
              <a:t>DET NN </a:t>
            </a:r>
            <a:r>
              <a:rPr lang="en-US" dirty="0" err="1"/>
              <a:t>NN</a:t>
            </a:r>
            <a:endParaRPr lang="en-US" dirty="0"/>
          </a:p>
          <a:p>
            <a:pPr lvl="1"/>
            <a:r>
              <a:rPr lang="en-US" dirty="0"/>
              <a:t>Part of a term</a:t>
            </a:r>
          </a:p>
        </p:txBody>
      </p:sp>
    </p:spTree>
    <p:extLst>
      <p:ext uri="{BB962C8B-B14F-4D97-AF65-F5344CB8AC3E}">
        <p14:creationId xmlns:p14="http://schemas.microsoft.com/office/powerpoint/2010/main" val="367565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see Verb its not a person/etc.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words</a:t>
            </a:r>
          </a:p>
          <a:p>
            <a:pPr lvl="1"/>
            <a:r>
              <a:rPr lang="en-US" dirty="0"/>
              <a:t>concept from a taxonomy (e.g. WordNet)</a:t>
            </a:r>
          </a:p>
          <a:p>
            <a:pPr lvl="1"/>
            <a:r>
              <a:rPr lang="en-US" dirty="0"/>
              <a:t>semantic group or type</a:t>
            </a:r>
          </a:p>
          <a:p>
            <a:pPr lvl="1"/>
            <a:endParaRPr lang="en-US" dirty="0"/>
          </a:p>
          <a:p>
            <a:r>
              <a:rPr lang="en-US" dirty="0"/>
              <a:t>Contextual</a:t>
            </a:r>
          </a:p>
          <a:p>
            <a:pPr lvl="1"/>
            <a:r>
              <a:rPr lang="en-US" dirty="0"/>
              <a:t>surrounding words semantic group or concept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Predications</a:t>
            </a:r>
          </a:p>
          <a:p>
            <a:pPr lvl="1"/>
            <a:r>
              <a:rPr lang="en-US" dirty="0"/>
              <a:t>the tag predicated of the previous word in the current classification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74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0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Trigger words</a:t>
            </a:r>
          </a:p>
          <a:p>
            <a:pPr lvl="1"/>
            <a:r>
              <a:rPr lang="en-US" dirty="0"/>
              <a:t>for person (Mr., Mrs., Dr.)</a:t>
            </a:r>
          </a:p>
          <a:p>
            <a:pPr lvl="1"/>
            <a:r>
              <a:rPr lang="en-US" dirty="0"/>
              <a:t>for location (city, street, avenue)</a:t>
            </a:r>
          </a:p>
          <a:p>
            <a:pPr lvl="1"/>
            <a:r>
              <a:rPr lang="en-US" dirty="0"/>
              <a:t>for organizations (</a:t>
            </a:r>
            <a:r>
              <a:rPr lang="en-US" dirty="0" err="1"/>
              <a:t>Inc</a:t>
            </a:r>
            <a:r>
              <a:rPr lang="en-US" dirty="0"/>
              <a:t>, Co., Ltd.)</a:t>
            </a:r>
          </a:p>
          <a:p>
            <a:pPr lvl="1"/>
            <a:endParaRPr lang="en-US" dirty="0"/>
          </a:p>
          <a:p>
            <a:r>
              <a:rPr lang="en-US" dirty="0"/>
              <a:t>Gazetteers</a:t>
            </a:r>
          </a:p>
          <a:p>
            <a:pPr lvl="1"/>
            <a:r>
              <a:rPr lang="en-US" dirty="0"/>
              <a:t>names of cities, countries, villages, streets</a:t>
            </a:r>
          </a:p>
          <a:p>
            <a:pPr lvl="1"/>
            <a:r>
              <a:rPr lang="en-US" dirty="0"/>
              <a:t>names of organizations and companies</a:t>
            </a:r>
          </a:p>
          <a:p>
            <a:pPr lvl="1"/>
            <a:r>
              <a:rPr lang="en-US" dirty="0"/>
              <a:t>census</a:t>
            </a:r>
          </a:p>
          <a:p>
            <a:pPr lvl="2"/>
            <a:r>
              <a:rPr lang="en-US" dirty="0"/>
              <a:t>people’s first names</a:t>
            </a:r>
          </a:p>
          <a:p>
            <a:pPr lvl="2"/>
            <a:r>
              <a:rPr lang="en-US" dirty="0"/>
              <a:t>people’s last names</a:t>
            </a:r>
          </a:p>
        </p:txBody>
      </p:sp>
    </p:spTree>
    <p:extLst>
      <p:ext uri="{BB962C8B-B14F-4D97-AF65-F5344CB8AC3E}">
        <p14:creationId xmlns:p14="http://schemas.microsoft.com/office/powerpoint/2010/main" val="1493141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Gazeteers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</a:t>
            </a:r>
            <a:r>
              <a:rPr lang="en-US" dirty="0" err="1"/>
              <a:t>Gazeteers</a:t>
            </a:r>
            <a:r>
              <a:rPr lang="en-US" dirty="0"/>
              <a:t> come from:</a:t>
            </a:r>
          </a:p>
          <a:p>
            <a:pPr lvl="1"/>
            <a:r>
              <a:rPr lang="en-US" dirty="0"/>
              <a:t>Previously: </a:t>
            </a:r>
          </a:p>
          <a:p>
            <a:pPr lvl="2"/>
            <a:r>
              <a:rPr lang="en-US" dirty="0"/>
              <a:t>Census data</a:t>
            </a:r>
          </a:p>
          <a:p>
            <a:pPr lvl="2"/>
            <a:r>
              <a:rPr lang="en-US" dirty="0"/>
              <a:t>Lists of companies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Also: Wikipedia </a:t>
            </a:r>
          </a:p>
          <a:p>
            <a:pPr lvl="2"/>
            <a:r>
              <a:rPr lang="en-US" dirty="0"/>
              <a:t>Artwork: novels, books, paintings, operas, plays</a:t>
            </a:r>
          </a:p>
          <a:p>
            <a:pPr lvl="2"/>
            <a:r>
              <a:rPr lang="en-US" dirty="0"/>
              <a:t>Named Objects: aircraft tanks, rifles, weapons</a:t>
            </a:r>
          </a:p>
          <a:p>
            <a:pPr lvl="2"/>
            <a:r>
              <a:rPr lang="en-US" dirty="0"/>
              <a:t>Events: playoffs, championships, races</a:t>
            </a:r>
          </a:p>
        </p:txBody>
      </p:sp>
    </p:spTree>
    <p:extLst>
      <p:ext uri="{BB962C8B-B14F-4D97-AF65-F5344CB8AC3E}">
        <p14:creationId xmlns:p14="http://schemas.microsoft.com/office/powerpoint/2010/main" val="286560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59F-4D63-498D-B8F9-61F7771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why this would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741-79D9-4B56-AE8F-094C2A0A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NER: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Turing</a:t>
            </a:r>
            <a:r>
              <a:rPr lang="en-US" dirty="0"/>
              <a:t> is often considered to be the father of modern computer science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/>
              <a:t>NER: identifying </a:t>
            </a:r>
            <a:r>
              <a:rPr lang="en-US" i="1" dirty="0"/>
              <a:t>Turing</a:t>
            </a:r>
            <a:r>
              <a:rPr lang="en-US" dirty="0"/>
              <a:t> is a Person (PER)</a:t>
            </a:r>
          </a:p>
        </p:txBody>
      </p:sp>
    </p:spTree>
    <p:extLst>
      <p:ext uri="{BB962C8B-B14F-4D97-AF65-F5344CB8AC3E}">
        <p14:creationId xmlns:p14="http://schemas.microsoft.com/office/powerpoint/2010/main" val="4106189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https://opennlp.apache.org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NameFinder</a:t>
            </a:r>
            <a:r>
              <a:rPr lang="en-US" dirty="0"/>
              <a:t> module (</a:t>
            </a:r>
            <a:r>
              <a:rPr lang="en-US" dirty="0" err="1"/>
              <a:t>OpenNLP</a:t>
            </a:r>
            <a:r>
              <a:rPr lang="en-US" dirty="0"/>
              <a:t> NER)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https://opennlp.apache.org/docs/1.8.4/manual/opennlp.html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8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and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Fully extendable</a:t>
            </a:r>
          </a:p>
          <a:p>
            <a:pPr lvl="2"/>
            <a:r>
              <a:rPr lang="en-US" dirty="0"/>
              <a:t>use new training</a:t>
            </a:r>
          </a:p>
          <a:p>
            <a:pPr lvl="2"/>
            <a:r>
              <a:rPr lang="en-US" dirty="0"/>
              <a:t>extend features</a:t>
            </a:r>
          </a:p>
        </p:txBody>
      </p:sp>
    </p:spTree>
    <p:extLst>
      <p:ext uri="{BB962C8B-B14F-4D97-AF65-F5344CB8AC3E}">
        <p14:creationId xmlns:p14="http://schemas.microsoft.com/office/powerpoint/2010/main" val="876947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https://opennlp.apache.org/cgi-bin/download.cgi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27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OpenNLP</a:t>
            </a:r>
            <a:r>
              <a:rPr lang="en-US" dirty="0"/>
              <a:t> NER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http://opennlp.sourceforge.net/models-1.5/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person: en-</a:t>
            </a:r>
            <a:r>
              <a:rPr lang="en-US" dirty="0" err="1"/>
              <a:t>ner</a:t>
            </a:r>
            <a:r>
              <a:rPr lang="en-US" dirty="0"/>
              <a:t>-</a:t>
            </a:r>
            <a:r>
              <a:rPr lang="en-US" dirty="0" err="1"/>
              <a:t>person.bin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organization: en-</a:t>
            </a:r>
            <a:r>
              <a:rPr lang="en-US" dirty="0" err="1"/>
              <a:t>ner</a:t>
            </a:r>
            <a:r>
              <a:rPr lang="en-US" dirty="0"/>
              <a:t>-</a:t>
            </a:r>
            <a:r>
              <a:rPr lang="en-US" dirty="0" err="1"/>
              <a:t>organization.bin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location: en-</a:t>
            </a:r>
            <a:r>
              <a:rPr lang="en-US" dirty="0" err="1"/>
              <a:t>ner</a:t>
            </a:r>
            <a:r>
              <a:rPr lang="en-US" dirty="0"/>
              <a:t>-</a:t>
            </a:r>
            <a:r>
              <a:rPr lang="en-US" dirty="0" err="1"/>
              <a:t>location.bin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Developed using the </a:t>
            </a:r>
            <a:r>
              <a:rPr lang="en-US" dirty="0" err="1"/>
              <a:t>CoNLL</a:t>
            </a:r>
            <a:r>
              <a:rPr lang="en-US" dirty="0"/>
              <a:t> 2003 shared task data. Subset of the Reuters 1996 news corpus annotated with four entity types (PER, ORG, LOC, MISC).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4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NameFinder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$ ./</a:t>
            </a:r>
            <a:r>
              <a:rPr lang="en-US" dirty="0" err="1"/>
              <a:t>opennlp</a:t>
            </a:r>
            <a:r>
              <a:rPr lang="en-US" dirty="0"/>
              <a:t> </a:t>
            </a:r>
            <a:r>
              <a:rPr lang="en-US" dirty="0" err="1"/>
              <a:t>TokenNameFinder</a:t>
            </a:r>
            <a:r>
              <a:rPr lang="en-US" dirty="0"/>
              <a:t> en-</a:t>
            </a:r>
            <a:r>
              <a:rPr lang="en-US" dirty="0" err="1"/>
              <a:t>ner</a:t>
            </a:r>
            <a:r>
              <a:rPr lang="en-US" dirty="0"/>
              <a:t>-</a:t>
            </a:r>
            <a:r>
              <a:rPr lang="en-US" dirty="0" err="1"/>
              <a:t>person.bin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copy and paste the example sentences into the STDIN: </a:t>
            </a:r>
          </a:p>
          <a:p>
            <a:pPr marL="0" indent="0" algn="ctr">
              <a:buNone/>
            </a:pPr>
            <a:endParaRPr lang="en-US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dirty="0"/>
              <a:t>Pierre </a:t>
            </a:r>
            <a:r>
              <a:rPr lang="en-US" dirty="0" err="1"/>
              <a:t>Vinken</a:t>
            </a:r>
            <a:r>
              <a:rPr lang="en-US" dirty="0"/>
              <a:t> , 61 years old , will join the board as a nonexecutive director Nov. 29 .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en-US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dirty="0" err="1"/>
              <a:t>Mr</a:t>
            </a:r>
            <a:r>
              <a:rPr lang="en-US" dirty="0"/>
              <a:t> . </a:t>
            </a:r>
            <a:r>
              <a:rPr lang="en-US" dirty="0" err="1"/>
              <a:t>Vinken</a:t>
            </a:r>
            <a:r>
              <a:rPr lang="en-US" dirty="0"/>
              <a:t> is chairman of Elsevier N.V. , the Dutch publishing group . 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en-US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dirty="0"/>
              <a:t>Rudolph Agnew , 55 years old and former chairman of Consolidated Gold Fields PLC , was named  a director of this British industrial conglomerate 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73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9691" cy="1325563"/>
          </a:xfrm>
        </p:spPr>
        <p:txBody>
          <a:bodyPr/>
          <a:lstStyle/>
          <a:p>
            <a:r>
              <a:rPr lang="en-US" dirty="0" err="1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Notice: </a:t>
            </a:r>
          </a:p>
          <a:p>
            <a:pPr marL="457200" lvl="1" indent="0">
              <a:buNone/>
            </a:pPr>
            <a:r>
              <a:rPr lang="en-US" dirty="0" err="1"/>
              <a:t>NameFinder</a:t>
            </a:r>
            <a:r>
              <a:rPr lang="en-US" dirty="0"/>
              <a:t> requires the sentence to be split into individual tokens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Pierre </a:t>
            </a:r>
            <a:r>
              <a:rPr lang="en-US" dirty="0" err="1"/>
              <a:t>Vinken</a:t>
            </a:r>
            <a:r>
              <a:rPr lang="en-US" dirty="0"/>
              <a:t> , 61 years old , will join the board as a nonexecutive director Nov. 29 . 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 err="1"/>
              <a:t>Mr</a:t>
            </a:r>
            <a:r>
              <a:rPr lang="en-US" dirty="0"/>
              <a:t> . </a:t>
            </a:r>
            <a:r>
              <a:rPr lang="en-US" dirty="0" err="1"/>
              <a:t>Vinken</a:t>
            </a:r>
            <a:r>
              <a:rPr lang="en-US" dirty="0"/>
              <a:t> is chairman of Elsevier N.V. , the Dutch publishing group 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Rudolph Agnew , 55 years old and former chairman of Consolidated Gold Fields PLC , was named  a director of this British industrial conglomerate .</a:t>
            </a:r>
          </a:p>
        </p:txBody>
      </p:sp>
    </p:spTree>
    <p:extLst>
      <p:ext uri="{BB962C8B-B14F-4D97-AF65-F5344CB8AC3E}">
        <p14:creationId xmlns:p14="http://schemas.microsoft.com/office/powerpoint/2010/main" val="3717227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Tokenzier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OpenNLP</a:t>
            </a:r>
            <a:r>
              <a:rPr lang="en-US" dirty="0"/>
              <a:t> has a tokenizer: </a:t>
            </a:r>
            <a:r>
              <a:rPr lang="en-US" dirty="0" err="1"/>
              <a:t>TokenizerME</a:t>
            </a:r>
            <a:endParaRPr lang="en-US" dirty="0"/>
          </a:p>
          <a:p>
            <a:r>
              <a:rPr lang="en-US" dirty="0"/>
              <a:t>Download: en-</a:t>
            </a:r>
            <a:r>
              <a:rPr lang="en-US" dirty="0" err="1"/>
              <a:t>token.bin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./</a:t>
            </a:r>
            <a:r>
              <a:rPr lang="en-US" dirty="0" err="1"/>
              <a:t>opennlp</a:t>
            </a:r>
            <a:r>
              <a:rPr lang="en-US" dirty="0"/>
              <a:t> </a:t>
            </a:r>
            <a:r>
              <a:rPr lang="en-US" dirty="0" err="1"/>
              <a:t>TokenizerME</a:t>
            </a:r>
            <a:r>
              <a:rPr lang="en-US" dirty="0"/>
              <a:t> en-</a:t>
            </a:r>
            <a:r>
              <a:rPr lang="en-US" dirty="0" err="1"/>
              <a:t>token.bin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Pierre </a:t>
            </a:r>
            <a:r>
              <a:rPr lang="en-US" dirty="0" err="1"/>
              <a:t>Vinken</a:t>
            </a:r>
            <a:r>
              <a:rPr lang="en-US" dirty="0"/>
              <a:t>, 61 years old, will join the board as a nonexecutive director Nov. 29.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Mr. </a:t>
            </a:r>
            <a:r>
              <a:rPr lang="en-US" dirty="0" err="1"/>
              <a:t>Vinken</a:t>
            </a:r>
            <a:r>
              <a:rPr lang="en-US" dirty="0"/>
              <a:t> is chairman of Elsevier N.V., the Dutch publishing group.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Rudolph Agnew, 55 years old and former chairman of Consolidated Gold Fields PLC, was named a director of this British industrial conglomerate.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56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Splitter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OpenNLP</a:t>
            </a:r>
            <a:r>
              <a:rPr lang="en-US" dirty="0"/>
              <a:t> has a sentence splitter: </a:t>
            </a:r>
            <a:r>
              <a:rPr lang="en-US" dirty="0" err="1"/>
              <a:t>SentenceDetector</a:t>
            </a:r>
            <a:endParaRPr lang="en-US" dirty="0"/>
          </a:p>
          <a:p>
            <a:r>
              <a:rPr lang="en-US" dirty="0"/>
              <a:t>Download: en-</a:t>
            </a:r>
            <a:r>
              <a:rPr lang="en-US" dirty="0" err="1"/>
              <a:t>sent.bin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./</a:t>
            </a:r>
            <a:r>
              <a:rPr lang="en-US" dirty="0" err="1"/>
              <a:t>opennlp</a:t>
            </a:r>
            <a:r>
              <a:rPr lang="en-US" dirty="0"/>
              <a:t> </a:t>
            </a:r>
            <a:r>
              <a:rPr lang="en-US" dirty="0" err="1"/>
              <a:t>SentenceDetector</a:t>
            </a:r>
            <a:r>
              <a:rPr lang="en-US" dirty="0"/>
              <a:t> en-</a:t>
            </a:r>
            <a:r>
              <a:rPr lang="en-US" dirty="0" err="1"/>
              <a:t>sent.bin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Pierre </a:t>
            </a:r>
            <a:r>
              <a:rPr lang="en-US" dirty="0" err="1"/>
              <a:t>Vinken</a:t>
            </a:r>
            <a:r>
              <a:rPr lang="en-US" dirty="0"/>
              <a:t>, 61 years old, will join the board as a nonexecutive director Nov. 29. Mr. </a:t>
            </a:r>
            <a:r>
              <a:rPr lang="en-US" dirty="0" err="1"/>
              <a:t>Vinken</a:t>
            </a:r>
            <a:r>
              <a:rPr lang="en-US" dirty="0"/>
              <a:t> is chairman of Elsevier N.V., the Dutch publishing group. Rudolph Agnew, 55 years old and former chairman of Consolidated Gold Fields PLC, was named a director of this British industrial conglomerate.</a:t>
            </a:r>
          </a:p>
        </p:txBody>
      </p:sp>
    </p:spTree>
    <p:extLst>
      <p:ext uri="{BB962C8B-B14F-4D97-AF65-F5344CB8AC3E}">
        <p14:creationId xmlns:p14="http://schemas.microsoft.com/office/powerpoint/2010/main" val="3006451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two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885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./</a:t>
            </a:r>
            <a:r>
              <a:rPr lang="en-US" dirty="0" err="1"/>
              <a:t>opennlp</a:t>
            </a:r>
            <a:r>
              <a:rPr lang="en-US" dirty="0"/>
              <a:t> </a:t>
            </a:r>
            <a:r>
              <a:rPr lang="en-US" dirty="0" err="1"/>
              <a:t>TokenizerME</a:t>
            </a:r>
            <a:r>
              <a:rPr lang="en-US" dirty="0"/>
              <a:t> en-</a:t>
            </a:r>
            <a:r>
              <a:rPr lang="en-US" dirty="0" err="1"/>
              <a:t>token.bin</a:t>
            </a:r>
            <a:r>
              <a:rPr lang="en-US" dirty="0"/>
              <a:t> &lt; input.txt | </a:t>
            </a:r>
          </a:p>
          <a:p>
            <a:pPr marL="0" indent="0" algn="ctr">
              <a:buNone/>
            </a:pPr>
            <a:r>
              <a:rPr lang="en-US" dirty="0"/>
              <a:t>./</a:t>
            </a:r>
            <a:r>
              <a:rPr lang="en-US" dirty="0" err="1"/>
              <a:t>opennlp</a:t>
            </a:r>
            <a:r>
              <a:rPr lang="en-US" dirty="0"/>
              <a:t> </a:t>
            </a:r>
            <a:r>
              <a:rPr lang="en-US" dirty="0" err="1"/>
              <a:t>TokenNameFinder</a:t>
            </a:r>
            <a:r>
              <a:rPr lang="en-US" dirty="0"/>
              <a:t> en-</a:t>
            </a:r>
            <a:r>
              <a:rPr lang="en-US" dirty="0" err="1"/>
              <a:t>ner</a:t>
            </a:r>
            <a:r>
              <a:rPr lang="en-US" dirty="0"/>
              <a:t>-</a:t>
            </a:r>
            <a:r>
              <a:rPr lang="en-US" dirty="0" err="1"/>
              <a:t>person.bin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where input.txt contains your sentence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the: person, location and organization</a:t>
            </a:r>
          </a:p>
          <a:p>
            <a:endParaRPr lang="en-US" dirty="0"/>
          </a:p>
          <a:p>
            <a:r>
              <a:rPr lang="en-US" dirty="0"/>
              <a:t>specialized applications:</a:t>
            </a:r>
          </a:p>
          <a:p>
            <a:pPr lvl="1"/>
            <a:r>
              <a:rPr lang="en-US" dirty="0"/>
              <a:t>weapons</a:t>
            </a:r>
          </a:p>
          <a:p>
            <a:pPr lvl="1"/>
            <a:r>
              <a:rPr lang="en-US" dirty="0" err="1"/>
              <a:t>nano</a:t>
            </a:r>
            <a:r>
              <a:rPr lang="en-US" dirty="0"/>
              <a:t>-particle characteristics</a:t>
            </a:r>
          </a:p>
          <a:p>
            <a:pPr lvl="1"/>
            <a:r>
              <a:rPr lang="en-US" dirty="0"/>
              <a:t>works of art</a:t>
            </a:r>
          </a:p>
          <a:p>
            <a:pPr lvl="1"/>
            <a:r>
              <a:rPr lang="en-US" dirty="0"/>
              <a:t>proteins</a:t>
            </a:r>
          </a:p>
          <a:p>
            <a:pPr lvl="1"/>
            <a:r>
              <a:rPr lang="en-US" dirty="0"/>
              <a:t>genes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6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 of NER is commonly extended to include things that are not entities per 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Temporal expressions</a:t>
            </a:r>
          </a:p>
          <a:p>
            <a:pPr lvl="2"/>
            <a:r>
              <a:rPr lang="en-US" dirty="0"/>
              <a:t>dates, times, named events</a:t>
            </a:r>
          </a:p>
          <a:p>
            <a:pPr lvl="1"/>
            <a:r>
              <a:rPr lang="en-US" dirty="0"/>
              <a:t>Numerical expressions</a:t>
            </a:r>
          </a:p>
          <a:p>
            <a:pPr lvl="2"/>
            <a:r>
              <a:rPr lang="en-US" dirty="0"/>
              <a:t>Measurements, prices, counts</a:t>
            </a:r>
          </a:p>
        </p:txBody>
      </p:sp>
    </p:spTree>
    <p:extLst>
      <p:ext uri="{BB962C8B-B14F-4D97-AF65-F5344CB8AC3E}">
        <p14:creationId xmlns:p14="http://schemas.microsoft.com/office/powerpoint/2010/main" val="402724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annotated NER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Citing high fuel prices, </a:t>
            </a:r>
            <a:r>
              <a:rPr lang="en-US" dirty="0">
                <a:solidFill>
                  <a:schemeClr val="accent2"/>
                </a:solidFill>
              </a:rPr>
              <a:t>[ORG United Airlines] </a:t>
            </a:r>
            <a:r>
              <a:rPr lang="en-US" dirty="0"/>
              <a:t>said </a:t>
            </a:r>
            <a:r>
              <a:rPr lang="en-US" dirty="0">
                <a:solidFill>
                  <a:schemeClr val="accent2"/>
                </a:solidFill>
              </a:rPr>
              <a:t>[TIME Friday] </a:t>
            </a:r>
            <a:r>
              <a:rPr lang="en-US" dirty="0"/>
              <a:t>it has increased fares by </a:t>
            </a:r>
            <a:r>
              <a:rPr lang="en-US" dirty="0">
                <a:solidFill>
                  <a:schemeClr val="accent2"/>
                </a:solidFill>
              </a:rPr>
              <a:t>[MONEY $6] </a:t>
            </a:r>
            <a:r>
              <a:rPr lang="en-US" dirty="0"/>
              <a:t>per round trip on flights to some cities also served by lower cost carriers. </a:t>
            </a:r>
            <a:r>
              <a:rPr lang="en-US" dirty="0">
                <a:solidFill>
                  <a:schemeClr val="accent2"/>
                </a:solidFill>
              </a:rPr>
              <a:t>[ORG American Airlines]</a:t>
            </a:r>
            <a:r>
              <a:rPr lang="en-US" dirty="0"/>
              <a:t>, a unit of </a:t>
            </a:r>
            <a:r>
              <a:rPr lang="en-US" dirty="0">
                <a:solidFill>
                  <a:schemeClr val="accent2"/>
                </a:solidFill>
              </a:rPr>
              <a:t>[ORG AMR Corp.]</a:t>
            </a:r>
            <a:r>
              <a:rPr lang="en-US" dirty="0"/>
              <a:t>, immediately matched the move, spokesman </a:t>
            </a:r>
            <a:r>
              <a:rPr lang="en-US" dirty="0">
                <a:solidFill>
                  <a:schemeClr val="accent2"/>
                </a:solidFill>
              </a:rPr>
              <a:t>[PER Tim Wagner]</a:t>
            </a:r>
            <a:r>
              <a:rPr lang="en-US" dirty="0"/>
              <a:t> said, a unit of </a:t>
            </a:r>
            <a:r>
              <a:rPr lang="en-US" dirty="0">
                <a:solidFill>
                  <a:schemeClr val="accent2"/>
                </a:solidFill>
              </a:rPr>
              <a:t>[ORG UAL Corp.]</a:t>
            </a:r>
            <a:r>
              <a:rPr lang="en-US" dirty="0"/>
              <a:t>, said the increase took effect </a:t>
            </a:r>
            <a:r>
              <a:rPr lang="en-US" dirty="0">
                <a:solidFill>
                  <a:schemeClr val="accent2"/>
                </a:solidFill>
              </a:rPr>
              <a:t>[TIME Thursday] </a:t>
            </a:r>
            <a:r>
              <a:rPr lang="en-US" dirty="0"/>
              <a:t>and applies to most routes where it competes against discount carriers, such as </a:t>
            </a:r>
            <a:r>
              <a:rPr lang="en-US" dirty="0">
                <a:solidFill>
                  <a:schemeClr val="accent2"/>
                </a:solidFill>
              </a:rPr>
              <a:t>[LOC Chicago] </a:t>
            </a:r>
            <a:r>
              <a:rPr lang="en-US" dirty="0"/>
              <a:t>to </a:t>
            </a:r>
            <a:r>
              <a:rPr lang="en-US" dirty="0">
                <a:solidFill>
                  <a:schemeClr val="accent2"/>
                </a:solidFill>
              </a:rPr>
              <a:t>[LOC Dallas]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[LOC Denver]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[LOC San Francisco]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7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3511" cy="4351338"/>
          </a:xfrm>
        </p:spPr>
        <p:txBody>
          <a:bodyPr/>
          <a:lstStyle/>
          <a:p>
            <a:r>
              <a:rPr lang="en-US" dirty="0"/>
              <a:t>13 mentions</a:t>
            </a:r>
          </a:p>
          <a:p>
            <a:pPr lvl="1"/>
            <a:r>
              <a:rPr lang="en-US" dirty="0"/>
              <a:t>5 organizations (ORG)</a:t>
            </a:r>
          </a:p>
          <a:p>
            <a:pPr lvl="1"/>
            <a:r>
              <a:rPr lang="en-US" dirty="0"/>
              <a:t>4 locations (LOC)</a:t>
            </a:r>
          </a:p>
          <a:p>
            <a:pPr lvl="1"/>
            <a:r>
              <a:rPr lang="en-US" dirty="0"/>
              <a:t>2 times (TIME)</a:t>
            </a:r>
          </a:p>
          <a:p>
            <a:pPr lvl="1"/>
            <a:r>
              <a:rPr lang="en-US" dirty="0"/>
              <a:t>1 person (PER)</a:t>
            </a:r>
          </a:p>
          <a:p>
            <a:pPr lvl="1"/>
            <a:r>
              <a:rPr lang="en-US" dirty="0"/>
              <a:t>1 money (MONEY)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56703" y="1427273"/>
            <a:ext cx="65403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/>
              <a:t>Citing high fuel prices, </a:t>
            </a:r>
            <a:r>
              <a:rPr lang="en-US">
                <a:solidFill>
                  <a:schemeClr val="accent2"/>
                </a:solidFill>
              </a:rPr>
              <a:t>[ORG United Airlines] </a:t>
            </a:r>
            <a:r>
              <a:rPr lang="en-US"/>
              <a:t>said </a:t>
            </a:r>
            <a:r>
              <a:rPr lang="en-US">
                <a:solidFill>
                  <a:schemeClr val="accent2"/>
                </a:solidFill>
              </a:rPr>
              <a:t>[TIME Friday] </a:t>
            </a:r>
            <a:r>
              <a:rPr lang="en-US"/>
              <a:t>it has increased fares by </a:t>
            </a:r>
            <a:r>
              <a:rPr lang="en-US">
                <a:solidFill>
                  <a:schemeClr val="accent2"/>
                </a:solidFill>
              </a:rPr>
              <a:t>[MONEY $6] </a:t>
            </a:r>
            <a:r>
              <a:rPr lang="en-US"/>
              <a:t>per round trip on flights to some cities also served by lower cost carriers. </a:t>
            </a:r>
            <a:r>
              <a:rPr lang="en-US">
                <a:solidFill>
                  <a:schemeClr val="accent2"/>
                </a:solidFill>
              </a:rPr>
              <a:t>[ORG American Airlines]</a:t>
            </a:r>
            <a:r>
              <a:rPr lang="en-US"/>
              <a:t>, a unit of </a:t>
            </a:r>
            <a:r>
              <a:rPr lang="en-US">
                <a:solidFill>
                  <a:schemeClr val="accent2"/>
                </a:solidFill>
              </a:rPr>
              <a:t>[ORG AMR Corp.]</a:t>
            </a:r>
            <a:r>
              <a:rPr lang="en-US"/>
              <a:t>, immediately matched the move, spokesman </a:t>
            </a:r>
            <a:r>
              <a:rPr lang="en-US">
                <a:solidFill>
                  <a:schemeClr val="accent2"/>
                </a:solidFill>
              </a:rPr>
              <a:t>[PER Tim Wagner]</a:t>
            </a:r>
            <a:r>
              <a:rPr lang="en-US"/>
              <a:t> said, a unit of </a:t>
            </a:r>
            <a:r>
              <a:rPr lang="en-US">
                <a:solidFill>
                  <a:schemeClr val="accent2"/>
                </a:solidFill>
              </a:rPr>
              <a:t>[ORG UAL Corp.]</a:t>
            </a:r>
            <a:r>
              <a:rPr lang="en-US"/>
              <a:t>, said the increase took effect </a:t>
            </a:r>
            <a:r>
              <a:rPr lang="en-US">
                <a:solidFill>
                  <a:schemeClr val="accent2"/>
                </a:solidFill>
              </a:rPr>
              <a:t>[TIME Thursday] </a:t>
            </a:r>
            <a:r>
              <a:rPr lang="en-US"/>
              <a:t>and applies to most routes where it competes against discount carriers, such as </a:t>
            </a:r>
            <a:r>
              <a:rPr lang="en-US">
                <a:solidFill>
                  <a:schemeClr val="accent2"/>
                </a:solidFill>
              </a:rPr>
              <a:t>[LOC Chicago] </a:t>
            </a:r>
            <a:r>
              <a:rPr lang="en-US"/>
              <a:t>to </a:t>
            </a:r>
            <a:r>
              <a:rPr lang="en-US">
                <a:solidFill>
                  <a:schemeClr val="accent2"/>
                </a:solidFill>
              </a:rPr>
              <a:t>[LOC Dallas] </a:t>
            </a:r>
            <a:r>
              <a:rPr lang="en-US"/>
              <a:t>and </a:t>
            </a:r>
            <a:r>
              <a:rPr lang="en-US">
                <a:solidFill>
                  <a:schemeClr val="accent2"/>
                </a:solidFill>
              </a:rPr>
              <a:t>[LOC Denver]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[LOC San Francisco]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ambiguity</a:t>
            </a:r>
          </a:p>
          <a:p>
            <a:pPr lvl="1"/>
            <a:r>
              <a:rPr lang="en-US" dirty="0"/>
              <a:t>the mention can refer to different entities of the same type</a:t>
            </a:r>
          </a:p>
          <a:p>
            <a:pPr lvl="2"/>
            <a:r>
              <a:rPr lang="en-US" dirty="0"/>
              <a:t>JFK could refer to the former president or his son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mention can refer to more than one entity</a:t>
            </a:r>
          </a:p>
          <a:p>
            <a:pPr lvl="2"/>
            <a:r>
              <a:rPr lang="en-US" dirty="0"/>
              <a:t>JFK could be a person (PER) or an airport (LOC)</a:t>
            </a:r>
          </a:p>
        </p:txBody>
      </p:sp>
    </p:spTree>
    <p:extLst>
      <p:ext uri="{BB962C8B-B14F-4D97-AF65-F5344CB8AC3E}">
        <p14:creationId xmlns:p14="http://schemas.microsoft.com/office/powerpoint/2010/main" val="332400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 as sequence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0085" cy="4351338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Standard approach to NER: </a:t>
            </a:r>
          </a:p>
          <a:p>
            <a:pPr lvl="1"/>
            <a:r>
              <a:rPr lang="en-US" dirty="0"/>
              <a:t>word-by-word labeling task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classifiers are trained to label the tokens in a text with tags that indicate the presence of a particular kind of name entity</a:t>
            </a:r>
          </a:p>
          <a:p>
            <a:pPr lvl="1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[ORG American Airlines], a unit of [ORG AMR Corp.], immediately matched the move, spokesman [PER Time Wagner] said.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8611" y="544652"/>
            <a:ext cx="2537874" cy="563231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Words		Label</a:t>
            </a:r>
          </a:p>
          <a:p>
            <a:r>
              <a:rPr lang="en-US" dirty="0"/>
              <a:t>American		Borg</a:t>
            </a:r>
          </a:p>
          <a:p>
            <a:r>
              <a:rPr lang="en-US" dirty="0"/>
              <a:t>Airlines		</a:t>
            </a:r>
            <a:r>
              <a:rPr lang="en-US" dirty="0" err="1"/>
              <a:t>Iorg</a:t>
            </a:r>
            <a:endParaRPr lang="en-US" dirty="0"/>
          </a:p>
          <a:p>
            <a:r>
              <a:rPr lang="en-US" dirty="0"/>
              <a:t>,		O</a:t>
            </a:r>
          </a:p>
          <a:p>
            <a:r>
              <a:rPr lang="en-US" dirty="0"/>
              <a:t>a		O</a:t>
            </a:r>
          </a:p>
          <a:p>
            <a:r>
              <a:rPr lang="en-US" dirty="0"/>
              <a:t>unit		O</a:t>
            </a:r>
          </a:p>
          <a:p>
            <a:r>
              <a:rPr lang="en-US" dirty="0"/>
              <a:t>of		O</a:t>
            </a:r>
          </a:p>
          <a:p>
            <a:r>
              <a:rPr lang="en-US" dirty="0"/>
              <a:t>AMR		Borg</a:t>
            </a:r>
          </a:p>
          <a:p>
            <a:r>
              <a:rPr lang="en-US" dirty="0"/>
              <a:t>Corp.		</a:t>
            </a:r>
            <a:r>
              <a:rPr lang="en-US" dirty="0" err="1"/>
              <a:t>Iorg</a:t>
            </a:r>
            <a:endParaRPr lang="en-US" dirty="0"/>
          </a:p>
          <a:p>
            <a:r>
              <a:rPr lang="en-US" dirty="0"/>
              <a:t>,		O</a:t>
            </a:r>
          </a:p>
          <a:p>
            <a:r>
              <a:rPr lang="en-US" dirty="0"/>
              <a:t>immediately	O</a:t>
            </a:r>
          </a:p>
          <a:p>
            <a:r>
              <a:rPr lang="en-US" dirty="0"/>
              <a:t>matched		O</a:t>
            </a:r>
          </a:p>
          <a:p>
            <a:r>
              <a:rPr lang="en-US" dirty="0"/>
              <a:t>the		O</a:t>
            </a:r>
          </a:p>
          <a:p>
            <a:r>
              <a:rPr lang="en-US" dirty="0"/>
              <a:t>move		O</a:t>
            </a:r>
          </a:p>
          <a:p>
            <a:r>
              <a:rPr lang="en-US" dirty="0"/>
              <a:t>,		O</a:t>
            </a:r>
          </a:p>
          <a:p>
            <a:r>
              <a:rPr lang="en-US" dirty="0"/>
              <a:t>spokesman	O</a:t>
            </a:r>
          </a:p>
          <a:p>
            <a:r>
              <a:rPr lang="en-US" dirty="0"/>
              <a:t>Tim		</a:t>
            </a:r>
            <a:r>
              <a:rPr lang="en-US" dirty="0" err="1"/>
              <a:t>Bper</a:t>
            </a:r>
            <a:endParaRPr lang="en-US" dirty="0"/>
          </a:p>
          <a:p>
            <a:r>
              <a:rPr lang="en-US" dirty="0"/>
              <a:t>Wagner		</a:t>
            </a:r>
            <a:r>
              <a:rPr lang="en-US" dirty="0" err="1"/>
              <a:t>Iper</a:t>
            </a:r>
            <a:endParaRPr lang="en-US" dirty="0"/>
          </a:p>
          <a:p>
            <a:r>
              <a:rPr lang="en-US" dirty="0"/>
              <a:t>said		O</a:t>
            </a:r>
          </a:p>
          <a:p>
            <a:r>
              <a:rPr lang="en-US" dirty="0"/>
              <a:t>.		O</a:t>
            </a:r>
          </a:p>
        </p:txBody>
      </p:sp>
    </p:spTree>
    <p:extLst>
      <p:ext uri="{BB962C8B-B14F-4D97-AF65-F5344CB8AC3E}">
        <p14:creationId xmlns:p14="http://schemas.microsoft.com/office/powerpoint/2010/main" val="184054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1267</Words>
  <Application>Microsoft Office PowerPoint</Application>
  <PresentationFormat>Widescreen</PresentationFormat>
  <Paragraphs>284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Named Entity Recognition</vt:lpstr>
      <vt:lpstr>Named Entity</vt:lpstr>
      <vt:lpstr>Goal of NER: </vt:lpstr>
      <vt:lpstr>Generic NER</vt:lpstr>
      <vt:lpstr>Extend NER</vt:lpstr>
      <vt:lpstr>Example of annotated NER text</vt:lpstr>
      <vt:lpstr>Text contains</vt:lpstr>
      <vt:lpstr>Ambiguity in NER</vt:lpstr>
      <vt:lpstr>NER as sequence labeling</vt:lpstr>
      <vt:lpstr>Supervised learning NER System</vt:lpstr>
      <vt:lpstr>Supervised learning NER System</vt:lpstr>
      <vt:lpstr>Supervised Learning Algorithms</vt:lpstr>
      <vt:lpstr>Features</vt:lpstr>
      <vt:lpstr>Orthographic</vt:lpstr>
      <vt:lpstr>Example of why this would be useful? </vt:lpstr>
      <vt:lpstr>Morphological</vt:lpstr>
      <vt:lpstr>Example of why this would be useful? </vt:lpstr>
      <vt:lpstr>Lexical</vt:lpstr>
      <vt:lpstr>Example of why this would be useful? </vt:lpstr>
      <vt:lpstr>Syntactic</vt:lpstr>
      <vt:lpstr>Example of why this would be useful? </vt:lpstr>
      <vt:lpstr>Semantic</vt:lpstr>
      <vt:lpstr>Example of why this would be useful? </vt:lpstr>
      <vt:lpstr>Predictions</vt:lpstr>
      <vt:lpstr>Example of why this would be useful? </vt:lpstr>
      <vt:lpstr>Triggers</vt:lpstr>
      <vt:lpstr>Example of why this would be useful? </vt:lpstr>
      <vt:lpstr>Gazeteers</vt:lpstr>
      <vt:lpstr>Example of why this would be useful? </vt:lpstr>
      <vt:lpstr>Apache OpenNLP</vt:lpstr>
      <vt:lpstr>API and command line</vt:lpstr>
      <vt:lpstr>Download and install</vt:lpstr>
      <vt:lpstr>Get OpenNLP NER modules</vt:lpstr>
      <vt:lpstr>Run the NameFinder module</vt:lpstr>
      <vt:lpstr>Tokenizer</vt:lpstr>
      <vt:lpstr>Tokenzier</vt:lpstr>
      <vt:lpstr>Sentence Splitter</vt:lpstr>
      <vt:lpstr>Linking the two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</dc:title>
  <dc:creator>Bridget A Thomson-McInnes</dc:creator>
  <cp:lastModifiedBy>Aditya Vadrevu</cp:lastModifiedBy>
  <cp:revision>9</cp:revision>
  <dcterms:created xsi:type="dcterms:W3CDTF">2016-01-19T21:57:30Z</dcterms:created>
  <dcterms:modified xsi:type="dcterms:W3CDTF">2018-03-19T13:56:16Z</dcterms:modified>
</cp:coreProperties>
</file>