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369" r:id="rId3"/>
    <p:sldId id="339" r:id="rId4"/>
    <p:sldId id="257" r:id="rId5"/>
    <p:sldId id="273" r:id="rId6"/>
    <p:sldId id="259" r:id="rId7"/>
    <p:sldId id="260" r:id="rId8"/>
    <p:sldId id="274" r:id="rId9"/>
    <p:sldId id="262" r:id="rId10"/>
    <p:sldId id="264" r:id="rId11"/>
    <p:sldId id="325" r:id="rId12"/>
    <p:sldId id="326" r:id="rId13"/>
    <p:sldId id="327" r:id="rId14"/>
    <p:sldId id="332" r:id="rId15"/>
    <p:sldId id="329" r:id="rId16"/>
    <p:sldId id="330" r:id="rId17"/>
    <p:sldId id="331" r:id="rId18"/>
    <p:sldId id="276" r:id="rId19"/>
    <p:sldId id="275" r:id="rId20"/>
    <p:sldId id="320" r:id="rId21"/>
    <p:sldId id="322" r:id="rId22"/>
    <p:sldId id="265" r:id="rId23"/>
    <p:sldId id="267" r:id="rId24"/>
    <p:sldId id="266" r:id="rId25"/>
    <p:sldId id="284" r:id="rId26"/>
    <p:sldId id="269" r:id="rId27"/>
    <p:sldId id="270" r:id="rId28"/>
    <p:sldId id="363" r:id="rId29"/>
    <p:sldId id="268" r:id="rId30"/>
    <p:sldId id="342" r:id="rId31"/>
    <p:sldId id="341" r:id="rId32"/>
    <p:sldId id="277" r:id="rId33"/>
    <p:sldId id="278" r:id="rId34"/>
    <p:sldId id="343" r:id="rId35"/>
    <p:sldId id="345" r:id="rId36"/>
    <p:sldId id="346" r:id="rId37"/>
    <p:sldId id="347" r:id="rId38"/>
    <p:sldId id="348" r:id="rId39"/>
    <p:sldId id="353" r:id="rId40"/>
    <p:sldId id="371" r:id="rId41"/>
    <p:sldId id="372" r:id="rId42"/>
    <p:sldId id="373" r:id="rId43"/>
    <p:sldId id="344" r:id="rId44"/>
    <p:sldId id="358" r:id="rId45"/>
    <p:sldId id="359" r:id="rId46"/>
    <p:sldId id="280" r:id="rId47"/>
    <p:sldId id="279" r:id="rId48"/>
    <p:sldId id="282" r:id="rId49"/>
    <p:sldId id="283" r:id="rId50"/>
    <p:sldId id="287" r:id="rId51"/>
    <p:sldId id="286" r:id="rId52"/>
    <p:sldId id="285" r:id="rId53"/>
    <p:sldId id="281" r:id="rId54"/>
    <p:sldId id="360" r:id="rId55"/>
    <p:sldId id="361" r:id="rId56"/>
    <p:sldId id="288" r:id="rId57"/>
    <p:sldId id="362" r:id="rId58"/>
    <p:sldId id="289" r:id="rId59"/>
    <p:sldId id="366" r:id="rId60"/>
    <p:sldId id="290" r:id="rId61"/>
    <p:sldId id="294" r:id="rId62"/>
    <p:sldId id="295" r:id="rId63"/>
    <p:sldId id="370" r:id="rId64"/>
    <p:sldId id="367" r:id="rId65"/>
    <p:sldId id="291" r:id="rId66"/>
    <p:sldId id="368" r:id="rId67"/>
    <p:sldId id="301" r:id="rId68"/>
    <p:sldId id="299" r:id="rId69"/>
    <p:sldId id="300" r:id="rId70"/>
    <p:sldId id="296" r:id="rId71"/>
    <p:sldId id="302" r:id="rId72"/>
    <p:sldId id="297" r:id="rId73"/>
    <p:sldId id="298" r:id="rId74"/>
    <p:sldId id="303" r:id="rId75"/>
    <p:sldId id="304" r:id="rId76"/>
    <p:sldId id="306" r:id="rId77"/>
    <p:sldId id="307" r:id="rId78"/>
    <p:sldId id="308" r:id="rId79"/>
    <p:sldId id="309" r:id="rId80"/>
    <p:sldId id="310" r:id="rId81"/>
    <p:sldId id="311" r:id="rId82"/>
    <p:sldId id="323" r:id="rId83"/>
    <p:sldId id="374" r:id="rId84"/>
    <p:sldId id="380" r:id="rId85"/>
    <p:sldId id="375" r:id="rId86"/>
    <p:sldId id="377" r:id="rId87"/>
    <p:sldId id="379" r:id="rId88"/>
    <p:sldId id="334" r:id="rId89"/>
    <p:sldId id="335" r:id="rId90"/>
    <p:sldId id="336" r:id="rId91"/>
    <p:sldId id="337" r:id="rId92"/>
    <p:sldId id="338" r:id="rId93"/>
    <p:sldId id="324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B8AEF6-2D6E-4795-98CB-5D66E76F6EE7}">
          <p14:sldIdLst>
            <p14:sldId id="256"/>
            <p14:sldId id="369"/>
            <p14:sldId id="339"/>
            <p14:sldId id="257"/>
            <p14:sldId id="273"/>
            <p14:sldId id="259"/>
            <p14:sldId id="260"/>
            <p14:sldId id="274"/>
            <p14:sldId id="262"/>
            <p14:sldId id="264"/>
            <p14:sldId id="325"/>
            <p14:sldId id="326"/>
            <p14:sldId id="327"/>
            <p14:sldId id="332"/>
            <p14:sldId id="329"/>
            <p14:sldId id="330"/>
            <p14:sldId id="331"/>
            <p14:sldId id="276"/>
            <p14:sldId id="275"/>
            <p14:sldId id="320"/>
            <p14:sldId id="322"/>
            <p14:sldId id="265"/>
            <p14:sldId id="267"/>
            <p14:sldId id="266"/>
            <p14:sldId id="284"/>
            <p14:sldId id="269"/>
            <p14:sldId id="270"/>
            <p14:sldId id="363"/>
            <p14:sldId id="268"/>
            <p14:sldId id="342"/>
            <p14:sldId id="341"/>
            <p14:sldId id="277"/>
            <p14:sldId id="278"/>
            <p14:sldId id="343"/>
            <p14:sldId id="345"/>
            <p14:sldId id="346"/>
            <p14:sldId id="347"/>
            <p14:sldId id="348"/>
            <p14:sldId id="353"/>
            <p14:sldId id="371"/>
            <p14:sldId id="372"/>
            <p14:sldId id="373"/>
            <p14:sldId id="344"/>
            <p14:sldId id="358"/>
            <p14:sldId id="359"/>
            <p14:sldId id="280"/>
            <p14:sldId id="279"/>
            <p14:sldId id="282"/>
            <p14:sldId id="283"/>
            <p14:sldId id="287"/>
            <p14:sldId id="286"/>
            <p14:sldId id="285"/>
            <p14:sldId id="281"/>
            <p14:sldId id="360"/>
            <p14:sldId id="361"/>
            <p14:sldId id="288"/>
            <p14:sldId id="362"/>
            <p14:sldId id="289"/>
            <p14:sldId id="366"/>
            <p14:sldId id="290"/>
            <p14:sldId id="294"/>
            <p14:sldId id="295"/>
            <p14:sldId id="370"/>
            <p14:sldId id="367"/>
            <p14:sldId id="291"/>
            <p14:sldId id="368"/>
            <p14:sldId id="301"/>
            <p14:sldId id="299"/>
            <p14:sldId id="300"/>
            <p14:sldId id="296"/>
            <p14:sldId id="302"/>
            <p14:sldId id="297"/>
            <p14:sldId id="298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23"/>
            <p14:sldId id="374"/>
            <p14:sldId id="380"/>
            <p14:sldId id="375"/>
            <p14:sldId id="377"/>
            <p14:sldId id="379"/>
            <p14:sldId id="334"/>
            <p14:sldId id="335"/>
            <p14:sldId id="336"/>
            <p14:sldId id="337"/>
            <p14:sldId id="338"/>
            <p14:sldId id="324"/>
          </p14:sldIdLst>
        </p14:section>
        <p14:section name="Untitled Section" id="{B7FE1CD6-4A8E-4DAA-86D6-C5FA497651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dget A Thomson-McInnes" initials="BAT" lastIdx="1" clrIdx="0">
    <p:extLst>
      <p:ext uri="{19B8F6BF-5375-455C-9EA6-DF929625EA0E}">
        <p15:presenceInfo xmlns:p15="http://schemas.microsoft.com/office/powerpoint/2012/main" userId="S-1-5-21-3362134674-1434254870-618424018-8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000">
              <a:schemeClr val="accent3">
                <a:lumMod val="45000"/>
                <a:lumOff val="55000"/>
              </a:schemeClr>
            </a:gs>
            <a:gs pos="0">
              <a:schemeClr val="accent3">
                <a:lumMod val="45000"/>
                <a:lumOff val="55000"/>
              </a:schemeClr>
            </a:gs>
            <a:gs pos="31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3D21-3655-405D-BC85-E2B967E7AA4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1EFA-B6AC-4878-A864-5962BDBA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73" y="20090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Ngrams</a:t>
            </a:r>
            <a:r>
              <a:rPr lang="en-US" dirty="0"/>
              <a:t> …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Smoothing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#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072" y="4830475"/>
            <a:ext cx="9144000" cy="1655762"/>
          </a:xfrm>
        </p:spPr>
        <p:txBody>
          <a:bodyPr/>
          <a:lstStyle/>
          <a:p>
            <a:r>
              <a:rPr lang="en-US" dirty="0"/>
              <a:t>7 February 2018</a:t>
            </a:r>
          </a:p>
        </p:txBody>
      </p:sp>
    </p:spTree>
    <p:extLst>
      <p:ext uri="{BB962C8B-B14F-4D97-AF65-F5344CB8AC3E}">
        <p14:creationId xmlns:p14="http://schemas.microsoft.com/office/powerpoint/2010/main" val="123327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23"/>
            <a:ext cx="10515600" cy="598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 but this weekend the former NFL standout won’t) = </a:t>
            </a:r>
          </a:p>
          <a:p>
            <a:pPr marL="0" indent="0">
              <a:buNone/>
            </a:pPr>
            <a:endParaRPr lang="en-US" altLang="en-US" dirty="0"/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P(helped | </a:t>
            </a:r>
            <a:r>
              <a:rPr lang="en-US" altLang="en-US" sz="2800" dirty="0" err="1"/>
              <a:t>hernandez</a:t>
            </a:r>
            <a:r>
              <a:rPr lang="en-US" altLang="en-US" sz="2800" dirty="0"/>
              <a:t>) * </a:t>
            </a:r>
          </a:p>
          <a:p>
            <a:pPr marL="1828800" lvl="4" indent="0">
              <a:buNone/>
            </a:pPr>
            <a:r>
              <a:rPr lang="en-US" altLang="en-US" sz="2800" dirty="0"/>
              <a:t>P(lead | helped) *</a:t>
            </a:r>
          </a:p>
          <a:p>
            <a:pPr marL="1828800" lvl="4" indent="0">
              <a:buNone/>
            </a:pPr>
            <a:r>
              <a:rPr lang="en-US" altLang="en-US" sz="2800" dirty="0"/>
              <a:t>P(the | lead) *</a:t>
            </a:r>
          </a:p>
          <a:p>
            <a:pPr marL="1828800" lvl="4" indent="0">
              <a:buNone/>
            </a:pPr>
            <a:r>
              <a:rPr lang="en-US" altLang="en-US" sz="2800" dirty="0"/>
              <a:t>P(new | the)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england</a:t>
            </a:r>
            <a:r>
              <a:rPr lang="en-US" altLang="en-US" sz="2800" dirty="0"/>
              <a:t> | new) *</a:t>
            </a:r>
          </a:p>
          <a:p>
            <a:pPr marL="1828800" lvl="4" indent="0">
              <a:buNone/>
            </a:pPr>
            <a:r>
              <a:rPr lang="en-US" altLang="en-US" sz="2800" dirty="0"/>
              <a:t>….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n’t</a:t>
            </a:r>
            <a:r>
              <a:rPr lang="en-US" altLang="en-US" sz="2800" dirty="0"/>
              <a:t> | wo) </a:t>
            </a:r>
          </a:p>
          <a:p>
            <a:pPr marL="1828800" lvl="4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737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23"/>
            <a:ext cx="10515600" cy="598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 but this weekend the former NFL standout won’t) = </a:t>
            </a:r>
          </a:p>
          <a:p>
            <a:pPr marL="0" indent="0">
              <a:buNone/>
            </a:pPr>
            <a:endParaRPr lang="en-US" altLang="en-US" dirty="0"/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P(helped | </a:t>
            </a:r>
            <a:r>
              <a:rPr lang="en-US" altLang="en-US" sz="2800" dirty="0" err="1"/>
              <a:t>hernandez</a:t>
            </a:r>
            <a:r>
              <a:rPr lang="en-US" altLang="en-US" sz="2800" dirty="0"/>
              <a:t>) * </a:t>
            </a:r>
          </a:p>
          <a:p>
            <a:pPr marL="1828800" lvl="4" indent="0">
              <a:buNone/>
            </a:pPr>
            <a:r>
              <a:rPr lang="en-US" altLang="en-US" sz="2800" dirty="0"/>
              <a:t>P(lead | helped) *</a:t>
            </a:r>
          </a:p>
          <a:p>
            <a:pPr marL="1828800" lvl="4" indent="0">
              <a:buNone/>
            </a:pPr>
            <a:r>
              <a:rPr lang="en-US" altLang="en-US" sz="2800" dirty="0"/>
              <a:t>P(the | lead) *</a:t>
            </a:r>
          </a:p>
          <a:p>
            <a:pPr marL="1828800" lvl="4" indent="0">
              <a:buNone/>
            </a:pPr>
            <a:r>
              <a:rPr lang="en-US" altLang="en-US" sz="2800" dirty="0"/>
              <a:t>P(new | the)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england</a:t>
            </a:r>
            <a:r>
              <a:rPr lang="en-US" altLang="en-US" sz="2800" dirty="0"/>
              <a:t> | new) *</a:t>
            </a:r>
          </a:p>
          <a:p>
            <a:pPr marL="1828800" lvl="4" indent="0">
              <a:buNone/>
            </a:pPr>
            <a:r>
              <a:rPr lang="en-US" altLang="en-US" sz="2800" dirty="0"/>
              <a:t>….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n’t</a:t>
            </a:r>
            <a:r>
              <a:rPr lang="en-US" altLang="en-US" sz="2800" dirty="0"/>
              <a:t> | wo) </a:t>
            </a:r>
          </a:p>
          <a:p>
            <a:pPr marL="1828800" lvl="4" indent="0">
              <a:buNone/>
            </a:pPr>
            <a:endParaRPr lang="en-US" altLang="en-US" sz="2800" dirty="0"/>
          </a:p>
        </p:txBody>
      </p:sp>
      <p:sp>
        <p:nvSpPr>
          <p:cNvPr id="2" name="Right Brace 1"/>
          <p:cNvSpPr/>
          <p:nvPr/>
        </p:nvSpPr>
        <p:spPr>
          <a:xfrm>
            <a:off x="6326909" y="1570182"/>
            <a:ext cx="1016000" cy="445192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92291" y="3611479"/>
            <a:ext cx="400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called the </a:t>
            </a:r>
            <a:r>
              <a:rPr lang="en-US" i="1" dirty="0">
                <a:solidFill>
                  <a:srgbClr val="C00000"/>
                </a:solidFill>
              </a:rPr>
              <a:t>chain rule of probability</a:t>
            </a:r>
          </a:p>
          <a:p>
            <a:pPr algn="ctr"/>
            <a:r>
              <a:rPr lang="en-US" dirty="0"/>
              <a:t>using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the </a:t>
            </a:r>
            <a:r>
              <a:rPr lang="en-US" i="1" dirty="0" err="1">
                <a:solidFill>
                  <a:srgbClr val="C00000"/>
                </a:solidFill>
              </a:rPr>
              <a:t>markov</a:t>
            </a:r>
            <a:r>
              <a:rPr lang="en-US" i="1" dirty="0">
                <a:solidFill>
                  <a:srgbClr val="C00000"/>
                </a:solidFill>
              </a:rPr>
              <a:t> assumption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0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3818" y="1690688"/>
                <a:ext cx="51839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18" y="1690688"/>
                <a:ext cx="5183920" cy="312650"/>
              </a:xfrm>
              <a:prstGeom prst="rect">
                <a:avLst/>
              </a:prstGeom>
              <a:blipFill rotWithShape="0">
                <a:blip r:embed="rId2"/>
                <a:stretch>
                  <a:fillRect l="-1528" t="-17308" r="-1880" b="-4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93818" y="2133600"/>
            <a:ext cx="807258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 but this weekend the former NFL standout won’t ) = </a:t>
            </a:r>
          </a:p>
          <a:p>
            <a:endParaRPr lang="en-US" altLang="en-US" dirty="0"/>
          </a:p>
          <a:p>
            <a:pPr lvl="4"/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lvl="4"/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lvl="4"/>
            <a:r>
              <a:rPr lang="en-US" altLang="en-US" sz="2800" dirty="0"/>
              <a:t>P(helped 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hernandez</a:t>
            </a:r>
            <a:r>
              <a:rPr lang="en-US" altLang="en-US" sz="2800" dirty="0"/>
              <a:t>) * </a:t>
            </a:r>
          </a:p>
          <a:p>
            <a:pPr lvl="4"/>
            <a:r>
              <a:rPr lang="en-US" altLang="en-US" sz="2800" dirty="0"/>
              <a:t>P(lead 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hernadez</a:t>
            </a:r>
            <a:r>
              <a:rPr lang="en-US" altLang="en-US" sz="2800" dirty="0"/>
              <a:t> helped) *</a:t>
            </a:r>
          </a:p>
          <a:p>
            <a:pPr lvl="4"/>
            <a:r>
              <a:rPr lang="en-US" altLang="en-US" sz="2800" dirty="0"/>
              <a:t>P(the 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hernadez</a:t>
            </a:r>
            <a:r>
              <a:rPr lang="en-US" altLang="en-US" sz="2800" dirty="0"/>
              <a:t> helped lead) *</a:t>
            </a:r>
          </a:p>
          <a:p>
            <a:pPr lvl="4"/>
            <a:r>
              <a:rPr lang="en-US" altLang="en-US" sz="2800" dirty="0"/>
              <a:t>….</a:t>
            </a:r>
          </a:p>
          <a:p>
            <a:pPr lvl="4"/>
            <a:r>
              <a:rPr lang="en-US" altLang="en-US" sz="2800" dirty="0"/>
              <a:t>P(</a:t>
            </a:r>
            <a:r>
              <a:rPr lang="en-US" altLang="en-US" sz="2800" dirty="0" err="1"/>
              <a:t>n’t</a:t>
            </a:r>
            <a:r>
              <a:rPr lang="en-US" altLang="en-US" sz="2800" dirty="0"/>
              <a:t>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hernadez</a:t>
            </a:r>
            <a:r>
              <a:rPr lang="en-US" altLang="en-US" sz="2800" dirty="0"/>
              <a:t> … standout wo) </a:t>
            </a:r>
          </a:p>
        </p:txBody>
      </p:sp>
    </p:spTree>
    <p:extLst>
      <p:ext uri="{BB962C8B-B14F-4D97-AF65-F5344CB8AC3E}">
        <p14:creationId xmlns:p14="http://schemas.microsoft.com/office/powerpoint/2010/main" val="202189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3818" y="1690688"/>
                <a:ext cx="51839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18" y="1690688"/>
                <a:ext cx="5183920" cy="312650"/>
              </a:xfrm>
              <a:prstGeom prst="rect">
                <a:avLst/>
              </a:prstGeom>
              <a:blipFill rotWithShape="0">
                <a:blip r:embed="rId2"/>
                <a:stretch>
                  <a:fillRect l="-1528" t="-17308" r="-1880" b="-4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93818" y="2133600"/>
            <a:ext cx="807258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 but this weekend the former NFL standout won’t ) = </a:t>
            </a:r>
          </a:p>
          <a:p>
            <a:endParaRPr lang="en-US" altLang="en-US" dirty="0"/>
          </a:p>
          <a:p>
            <a:pPr lvl="4"/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lvl="4"/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lvl="4"/>
            <a:r>
              <a:rPr lang="en-US" altLang="en-US" sz="2800" dirty="0"/>
              <a:t>P(helped 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hernandez</a:t>
            </a:r>
            <a:r>
              <a:rPr lang="en-US" altLang="en-US" sz="2800" dirty="0"/>
              <a:t>) * </a:t>
            </a:r>
          </a:p>
          <a:p>
            <a:pPr lvl="4"/>
            <a:r>
              <a:rPr lang="en-US" altLang="en-US" sz="2800" dirty="0"/>
              <a:t>P(lead 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hernadez</a:t>
            </a:r>
            <a:r>
              <a:rPr lang="en-US" altLang="en-US" sz="2800" dirty="0"/>
              <a:t> helped) *</a:t>
            </a:r>
          </a:p>
          <a:p>
            <a:pPr lvl="4"/>
            <a:r>
              <a:rPr lang="en-US" altLang="en-US" sz="2800" dirty="0"/>
              <a:t>P(the 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hernadez</a:t>
            </a:r>
            <a:r>
              <a:rPr lang="en-US" altLang="en-US" sz="2800" dirty="0"/>
              <a:t> helped lead) *</a:t>
            </a:r>
          </a:p>
          <a:p>
            <a:pPr lvl="4"/>
            <a:r>
              <a:rPr lang="en-US" altLang="en-US" sz="2800" dirty="0"/>
              <a:t>….</a:t>
            </a:r>
          </a:p>
          <a:p>
            <a:pPr lvl="4"/>
            <a:r>
              <a:rPr lang="en-US" altLang="en-US" sz="2800" dirty="0"/>
              <a:t>P(</a:t>
            </a:r>
            <a:r>
              <a:rPr lang="en-US" altLang="en-US" sz="2800" dirty="0" err="1"/>
              <a:t>n’t</a:t>
            </a:r>
            <a:r>
              <a:rPr lang="en-US" altLang="en-US" sz="2800" dirty="0"/>
              <a:t>| 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hernadez</a:t>
            </a:r>
            <a:r>
              <a:rPr lang="en-US" altLang="en-US" sz="2800" dirty="0"/>
              <a:t> … wo) </a:t>
            </a:r>
          </a:p>
        </p:txBody>
      </p:sp>
      <p:sp>
        <p:nvSpPr>
          <p:cNvPr id="3" name="Oval 2"/>
          <p:cNvSpPr/>
          <p:nvPr/>
        </p:nvSpPr>
        <p:spPr>
          <a:xfrm>
            <a:off x="4100945" y="5310909"/>
            <a:ext cx="6677891" cy="9975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701" y="5334476"/>
            <a:ext cx="8582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this is </a:t>
            </a:r>
          </a:p>
          <a:p>
            <a:r>
              <a:rPr lang="en-US" dirty="0"/>
              <a:t>tough due to sparseness: </a:t>
            </a:r>
          </a:p>
          <a:p>
            <a:endParaRPr lang="en-US" dirty="0"/>
          </a:p>
          <a:p>
            <a:r>
              <a:rPr lang="en-US" dirty="0"/>
              <a:t>The chances of seeing “</a:t>
            </a:r>
            <a:r>
              <a:rPr lang="en-US" altLang="en-US" dirty="0"/>
              <a:t>Aaron Hernandez helped lead the New England Patriots </a:t>
            </a:r>
          </a:p>
          <a:p>
            <a:r>
              <a:rPr lang="en-US" altLang="en-US" dirty="0"/>
              <a:t>into the 2011 Super Bowl but this weekend the former NFL standout won’t” is slim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3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the conditional probability of the next word without looking too far in the past</a:t>
                </a:r>
              </a:p>
              <a:p>
                <a:endParaRPr lang="en-US" dirty="0"/>
              </a:p>
              <a:p>
                <a:pPr marL="1371600" lvl="3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the conditional probability of the next word without looking too far in the past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1371600" lvl="3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88291" y="3866348"/>
            <a:ext cx="11203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P(</a:t>
            </a:r>
            <a:r>
              <a:rPr lang="en-US" altLang="en-US" sz="2400" dirty="0" err="1"/>
              <a:t>n’t</a:t>
            </a:r>
            <a:r>
              <a:rPr lang="en-US" altLang="en-US" sz="2400" dirty="0"/>
              <a:t>| </a:t>
            </a:r>
            <a:r>
              <a:rPr lang="en-US" altLang="en-US" sz="2400" dirty="0" err="1"/>
              <a:t>aaron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hernadez</a:t>
            </a:r>
            <a:r>
              <a:rPr lang="en-US" altLang="en-US" sz="2400" dirty="0"/>
              <a:t> …standout wo) = P(</a:t>
            </a:r>
            <a:r>
              <a:rPr lang="en-US" altLang="en-US" sz="2400" dirty="0" err="1"/>
              <a:t>n’t</a:t>
            </a:r>
            <a:r>
              <a:rPr lang="en-US" altLang="en-US" sz="2400" dirty="0"/>
              <a:t> | wo) </a:t>
            </a:r>
            <a:r>
              <a:rPr lang="en-US" altLang="en-US" sz="2400" b="1" dirty="0"/>
              <a:t>Using a bigram model</a:t>
            </a:r>
          </a:p>
          <a:p>
            <a:pPr lvl="4"/>
            <a:endParaRPr lang="en-US" altLang="en-US" sz="2400" dirty="0"/>
          </a:p>
          <a:p>
            <a:r>
              <a:rPr lang="en-US" altLang="en-US" sz="2400" dirty="0"/>
              <a:t>P(</a:t>
            </a:r>
            <a:r>
              <a:rPr lang="en-US" altLang="en-US" sz="2400" dirty="0" err="1"/>
              <a:t>n’t</a:t>
            </a:r>
            <a:r>
              <a:rPr lang="en-US" altLang="en-US" sz="2400" dirty="0"/>
              <a:t>| </a:t>
            </a:r>
            <a:r>
              <a:rPr lang="en-US" altLang="en-US" sz="2400" dirty="0" err="1"/>
              <a:t>aaron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hernadez</a:t>
            </a:r>
            <a:r>
              <a:rPr lang="en-US" altLang="en-US" sz="2400" dirty="0"/>
              <a:t> …standout wo) = P(</a:t>
            </a:r>
            <a:r>
              <a:rPr lang="en-US" altLang="en-US" sz="2400" dirty="0" err="1"/>
              <a:t>n’t</a:t>
            </a:r>
            <a:r>
              <a:rPr lang="en-US" altLang="en-US" sz="2400" dirty="0"/>
              <a:t> | standout wo) </a:t>
            </a:r>
            <a:r>
              <a:rPr lang="en-US" altLang="en-US" sz="2400" b="1" dirty="0"/>
              <a:t>Using a trigram model</a:t>
            </a:r>
          </a:p>
          <a:p>
            <a:endParaRPr lang="en-US" altLang="en-US" sz="2400" b="1" dirty="0"/>
          </a:p>
          <a:p>
            <a:r>
              <a:rPr lang="en-US" altLang="en-US" sz="2400" dirty="0"/>
              <a:t>P(</a:t>
            </a:r>
            <a:r>
              <a:rPr lang="en-US" altLang="en-US" sz="2400" dirty="0" err="1"/>
              <a:t>n’t</a:t>
            </a:r>
            <a:r>
              <a:rPr lang="en-US" altLang="en-US" sz="2400" dirty="0"/>
              <a:t>| </a:t>
            </a:r>
            <a:r>
              <a:rPr lang="en-US" altLang="en-US" sz="2400" dirty="0" err="1"/>
              <a:t>aaron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hernadez</a:t>
            </a:r>
            <a:r>
              <a:rPr lang="en-US" altLang="en-US" sz="2400" dirty="0"/>
              <a:t> …standout wo) = P(</a:t>
            </a:r>
            <a:r>
              <a:rPr lang="en-US" altLang="en-US" sz="2400" dirty="0" err="1"/>
              <a:t>n’t</a:t>
            </a:r>
            <a:r>
              <a:rPr lang="en-US" altLang="en-US" sz="2400" dirty="0"/>
              <a:t> | </a:t>
            </a:r>
            <a:r>
              <a:rPr lang="en-US" altLang="en-US" sz="2400" dirty="0" err="1"/>
              <a:t>nfl</a:t>
            </a:r>
            <a:r>
              <a:rPr lang="en-US" altLang="en-US" sz="2400" dirty="0"/>
              <a:t> standout wo) </a:t>
            </a:r>
            <a:r>
              <a:rPr lang="en-US" altLang="en-US" sz="2400" b="1" dirty="0"/>
              <a:t>Using a 4-gram model</a:t>
            </a:r>
          </a:p>
          <a:p>
            <a:endParaRPr lang="en-US" altLang="en-US" sz="2400" b="1" dirty="0"/>
          </a:p>
          <a:p>
            <a:pPr algn="ctr"/>
            <a:r>
              <a:rPr lang="en-US" altLang="en-US" sz="2400" dirty="0" err="1"/>
              <a:t>etc</a:t>
            </a:r>
            <a:r>
              <a:rPr lang="en-US" altLang="en-US" sz="2400" dirty="0"/>
              <a:t> …</a:t>
            </a:r>
          </a:p>
          <a:p>
            <a:endParaRPr lang="en-US" altLang="en-US" sz="2400" b="1" dirty="0"/>
          </a:p>
          <a:p>
            <a:pPr lvl="4"/>
            <a:endParaRPr lang="en-US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230188"/>
            <a:ext cx="6096000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en-US" dirty="0"/>
              <a:t>Aaron Hernandez helped lead the New England Patriots into the 2011 Super Bowl but this weekend the former NFL standout won’t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3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23"/>
            <a:ext cx="10515600" cy="598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Bowl, but this weekend, the former NFL standout ) = </a:t>
            </a:r>
          </a:p>
          <a:p>
            <a:pPr marL="0" indent="0">
              <a:buNone/>
            </a:pPr>
            <a:endParaRPr lang="en-US" altLang="en-US" dirty="0"/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P(helped | Hernandez) * </a:t>
            </a:r>
          </a:p>
          <a:p>
            <a:pPr marL="1828800" lvl="4" indent="0">
              <a:buNone/>
            </a:pPr>
            <a:r>
              <a:rPr lang="en-US" altLang="en-US" sz="2800" dirty="0"/>
              <a:t>P(lead | helped) *</a:t>
            </a:r>
          </a:p>
          <a:p>
            <a:pPr marL="1828800" lvl="4" indent="0">
              <a:buNone/>
            </a:pPr>
            <a:r>
              <a:rPr lang="en-US" altLang="en-US" sz="2800" dirty="0"/>
              <a:t>P(the | lead) *</a:t>
            </a:r>
          </a:p>
          <a:p>
            <a:pPr marL="1828800" lvl="4" indent="0">
              <a:buNone/>
            </a:pPr>
            <a:r>
              <a:rPr lang="en-US" altLang="en-US" sz="2800" dirty="0"/>
              <a:t>P(new | the)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england</a:t>
            </a:r>
            <a:r>
              <a:rPr lang="en-US" altLang="en-US" sz="2800" dirty="0"/>
              <a:t> | new) *</a:t>
            </a:r>
          </a:p>
          <a:p>
            <a:pPr marL="1828800" lvl="4" indent="0">
              <a:buNone/>
            </a:pPr>
            <a:r>
              <a:rPr lang="en-US" altLang="en-US" sz="2800" dirty="0"/>
              <a:t>….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n’t</a:t>
            </a:r>
            <a:r>
              <a:rPr lang="en-US" altLang="en-US" sz="2800" dirty="0"/>
              <a:t>| wo) </a:t>
            </a:r>
          </a:p>
          <a:p>
            <a:pPr marL="1828800" lvl="4" indent="0">
              <a:buNone/>
            </a:pPr>
            <a:endParaRPr lang="en-US" alt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2105891" y="1921163"/>
            <a:ext cx="4461163" cy="4682836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30" y="3094181"/>
            <a:ext cx="5394725" cy="2712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8692" y="2705268"/>
            <a:ext cx="32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Bigram Relative 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427283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23"/>
            <a:ext cx="10515600" cy="598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Bowl, but this weekend, the former NFL standout ) = </a:t>
            </a:r>
          </a:p>
          <a:p>
            <a:pPr marL="0" indent="0">
              <a:buNone/>
            </a:pPr>
            <a:endParaRPr lang="en-US" altLang="en-US" dirty="0"/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P(helped | Hernandez) * </a:t>
            </a:r>
          </a:p>
          <a:p>
            <a:pPr marL="1828800" lvl="4" indent="0">
              <a:buNone/>
            </a:pPr>
            <a:r>
              <a:rPr lang="en-US" altLang="en-US" sz="2800" dirty="0"/>
              <a:t>P(lead | helped) *</a:t>
            </a:r>
          </a:p>
          <a:p>
            <a:pPr marL="1828800" lvl="4" indent="0">
              <a:buNone/>
            </a:pPr>
            <a:r>
              <a:rPr lang="en-US" altLang="en-US" sz="2800" dirty="0"/>
              <a:t>P(the | lead) *</a:t>
            </a:r>
          </a:p>
          <a:p>
            <a:pPr marL="1828800" lvl="4" indent="0">
              <a:buNone/>
            </a:pPr>
            <a:r>
              <a:rPr lang="en-US" altLang="en-US" sz="2800" dirty="0"/>
              <a:t>P(new | the)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england</a:t>
            </a:r>
            <a:r>
              <a:rPr lang="en-US" altLang="en-US" sz="2800" dirty="0"/>
              <a:t> | new) *</a:t>
            </a:r>
          </a:p>
          <a:p>
            <a:pPr marL="1828800" lvl="4" indent="0">
              <a:buNone/>
            </a:pPr>
            <a:r>
              <a:rPr lang="en-US" altLang="en-US" sz="2800" dirty="0"/>
              <a:t>….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n’t</a:t>
            </a:r>
            <a:r>
              <a:rPr lang="en-US" altLang="en-US" sz="2800" dirty="0"/>
              <a:t>| wo) </a:t>
            </a:r>
          </a:p>
          <a:p>
            <a:pPr marL="1828800" lvl="4" indent="0">
              <a:buNone/>
            </a:pPr>
            <a:endParaRPr lang="en-US" alt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2105891" y="1921163"/>
            <a:ext cx="4461163" cy="4682836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36472" y="1699491"/>
            <a:ext cx="2743200" cy="27709"/>
          </a:xfrm>
          <a:prstGeom prst="straightConnector1">
            <a:avLst/>
          </a:prstGeom>
          <a:ln w="1174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30" y="3094181"/>
            <a:ext cx="5394725" cy="2712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8692" y="2705268"/>
            <a:ext cx="32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Bigram Relative 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349879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57159"/>
              </p:ext>
            </p:extLst>
          </p:nvPr>
        </p:nvGraphicFramePr>
        <p:xfrm>
          <a:off x="7180907" y="127296"/>
          <a:ext cx="1742838" cy="644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0">
                <a:tc>
                  <a:txBody>
                    <a:bodyPr/>
                    <a:lstStyle/>
                    <a:p>
                      <a:r>
                        <a:rPr lang="en-US" sz="105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2">
                <a:tc>
                  <a:txBody>
                    <a:bodyPr/>
                    <a:lstStyle/>
                    <a:p>
                      <a:r>
                        <a:rPr lang="en-US" sz="1050" dirty="0" err="1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3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5">
                <a:tc>
                  <a:txBody>
                    <a:bodyPr/>
                    <a:lstStyle/>
                    <a:p>
                      <a:r>
                        <a:rPr lang="en-US" sz="105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 err="1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 err="1"/>
                        <a:t>n‘t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679010" y="506995"/>
            <a:ext cx="4562946" cy="40650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Aaron Hernandez helped lead the New England Patriots into the 2011 Super Bowl but this weekend the former NFL standout won’t.</a:t>
            </a:r>
          </a:p>
          <a:p>
            <a:pPr algn="ctr"/>
            <a:endParaRPr lang="en-US" altLang="en-US" dirty="0"/>
          </a:p>
          <a:p>
            <a:pPr algn="ctr"/>
            <a:r>
              <a:rPr lang="en-US" altLang="en-US" dirty="0"/>
              <a:t>…..</a:t>
            </a:r>
          </a:p>
        </p:txBody>
      </p:sp>
      <p:sp>
        <p:nvSpPr>
          <p:cNvPr id="7" name="Oval 6"/>
          <p:cNvSpPr/>
          <p:nvPr/>
        </p:nvSpPr>
        <p:spPr>
          <a:xfrm>
            <a:off x="764378" y="1644073"/>
            <a:ext cx="4392210" cy="2087419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47855" y="2678545"/>
            <a:ext cx="16256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85395" y="355600"/>
            <a:ext cx="947046" cy="6183745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11064" y="2226117"/>
            <a:ext cx="135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</a:t>
            </a:r>
          </a:p>
          <a:p>
            <a:endParaRPr lang="en-US" dirty="0"/>
          </a:p>
          <a:p>
            <a:r>
              <a:rPr lang="en-US" dirty="0"/>
              <a:t>Tokenization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02437" y="2678545"/>
            <a:ext cx="56803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56800" y="253949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23</a:t>
            </a:r>
          </a:p>
        </p:txBody>
      </p:sp>
    </p:spTree>
    <p:extLst>
      <p:ext uri="{BB962C8B-B14F-4D97-AF65-F5344CB8AC3E}">
        <p14:creationId xmlns:p14="http://schemas.microsoft.com/office/powerpoint/2010/main" val="158058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0064"/>
              </p:ext>
            </p:extLst>
          </p:nvPr>
        </p:nvGraphicFramePr>
        <p:xfrm>
          <a:off x="3828107" y="256605"/>
          <a:ext cx="1742838" cy="644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0">
                <a:tc>
                  <a:txBody>
                    <a:bodyPr/>
                    <a:lstStyle/>
                    <a:p>
                      <a:r>
                        <a:rPr lang="en-US" sz="105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2">
                <a:tc>
                  <a:txBody>
                    <a:bodyPr/>
                    <a:lstStyle/>
                    <a:p>
                      <a:r>
                        <a:rPr lang="en-US" sz="1050" dirty="0" err="1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3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5">
                <a:tc>
                  <a:txBody>
                    <a:bodyPr/>
                    <a:lstStyle/>
                    <a:p>
                      <a:r>
                        <a:rPr lang="en-US" sz="105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 err="1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‘t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98554"/>
              </p:ext>
            </p:extLst>
          </p:nvPr>
        </p:nvGraphicFramePr>
        <p:xfrm>
          <a:off x="7028506" y="224277"/>
          <a:ext cx="1742838" cy="644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0">
                <a:tc>
                  <a:txBody>
                    <a:bodyPr/>
                    <a:lstStyle/>
                    <a:p>
                      <a:r>
                        <a:rPr lang="en-US" sz="105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P(unigram)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2">
                <a:tc>
                  <a:txBody>
                    <a:bodyPr/>
                    <a:lstStyle/>
                    <a:p>
                      <a:r>
                        <a:rPr lang="en-US" sz="1050" dirty="0" err="1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3/23 = 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3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5">
                <a:tc>
                  <a:txBody>
                    <a:bodyPr/>
                    <a:lstStyle/>
                    <a:p>
                      <a:r>
                        <a:rPr lang="en-US" sz="105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 err="1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‘t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1/23 = 0.04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1/23 =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8619" y="452582"/>
            <a:ext cx="3297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P(unigram) = </a:t>
            </a:r>
            <a:r>
              <a:rPr lang="en-US" b="1" dirty="0" err="1"/>
              <a:t>Freq</a:t>
            </a:r>
            <a:r>
              <a:rPr lang="en-US" b="1" dirty="0"/>
              <a:t>(unigram) / 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algn="ctr"/>
            <a:r>
              <a:rPr lang="en-US" b="1" dirty="0"/>
              <a:t>N = 23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45201" y="2890982"/>
            <a:ext cx="56803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0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</a:t>
            </a:r>
            <a:r>
              <a:rPr lang="en-US" dirty="0" err="1"/>
              <a:t>Ngram</a:t>
            </a:r>
            <a:r>
              <a:rPr lang="en-US" dirty="0"/>
              <a:t> Modeling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23"/>
            <a:ext cx="10515600" cy="5986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P(</a:t>
            </a:r>
            <a:r>
              <a:rPr lang="en-US" altLang="en-US" dirty="0"/>
              <a:t>Aaron Hernandez helped lead the New England Patriots into the 2011 Super Bowl, but this weekend, the former NFL standout ) = </a:t>
            </a:r>
          </a:p>
          <a:p>
            <a:pPr marL="0" indent="0">
              <a:buNone/>
            </a:pPr>
            <a:endParaRPr lang="en-US" altLang="en-US" dirty="0"/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Hernandez|aaron</a:t>
            </a:r>
            <a:r>
              <a:rPr lang="en-US" altLang="en-US" sz="2800" dirty="0"/>
              <a:t>) *</a:t>
            </a:r>
          </a:p>
          <a:p>
            <a:pPr marL="1828800" lvl="4" indent="0">
              <a:buNone/>
            </a:pPr>
            <a:r>
              <a:rPr lang="en-US" altLang="en-US" sz="2800" dirty="0"/>
              <a:t>P(helped | Hernandez) * </a:t>
            </a:r>
          </a:p>
          <a:p>
            <a:pPr marL="1828800" lvl="4" indent="0">
              <a:buNone/>
            </a:pPr>
            <a:r>
              <a:rPr lang="en-US" altLang="en-US" sz="2800" dirty="0"/>
              <a:t>P(lead | helped) *</a:t>
            </a:r>
          </a:p>
          <a:p>
            <a:pPr marL="1828800" lvl="4" indent="0">
              <a:buNone/>
            </a:pPr>
            <a:r>
              <a:rPr lang="en-US" altLang="en-US" sz="2800" dirty="0"/>
              <a:t>P(the | lead) *</a:t>
            </a:r>
          </a:p>
          <a:p>
            <a:pPr marL="1828800" lvl="4" indent="0">
              <a:buNone/>
            </a:pPr>
            <a:r>
              <a:rPr lang="en-US" altLang="en-US" sz="2800" dirty="0"/>
              <a:t>P(new | the) *</a:t>
            </a:r>
          </a:p>
          <a:p>
            <a:pPr marL="1828800" lvl="4" indent="0">
              <a:buNone/>
            </a:pPr>
            <a:r>
              <a:rPr lang="en-US" altLang="en-US" sz="2800" dirty="0"/>
              <a:t>P(</a:t>
            </a:r>
            <a:r>
              <a:rPr lang="en-US" altLang="en-US" sz="2800" dirty="0" err="1"/>
              <a:t>england</a:t>
            </a:r>
            <a:r>
              <a:rPr lang="en-US" altLang="en-US" sz="2800" dirty="0"/>
              <a:t> | new) *</a:t>
            </a:r>
          </a:p>
          <a:p>
            <a:pPr marL="1828800" lvl="4" indent="0">
              <a:buNone/>
            </a:pPr>
            <a:r>
              <a:rPr lang="en-US" altLang="en-US" sz="2800" dirty="0"/>
              <a:t>….</a:t>
            </a:r>
          </a:p>
          <a:p>
            <a:pPr marL="1828800" lvl="4" indent="0">
              <a:buNone/>
            </a:pPr>
            <a:r>
              <a:rPr lang="en-US" altLang="en-US" sz="2800" dirty="0"/>
              <a:t>P(standout| NFL) </a:t>
            </a:r>
          </a:p>
          <a:p>
            <a:pPr marL="1828800" lvl="4" indent="0">
              <a:buNone/>
            </a:pPr>
            <a:endParaRPr lang="en-US" altLang="en-US" sz="2800" dirty="0"/>
          </a:p>
          <a:p>
            <a:pPr marL="914400" lvl="2" indent="0">
              <a:buNone/>
            </a:pPr>
            <a:r>
              <a:rPr lang="en-US" altLang="en-US" sz="3000" b="1" dirty="0"/>
              <a:t>Get this from our relative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186988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that make sense?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look at a different example and introduce</a:t>
            </a:r>
          </a:p>
          <a:p>
            <a:pPr lvl="1"/>
            <a:r>
              <a:rPr lang="en-US" dirty="0"/>
              <a:t>&lt;start&gt; </a:t>
            </a:r>
          </a:p>
          <a:p>
            <a:pPr lvl="1"/>
            <a:r>
              <a:rPr lang="en-US" dirty="0"/>
              <a:t>&lt;end&gt;</a:t>
            </a:r>
          </a:p>
        </p:txBody>
      </p:sp>
    </p:spTree>
    <p:extLst>
      <p:ext uri="{BB962C8B-B14F-4D97-AF65-F5344CB8AC3E}">
        <p14:creationId xmlns:p14="http://schemas.microsoft.com/office/powerpoint/2010/main" val="272051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48433"/>
              </p:ext>
            </p:extLst>
          </p:nvPr>
        </p:nvGraphicFramePr>
        <p:xfrm>
          <a:off x="271610" y="633729"/>
          <a:ext cx="6799146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4747"/>
              </p:ext>
            </p:extLst>
          </p:nvPr>
        </p:nvGraphicFramePr>
        <p:xfrm>
          <a:off x="605079" y="4126858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3528" y="581891"/>
            <a:ext cx="39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Bigram table of raw frequency’s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763" y="418407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Unigram table of raw frequency’s</a:t>
            </a:r>
          </a:p>
        </p:txBody>
      </p:sp>
    </p:spTree>
    <p:extLst>
      <p:ext uri="{BB962C8B-B14F-4D97-AF65-F5344CB8AC3E}">
        <p14:creationId xmlns:p14="http://schemas.microsoft.com/office/powerpoint/2010/main" val="149947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30670"/>
              </p:ext>
            </p:extLst>
          </p:nvPr>
        </p:nvGraphicFramePr>
        <p:xfrm>
          <a:off x="271610" y="633729"/>
          <a:ext cx="6799146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85949"/>
              </p:ext>
            </p:extLst>
          </p:nvPr>
        </p:nvGraphicFramePr>
        <p:xfrm>
          <a:off x="605079" y="4126858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12317" y="1145263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17" y="1145263"/>
                <a:ext cx="3572196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23662" y="2492720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662" y="2492720"/>
                <a:ext cx="334950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9660048" y="1828800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04727" y="415636"/>
            <a:ext cx="378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Frequency</a:t>
            </a:r>
          </a:p>
        </p:txBody>
      </p:sp>
    </p:spTree>
    <p:extLst>
      <p:ext uri="{BB962C8B-B14F-4D97-AF65-F5344CB8AC3E}">
        <p14:creationId xmlns:p14="http://schemas.microsoft.com/office/powerpoint/2010/main" val="215561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93757"/>
              </p:ext>
            </p:extLst>
          </p:nvPr>
        </p:nvGraphicFramePr>
        <p:xfrm>
          <a:off x="271610" y="633729"/>
          <a:ext cx="6799146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77584"/>
              </p:ext>
            </p:extLst>
          </p:nvPr>
        </p:nvGraphicFramePr>
        <p:xfrm>
          <a:off x="605079" y="4126858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3661" y="4234827"/>
                <a:ext cx="3597283" cy="524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827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2533</m:t>
                        </m:r>
                      </m:den>
                    </m:f>
                  </m:oMath>
                </a14:m>
                <a:r>
                  <a:rPr lang="en-US" sz="2400" dirty="0"/>
                  <a:t> = 0.33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661" y="4234827"/>
                <a:ext cx="3597283" cy="524631"/>
              </a:xfrm>
              <a:prstGeom prst="rect">
                <a:avLst/>
              </a:prstGeom>
              <a:blipFill rotWithShape="0">
                <a:blip r:embed="rId2"/>
                <a:stretch>
                  <a:fillRect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2317" y="1145263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17" y="1145263"/>
                <a:ext cx="3572196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23662" y="2492720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662" y="2492720"/>
                <a:ext cx="3349507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>
          <a:xfrm>
            <a:off x="9660048" y="1828800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5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5122" y="3954483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Relative Frequency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52719"/>
              </p:ext>
            </p:extLst>
          </p:nvPr>
        </p:nvGraphicFramePr>
        <p:xfrm>
          <a:off x="2314165" y="681230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7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63418" y="2687782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28938" y="3199266"/>
                <a:ext cx="4693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𝑔𝑒𝑛𝑒𝑟𝑎𝑙𝑖𝑧𝑒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38" y="3199266"/>
                <a:ext cx="469327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79" t="-2222" r="-7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756073" y="215013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30208" y="471008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08" y="471008"/>
                <a:ext cx="3572196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1553" y="1818465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53" y="1818465"/>
                <a:ext cx="3349507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6177939" y="1154545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63418" y="2687782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30467" y="2731403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n-gram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8899" y="489481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99" y="489481"/>
                <a:ext cx="3572196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20244" y="1836938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244" y="1836938"/>
                <a:ext cx="334950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6556630" y="1173018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08473" y="230253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bigrams</a:t>
            </a:r>
          </a:p>
        </p:txBody>
      </p:sp>
    </p:spTree>
    <p:extLst>
      <p:ext uri="{BB962C8B-B14F-4D97-AF65-F5344CB8AC3E}">
        <p14:creationId xmlns:p14="http://schemas.microsoft.com/office/powerpoint/2010/main" val="410019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63418" y="2687782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30467" y="2731403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n-gram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8899" y="489481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99" y="489481"/>
                <a:ext cx="3572196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20244" y="1836938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244" y="1836938"/>
                <a:ext cx="334950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6556630" y="1173018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08473" y="230253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bigrams</a:t>
            </a:r>
          </a:p>
        </p:txBody>
      </p:sp>
      <p:sp>
        <p:nvSpPr>
          <p:cNvPr id="2" name="Oval 1"/>
          <p:cNvSpPr/>
          <p:nvPr/>
        </p:nvSpPr>
        <p:spPr>
          <a:xfrm>
            <a:off x="7722606" y="3374336"/>
            <a:ext cx="968721" cy="52340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94631" y="3130443"/>
            <a:ext cx="968721" cy="52340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63418" y="2687782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3748" y="4084998"/>
                <a:ext cx="648395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48" y="4084998"/>
                <a:ext cx="6483954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756073" y="215013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5772" y="489481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72" y="489481"/>
                <a:ext cx="3572196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37117" y="1836938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17" y="1836938"/>
                <a:ext cx="3349507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6473503" y="1173018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3418" y="3880246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78067" y="2770905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n-gram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427" y="4188712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Trigram Model:</a:t>
            </a:r>
          </a:p>
        </p:txBody>
      </p:sp>
    </p:spTree>
    <p:extLst>
      <p:ext uri="{BB962C8B-B14F-4D97-AF65-F5344CB8AC3E}">
        <p14:creationId xmlns:p14="http://schemas.microsoft.com/office/powerpoint/2010/main" val="382050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Relative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93256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63418" y="2687782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3748" y="4084998"/>
                <a:ext cx="648395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48" y="4084998"/>
                <a:ext cx="6483954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756073" y="215013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5772" y="489481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72" y="489481"/>
                <a:ext cx="3572196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37117" y="1836938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17" y="1836938"/>
                <a:ext cx="3349507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6473503" y="1173018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3418" y="3880246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78067" y="2770905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n-gram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427" y="4188712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Trigram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33748" y="4880699"/>
                <a:ext cx="82076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48" y="4880699"/>
                <a:ext cx="8207631" cy="5767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89427" y="4936599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4-gram Model: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23116" y="4707939"/>
            <a:ext cx="114825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9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63418" y="2687782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99" y="3077094"/>
                <a:ext cx="4256806" cy="6301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3748" y="4084998"/>
                <a:ext cx="648395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48" y="4084998"/>
                <a:ext cx="6483954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756073" y="215013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5772" y="489481"/>
                <a:ext cx="35721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72" y="489481"/>
                <a:ext cx="3572196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37117" y="1836938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17" y="1836938"/>
                <a:ext cx="3349507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6473503" y="1173018"/>
            <a:ext cx="647488" cy="543208"/>
          </a:xfrm>
          <a:custGeom>
            <a:avLst/>
            <a:gdLst>
              <a:gd name="connsiteX0" fmla="*/ 0 w 647488"/>
              <a:gd name="connsiteY0" fmla="*/ 0 h 543208"/>
              <a:gd name="connsiteX1" fmla="*/ 642796 w 647488"/>
              <a:gd name="connsiteY1" fmla="*/ 117695 h 543208"/>
              <a:gd name="connsiteX2" fmla="*/ 307817 w 647488"/>
              <a:gd name="connsiteY2" fmla="*/ 543208 h 543208"/>
              <a:gd name="connsiteX3" fmla="*/ 307817 w 647488"/>
              <a:gd name="connsiteY3" fmla="*/ 543208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8" h="543208">
                <a:moveTo>
                  <a:pt x="0" y="0"/>
                </a:moveTo>
                <a:cubicBezTo>
                  <a:pt x="295746" y="13580"/>
                  <a:pt x="591493" y="27160"/>
                  <a:pt x="642796" y="117695"/>
                </a:cubicBezTo>
                <a:cubicBezTo>
                  <a:pt x="694099" y="208230"/>
                  <a:pt x="307817" y="543208"/>
                  <a:pt x="307817" y="543208"/>
                </a:cubicBezTo>
                <a:lnTo>
                  <a:pt x="307817" y="543208"/>
                </a:ln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3418" y="3880246"/>
            <a:ext cx="11406909" cy="277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78067" y="2770905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n-gram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427" y="4188712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Trigram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33748" y="4880699"/>
                <a:ext cx="82076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48" y="4880699"/>
                <a:ext cx="8207631" cy="5767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89427" y="4936599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4-gram Model: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23116" y="4707939"/>
            <a:ext cx="114825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38369" y="5707351"/>
                <a:ext cx="943283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𝑢𝑛𝑠𝑒𝑒𝑛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𝑢𝑛𝑠𝑒𝑒𝑛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𝑢𝑛𝑖𝑐𝑜𝑟𝑛𝑠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h𝑒𝑟𝑜𝑖𝑐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𝑢𝑛𝑠𝑒𝑒𝑛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9" y="5707351"/>
                <a:ext cx="9432839" cy="5767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427" y="5778164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5-gram Model: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27737" y="5534591"/>
            <a:ext cx="114825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06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calculate these we use: two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N-gram table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(N-1)-gram tables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61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Sentences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46" y="1690688"/>
            <a:ext cx="324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know to begin the sentences</a:t>
            </a:r>
          </a:p>
          <a:p>
            <a:pPr algn="ctr"/>
            <a:r>
              <a:rPr lang="en-US" dirty="0"/>
              <a:t>we want to use the &lt;start&gt; tag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72223"/>
              </p:ext>
            </p:extLst>
          </p:nvPr>
        </p:nvGraphicFramePr>
        <p:xfrm>
          <a:off x="4540128" y="1863484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341091" y="4350327"/>
            <a:ext cx="7472218" cy="387928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4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Sentences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46235"/>
              </p:ext>
            </p:extLst>
          </p:nvPr>
        </p:nvGraphicFramePr>
        <p:xfrm>
          <a:off x="4658883" y="1862166"/>
          <a:ext cx="6799146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146" y="1690688"/>
            <a:ext cx="324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know to begin the sentences</a:t>
            </a:r>
          </a:p>
          <a:p>
            <a:pPr algn="ctr"/>
            <a:r>
              <a:rPr lang="en-US" dirty="0"/>
              <a:t>we want to use the &lt;start&gt; tag</a:t>
            </a:r>
          </a:p>
        </p:txBody>
      </p:sp>
    </p:spTree>
    <p:extLst>
      <p:ext uri="{BB962C8B-B14F-4D97-AF65-F5344CB8AC3E}">
        <p14:creationId xmlns:p14="http://schemas.microsoft.com/office/powerpoint/2010/main" val="3306112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Sentences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944" y="1690688"/>
            <a:ext cx="37850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know to begin the sentences</a:t>
            </a:r>
          </a:p>
          <a:p>
            <a:pPr algn="ctr"/>
            <a:r>
              <a:rPr lang="en-US" dirty="0"/>
              <a:t>we want to use the &lt;start&gt; tag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Now we are only interested in those</a:t>
            </a:r>
          </a:p>
          <a:p>
            <a:pPr algn="ctr"/>
            <a:r>
              <a:rPr lang="en-US" dirty="0"/>
              <a:t>Words that follow &lt;start&gt; </a:t>
            </a:r>
          </a:p>
          <a:p>
            <a:pPr algn="ctr"/>
            <a:r>
              <a:rPr lang="en-US" dirty="0"/>
              <a:t>(the non zero elements)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Why?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Because we are using </a:t>
            </a:r>
          </a:p>
          <a:p>
            <a:pPr algn="ctr"/>
            <a:r>
              <a:rPr lang="en-US" dirty="0"/>
              <a:t>our language model </a:t>
            </a:r>
          </a:p>
          <a:p>
            <a:pPr algn="ctr"/>
            <a:r>
              <a:rPr lang="en-US" dirty="0"/>
              <a:t>(the relative frequency table)</a:t>
            </a:r>
          </a:p>
          <a:p>
            <a:pPr algn="ctr"/>
            <a:r>
              <a:rPr lang="en-US" dirty="0"/>
              <a:t>To generate the words in our sentence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88C374-C48B-4A58-8110-36766F068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5026"/>
              </p:ext>
            </p:extLst>
          </p:nvPr>
        </p:nvGraphicFramePr>
        <p:xfrm>
          <a:off x="4658883" y="1862166"/>
          <a:ext cx="6799146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3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five choices do we choose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41497"/>
              </p:ext>
            </p:extLst>
          </p:nvPr>
        </p:nvGraphicFramePr>
        <p:xfrm>
          <a:off x="5379318" y="1690688"/>
          <a:ext cx="3965411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537" y="1672649"/>
            <a:ext cx="42954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we pick the one with the highest </a:t>
            </a:r>
          </a:p>
          <a:p>
            <a:pPr algn="ctr"/>
            <a:r>
              <a:rPr lang="en-US" dirty="0"/>
              <a:t>probability our sentences are not going to </a:t>
            </a:r>
          </a:p>
          <a:p>
            <a:pPr algn="ctr"/>
            <a:r>
              <a:rPr lang="en-US" dirty="0"/>
              <a:t>change very much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randomly pick one based on its distribution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91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five choices do we choose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178" y="1672649"/>
            <a:ext cx="42922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Randomly pick one based on its distribution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2683BE-E0AC-4B2F-872F-39DD47B31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41783"/>
              </p:ext>
            </p:extLst>
          </p:nvPr>
        </p:nvGraphicFramePr>
        <p:xfrm>
          <a:off x="5379318" y="1690688"/>
          <a:ext cx="3965411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2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five choices do we choose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9403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9036" y="242455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8643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5944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2494" y="2424548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609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755" y="23953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44625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93429" y="2408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20598" y="239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34141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10909" y="2890982"/>
            <a:ext cx="5126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5814" y="4310727"/>
            <a:ext cx="309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plot these probabilities</a:t>
            </a:r>
          </a:p>
          <a:p>
            <a:pPr algn="ctr"/>
            <a:r>
              <a:rPr lang="en-US" dirty="0"/>
              <a:t>a line from 0 to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79942" y="3670487"/>
            <a:ext cx="3785657" cy="3847"/>
          </a:xfrm>
          <a:prstGeom prst="line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7869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20819" y="3207290"/>
            <a:ext cx="32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907548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10883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308019" y="3505057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9054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274758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9830" y="309680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67131" y="311145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31275" y="3122892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0.65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32722" y="313859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0.95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54530" y="312711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63588" y="3421200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lunch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29227" y="3421200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food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4636" y="3399999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chinese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6995650" y="3442145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2848" y="3421200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</a:t>
            </a:r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262893-7BC1-42B9-ADE1-006E7EAFC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41783"/>
              </p:ext>
            </p:extLst>
          </p:nvPr>
        </p:nvGraphicFramePr>
        <p:xfrm>
          <a:off x="5379318" y="1690688"/>
          <a:ext cx="3965411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9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79010" y="506995"/>
            <a:ext cx="4562946" cy="40650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Aaron Hernandez helped lead the New England Patriots into the 2011 Super Bowl, but this weekend, the former NFL standout won’t.</a:t>
            </a:r>
          </a:p>
          <a:p>
            <a:pPr algn="ctr"/>
            <a:endParaRPr lang="en-US" altLang="en-US" dirty="0"/>
          </a:p>
          <a:p>
            <a:pPr algn="ctr"/>
            <a:r>
              <a:rPr lang="en-US" altLang="en-US" dirty="0"/>
              <a:t>…..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0399" y="905164"/>
            <a:ext cx="219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CORPUS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4473" y="1551495"/>
            <a:ext cx="461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are going to look at creating </a:t>
            </a:r>
          </a:p>
          <a:p>
            <a:pPr algn="ctr"/>
            <a:r>
              <a:rPr lang="en-US" b="1" dirty="0"/>
              <a:t>a bigram model</a:t>
            </a:r>
          </a:p>
        </p:txBody>
      </p:sp>
    </p:spTree>
    <p:extLst>
      <p:ext uri="{BB962C8B-B14F-4D97-AF65-F5344CB8AC3E}">
        <p14:creationId xmlns:p14="http://schemas.microsoft.com/office/powerpoint/2010/main" val="2195065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five choices do we choose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9403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9036" y="242455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8643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5944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2494" y="2424548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609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755" y="23953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44625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93429" y="2408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20598" y="239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34141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10909" y="2890982"/>
            <a:ext cx="5126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5814" y="4310727"/>
            <a:ext cx="309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plot these probabilities</a:t>
            </a:r>
          </a:p>
          <a:p>
            <a:pPr algn="ctr"/>
            <a:r>
              <a:rPr lang="en-US" dirty="0"/>
              <a:t>a line from 0 to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79942" y="3670487"/>
            <a:ext cx="3785657" cy="3847"/>
          </a:xfrm>
          <a:prstGeom prst="line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7869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20819" y="3207290"/>
            <a:ext cx="32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907548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10883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308019" y="3505057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9054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274758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9830" y="309680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67131" y="311145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31275" y="3122892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0.65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32722" y="313859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0.95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54530" y="312711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63588" y="3421200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lunch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29227" y="3421200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food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4636" y="3399999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chinese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6995650" y="3442145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2848" y="3421200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</a:t>
            </a:r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262893-7BC1-42B9-ADE1-006E7EAFC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9318" y="1690688"/>
          <a:ext cx="3965411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68007E1-C971-4F0E-AC1A-A1DD3C38D544}"/>
              </a:ext>
            </a:extLst>
          </p:cNvPr>
          <p:cNvSpPr txBox="1"/>
          <p:nvPr/>
        </p:nvSpPr>
        <p:spPr>
          <a:xfrm>
            <a:off x="5871898" y="5352754"/>
            <a:ext cx="3769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we can randomly pick what word</a:t>
            </a:r>
          </a:p>
          <a:p>
            <a:pPr algn="ctr"/>
            <a:r>
              <a:rPr lang="en-US" dirty="0"/>
              <a:t>Follows &lt;start&gt; given the distribution</a:t>
            </a:r>
          </a:p>
          <a:p>
            <a:pPr algn="ctr"/>
            <a:r>
              <a:rPr lang="en-US" dirty="0"/>
              <a:t>of them occurring within the text</a:t>
            </a:r>
          </a:p>
        </p:txBody>
      </p:sp>
    </p:spTree>
    <p:extLst>
      <p:ext uri="{BB962C8B-B14F-4D97-AF65-F5344CB8AC3E}">
        <p14:creationId xmlns:p14="http://schemas.microsoft.com/office/powerpoint/2010/main" val="100767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five choices do we choose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9403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9036" y="242455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8643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5944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2494" y="2424548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609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755" y="23953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44625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93429" y="2408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20598" y="239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34141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10909" y="2890982"/>
            <a:ext cx="5126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5814" y="4310727"/>
            <a:ext cx="309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plot these probabilities</a:t>
            </a:r>
          </a:p>
          <a:p>
            <a:pPr algn="ctr"/>
            <a:r>
              <a:rPr lang="en-US" dirty="0"/>
              <a:t>a line from 0 to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79942" y="3670487"/>
            <a:ext cx="3785657" cy="3847"/>
          </a:xfrm>
          <a:prstGeom prst="line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7869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20819" y="3207290"/>
            <a:ext cx="32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907548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10883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308019" y="3505057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9054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274758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9830" y="309680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67131" y="311145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31275" y="3122892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0.65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32722" y="313859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0.95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54530" y="312711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63588" y="3421200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lunch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29227" y="3421200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food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4636" y="3399999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chinese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6995650" y="3442145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2848" y="3421200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</a:t>
            </a:r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262893-7BC1-42B9-ADE1-006E7EAFC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9318" y="1690688"/>
          <a:ext cx="3965411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68007E1-C971-4F0E-AC1A-A1DD3C38D544}"/>
              </a:ext>
            </a:extLst>
          </p:cNvPr>
          <p:cNvSpPr txBox="1"/>
          <p:nvPr/>
        </p:nvSpPr>
        <p:spPr>
          <a:xfrm>
            <a:off x="5871898" y="5352754"/>
            <a:ext cx="3769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we can randomly pick what word</a:t>
            </a:r>
          </a:p>
          <a:p>
            <a:pPr algn="ctr"/>
            <a:r>
              <a:rPr lang="en-US" dirty="0"/>
              <a:t>Follows &lt;start&gt; given the distribution</a:t>
            </a:r>
          </a:p>
          <a:p>
            <a:pPr algn="ctr"/>
            <a:r>
              <a:rPr lang="en-US" dirty="0"/>
              <a:t>of them occurring within the 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61C03C-213E-40D2-9988-9844782D3FD2}"/>
              </a:ext>
            </a:extLst>
          </p:cNvPr>
          <p:cNvSpPr txBox="1"/>
          <p:nvPr/>
        </p:nvSpPr>
        <p:spPr>
          <a:xfrm>
            <a:off x="120073" y="1672649"/>
            <a:ext cx="50209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 a random number between zero and 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 $r = rand();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see where it falls on the distribution: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if($r &lt;= 0.44)   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($r &lt;= 0.73)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“to”;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($r &lt;= 0.88){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($r &lt;= 0.97)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“food”;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“lunch”; }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8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five choices do we choose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9403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9036" y="242455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8643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5944" y="242454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2494" y="2424548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609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755" y="23953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44625" y="24029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93429" y="2408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20598" y="239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34141" y="2410690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10909" y="2890982"/>
            <a:ext cx="5126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5814" y="4310727"/>
            <a:ext cx="309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plot these probabilities</a:t>
            </a:r>
          </a:p>
          <a:p>
            <a:pPr algn="ctr"/>
            <a:r>
              <a:rPr lang="en-US" dirty="0"/>
              <a:t>a line from 0 to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79942" y="3670487"/>
            <a:ext cx="3785657" cy="3847"/>
          </a:xfrm>
          <a:prstGeom prst="line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7869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20819" y="3207290"/>
            <a:ext cx="32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907548" y="3531223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10883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308019" y="3505057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9054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274758" y="3509641"/>
            <a:ext cx="0" cy="32316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9830" y="309680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67131" y="311145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31275" y="3122892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0.65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32722" y="3138591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0.95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54530" y="3127118"/>
            <a:ext cx="58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63588" y="3421200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lunch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29227" y="3421200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food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4636" y="3399999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chinese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6995650" y="3442145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2848" y="3421200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</a:t>
            </a:r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262893-7BC1-42B9-ADE1-006E7EAFC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9318" y="1690688"/>
          <a:ext cx="3965411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68007E1-C971-4F0E-AC1A-A1DD3C38D544}"/>
              </a:ext>
            </a:extLst>
          </p:cNvPr>
          <p:cNvSpPr txBox="1"/>
          <p:nvPr/>
        </p:nvSpPr>
        <p:spPr>
          <a:xfrm>
            <a:off x="5871898" y="5352754"/>
            <a:ext cx="3769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we can randomly pick what word</a:t>
            </a:r>
          </a:p>
          <a:p>
            <a:pPr algn="ctr"/>
            <a:r>
              <a:rPr lang="en-US" dirty="0"/>
              <a:t>Follows &lt;start&gt; given the distribution</a:t>
            </a:r>
          </a:p>
          <a:p>
            <a:pPr algn="ctr"/>
            <a:r>
              <a:rPr lang="en-US" dirty="0"/>
              <a:t>of them occurring within the 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61C03C-213E-40D2-9988-9844782D3FD2}"/>
              </a:ext>
            </a:extLst>
          </p:cNvPr>
          <p:cNvSpPr txBox="1"/>
          <p:nvPr/>
        </p:nvSpPr>
        <p:spPr>
          <a:xfrm>
            <a:off x="120073" y="1672649"/>
            <a:ext cx="50209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 a random number between zero and 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 $r = rand();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see where it falls on the distribution: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if($r &lt;= 0.44)   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($r &lt;= 0.73)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“to”;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($r &lt;= 0.88){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($r &lt;= 0.97)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“food”;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“lunch”; }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E66F9-FA62-413E-B156-B5640C82BCF7}"/>
              </a:ext>
            </a:extLst>
          </p:cNvPr>
          <p:cNvSpPr txBox="1"/>
          <p:nvPr/>
        </p:nvSpPr>
        <p:spPr>
          <a:xfrm>
            <a:off x="247792" y="6325106"/>
            <a:ext cx="609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say our rand returned the value 0.6 what is our next word? </a:t>
            </a:r>
          </a:p>
        </p:txBody>
      </p:sp>
    </p:spTree>
    <p:extLst>
      <p:ext uri="{BB962C8B-B14F-4D97-AF65-F5344CB8AC3E}">
        <p14:creationId xmlns:p14="http://schemas.microsoft.com/office/powerpoint/2010/main" val="2874521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then we start the process again with ‘to’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58904"/>
              </p:ext>
            </p:extLst>
          </p:nvPr>
        </p:nvGraphicFramePr>
        <p:xfrm>
          <a:off x="2618964" y="1854247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359891" y="2780145"/>
            <a:ext cx="7472218" cy="387928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4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see how this extends any n-gram?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538"/>
              </p:ext>
            </p:extLst>
          </p:nvPr>
        </p:nvGraphicFramePr>
        <p:xfrm>
          <a:off x="2422295" y="2186442"/>
          <a:ext cx="5360575" cy="55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 </a:t>
                      </a:r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29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before we move on</a:t>
            </a:r>
            <a:br>
              <a:rPr lang="en-US" dirty="0"/>
            </a:br>
            <a:r>
              <a:rPr lang="en-US" dirty="0"/>
              <a:t>		Perl’s Hashes of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513" y="1696566"/>
            <a:ext cx="4313222" cy="4882993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my $n = shift;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my %hash = ();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while(&lt;&gt;) {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chomp;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my @array = split/\s+/;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my 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(0..$#array) {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my $j = 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+ $n - 1;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my $first = $array[$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my 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 "";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if($j &gt; $#array) { next; 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for my $k ($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..$j) {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    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.= "$array[$k] ";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chomp $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$hash{$first}{$</a:t>
            </a:r>
            <a:r>
              <a:rPr lang="en-US" sz="5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5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}++;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28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N increases the accuracy of our model increase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N increases the sparsely of our model increases</a:t>
            </a:r>
          </a:p>
        </p:txBody>
      </p:sp>
    </p:spTree>
    <p:extLst>
      <p:ext uri="{BB962C8B-B14F-4D97-AF65-F5344CB8AC3E}">
        <p14:creationId xmlns:p14="http://schemas.microsoft.com/office/powerpoint/2010/main" val="616679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27672"/>
              </p:ext>
            </p:extLst>
          </p:nvPr>
        </p:nvGraphicFramePr>
        <p:xfrm>
          <a:off x="2210578" y="562477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093205" y="705080"/>
            <a:ext cx="7116896" cy="2633031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9974" y="3789802"/>
            <a:ext cx="430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 AT ALL THE ZERO’S</a:t>
            </a:r>
          </a:p>
        </p:txBody>
      </p:sp>
    </p:spTree>
    <p:extLst>
      <p:ext uri="{BB962C8B-B14F-4D97-AF65-F5344CB8AC3E}">
        <p14:creationId xmlns:p14="http://schemas.microsoft.com/office/powerpoint/2010/main" val="3248684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99666"/>
              </p:ext>
            </p:extLst>
          </p:nvPr>
        </p:nvGraphicFramePr>
        <p:xfrm>
          <a:off x="2093205" y="403761"/>
          <a:ext cx="6999523" cy="307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499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093205" y="705080"/>
            <a:ext cx="7116896" cy="2633031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76253" y="3613532"/>
            <a:ext cx="70141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Does this mean that P(</a:t>
            </a:r>
            <a:r>
              <a:rPr lang="en-US" sz="3200" dirty="0" err="1"/>
              <a:t>want|spend</a:t>
            </a:r>
            <a:r>
              <a:rPr lang="en-US" sz="3200" dirty="0"/>
              <a:t>) = 0? </a:t>
            </a:r>
          </a:p>
          <a:p>
            <a:endParaRPr lang="en-US" sz="3200" dirty="0"/>
          </a:p>
          <a:p>
            <a:r>
              <a:rPr lang="en-US" sz="3200" dirty="0"/>
              <a:t>With the model, yes but in real life?</a:t>
            </a:r>
          </a:p>
        </p:txBody>
      </p:sp>
    </p:spTree>
    <p:extLst>
      <p:ext uri="{BB962C8B-B14F-4D97-AF65-F5344CB8AC3E}">
        <p14:creationId xmlns:p14="http://schemas.microsoft.com/office/powerpoint/2010/main" val="3174456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03945"/>
              </p:ext>
            </p:extLst>
          </p:nvPr>
        </p:nvGraphicFramePr>
        <p:xfrm>
          <a:off x="271609" y="633729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4753" y="717608"/>
                <a:ext cx="35312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753" y="717608"/>
                <a:ext cx="3531288" cy="553998"/>
              </a:xfrm>
              <a:prstGeom prst="rect">
                <a:avLst/>
              </a:prstGeom>
              <a:blipFill rotWithShape="0"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79010" y="506995"/>
            <a:ext cx="4562946" cy="40650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Aaron Hernandez helped lead the New England Patriots into the 2011 Super Bowl, but this weekend, the former NFL standout won’t.</a:t>
            </a:r>
          </a:p>
          <a:p>
            <a:pPr algn="ctr"/>
            <a:endParaRPr lang="en-US" altLang="en-US" dirty="0"/>
          </a:p>
          <a:p>
            <a:pPr algn="ctr"/>
            <a:r>
              <a:rPr lang="en-US" altLang="en-US" dirty="0"/>
              <a:t>…..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32521"/>
              </p:ext>
            </p:extLst>
          </p:nvPr>
        </p:nvGraphicFramePr>
        <p:xfrm>
          <a:off x="7688907" y="99587"/>
          <a:ext cx="1742838" cy="644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0">
                <a:tc>
                  <a:txBody>
                    <a:bodyPr/>
                    <a:lstStyle/>
                    <a:p>
                      <a:r>
                        <a:rPr lang="en-US" sz="105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2">
                <a:tc>
                  <a:txBody>
                    <a:bodyPr/>
                    <a:lstStyle/>
                    <a:p>
                      <a:r>
                        <a:rPr lang="en-US" sz="1050" dirty="0" err="1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3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5">
                <a:tc>
                  <a:txBody>
                    <a:bodyPr/>
                    <a:lstStyle/>
                    <a:p>
                      <a:r>
                        <a:rPr lang="en-US" sz="105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NFL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 err="1"/>
                        <a:t>n‘t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59636" y="137663"/>
            <a:ext cx="216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Unigram</a:t>
            </a:r>
          </a:p>
          <a:p>
            <a:pPr algn="ctr"/>
            <a:r>
              <a:rPr lang="en-US" b="1" dirty="0"/>
              <a:t>RAW FREQUENCIES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0399" y="905164"/>
            <a:ext cx="219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4130783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03945"/>
              </p:ext>
            </p:extLst>
          </p:nvPr>
        </p:nvGraphicFramePr>
        <p:xfrm>
          <a:off x="271609" y="633729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4753" y="717608"/>
                <a:ext cx="3526478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i="1" dirty="0"/>
                  <a:t>P(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|&lt;start&gt;)	 * 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want|i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P(to | want)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eat|to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english|eat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food|english</a:t>
                </a:r>
                <a:r>
                  <a:rPr lang="en-US" i="1" dirty="0"/>
                  <a:t>)*</a:t>
                </a:r>
              </a:p>
              <a:p>
                <a:pPr lvl="1"/>
                <a:r>
                  <a:rPr lang="en-US" i="1" dirty="0"/>
                  <a:t>P(&lt;end&gt;|food)  =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753" y="717608"/>
                <a:ext cx="3526478" cy="2492990"/>
              </a:xfrm>
              <a:prstGeom prst="rect">
                <a:avLst/>
              </a:prstGeom>
              <a:blipFill rotWithShape="0">
                <a:blip r:embed="rId2"/>
                <a:stretch>
                  <a:fillRect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5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03945"/>
              </p:ext>
            </p:extLst>
          </p:nvPr>
        </p:nvGraphicFramePr>
        <p:xfrm>
          <a:off x="271609" y="633729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98573" y="717608"/>
                <a:ext cx="3526478" cy="249299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i="1" dirty="0"/>
                  <a:t>P(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|&lt;start&gt;)	 * 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want|i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P(to | want)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eat|to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english|eat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food|english</a:t>
                </a:r>
                <a:r>
                  <a:rPr lang="en-US" i="1" dirty="0"/>
                  <a:t>)*</a:t>
                </a:r>
              </a:p>
              <a:p>
                <a:pPr lvl="1"/>
                <a:r>
                  <a:rPr lang="en-US" i="1" dirty="0"/>
                  <a:t>P(&lt;end&gt;|food)  =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573" y="717608"/>
                <a:ext cx="3526478" cy="24929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10198" y="3326769"/>
            <a:ext cx="3464090" cy="2215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en-US" b="0" i="1" dirty="0"/>
              <a:t>P(</a:t>
            </a:r>
            <a:r>
              <a:rPr lang="en-US" b="0" i="1" dirty="0" err="1"/>
              <a:t>i</a:t>
            </a:r>
            <a:r>
              <a:rPr lang="en-US" b="0" i="1" dirty="0"/>
              <a:t>|&lt;start&gt;)		= 0.015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want|i</a:t>
            </a:r>
            <a:r>
              <a:rPr lang="en-US" i="1" dirty="0"/>
              <a:t>)		= 0.33</a:t>
            </a:r>
          </a:p>
          <a:p>
            <a:pPr lvl="1"/>
            <a:r>
              <a:rPr lang="en-US" i="1" dirty="0"/>
              <a:t>P(to | want)		= 0.66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eat|to</a:t>
            </a:r>
            <a:r>
              <a:rPr lang="en-US" i="1" dirty="0"/>
              <a:t>)		= 0.28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english|eat</a:t>
            </a:r>
            <a:r>
              <a:rPr lang="en-US" i="1" dirty="0"/>
              <a:t>)		= 0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food|english</a:t>
            </a:r>
            <a:r>
              <a:rPr lang="en-US" i="1" dirty="0"/>
              <a:t>) 	= 0</a:t>
            </a:r>
          </a:p>
          <a:p>
            <a:pPr lvl="1"/>
            <a:r>
              <a:rPr lang="en-US" i="1" dirty="0"/>
              <a:t>P(&lt;end&gt;|food)  	= 0.007</a:t>
            </a:r>
          </a:p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09818" y="3777673"/>
            <a:ext cx="4211782" cy="1200959"/>
          </a:xfrm>
          <a:custGeom>
            <a:avLst/>
            <a:gdLst>
              <a:gd name="connsiteX0" fmla="*/ 0 w 4211782"/>
              <a:gd name="connsiteY0" fmla="*/ 0 h 1200959"/>
              <a:gd name="connsiteX1" fmla="*/ 1459346 w 4211782"/>
              <a:gd name="connsiteY1" fmla="*/ 1145309 h 1200959"/>
              <a:gd name="connsiteX2" fmla="*/ 4211782 w 4211782"/>
              <a:gd name="connsiteY2" fmla="*/ 1034472 h 12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782" h="1200959">
                <a:moveTo>
                  <a:pt x="0" y="0"/>
                </a:moveTo>
                <a:cubicBezTo>
                  <a:pt x="378691" y="486448"/>
                  <a:pt x="757382" y="972897"/>
                  <a:pt x="1459346" y="1145309"/>
                </a:cubicBezTo>
                <a:cubicBezTo>
                  <a:pt x="2161310" y="1317721"/>
                  <a:pt x="4211782" y="1034472"/>
                  <a:pt x="4211782" y="1034472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5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03945"/>
              </p:ext>
            </p:extLst>
          </p:nvPr>
        </p:nvGraphicFramePr>
        <p:xfrm>
          <a:off x="271609" y="633729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4753" y="717608"/>
                <a:ext cx="3526478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i="1" dirty="0"/>
                  <a:t>P(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|&lt;start&gt;)	 * 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want|i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P(to | want)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eat|to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english|eat</a:t>
                </a:r>
                <a:r>
                  <a:rPr lang="en-US" i="1" dirty="0"/>
                  <a:t>)	 *</a:t>
                </a:r>
              </a:p>
              <a:p>
                <a:pPr lvl="1"/>
                <a:r>
                  <a:rPr lang="en-US" i="1" dirty="0"/>
                  <a:t>P(</a:t>
                </a:r>
                <a:r>
                  <a:rPr lang="en-US" i="1" dirty="0" err="1"/>
                  <a:t>food|english</a:t>
                </a:r>
                <a:r>
                  <a:rPr lang="en-US" i="1" dirty="0"/>
                  <a:t>)*</a:t>
                </a:r>
              </a:p>
              <a:p>
                <a:pPr lvl="1"/>
                <a:r>
                  <a:rPr lang="en-US" i="1" dirty="0"/>
                  <a:t>P(&lt;end&gt;|food)  =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753" y="717608"/>
                <a:ext cx="3526478" cy="2492990"/>
              </a:xfrm>
              <a:prstGeom prst="rect">
                <a:avLst/>
              </a:prstGeom>
              <a:blipFill rotWithShape="0">
                <a:blip r:embed="rId2"/>
                <a:stretch>
                  <a:fillRect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4782" y="3326769"/>
            <a:ext cx="3464090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en-US" b="0" i="1" dirty="0"/>
              <a:t>P(</a:t>
            </a:r>
            <a:r>
              <a:rPr lang="en-US" b="0" i="1" dirty="0" err="1"/>
              <a:t>i</a:t>
            </a:r>
            <a:r>
              <a:rPr lang="en-US" b="0" i="1" dirty="0"/>
              <a:t>|&lt;start&gt;)		= 0.015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want|i</a:t>
            </a:r>
            <a:r>
              <a:rPr lang="en-US" i="1" dirty="0"/>
              <a:t>)		= 0.33</a:t>
            </a:r>
          </a:p>
          <a:p>
            <a:pPr lvl="1"/>
            <a:r>
              <a:rPr lang="en-US" i="1" dirty="0"/>
              <a:t>P(to | want)		= 0.66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eat|to</a:t>
            </a:r>
            <a:r>
              <a:rPr lang="en-US" i="1" dirty="0"/>
              <a:t>)		= 0.28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english|eat</a:t>
            </a:r>
            <a:r>
              <a:rPr lang="en-US" i="1" dirty="0"/>
              <a:t>)		= 0</a:t>
            </a:r>
          </a:p>
          <a:p>
            <a:pPr lvl="1"/>
            <a:r>
              <a:rPr lang="en-US" i="1" dirty="0"/>
              <a:t>P(</a:t>
            </a:r>
            <a:r>
              <a:rPr lang="en-US" i="1" dirty="0" err="1"/>
              <a:t>food|english</a:t>
            </a:r>
            <a:r>
              <a:rPr lang="en-US" i="1" dirty="0"/>
              <a:t>) 	= 0</a:t>
            </a:r>
          </a:p>
          <a:p>
            <a:pPr lvl="1"/>
            <a:r>
              <a:rPr lang="en-US" i="1" dirty="0"/>
              <a:t>P(&lt;end&gt;|food)  	= 0.007</a:t>
            </a:r>
          </a:p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644753" y="4251366"/>
            <a:ext cx="3268670" cy="8075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13423" y="447046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Uh oh!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34036" y="5821026"/>
                <a:ext cx="399011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𝐸𝑛𝑔𝑙𝑖𝑠h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𝐹𝑜𝑜𝑑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0 …. ? </a:t>
                </a:r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6" y="5821026"/>
                <a:ext cx="3990110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28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Sparcity</a:t>
            </a:r>
            <a:r>
              <a:rPr lang="en-US" dirty="0"/>
              <a:t> is a major problem for </a:t>
            </a:r>
            <a:r>
              <a:rPr lang="en-US" dirty="0">
                <a:solidFill>
                  <a:srgbClr val="C00000"/>
                </a:solidFill>
              </a:rPr>
              <a:t>Maximum Likelihood Estimation </a:t>
            </a:r>
          </a:p>
        </p:txBody>
      </p:sp>
    </p:spTree>
    <p:extLst>
      <p:ext uri="{BB962C8B-B14F-4D97-AF65-F5344CB8AC3E}">
        <p14:creationId xmlns:p14="http://schemas.microsoft.com/office/powerpoint/2010/main" val="2008684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Sparsity</a:t>
            </a:r>
            <a:r>
              <a:rPr lang="en-US" dirty="0"/>
              <a:t> is a major problem for </a:t>
            </a:r>
            <a:r>
              <a:rPr lang="en-US" dirty="0">
                <a:solidFill>
                  <a:srgbClr val="C00000"/>
                </a:solidFill>
              </a:rPr>
              <a:t>Maximum Likelihood Estimation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70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2982" y="27801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MLE =&gt; </a:t>
            </a:r>
          </a:p>
        </p:txBody>
      </p:sp>
    </p:spTree>
    <p:extLst>
      <p:ext uri="{BB962C8B-B14F-4D97-AF65-F5344CB8AC3E}">
        <p14:creationId xmlns:p14="http://schemas.microsoft.com/office/powerpoint/2010/main" val="217847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with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Sparsity</a:t>
            </a:r>
            <a:r>
              <a:rPr lang="en-US" dirty="0"/>
              <a:t> is a major problem for </a:t>
            </a:r>
            <a:r>
              <a:rPr lang="en-US" dirty="0">
                <a:solidFill>
                  <a:srgbClr val="C00000"/>
                </a:solidFill>
              </a:rPr>
              <a:t>Maximum Likelihood Estimation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 @w = {set of n words}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P_w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my $k (1…n)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P_w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rel_freq_table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{$w[$k]}{$w[$k-1]}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70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2982" y="27801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MLE =&gt; </a:t>
            </a:r>
          </a:p>
        </p:txBody>
      </p:sp>
      <p:sp>
        <p:nvSpPr>
          <p:cNvPr id="6" name="Oval 5"/>
          <p:cNvSpPr/>
          <p:nvPr/>
        </p:nvSpPr>
        <p:spPr>
          <a:xfrm>
            <a:off x="3936612" y="2576945"/>
            <a:ext cx="4154443" cy="8497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989455" y="2983345"/>
            <a:ext cx="1810572" cy="1413164"/>
          </a:xfrm>
          <a:custGeom>
            <a:avLst/>
            <a:gdLst>
              <a:gd name="connsiteX0" fmla="*/ 101600 w 1810572"/>
              <a:gd name="connsiteY0" fmla="*/ 0 h 1413164"/>
              <a:gd name="connsiteX1" fmla="*/ 1810327 w 1810572"/>
              <a:gd name="connsiteY1" fmla="*/ 461819 h 1413164"/>
              <a:gd name="connsiteX2" fmla="*/ 0 w 1810572"/>
              <a:gd name="connsiteY2" fmla="*/ 1413164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0572" h="1413164">
                <a:moveTo>
                  <a:pt x="101600" y="0"/>
                </a:moveTo>
                <a:cubicBezTo>
                  <a:pt x="964430" y="113146"/>
                  <a:pt x="1827260" y="226292"/>
                  <a:pt x="1810327" y="461819"/>
                </a:cubicBezTo>
                <a:cubicBezTo>
                  <a:pt x="1793394" y="697346"/>
                  <a:pt x="318655" y="1290013"/>
                  <a:pt x="0" y="1413164"/>
                </a:cubicBezTo>
              </a:path>
            </a:pathLst>
          </a:custGeom>
          <a:noFill/>
          <a:ln w="508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with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Sparsity</a:t>
            </a:r>
            <a:r>
              <a:rPr lang="en-US" dirty="0"/>
              <a:t> is a major problem for </a:t>
            </a:r>
            <a:r>
              <a:rPr lang="en-US" dirty="0">
                <a:solidFill>
                  <a:srgbClr val="C00000"/>
                </a:solidFill>
              </a:rPr>
              <a:t>Maximum Likelihood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70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2982" y="27801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MLE =&gt;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87055" y="3780785"/>
                <a:ext cx="849745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𝑢𝑛𝑖𝑐𝑜𝑟𝑛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𝑢𝑛𝑖𝑐𝑜𝑟𝑛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55" y="3780785"/>
                <a:ext cx="8497454" cy="1477328"/>
              </a:xfrm>
              <a:prstGeom prst="rect">
                <a:avLst/>
              </a:prstGeom>
              <a:blipFill rotWithShape="0">
                <a:blip r:embed="rId3"/>
                <a:stretch>
                  <a:fillRect b="-7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12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with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Sparsity</a:t>
            </a:r>
            <a:r>
              <a:rPr lang="en-US" dirty="0"/>
              <a:t> is a major problem for </a:t>
            </a:r>
            <a:r>
              <a:rPr lang="en-US" dirty="0">
                <a:solidFill>
                  <a:srgbClr val="C00000"/>
                </a:solidFill>
              </a:rPr>
              <a:t>Maximum Likelihood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70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2982" y="27801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MLE =&gt;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87055" y="3780785"/>
                <a:ext cx="849745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𝑚𝑎𝑔𝑖𝑐𝑎𝑙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𝑢𝑛𝑖𝑐𝑜𝑟𝑛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𝑢𝑛𝑖𝑐𝑜𝑟𝑛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55" y="3780785"/>
                <a:ext cx="8497454" cy="1477328"/>
              </a:xfrm>
              <a:prstGeom prst="rect">
                <a:avLst/>
              </a:prstGeom>
              <a:blipFill rotWithShape="0">
                <a:blip r:embed="rId3"/>
                <a:stretch>
                  <a:fillRect b="-7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798885" y="4001294"/>
            <a:ext cx="3259247" cy="141234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6358" y="4338132"/>
            <a:ext cx="285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probabilities are referred to as Relative Frequency </a:t>
            </a:r>
          </a:p>
        </p:txBody>
      </p:sp>
    </p:spTree>
    <p:extLst>
      <p:ext uri="{BB962C8B-B14F-4D97-AF65-F5344CB8AC3E}">
        <p14:creationId xmlns:p14="http://schemas.microsoft.com/office/powerpoint/2010/main" val="1366221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Sparsity</a:t>
            </a:r>
            <a:r>
              <a:rPr lang="en-US" dirty="0"/>
              <a:t> is a major problem for </a:t>
            </a:r>
            <a:r>
              <a:rPr lang="en-US" dirty="0">
                <a:solidFill>
                  <a:srgbClr val="C00000"/>
                </a:solidFill>
              </a:rPr>
              <a:t>Maximum Likelihood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128" y="2780145"/>
                <a:ext cx="45627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70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2982" y="27801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MLE =&gt;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4030" y="3816628"/>
                <a:ext cx="4562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30" y="3816628"/>
                <a:ext cx="456276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48873" y="3816628"/>
            <a:ext cx="28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Relative Frequency =&gt;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5564" y="4910539"/>
                <a:ext cx="1128683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𝑢𝑛𝑖𝑐𝑜𝑟𝑛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𝐹𝑟𝑒𝑞𝑢𝑒𝑛𝑐𝑦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𝑢𝑛𝑖𝑐𝑜𝑟𝑛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𝐹𝑟𝑒𝑞𝑢𝑒𝑛𝑐𝑦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𝑚𝑎𝑔𝑖𝑐𝑎𝑙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" y="4910539"/>
                <a:ext cx="11286836" cy="58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29734" y="5942568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rel_freq_table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{$w[$k]}{$w[$k-1]}</a:t>
            </a:r>
          </a:p>
        </p:txBody>
      </p:sp>
    </p:spTree>
    <p:extLst>
      <p:ext uri="{BB962C8B-B14F-4D97-AF65-F5344CB8AC3E}">
        <p14:creationId xmlns:p14="http://schemas.microsoft.com/office/powerpoint/2010/main" val="1548320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15870"/>
              </p:ext>
            </p:extLst>
          </p:nvPr>
        </p:nvGraphicFramePr>
        <p:xfrm>
          <a:off x="2331318" y="1690688"/>
          <a:ext cx="6999523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7560" y="5273964"/>
            <a:ext cx="775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don’t see &lt;start&gt; eat in the text does this mean it doesn’t occur ever</a:t>
            </a:r>
          </a:p>
          <a:p>
            <a:endParaRPr lang="en-US" dirty="0"/>
          </a:p>
          <a:p>
            <a:pPr algn="ctr"/>
            <a:r>
              <a:rPr lang="en-US" dirty="0"/>
              <a:t>Is P(</a:t>
            </a:r>
            <a:r>
              <a:rPr lang="en-US" i="1" dirty="0"/>
              <a:t>&lt;start&gt; eat) </a:t>
            </a:r>
            <a:r>
              <a:rPr lang="en-US" dirty="0"/>
              <a:t>really zero </a:t>
            </a:r>
          </a:p>
        </p:txBody>
      </p:sp>
    </p:spTree>
    <p:extLst>
      <p:ext uri="{BB962C8B-B14F-4D97-AF65-F5344CB8AC3E}">
        <p14:creationId xmlns:p14="http://schemas.microsoft.com/office/powerpoint/2010/main" val="40621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608"/>
              </p:ext>
            </p:extLst>
          </p:nvPr>
        </p:nvGraphicFramePr>
        <p:xfrm>
          <a:off x="81488" y="153895"/>
          <a:ext cx="11914348" cy="595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2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7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9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22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6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10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7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hernandez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england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nfl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n‘t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helped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lead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the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new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patriots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into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2011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super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bowl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this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weekend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Former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standout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r>
                        <a:rPr lang="en-US" sz="1050" dirty="0" err="1"/>
                        <a:t>n‘t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3054" y="6199827"/>
            <a:ext cx="60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Bigram RAW FREQUENCIES</a:t>
            </a:r>
          </a:p>
        </p:txBody>
      </p:sp>
    </p:spTree>
    <p:extLst>
      <p:ext uri="{BB962C8B-B14F-4D97-AF65-F5344CB8AC3E}">
        <p14:creationId xmlns:p14="http://schemas.microsoft.com/office/powerpoint/2010/main" val="368009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Exploit the </a:t>
            </a:r>
            <a:r>
              <a:rPr lang="en-US" dirty="0" err="1"/>
              <a:t>Zipfian</a:t>
            </a:r>
            <a:r>
              <a:rPr lang="en-US" dirty="0"/>
              <a:t> distribution of words </a:t>
            </a:r>
          </a:p>
          <a:p>
            <a:endParaRPr lang="en-US" dirty="0"/>
          </a:p>
          <a:p>
            <a:r>
              <a:rPr lang="en-US" dirty="0"/>
              <a:t>Two smoothing methods:</a:t>
            </a:r>
          </a:p>
          <a:p>
            <a:pPr lvl="1"/>
            <a:r>
              <a:rPr lang="en-US" dirty="0"/>
              <a:t>Laplace Smoothing</a:t>
            </a:r>
          </a:p>
          <a:p>
            <a:pPr lvl="1"/>
            <a:r>
              <a:rPr lang="en-US" dirty="0"/>
              <a:t>Good Turning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basic idea is that we take a little from everything we see and give it to what we don’t see</a:t>
            </a:r>
          </a:p>
          <a:p>
            <a:endParaRPr lang="en-US" dirty="0"/>
          </a:p>
          <a:p>
            <a:r>
              <a:rPr lang="en-US" dirty="0"/>
              <a:t>Robin Hood: stealing from the rich and giving to the poor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891" y="1143794"/>
            <a:ext cx="228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4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Zipfian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follow a </a:t>
            </a:r>
            <a:r>
              <a:rPr lang="en-US" dirty="0" err="1"/>
              <a:t>Zipfian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Small number of words occur very frequently</a:t>
            </a:r>
          </a:p>
          <a:p>
            <a:pPr lvl="1"/>
            <a:r>
              <a:rPr lang="en-US" dirty="0"/>
              <a:t>A large number of words are only seen once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Zipf’s</a:t>
            </a:r>
            <a:r>
              <a:rPr lang="en-US" dirty="0"/>
              <a:t> Law: A word’s frequency is approximately inversely proportional to its rank in the word distribution list</a:t>
            </a:r>
          </a:p>
        </p:txBody>
      </p:sp>
    </p:spTree>
    <p:extLst>
      <p:ext uri="{BB962C8B-B14F-4D97-AF65-F5344CB8AC3E}">
        <p14:creationId xmlns:p14="http://schemas.microsoft.com/office/powerpoint/2010/main" val="5277463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immkaufman.com/content/mobyd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3" y="575685"/>
            <a:ext cx="83439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29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Video on </a:t>
            </a:r>
            <a:r>
              <a:rPr lang="en-US" dirty="0" err="1"/>
              <a:t>Zipf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https://www.youtube.com/watch?v=fCn8zs912OE</a:t>
            </a:r>
          </a:p>
        </p:txBody>
      </p:sp>
    </p:spTree>
    <p:extLst>
      <p:ext uri="{BB962C8B-B14F-4D97-AF65-F5344CB8AC3E}">
        <p14:creationId xmlns:p14="http://schemas.microsoft.com/office/powerpoint/2010/main" val="21946897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Exploit the </a:t>
            </a:r>
            <a:r>
              <a:rPr lang="en-US" dirty="0" err="1"/>
              <a:t>Zipfian</a:t>
            </a:r>
            <a:r>
              <a:rPr lang="en-US" dirty="0"/>
              <a:t> distribution of words </a:t>
            </a:r>
          </a:p>
          <a:p>
            <a:endParaRPr lang="en-US" dirty="0"/>
          </a:p>
          <a:p>
            <a:r>
              <a:rPr lang="en-US" dirty="0"/>
              <a:t>Two smoothing methods:</a:t>
            </a:r>
          </a:p>
          <a:p>
            <a:pPr lvl="1"/>
            <a:r>
              <a:rPr lang="en-US" dirty="0"/>
              <a:t>Laplace Smoothing</a:t>
            </a:r>
          </a:p>
          <a:p>
            <a:pPr lvl="1"/>
            <a:r>
              <a:rPr lang="en-US" dirty="0"/>
              <a:t>Good Turning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basic idea is that we take a little from everything we see and give it to what we don’t see</a:t>
            </a:r>
          </a:p>
          <a:p>
            <a:endParaRPr lang="en-US" dirty="0"/>
          </a:p>
          <a:p>
            <a:r>
              <a:rPr lang="en-US" dirty="0"/>
              <a:t>Robin Hood: stealing from the rich and giving to the poor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891" y="1143794"/>
            <a:ext cx="228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5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metric : adds one to each count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73455" y="5761464"/>
            <a:ext cx="5087162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 = the number of tokens in our corpus</a:t>
            </a:r>
          </a:p>
          <a:p>
            <a:r>
              <a:rPr lang="en-US" sz="2400" dirty="0"/>
              <a:t>V = the number of types in our corpus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0145" y="4359564"/>
            <a:ext cx="6650183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3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metric : adds one to each count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73455" y="5761464"/>
            <a:ext cx="5087162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 = the number of tokens in our corpus</a:t>
            </a:r>
          </a:p>
          <a:p>
            <a:r>
              <a:rPr lang="en-US" sz="2400" dirty="0"/>
              <a:t>V = the number of types in our corpus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0145" y="4359564"/>
            <a:ext cx="6650183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65964" y="5237018"/>
            <a:ext cx="554181" cy="415637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5624" y="5830714"/>
            <a:ext cx="382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Adding V because you’ve added one to</a:t>
            </a:r>
          </a:p>
          <a:p>
            <a:pPr algn="ctr"/>
            <a:r>
              <a:rPr lang="en-US" dirty="0"/>
              <a:t>each </a:t>
            </a:r>
            <a:r>
              <a:rPr lang="en-US" i="1" dirty="0"/>
              <a:t>w</a:t>
            </a:r>
            <a:r>
              <a:rPr lang="en-US" dirty="0"/>
              <a:t> seen in your corpus</a:t>
            </a:r>
          </a:p>
        </p:txBody>
      </p:sp>
    </p:spTree>
    <p:extLst>
      <p:ext uri="{BB962C8B-B14F-4D97-AF65-F5344CB8AC3E}">
        <p14:creationId xmlns:p14="http://schemas.microsoft.com/office/powerpoint/2010/main" val="2516969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refers to “adjusted count”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2909" y="1821509"/>
                <a:ext cx="473309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9" y="1821509"/>
                <a:ext cx="4733091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9849" y="2624365"/>
                <a:ext cx="255287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49" y="2624365"/>
                <a:ext cx="2552878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322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2909" y="1821509"/>
                <a:ext cx="473309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9" y="1821509"/>
                <a:ext cx="4733091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9849" y="2624365"/>
                <a:ext cx="255287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49" y="2624365"/>
                <a:ext cx="2552878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914747"/>
                <a:ext cx="4018985" cy="70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4747"/>
                <a:ext cx="4018985" cy="7025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5674" y="4892534"/>
                <a:ext cx="3576299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𝑓𝑟𝑒𝑞𝑢𝑒𝑛𝑐𝑦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4" y="4892534"/>
                <a:ext cx="3576299" cy="7250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9454" y="4130803"/>
                <a:ext cx="3372655" cy="412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54" y="4130803"/>
                <a:ext cx="3372655" cy="412742"/>
              </a:xfrm>
              <a:prstGeom prst="rect">
                <a:avLst/>
              </a:prstGeom>
              <a:blipFill rotWithShape="0">
                <a:blip r:embed="rId6"/>
                <a:stretch>
                  <a:fillRect l="-2532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9454" y="4937185"/>
                <a:ext cx="3379258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54" y="4937185"/>
                <a:ext cx="3379258" cy="5421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92727" y="3415634"/>
            <a:ext cx="11037455" cy="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1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2909" y="1821509"/>
                <a:ext cx="473309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9" y="1821509"/>
                <a:ext cx="4733091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9849" y="2624365"/>
                <a:ext cx="255287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49" y="2624365"/>
                <a:ext cx="2552878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914747"/>
                <a:ext cx="4018985" cy="70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4747"/>
                <a:ext cx="4018985" cy="7025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5674" y="4892534"/>
                <a:ext cx="3576299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𝑓𝑟𝑒𝑞𝑢𝑒𝑛𝑐𝑦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4" y="4892534"/>
                <a:ext cx="3576299" cy="7250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9454" y="4130803"/>
                <a:ext cx="3372655" cy="412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54" y="4130803"/>
                <a:ext cx="3372655" cy="412742"/>
              </a:xfrm>
              <a:prstGeom prst="rect">
                <a:avLst/>
              </a:prstGeom>
              <a:blipFill rotWithShape="0">
                <a:blip r:embed="rId6"/>
                <a:stretch>
                  <a:fillRect l="-2532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9454" y="4937185"/>
                <a:ext cx="3379258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54" y="4937185"/>
                <a:ext cx="3379258" cy="5421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05469" y="2889986"/>
                <a:ext cx="3736407" cy="634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69" y="2889986"/>
                <a:ext cx="3736407" cy="6344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9356436" y="3482109"/>
            <a:ext cx="1820614" cy="1873524"/>
          </a:xfrm>
          <a:custGeom>
            <a:avLst/>
            <a:gdLst>
              <a:gd name="connsiteX0" fmla="*/ 0 w 1820614"/>
              <a:gd name="connsiteY0" fmla="*/ 1708727 h 1873524"/>
              <a:gd name="connsiteX1" fmla="*/ 1394691 w 1820614"/>
              <a:gd name="connsiteY1" fmla="*/ 1764146 h 1873524"/>
              <a:gd name="connsiteX2" fmla="*/ 1810328 w 1820614"/>
              <a:gd name="connsiteY2" fmla="*/ 452582 h 1873524"/>
              <a:gd name="connsiteX3" fmla="*/ 1653309 w 1820614"/>
              <a:gd name="connsiteY3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614" h="1873524">
                <a:moveTo>
                  <a:pt x="0" y="1708727"/>
                </a:moveTo>
                <a:cubicBezTo>
                  <a:pt x="546485" y="1841115"/>
                  <a:pt x="1092970" y="1973503"/>
                  <a:pt x="1394691" y="1764146"/>
                </a:cubicBezTo>
                <a:cubicBezTo>
                  <a:pt x="1696412" y="1554789"/>
                  <a:pt x="1767225" y="746606"/>
                  <a:pt x="1810328" y="452582"/>
                </a:cubicBezTo>
                <a:cubicBezTo>
                  <a:pt x="1853431" y="158558"/>
                  <a:pt x="1753370" y="79279"/>
                  <a:pt x="1653309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05469" y="2798618"/>
            <a:ext cx="3736407" cy="886691"/>
          </a:xfrm>
          <a:prstGeom prst="ellipse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78211"/>
              </p:ext>
            </p:extLst>
          </p:nvPr>
        </p:nvGraphicFramePr>
        <p:xfrm>
          <a:off x="81488" y="153895"/>
          <a:ext cx="11914348" cy="595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2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7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9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22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59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7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hernandez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england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nfl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‘t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helped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lead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new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patriots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2011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super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bowl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this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weekend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Former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standout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won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r>
                        <a:rPr lang="en-US" sz="1050"/>
                        <a:t>‘t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92262"/>
              </p:ext>
            </p:extLst>
          </p:nvPr>
        </p:nvGraphicFramePr>
        <p:xfrm>
          <a:off x="5036242" y="365125"/>
          <a:ext cx="1742838" cy="644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0">
                <a:tc>
                  <a:txBody>
                    <a:bodyPr/>
                    <a:lstStyle/>
                    <a:p>
                      <a:r>
                        <a:rPr lang="en-US" sz="105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2">
                <a:tc>
                  <a:txBody>
                    <a:bodyPr/>
                    <a:lstStyle/>
                    <a:p>
                      <a:r>
                        <a:rPr lang="en-US" sz="1050" dirty="0" err="1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3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5">
                <a:tc>
                  <a:txBody>
                    <a:bodyPr/>
                    <a:lstStyle/>
                    <a:p>
                      <a:r>
                        <a:rPr lang="en-US" sz="105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NFL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‘t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64" y="6311900"/>
            <a:ext cx="39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WANT THE RELATIVE FREQUENCIES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6000" y="6311900"/>
            <a:ext cx="39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P(w2 | w1) = </a:t>
            </a:r>
            <a:r>
              <a:rPr lang="en-US" b="1" dirty="0" err="1"/>
              <a:t>Freq</a:t>
            </a:r>
            <a:r>
              <a:rPr lang="en-US" b="1" dirty="0"/>
              <a:t>(w1 w2) / </a:t>
            </a:r>
            <a:r>
              <a:rPr lang="en-US" b="1" dirty="0" err="1"/>
              <a:t>Freq</a:t>
            </a:r>
            <a:r>
              <a:rPr lang="en-US" b="1" dirty="0"/>
              <a:t> (w1)</a:t>
            </a:r>
          </a:p>
        </p:txBody>
      </p:sp>
    </p:spTree>
    <p:extLst>
      <p:ext uri="{BB962C8B-B14F-4D97-AF65-F5344CB8AC3E}">
        <p14:creationId xmlns:p14="http://schemas.microsoft.com/office/powerpoint/2010/main" val="30548510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 on 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77834" y="6311900"/>
            <a:ext cx="4914166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 = the number of types in our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2018" y="2045653"/>
                <a:ext cx="6605847" cy="634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018" y="2045653"/>
                <a:ext cx="6605847" cy="6344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8239" y="2910581"/>
                <a:ext cx="4923656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𝐿𝑎𝑝𝑙𝑎𝑐𝑒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39" y="2910581"/>
                <a:ext cx="4923656" cy="441211"/>
              </a:xfrm>
              <a:prstGeom prst="rect">
                <a:avLst/>
              </a:prstGeom>
              <a:blipFill rotWithShape="0">
                <a:blip r:embed="rId3"/>
                <a:stretch>
                  <a:fillRect l="-1609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8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 on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77834" y="6311900"/>
            <a:ext cx="4914166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 = the number of types in our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2018" y="2045653"/>
                <a:ext cx="6634700" cy="634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018" y="2045653"/>
                <a:ext cx="6634700" cy="634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8239" y="2910581"/>
                <a:ext cx="4923656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𝐿𝑎𝑝𝑙𝑎𝑐𝑒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39" y="2910581"/>
                <a:ext cx="4923656" cy="441211"/>
              </a:xfrm>
              <a:prstGeom prst="rect">
                <a:avLst/>
              </a:prstGeom>
              <a:blipFill rotWithShape="0">
                <a:blip r:embed="rId4"/>
                <a:stretch>
                  <a:fillRect l="-1609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90640" y="3905161"/>
            <a:ext cx="11037455" cy="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54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8667"/>
              </p:ext>
            </p:extLst>
          </p:nvPr>
        </p:nvGraphicFramePr>
        <p:xfrm>
          <a:off x="271610" y="633729"/>
          <a:ext cx="6799146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94205"/>
              </p:ext>
            </p:extLst>
          </p:nvPr>
        </p:nvGraphicFramePr>
        <p:xfrm>
          <a:off x="605079" y="4126858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5709" y="541178"/>
                <a:ext cx="4895635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09" y="541178"/>
                <a:ext cx="4895635" cy="6771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420873" y="6186337"/>
            <a:ext cx="127310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 = 1446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96365" y="1811178"/>
                <a:ext cx="4701800" cy="954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𝑤𝑎𝑛𝑡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65" y="1811178"/>
                <a:ext cx="4701800" cy="954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1996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8667"/>
              </p:ext>
            </p:extLst>
          </p:nvPr>
        </p:nvGraphicFramePr>
        <p:xfrm>
          <a:off x="271610" y="633729"/>
          <a:ext cx="6799146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94205"/>
              </p:ext>
            </p:extLst>
          </p:nvPr>
        </p:nvGraphicFramePr>
        <p:xfrm>
          <a:off x="605079" y="4126858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5709" y="541178"/>
                <a:ext cx="4895635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09" y="541178"/>
                <a:ext cx="4895635" cy="6771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420873" y="6186337"/>
            <a:ext cx="127310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 = 1446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96365" y="1811178"/>
                <a:ext cx="4700197" cy="147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𝑤𝑎𝑛𝑡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827+1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2533+1446</m:t>
                        </m:r>
                      </m:den>
                    </m:f>
                  </m:oMath>
                </a14:m>
                <a:r>
                  <a:rPr lang="en-US" sz="2400" dirty="0"/>
                  <a:t> = 0.21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65" y="1811178"/>
                <a:ext cx="4700197" cy="1478803"/>
              </a:xfrm>
              <a:prstGeom prst="rect">
                <a:avLst/>
              </a:prstGeom>
              <a:blipFill rotWithShape="0">
                <a:blip r:embed="rId3"/>
                <a:stretch>
                  <a:fillRect b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376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1219"/>
              </p:ext>
            </p:extLst>
          </p:nvPr>
        </p:nvGraphicFramePr>
        <p:xfrm>
          <a:off x="271607" y="633729"/>
          <a:ext cx="6914102" cy="2554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accent2"/>
                          </a:solidFill>
                        </a:rPr>
                        <a:t>0.00025</a:t>
                      </a:r>
                      <a:endParaRPr lang="en-US" sz="1050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accent2"/>
                          </a:solidFill>
                        </a:rPr>
                        <a:t>0.00025</a:t>
                      </a:r>
                      <a:endParaRPr lang="en-US" sz="1050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0.00062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0.00062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0.00062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0.00062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accent2"/>
                          </a:solidFill>
                        </a:rPr>
                        <a:t>0.00039</a:t>
                      </a:r>
                      <a:endParaRPr lang="en-US" sz="1050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0.00056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</a:rPr>
                        <a:t>0.00058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5709" y="541178"/>
                <a:ext cx="4895635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09" y="541178"/>
                <a:ext cx="4895635" cy="6771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420873" y="6186337"/>
            <a:ext cx="127310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 = 1446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96365" y="1811178"/>
                <a:ext cx="4700197" cy="147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𝑤𝑎𝑛𝑡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827+1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2533+1446</m:t>
                        </m:r>
                      </m:den>
                    </m:f>
                  </m:oMath>
                </a14:m>
                <a:r>
                  <a:rPr lang="en-US" sz="2400" dirty="0"/>
                  <a:t> = 0.21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65" y="1811178"/>
                <a:ext cx="4700197" cy="1478803"/>
              </a:xfrm>
              <a:prstGeom prst="rect">
                <a:avLst/>
              </a:prstGeom>
              <a:blipFill rotWithShape="0">
                <a:blip r:embed="rId3"/>
                <a:stretch>
                  <a:fillRect b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057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Add-1 smoothing (Laplace smoothing) is a bit brute force</a:t>
            </a:r>
          </a:p>
          <a:p>
            <a:pPr lvl="1"/>
            <a:r>
              <a:rPr lang="en-US" dirty="0"/>
              <a:t>Few more elegant ways to smooth</a:t>
            </a:r>
          </a:p>
          <a:p>
            <a:pPr lvl="2"/>
            <a:r>
              <a:rPr lang="en-US" b="1" dirty="0"/>
              <a:t>Good Turning</a:t>
            </a:r>
          </a:p>
          <a:p>
            <a:pPr lvl="2"/>
            <a:r>
              <a:rPr lang="en-US" dirty="0"/>
              <a:t>Witten-Bell</a:t>
            </a:r>
          </a:p>
          <a:p>
            <a:pPr lvl="2"/>
            <a:r>
              <a:rPr lang="en-US" dirty="0" err="1"/>
              <a:t>Kneser</a:t>
            </a:r>
            <a:r>
              <a:rPr lang="en-US" dirty="0"/>
              <a:t>-Ney</a:t>
            </a:r>
          </a:p>
        </p:txBody>
      </p:sp>
    </p:spTree>
    <p:extLst>
      <p:ext uri="{BB962C8B-B14F-4D97-AF65-F5344CB8AC3E}">
        <p14:creationId xmlns:p14="http://schemas.microsoft.com/office/powerpoint/2010/main" val="35151615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Use the count of things you have seen once to help estimate the count of things you’ve never seen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www.rimmkaufman.com/content/mobyd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63" y="2861050"/>
            <a:ext cx="5183621" cy="362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8754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845" y="1690687"/>
                <a:ext cx="11029373" cy="49964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Based on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which is the number of N-grams that occur c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𝑏𝑖𝑔𝑟𝑎𝑚𝑠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𝑏𝑖𝑔𝑟𝑎𝑚𝑠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		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𝑏𝑖𝑔𝑟𝑎𝑚𝑠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845" y="1690687"/>
                <a:ext cx="11029373" cy="4996439"/>
              </a:xfrm>
              <a:blipFill rotWithShape="0">
                <a:blip r:embed="rId2"/>
                <a:stretch>
                  <a:fillRect l="-1106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5757718" y="-2848264"/>
            <a:ext cx="415636" cy="10776527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9019" y="2793565"/>
            <a:ext cx="245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frequency of frequency </a:t>
            </a:r>
          </a:p>
        </p:txBody>
      </p:sp>
    </p:spTree>
    <p:extLst>
      <p:ext uri="{BB962C8B-B14F-4D97-AF65-F5344CB8AC3E}">
        <p14:creationId xmlns:p14="http://schemas.microsoft.com/office/powerpoint/2010/main" val="28601473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1382" y="2098600"/>
                <a:ext cx="473309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82" y="2098600"/>
                <a:ext cx="4733091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165661" y="1726079"/>
            <a:ext cx="360218" cy="13757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56073" y="22293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 Smoothing</a:t>
            </a:r>
          </a:p>
        </p:txBody>
      </p:sp>
    </p:spTree>
    <p:extLst>
      <p:ext uri="{BB962C8B-B14F-4D97-AF65-F5344CB8AC3E}">
        <p14:creationId xmlns:p14="http://schemas.microsoft.com/office/powerpoint/2010/main" val="38473092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1382" y="2098600"/>
                <a:ext cx="473309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82" y="2098600"/>
                <a:ext cx="4733091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1381" y="3936636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81" y="3936636"/>
                <a:ext cx="4600426" cy="563872"/>
              </a:xfrm>
              <a:prstGeom prst="rect">
                <a:avLst/>
              </a:prstGeom>
              <a:blipFill rotWithShape="0"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165661" y="1726079"/>
            <a:ext cx="360218" cy="13757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56073" y="22293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 Smoothing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5636" y="3265342"/>
            <a:ext cx="1136072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8166376" y="3698511"/>
            <a:ext cx="360218" cy="13757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56072" y="4201737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Turing Smoothing</a:t>
            </a:r>
          </a:p>
        </p:txBody>
      </p:sp>
    </p:spTree>
    <p:extLst>
      <p:ext uri="{BB962C8B-B14F-4D97-AF65-F5344CB8AC3E}">
        <p14:creationId xmlns:p14="http://schemas.microsoft.com/office/powerpoint/2010/main" val="30694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77031"/>
              </p:ext>
            </p:extLst>
          </p:nvPr>
        </p:nvGraphicFramePr>
        <p:xfrm>
          <a:off x="81488" y="153895"/>
          <a:ext cx="11914348" cy="595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2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7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9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22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20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563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7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hernandez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england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nfl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n‘t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helped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lead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new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patriots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2011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super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bowl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this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weekend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Former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standout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r>
                        <a:rPr lang="en-US" sz="1050" dirty="0" err="1"/>
                        <a:t>n‘t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84583"/>
              </p:ext>
            </p:extLst>
          </p:nvPr>
        </p:nvGraphicFramePr>
        <p:xfrm>
          <a:off x="5036242" y="365125"/>
          <a:ext cx="1742838" cy="644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0">
                <a:tc>
                  <a:txBody>
                    <a:bodyPr/>
                    <a:lstStyle/>
                    <a:p>
                      <a:r>
                        <a:rPr lang="en-US" sz="105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2">
                <a:tc>
                  <a:txBody>
                    <a:bodyPr/>
                    <a:lstStyle/>
                    <a:p>
                      <a:r>
                        <a:rPr lang="en-US" sz="1050" dirty="0" err="1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3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5">
                <a:tc>
                  <a:txBody>
                    <a:bodyPr/>
                    <a:lstStyle/>
                    <a:p>
                      <a:r>
                        <a:rPr lang="en-US" sz="105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24">
                <a:tc>
                  <a:txBody>
                    <a:bodyPr/>
                    <a:lstStyle/>
                    <a:p>
                      <a:r>
                        <a:rPr lang="en-US" sz="105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NFL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‘t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r>
                        <a:rPr lang="en-US" sz="10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638" y="1027906"/>
            <a:ext cx="395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P(new | the) = </a:t>
            </a:r>
            <a:r>
              <a:rPr lang="en-US" b="1" dirty="0" err="1"/>
              <a:t>Freq</a:t>
            </a:r>
            <a:r>
              <a:rPr lang="en-US" b="1" dirty="0"/>
              <a:t>(the new)/</a:t>
            </a:r>
            <a:r>
              <a:rPr lang="en-US" b="1" dirty="0" err="1"/>
              <a:t>Freq</a:t>
            </a:r>
            <a:r>
              <a:rPr lang="en-US" b="1" dirty="0"/>
              <a:t>(the)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164" y="6311900"/>
            <a:ext cx="39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WANT THE RELATIVE FREQUENCIES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6000" y="6311900"/>
            <a:ext cx="39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P(w2 | w1) = </a:t>
            </a:r>
            <a:r>
              <a:rPr lang="en-US" b="1" dirty="0" err="1"/>
              <a:t>Freq</a:t>
            </a:r>
            <a:r>
              <a:rPr lang="en-US" b="1" dirty="0"/>
              <a:t>(w1 w2) / </a:t>
            </a:r>
            <a:r>
              <a:rPr lang="en-US" b="1" dirty="0" err="1"/>
              <a:t>Freq</a:t>
            </a:r>
            <a:r>
              <a:rPr lang="en-US" b="1" dirty="0"/>
              <a:t> (w1)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57236" y="1397238"/>
            <a:ext cx="979055" cy="2934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9418" y="1397238"/>
            <a:ext cx="1533237" cy="588580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5600" y="169068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6986026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1382" y="2098600"/>
                <a:ext cx="473309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82" y="2098600"/>
                <a:ext cx="4733091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1381" y="3936636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81" y="3936636"/>
                <a:ext cx="4600426" cy="563872"/>
              </a:xfrm>
              <a:prstGeom prst="rect">
                <a:avLst/>
              </a:prstGeom>
              <a:blipFill rotWithShape="0"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165661" y="1726079"/>
            <a:ext cx="360218" cy="13757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56073" y="22293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 Smoothing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5636" y="3265342"/>
            <a:ext cx="1136072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8166376" y="3698511"/>
            <a:ext cx="360218" cy="13757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56072" y="4201737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Turing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22014" y="5570566"/>
                <a:ext cx="4823756" cy="70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𝑠𝑚𝑜𝑜𝑡h𝑖𝑛𝑔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014" y="5570566"/>
                <a:ext cx="4823756" cy="7000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46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unseen bigrams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3382" y="1995055"/>
                <a:ext cx="330137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𝑢𝑛𝑠𝑒𝑒𝑛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382" y="1995055"/>
                <a:ext cx="3301371" cy="563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48946" y="2927927"/>
                <a:ext cx="433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number of bigrams seen 1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= total number of bigrams in the corpus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46" y="2927927"/>
                <a:ext cx="433586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681" y="3344826"/>
                <a:ext cx="43167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How do we know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given </a:t>
                </a:r>
              </a:p>
              <a:p>
                <a:pPr algn="ctr"/>
                <a:r>
                  <a:rPr lang="en-US" dirty="0"/>
                  <a:t>we don’t know the number unseen events?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81" y="3344826"/>
                <a:ext cx="431675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47" t="-5660" r="-5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4406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unseen bigrams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3382" y="1995055"/>
                <a:ext cx="330137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𝑢𝑛𝑠𝑒𝑒𝑛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382" y="1995055"/>
                <a:ext cx="3301371" cy="563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48946" y="2927927"/>
                <a:ext cx="433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number of bigrams seen 1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= total number of bigrams in the corpus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46" y="2927927"/>
                <a:ext cx="433586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7894" y="3104681"/>
                <a:ext cx="4263860" cy="3206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How do we know what N is given </a:t>
                </a:r>
              </a:p>
              <a:p>
                <a:pPr algn="ctr"/>
                <a:r>
                  <a:rPr lang="en-US" dirty="0"/>
                  <a:t>we don’t know the number unseen events?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Guesstimate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We know V (the vocabulary size), therefore</a:t>
                </a:r>
              </a:p>
              <a:p>
                <a:pPr algn="ctr"/>
                <a:r>
                  <a:rPr lang="en-US" dirty="0"/>
                  <a:t>The total number of bigrams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So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𝑏𝑖𝑔𝑟𝑎𝑚𝑠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94" y="3104681"/>
                <a:ext cx="4263860" cy="3206134"/>
              </a:xfrm>
              <a:prstGeom prst="rect">
                <a:avLst/>
              </a:prstGeom>
              <a:blipFill rotWithShape="0">
                <a:blip r:embed="rId4"/>
                <a:stretch>
                  <a:fillRect l="-1144" t="-951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0057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𝑠𝑝𝑒𝑛𝑑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𝑠𝑝𝑒𝑛𝑑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10036" y="942109"/>
            <a:ext cx="34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/>
              <a:t> spend</a:t>
            </a:r>
            <a:r>
              <a:rPr lang="en-US" dirty="0"/>
              <a:t> occurs twice in our corpus </a:t>
            </a:r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20672" y="227734"/>
          <a:ext cx="6799146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2+ 1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1419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1.36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blipFill rotWithShape="0">
                <a:blip r:embed="rId3"/>
                <a:stretch>
                  <a:fillRect l="-2532" t="-4615" r="-2391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2534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=0.00054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0.00039)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blipFill rotWithShape="0">
                <a:blip r:embed="rId5"/>
                <a:stretch>
                  <a:fillRect l="-1017" b="-1410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51710" y="33858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2,081,496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72A580-6D82-4620-8384-1E355EF22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12209"/>
              </p:ext>
            </p:extLst>
          </p:nvPr>
        </p:nvGraphicFramePr>
        <p:xfrm>
          <a:off x="472182" y="214045"/>
          <a:ext cx="352828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2081496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50978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99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𝑠𝑝𝑒𝑛𝑑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𝑠𝑝𝑒𝑛𝑑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10036" y="942109"/>
            <a:ext cx="34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/>
              <a:t> spend</a:t>
            </a:r>
            <a:r>
              <a:rPr lang="en-US" dirty="0"/>
              <a:t> occurs twice in our corpus </a:t>
            </a:r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20672" y="227734"/>
          <a:ext cx="6799146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2+ 1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1419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1.36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blipFill rotWithShape="0">
                <a:blip r:embed="rId3"/>
                <a:stretch>
                  <a:fillRect l="-2532" t="-4615" r="-2391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2534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=0.00054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0.00039)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blipFill rotWithShape="0">
                <a:blip r:embed="rId5"/>
                <a:stretch>
                  <a:fillRect l="-1017" b="-1410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51710" y="33858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2,081,496 </a:t>
            </a:r>
          </a:p>
        </p:txBody>
      </p:sp>
      <p:sp>
        <p:nvSpPr>
          <p:cNvPr id="2" name="Oval 1"/>
          <p:cNvSpPr/>
          <p:nvPr/>
        </p:nvSpPr>
        <p:spPr>
          <a:xfrm>
            <a:off x="6640945" y="4168546"/>
            <a:ext cx="2438400" cy="44334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78892" y="4632244"/>
            <a:ext cx="23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this?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72A580-6D82-4620-8384-1E355EF226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182" y="214045"/>
          <a:ext cx="352828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2081496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50978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20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𝑠𝑝𝑒𝑛𝑑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𝑠𝑝𝑒𝑛𝑑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10036" y="942109"/>
            <a:ext cx="34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/>
              <a:t> spend</a:t>
            </a:r>
            <a:r>
              <a:rPr lang="en-US" dirty="0"/>
              <a:t> occurs twice in our corpus </a:t>
            </a:r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20672" y="227734"/>
          <a:ext cx="6799146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2+ 1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1419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1.36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blipFill rotWithShape="0">
                <a:blip r:embed="rId3"/>
                <a:stretch>
                  <a:fillRect l="-2532" t="-4615" r="-2391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2534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=0.00054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0.00039)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blipFill rotWithShape="0">
                <a:blip r:embed="rId5"/>
                <a:stretch>
                  <a:fillRect l="-1017" b="-1410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0970" y="6066494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51710" y="33858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2,081,496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34048" y="5441910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048" y="5441910"/>
                <a:ext cx="4600426" cy="5638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1764A-391E-4860-97BC-4EF52536D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60504"/>
              </p:ext>
            </p:extLst>
          </p:nvPr>
        </p:nvGraphicFramePr>
        <p:xfrm>
          <a:off x="460134" y="4074810"/>
          <a:ext cx="35282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77">
                  <a:extLst>
                    <a:ext uri="{9D8B030D-6E8A-4147-A177-3AD203B41FA5}">
                      <a16:colId xmlns:a16="http://schemas.microsoft.com/office/drawing/2014/main" val="3010220567"/>
                    </a:ext>
                  </a:extLst>
                </a:gridCol>
                <a:gridCol w="2345611">
                  <a:extLst>
                    <a:ext uri="{9D8B030D-6E8A-4147-A177-3AD203B41FA5}">
                      <a16:colId xmlns:a16="http://schemas.microsoft.com/office/drawing/2014/main" val="2800898674"/>
                    </a:ext>
                  </a:extLst>
                </a:gridCol>
              </a:tblGrid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65878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5639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56792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2534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06337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35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85B007-3E16-4EB4-8738-FECEE629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24518"/>
              </p:ext>
            </p:extLst>
          </p:nvPr>
        </p:nvGraphicFramePr>
        <p:xfrm>
          <a:off x="472182" y="214045"/>
          <a:ext cx="352828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2081496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50978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020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𝑠𝑝𝑒𝑛𝑑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𝑠𝑝𝑒𝑛𝑑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3" y="2368765"/>
                <a:ext cx="5637121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10036" y="942109"/>
            <a:ext cx="34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/>
              <a:t> spend</a:t>
            </a:r>
            <a:r>
              <a:rPr lang="en-US" dirty="0"/>
              <a:t> occurs twice in our corpus </a:t>
            </a:r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20672" y="227734"/>
          <a:ext cx="6799146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2+ 1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1419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1.36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3189292"/>
                <a:ext cx="4337982" cy="393185"/>
              </a:xfrm>
              <a:prstGeom prst="rect">
                <a:avLst/>
              </a:prstGeom>
              <a:blipFill rotWithShape="0">
                <a:blip r:embed="rId3"/>
                <a:stretch>
                  <a:fillRect l="-2532" t="-4615" r="-2391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30" y="1613039"/>
                <a:ext cx="4600426" cy="563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𝑓𝑟𝑒𝑞𝑢𝑒𝑛𝑐𝑦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2534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=0.00054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0.00039)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55" y="3963527"/>
                <a:ext cx="7168757" cy="448969"/>
              </a:xfrm>
              <a:prstGeom prst="rect">
                <a:avLst/>
              </a:prstGeom>
              <a:blipFill rotWithShape="0">
                <a:blip r:embed="rId5"/>
                <a:stretch>
                  <a:fillRect l="-1017" b="-1410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0970" y="6066494"/>
          <a:ext cx="5953191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51710" y="33858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2,081,496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34048" y="5880067"/>
                <a:ext cx="408862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2533+ 1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048" y="5880067"/>
                <a:ext cx="4088620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34048" y="5441910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048" y="5441910"/>
                <a:ext cx="4600426" cy="5638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54E7D7D-FC3A-4079-B6F4-2DA0145FD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42367"/>
              </p:ext>
            </p:extLst>
          </p:nvPr>
        </p:nvGraphicFramePr>
        <p:xfrm>
          <a:off x="472182" y="214045"/>
          <a:ext cx="352828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2081496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50978"/>
                  </a:ext>
                </a:extLst>
              </a:tr>
              <a:tr h="30881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0568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839876C-DCB4-4B84-9E50-FBC1F78F6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91018"/>
              </p:ext>
            </p:extLst>
          </p:nvPr>
        </p:nvGraphicFramePr>
        <p:xfrm>
          <a:off x="460134" y="4074810"/>
          <a:ext cx="35282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77">
                  <a:extLst>
                    <a:ext uri="{9D8B030D-6E8A-4147-A177-3AD203B41FA5}">
                      <a16:colId xmlns:a16="http://schemas.microsoft.com/office/drawing/2014/main" val="3010220567"/>
                    </a:ext>
                  </a:extLst>
                </a:gridCol>
                <a:gridCol w="2345611">
                  <a:extLst>
                    <a:ext uri="{9D8B030D-6E8A-4147-A177-3AD203B41FA5}">
                      <a16:colId xmlns:a16="http://schemas.microsoft.com/office/drawing/2014/main" val="2800898674"/>
                    </a:ext>
                  </a:extLst>
                </a:gridCol>
              </a:tblGrid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65878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5639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56792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2534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06337"/>
                  </a:ext>
                </a:extLst>
              </a:tr>
              <a:tr h="17761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315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8398" y="13420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8398" y="134208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40666" y="1906831"/>
                <a:ext cx="46004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66" y="1906831"/>
                <a:ext cx="4600426" cy="563872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7615" y="2854487"/>
                <a:ext cx="93010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Simplest thing is to  perform linear regressions and </a:t>
                </a:r>
              </a:p>
              <a:p>
                <a:pPr algn="ctr"/>
                <a:r>
                  <a:rPr lang="en-US" dirty="0"/>
                  <a:t>replace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with regression value </a:t>
                </a:r>
              </a:p>
              <a:p>
                <a:pPr algn="ctr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5" y="2854487"/>
                <a:ext cx="9301018" cy="1477328"/>
              </a:xfrm>
              <a:prstGeom prst="rect">
                <a:avLst/>
              </a:prstGeom>
              <a:blipFill>
                <a:blip r:embed="rId4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5355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939640" y="2244867"/>
            <a:ext cx="9236" cy="35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39639" y="5781961"/>
            <a:ext cx="778625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021" y="2974109"/>
            <a:ext cx="1183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frequency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of frequency </a:t>
                </a:r>
              </a:p>
              <a:p>
                <a:r>
                  <a:rPr lang="en-US" dirty="0"/>
                  <a:t>Is the number of n-grams </a:t>
                </a:r>
              </a:p>
              <a:p>
                <a:r>
                  <a:rPr lang="en-US" dirty="0"/>
                  <a:t>That occurred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60" t="-2597" r="-698"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225968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55129" y="3182326"/>
                <a:ext cx="507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1: Plot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&gt; 0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9" y="3182326"/>
                <a:ext cx="50707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152077" y="2448103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49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939640" y="2244867"/>
            <a:ext cx="9236" cy="35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39639" y="5781961"/>
            <a:ext cx="778625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509" y="2974109"/>
            <a:ext cx="1183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frequency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of frequency </a:t>
                </a:r>
              </a:p>
              <a:p>
                <a:r>
                  <a:rPr lang="en-US" dirty="0"/>
                  <a:t>Is the number of n-grams </a:t>
                </a:r>
              </a:p>
              <a:p>
                <a:r>
                  <a:rPr lang="en-US" dirty="0"/>
                  <a:t>That occurred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60" t="-2597" r="-698"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225968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36991" y="5703459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636991" y="2974109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52077" y="2448103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39810"/>
              </p:ext>
            </p:extLst>
          </p:nvPr>
        </p:nvGraphicFramePr>
        <p:xfrm>
          <a:off x="81488" y="153895"/>
          <a:ext cx="11914348" cy="595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2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7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9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22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28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48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7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aaron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hernandez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england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nfl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standout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n‘t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aaron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/>
                        <a:t>hernandez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helped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lead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new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england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patriots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2011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super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bowl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but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/>
                        <a:t>this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weekend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Former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NFL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/>
                        <a:t>standout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r>
                        <a:rPr lang="en-US" sz="1050" dirty="0" err="1"/>
                        <a:t>n‘t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r>
                        <a:rPr lang="en-US" sz="1050"/>
                        <a:t>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7389" y="6311900"/>
            <a:ext cx="472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RELATIVE FREQUENCIES</a:t>
            </a:r>
          </a:p>
        </p:txBody>
      </p:sp>
      <p:sp>
        <p:nvSpPr>
          <p:cNvPr id="8" name="Oval 7"/>
          <p:cNvSpPr/>
          <p:nvPr/>
        </p:nvSpPr>
        <p:spPr>
          <a:xfrm>
            <a:off x="3888509" y="1585480"/>
            <a:ext cx="508000" cy="48029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12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939640" y="2244867"/>
            <a:ext cx="9236" cy="35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39639" y="5781961"/>
            <a:ext cx="778625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509" y="2974109"/>
            <a:ext cx="1183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frequency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of frequency </a:t>
                </a:r>
              </a:p>
              <a:p>
                <a:r>
                  <a:rPr lang="en-US" dirty="0"/>
                  <a:t>Is the number of n-grams </a:t>
                </a:r>
              </a:p>
              <a:p>
                <a:r>
                  <a:rPr lang="en-US" dirty="0"/>
                  <a:t>That occurred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60" t="-2597" r="-698"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225968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152077" y="2448103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36991" y="5703459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636991" y="2974109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64882" y="5689605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7859" y="597593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59" y="5975932"/>
                <a:ext cx="4940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964882" y="3311232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29716" y="5694227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2693" y="59805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93" y="5980554"/>
                <a:ext cx="49404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3292770" y="3825834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684662" y="5694227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37639" y="5980554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39" y="5980554"/>
                <a:ext cx="486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647716" y="5430442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8667474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20451" y="5975927"/>
                <a:ext cx="706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51" y="5975927"/>
                <a:ext cx="70615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8630528" y="5564355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0945" y="5989786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28136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939640" y="2244867"/>
            <a:ext cx="9236" cy="35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39639" y="5781961"/>
            <a:ext cx="778625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509" y="2974109"/>
            <a:ext cx="1183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frequency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of frequency </a:t>
                </a:r>
              </a:p>
              <a:p>
                <a:r>
                  <a:rPr lang="en-US" dirty="0"/>
                  <a:t>Is the number of n-grams </a:t>
                </a:r>
              </a:p>
              <a:p>
                <a:r>
                  <a:rPr lang="en-US" dirty="0"/>
                  <a:t>That occurred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60" t="-2597" r="-698"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225968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152077" y="2448103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36991" y="5703459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636991" y="2974109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64882" y="5689605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7859" y="597593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59" y="5975932"/>
                <a:ext cx="4940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964882" y="3311232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29716" y="5694227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2693" y="59805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93" y="5980554"/>
                <a:ext cx="49404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3292770" y="3825834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684662" y="5694227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37639" y="5980554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39" y="5980554"/>
                <a:ext cx="486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647716" y="5430442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8667474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20451" y="5975927"/>
                <a:ext cx="706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51" y="5975927"/>
                <a:ext cx="70615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8630528" y="5564355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0945" y="5989786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09" y="2560841"/>
            <a:ext cx="6173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Draw a regression line connecting the non-zero points</a:t>
            </a:r>
          </a:p>
          <a:p>
            <a:endParaRPr lang="en-US" dirty="0"/>
          </a:p>
          <a:p>
            <a:r>
              <a:rPr lang="en-US" i="1" dirty="0"/>
              <a:t>Please excuse my regression line – the computer does this better</a:t>
            </a:r>
          </a:p>
        </p:txBody>
      </p:sp>
      <p:sp>
        <p:nvSpPr>
          <p:cNvPr id="6" name="Freeform 5"/>
          <p:cNvSpPr/>
          <p:nvPr/>
        </p:nvSpPr>
        <p:spPr>
          <a:xfrm>
            <a:off x="2216727" y="2503055"/>
            <a:ext cx="7379855" cy="3195781"/>
          </a:xfrm>
          <a:custGeom>
            <a:avLst/>
            <a:gdLst>
              <a:gd name="connsiteX0" fmla="*/ 0 w 7379855"/>
              <a:gd name="connsiteY0" fmla="*/ 0 h 3195781"/>
              <a:gd name="connsiteX1" fmla="*/ 471055 w 7379855"/>
              <a:gd name="connsiteY1" fmla="*/ 526472 h 3195781"/>
              <a:gd name="connsiteX2" fmla="*/ 794328 w 7379855"/>
              <a:gd name="connsiteY2" fmla="*/ 858981 h 3195781"/>
              <a:gd name="connsiteX3" fmla="*/ 1117600 w 7379855"/>
              <a:gd name="connsiteY3" fmla="*/ 1376218 h 3195781"/>
              <a:gd name="connsiteX4" fmla="*/ 3094182 w 7379855"/>
              <a:gd name="connsiteY4" fmla="*/ 2752436 h 3195781"/>
              <a:gd name="connsiteX5" fmla="*/ 5467928 w 7379855"/>
              <a:gd name="connsiteY5" fmla="*/ 2983345 h 3195781"/>
              <a:gd name="connsiteX6" fmla="*/ 6483928 w 7379855"/>
              <a:gd name="connsiteY6" fmla="*/ 3131127 h 3195781"/>
              <a:gd name="connsiteX7" fmla="*/ 7379855 w 7379855"/>
              <a:gd name="connsiteY7" fmla="*/ 3195781 h 319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79855" h="3195781">
                <a:moveTo>
                  <a:pt x="0" y="0"/>
                </a:moveTo>
                <a:cubicBezTo>
                  <a:pt x="169333" y="191654"/>
                  <a:pt x="338667" y="383309"/>
                  <a:pt x="471055" y="526472"/>
                </a:cubicBezTo>
                <a:cubicBezTo>
                  <a:pt x="603443" y="669636"/>
                  <a:pt x="686571" y="717357"/>
                  <a:pt x="794328" y="858981"/>
                </a:cubicBezTo>
                <a:cubicBezTo>
                  <a:pt x="902085" y="1000605"/>
                  <a:pt x="734291" y="1060642"/>
                  <a:pt x="1117600" y="1376218"/>
                </a:cubicBezTo>
                <a:cubicBezTo>
                  <a:pt x="1500909" y="1691794"/>
                  <a:pt x="2369127" y="2484581"/>
                  <a:pt x="3094182" y="2752436"/>
                </a:cubicBezTo>
                <a:cubicBezTo>
                  <a:pt x="3819237" y="3020291"/>
                  <a:pt x="4902970" y="2920230"/>
                  <a:pt x="5467928" y="2983345"/>
                </a:cubicBezTo>
                <a:cubicBezTo>
                  <a:pt x="6032886" y="3046460"/>
                  <a:pt x="6165274" y="3095721"/>
                  <a:pt x="6483928" y="3131127"/>
                </a:cubicBezTo>
                <a:cubicBezTo>
                  <a:pt x="6802582" y="3166533"/>
                  <a:pt x="7238231" y="3185005"/>
                  <a:pt x="7379855" y="31957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31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939640" y="2244867"/>
            <a:ext cx="9236" cy="35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39639" y="5781961"/>
            <a:ext cx="778625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509" y="2974109"/>
            <a:ext cx="1183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frequency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of frequency </a:t>
                </a:r>
              </a:p>
              <a:p>
                <a:r>
                  <a:rPr lang="en-US" dirty="0"/>
                  <a:t>Is the number of n-grams </a:t>
                </a:r>
              </a:p>
              <a:p>
                <a:r>
                  <a:rPr lang="en-US" dirty="0"/>
                  <a:t>That occurred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27" y="104576"/>
                <a:ext cx="26100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60" t="-2597" r="-698"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225968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45" y="5975927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152077" y="2448103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36991" y="5703459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68" y="5989786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636991" y="2974109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64882" y="5689605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7859" y="597593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59" y="5975932"/>
                <a:ext cx="4940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964882" y="3311232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29716" y="5694227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2693" y="59805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93" y="5980554"/>
                <a:ext cx="49404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3292770" y="3825834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684662" y="5694227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37639" y="5980554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39" y="5980554"/>
                <a:ext cx="486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647716" y="5430442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8667474" y="5689600"/>
            <a:ext cx="0" cy="2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20451" y="5975927"/>
                <a:ext cx="706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51" y="5975927"/>
                <a:ext cx="70615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8630528" y="5564355"/>
            <a:ext cx="73891" cy="11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0945" y="5989786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09309" y="2560841"/>
                <a:ext cx="3727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2: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using the graph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09" y="2560841"/>
                <a:ext cx="3727815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473" t="-4717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2216727" y="2503055"/>
            <a:ext cx="7379855" cy="3195781"/>
          </a:xfrm>
          <a:custGeom>
            <a:avLst/>
            <a:gdLst>
              <a:gd name="connsiteX0" fmla="*/ 0 w 7379855"/>
              <a:gd name="connsiteY0" fmla="*/ 0 h 3195781"/>
              <a:gd name="connsiteX1" fmla="*/ 471055 w 7379855"/>
              <a:gd name="connsiteY1" fmla="*/ 526472 h 3195781"/>
              <a:gd name="connsiteX2" fmla="*/ 794328 w 7379855"/>
              <a:gd name="connsiteY2" fmla="*/ 858981 h 3195781"/>
              <a:gd name="connsiteX3" fmla="*/ 1117600 w 7379855"/>
              <a:gd name="connsiteY3" fmla="*/ 1376218 h 3195781"/>
              <a:gd name="connsiteX4" fmla="*/ 3094182 w 7379855"/>
              <a:gd name="connsiteY4" fmla="*/ 2752436 h 3195781"/>
              <a:gd name="connsiteX5" fmla="*/ 5467928 w 7379855"/>
              <a:gd name="connsiteY5" fmla="*/ 2983345 h 3195781"/>
              <a:gd name="connsiteX6" fmla="*/ 6483928 w 7379855"/>
              <a:gd name="connsiteY6" fmla="*/ 3131127 h 3195781"/>
              <a:gd name="connsiteX7" fmla="*/ 7379855 w 7379855"/>
              <a:gd name="connsiteY7" fmla="*/ 3195781 h 319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79855" h="3195781">
                <a:moveTo>
                  <a:pt x="0" y="0"/>
                </a:moveTo>
                <a:cubicBezTo>
                  <a:pt x="169333" y="191654"/>
                  <a:pt x="338667" y="383309"/>
                  <a:pt x="471055" y="526472"/>
                </a:cubicBezTo>
                <a:cubicBezTo>
                  <a:pt x="603443" y="669636"/>
                  <a:pt x="686571" y="717357"/>
                  <a:pt x="794328" y="858981"/>
                </a:cubicBezTo>
                <a:cubicBezTo>
                  <a:pt x="902085" y="1000605"/>
                  <a:pt x="734291" y="1060642"/>
                  <a:pt x="1117600" y="1376218"/>
                </a:cubicBezTo>
                <a:cubicBezTo>
                  <a:pt x="1500909" y="1691794"/>
                  <a:pt x="2369127" y="2484581"/>
                  <a:pt x="3094182" y="2752436"/>
                </a:cubicBezTo>
                <a:cubicBezTo>
                  <a:pt x="3819237" y="3020291"/>
                  <a:pt x="4902970" y="2920230"/>
                  <a:pt x="5467928" y="2983345"/>
                </a:cubicBezTo>
                <a:cubicBezTo>
                  <a:pt x="6032886" y="3046460"/>
                  <a:pt x="6165274" y="3095721"/>
                  <a:pt x="6483928" y="3131127"/>
                </a:cubicBezTo>
                <a:cubicBezTo>
                  <a:pt x="6802582" y="3166533"/>
                  <a:pt x="7238231" y="3185005"/>
                  <a:pt x="7379855" y="31957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8175049" y="5237018"/>
            <a:ext cx="3752" cy="9051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1778" y="6142190"/>
                <a:ext cx="706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78" y="6142190"/>
                <a:ext cx="70615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8139979" y="5498750"/>
            <a:ext cx="73891" cy="11273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98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7262</TotalTime>
  <Words>7938</Words>
  <Application>Microsoft Office PowerPoint</Application>
  <PresentationFormat>Widescreen</PresentationFormat>
  <Paragraphs>5296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Ngrams …  + Smoothing  Lecture # 5</vt:lpstr>
      <vt:lpstr>Recap of Ngram Modeling Example</vt:lpstr>
      <vt:lpstr>Creating our Relative Frequency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 of probability</vt:lpstr>
      <vt:lpstr>Chain rule of probability</vt:lpstr>
      <vt:lpstr>Markov assumption</vt:lpstr>
      <vt:lpstr>Markov assumption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that make sense?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calculate these we use: two tables</vt:lpstr>
      <vt:lpstr>PowerPoint Presentation</vt:lpstr>
      <vt:lpstr>How to Generate Sentences</vt:lpstr>
      <vt:lpstr>How to Generate Sentences</vt:lpstr>
      <vt:lpstr>How to Generate Sentences</vt:lpstr>
      <vt:lpstr>Which of the five choices do we choose</vt:lpstr>
      <vt:lpstr>Which of the five choices do we choose</vt:lpstr>
      <vt:lpstr>Which of the five choices do we choose</vt:lpstr>
      <vt:lpstr>Which of the five choices do we choose</vt:lpstr>
      <vt:lpstr>Which of the five choices do we choose</vt:lpstr>
      <vt:lpstr>Which of the five choices do we choose</vt:lpstr>
      <vt:lpstr>So then we start the process again with ‘to’</vt:lpstr>
      <vt:lpstr>Do you see how this extends any n-gram?</vt:lpstr>
      <vt:lpstr>And before we move on   Perl’s Hashes of Hashes</vt:lpstr>
      <vt:lpstr>Scarcity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Sparicity</vt:lpstr>
      <vt:lpstr>Recap MLE</vt:lpstr>
      <vt:lpstr>MLE with code</vt:lpstr>
      <vt:lpstr>MLE with example </vt:lpstr>
      <vt:lpstr>MLE with example </vt:lpstr>
      <vt:lpstr>Relative Frequency</vt:lpstr>
      <vt:lpstr>Sparcity</vt:lpstr>
      <vt:lpstr>Smoothing</vt:lpstr>
      <vt:lpstr>Zipfian Distribution</vt:lpstr>
      <vt:lpstr>PowerPoint Presentation</vt:lpstr>
      <vt:lpstr>Great Video on Zipf</vt:lpstr>
      <vt:lpstr>Smoothing</vt:lpstr>
      <vt:lpstr>Laplace Smoothing</vt:lpstr>
      <vt:lpstr>Laplace Smoothing</vt:lpstr>
      <vt:lpstr>The book refers to “adjusted count”</vt:lpstr>
      <vt:lpstr>Adjusted count</vt:lpstr>
      <vt:lpstr>Adjusted count</vt:lpstr>
      <vt:lpstr>Laplace Smoothing on Conditional Probabilities</vt:lpstr>
      <vt:lpstr>Laplace Smoothing on Conditional Probabilities</vt:lpstr>
      <vt:lpstr>PowerPoint Presentation</vt:lpstr>
      <vt:lpstr>PowerPoint Presentation</vt:lpstr>
      <vt:lpstr>PowerPoint Presentation</vt:lpstr>
      <vt:lpstr>Good Turing</vt:lpstr>
      <vt:lpstr>Good Turing</vt:lpstr>
      <vt:lpstr>Good Turing</vt:lpstr>
      <vt:lpstr>Redefine frequency</vt:lpstr>
      <vt:lpstr>Redefine frequency</vt:lpstr>
      <vt:lpstr>Redefine frequency</vt:lpstr>
      <vt:lpstr>But what about unseen bigrams</vt:lpstr>
      <vt:lpstr>But what about unseen bigrams</vt:lpstr>
      <vt:lpstr>PowerPoint Presentation</vt:lpstr>
      <vt:lpstr>PowerPoint Presentation</vt:lpstr>
      <vt:lpstr>PowerPoint Presentation</vt:lpstr>
      <vt:lpstr>PowerPoint Presentation</vt:lpstr>
      <vt:lpstr>What happens when N_(c+1)=0</vt:lpstr>
      <vt:lpstr>Estimating when  N_(c+1) = 0</vt:lpstr>
      <vt:lpstr>Estimating when  N_(c+1) = 0</vt:lpstr>
      <vt:lpstr>Estimating when  N_(c+1) = 0</vt:lpstr>
      <vt:lpstr>Estimating when  N_(c+1) = 0</vt:lpstr>
      <vt:lpstr>Estimating when  N_(c+1) = 0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 A Thomson-McInnes</dc:creator>
  <cp:lastModifiedBy>Bridget A Thomson-McInnes</cp:lastModifiedBy>
  <cp:revision>81</cp:revision>
  <dcterms:created xsi:type="dcterms:W3CDTF">2015-02-02T19:24:50Z</dcterms:created>
  <dcterms:modified xsi:type="dcterms:W3CDTF">2018-02-12T22:17:18Z</dcterms:modified>
</cp:coreProperties>
</file>