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276" r:id="rId86"/>
    <p:sldId id="279" r:id="rId87"/>
    <p:sldId id="280" r:id="rId88"/>
    <p:sldId id="278" r:id="rId89"/>
    <p:sldId id="277" r:id="rId90"/>
    <p:sldId id="281" r:id="rId91"/>
    <p:sldId id="282" r:id="rId92"/>
    <p:sldId id="283" r:id="rId93"/>
    <p:sldId id="284" r:id="rId94"/>
    <p:sldId id="285" r:id="rId95"/>
    <p:sldId id="286" r:id="rId96"/>
    <p:sldId id="287" r:id="rId97"/>
    <p:sldId id="288" r:id="rId98"/>
    <p:sldId id="289" r:id="rId99"/>
    <p:sldId id="290" r:id="rId100"/>
    <p:sldId id="291" r:id="rId101"/>
    <p:sldId id="292" r:id="rId102"/>
    <p:sldId id="293" r:id="rId103"/>
    <p:sldId id="294" r:id="rId104"/>
    <p:sldId id="295" r:id="rId105"/>
    <p:sldId id="296" r:id="rId106"/>
    <p:sldId id="297" r:id="rId107"/>
    <p:sldId id="298" r:id="rId108"/>
    <p:sldId id="299" r:id="rId109"/>
    <p:sldId id="300" r:id="rId110"/>
    <p:sldId id="301" r:id="rId111"/>
    <p:sldId id="302" r:id="rId112"/>
    <p:sldId id="303" r:id="rId113"/>
    <p:sldId id="304" r:id="rId114"/>
    <p:sldId id="305" r:id="rId115"/>
    <p:sldId id="306" r:id="rId116"/>
    <p:sldId id="307" r:id="rId117"/>
    <p:sldId id="308" r:id="rId118"/>
    <p:sldId id="309" r:id="rId119"/>
    <p:sldId id="310" r:id="rId120"/>
    <p:sldId id="311" r:id="rId121"/>
    <p:sldId id="312" r:id="rId122"/>
    <p:sldId id="313" r:id="rId123"/>
    <p:sldId id="315" r:id="rId124"/>
    <p:sldId id="316" r:id="rId125"/>
    <p:sldId id="317" r:id="rId126"/>
    <p:sldId id="318" r:id="rId127"/>
    <p:sldId id="319" r:id="rId128"/>
    <p:sldId id="320" r:id="rId129"/>
    <p:sldId id="321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EA1A-410E-423E-9771-C0780B6F7AA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E48F-08F6-49E3-A6C3-C74B41E6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2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25.png"/><Relationship Id="rId4" Type="http://schemas.openxmlformats.org/officeDocument/2006/relationships/image" Target="../../clipboard/media/image2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25.png"/><Relationship Id="rId4" Type="http://schemas.openxmlformats.org/officeDocument/2006/relationships/image" Target="../../clipboard/media/image2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27.png"/><Relationship Id="rId4" Type="http://schemas.openxmlformats.org/officeDocument/2006/relationships/image" Target="../../clipboard/media/image2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29.png"/><Relationship Id="rId4" Type="http://schemas.openxmlformats.org/officeDocument/2006/relationships/image" Target="../../clipboard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31.png"/><Relationship Id="rId4" Type="http://schemas.openxmlformats.org/officeDocument/2006/relationships/image" Target="../../clipboard/media/image3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31.png"/><Relationship Id="rId4" Type="http://schemas.openxmlformats.org/officeDocument/2006/relationships/image" Target="../../clipboard/media/image3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4.png"/><Relationship Id="rId2" Type="http://schemas.openxmlformats.org/officeDocument/2006/relationships/image" Target="../../clipboard/media/image3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6.png"/><Relationship Id="rId2" Type="http://schemas.openxmlformats.org/officeDocument/2006/relationships/image" Target="../../clipboard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3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7.png"/><Relationship Id="rId2" Type="http://schemas.openxmlformats.org/officeDocument/2006/relationships/image" Target="../../clipboard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35.png"/><Relationship Id="rId4" Type="http://schemas.openxmlformats.org/officeDocument/2006/relationships/image" Target="../../clipboard/media/image3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7.png"/><Relationship Id="rId2" Type="http://schemas.openxmlformats.org/officeDocument/2006/relationships/image" Target="../../clipboard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35.png"/><Relationship Id="rId5" Type="http://schemas.openxmlformats.org/officeDocument/2006/relationships/image" Target="../../clipboard/media/image39.png"/><Relationship Id="rId4" Type="http://schemas.openxmlformats.org/officeDocument/2006/relationships/image" Target="../../clipboard/media/image3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3.png"/><Relationship Id="rId7" Type="http://schemas.openxmlformats.org/officeDocument/2006/relationships/image" Target="../../clipboard/media/image46.png"/><Relationship Id="rId2" Type="http://schemas.openxmlformats.org/officeDocument/2006/relationships/image" Target="../../clipboard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45.png"/><Relationship Id="rId5" Type="http://schemas.openxmlformats.org/officeDocument/2006/relationships/image" Target="../media/image24.jpeg"/><Relationship Id="rId4" Type="http://schemas.openxmlformats.org/officeDocument/2006/relationships/image" Target="../media/image3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../clipboard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49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../clipboard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Association Measures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Bridget </a:t>
            </a:r>
            <a:r>
              <a:rPr lang="en-US" dirty="0" err="1"/>
              <a:t>McInnes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12 February 2018</a:t>
            </a:r>
          </a:p>
        </p:txBody>
      </p:sp>
    </p:spTree>
    <p:extLst>
      <p:ext uri="{BB962C8B-B14F-4D97-AF65-F5344CB8AC3E}">
        <p14:creationId xmlns:p14="http://schemas.microsoft.com/office/powerpoint/2010/main" val="175479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of the inverse: The higher the conditional probability of the word sequence the lower the perplexity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Minimizing perplexity is equivalent to maximizing the test set probability according to the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44961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 so we have our frequency counts …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0098" y="2589288"/>
            <a:ext cx="10972440" cy="4110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Now what?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next step is: </a:t>
            </a:r>
          </a:p>
          <a:p>
            <a:pPr marL="0" indent="0">
              <a:buNone/>
            </a:pPr>
            <a:r>
              <a:rPr lang="en-US" sz="3600" dirty="0"/>
              <a:t>		to approximate the expected value </a:t>
            </a:r>
          </a:p>
          <a:p>
            <a:pPr marL="0" indent="0">
              <a:buNone/>
            </a:pPr>
            <a:r>
              <a:rPr lang="en-US" sz="3600" dirty="0"/>
              <a:t>		of the n-gram if it </a:t>
            </a:r>
          </a:p>
          <a:p>
            <a:pPr marL="457200" lvl="1" indent="0">
              <a:buNone/>
            </a:pPr>
            <a:r>
              <a:rPr lang="en-US" sz="3600" dirty="0"/>
              <a:t>		occurred by chance in the corpus</a:t>
            </a:r>
          </a:p>
        </p:txBody>
      </p:sp>
    </p:spTree>
    <p:extLst>
      <p:ext uri="{BB962C8B-B14F-4D97-AF65-F5344CB8AC3E}">
        <p14:creationId xmlns:p14="http://schemas.microsoft.com/office/powerpoint/2010/main" val="2269042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5" y="1542474"/>
            <a:ext cx="8290769" cy="30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18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5" y="1542474"/>
            <a:ext cx="8290769" cy="3054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9806" y="5085596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9806" y="5085596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1639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1639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9687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9687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9687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9687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200000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00000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00000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200000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9531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9531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29531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997175" y="5024582"/>
            <a:ext cx="2457225" cy="16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321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91727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586816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 ∗26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=0.1579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586816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127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586816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 ∗26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=0.1579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586816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34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873753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 ∗3762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=22.8602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873753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674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793229"/>
                  </p:ext>
                </p:extLst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793229"/>
                  </p:ext>
                </p:extLst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820854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 ∗3762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.8602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820854" cy="540725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381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304618"/>
                  </p:ext>
                </p:extLst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304618"/>
                  </p:ext>
                </p:extLst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821367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3759 ∗23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.8420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821367" cy="540725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792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3874266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3759 ∗23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=22.8420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3874266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3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Perplexity is based on the information-theoretic notion of </a:t>
            </a:r>
            <a:r>
              <a:rPr lang="en-US" dirty="0">
                <a:solidFill>
                  <a:schemeClr val="accent1"/>
                </a:solidFill>
              </a:rPr>
              <a:t>cross-entropy</a:t>
            </a:r>
          </a:p>
          <a:p>
            <a:r>
              <a:rPr lang="en-US" dirty="0">
                <a:solidFill>
                  <a:schemeClr val="accent1"/>
                </a:solidFill>
              </a:rPr>
              <a:t>Entropy = </a:t>
            </a:r>
          </a:p>
          <a:p>
            <a:pPr lvl="1"/>
            <a:r>
              <a:rPr lang="en-US" dirty="0"/>
              <a:t>measure of how much information there is in a particular grammar</a:t>
            </a:r>
          </a:p>
          <a:p>
            <a:pPr lvl="1"/>
            <a:r>
              <a:rPr lang="en-US" dirty="0"/>
              <a:t>how much information is there to predict a given </a:t>
            </a:r>
            <a:r>
              <a:rPr lang="en-US" dirty="0" err="1"/>
              <a:t>langage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a given N-gram grammar, how predictive is it about what the next word will be? </a:t>
            </a:r>
          </a:p>
        </p:txBody>
      </p:sp>
    </p:spTree>
    <p:extLst>
      <p:ext uri="{BB962C8B-B14F-4D97-AF65-F5344CB8AC3E}">
        <p14:creationId xmlns:p14="http://schemas.microsoft.com/office/powerpoint/2010/main" val="23415730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4210896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3759 ∗3762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=3736.1579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4210896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495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63" y="141876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197" r="-2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1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3125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3125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125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3125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3125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3125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3125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3125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3125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=3736.1579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3745" y="361239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206349" r="-20029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206349" r="-10090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206349" r="-599" b="-109524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99" t="-301563" r="-20029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901" t="-301563" r="-10090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000" t="-301563" r="-599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9527" y="5809673"/>
                <a:ext cx="4210896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3759 ∗3762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=3736.1579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5809673"/>
                <a:ext cx="4210896" cy="540725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3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780" y="1470068"/>
            <a:ext cx="10972440" cy="4215508"/>
          </a:xfrm>
        </p:spPr>
        <p:txBody>
          <a:bodyPr>
            <a:normAutofit/>
          </a:bodyPr>
          <a:lstStyle/>
          <a:p>
            <a:r>
              <a:rPr lang="en-US" sz="2800" dirty="0"/>
              <a:t>Now we have our known values and we have our expected values</a:t>
            </a:r>
          </a:p>
          <a:p>
            <a:endParaRPr lang="en-US" sz="2800" dirty="0"/>
          </a:p>
          <a:p>
            <a:pPr lvl="2"/>
            <a:r>
              <a:rPr lang="en-US" sz="2800" dirty="0"/>
              <a:t>Next: we can calculate the likelihood the tokens in the n-gram </a:t>
            </a:r>
          </a:p>
          <a:p>
            <a:pPr marL="914400" lvl="2" indent="0">
              <a:buNone/>
            </a:pPr>
            <a:r>
              <a:rPr lang="en-US" sz="2800" dirty="0"/>
              <a:t>		have occurred together by chance</a:t>
            </a:r>
          </a:p>
        </p:txBody>
      </p:sp>
    </p:spTree>
    <p:extLst>
      <p:ext uri="{BB962C8B-B14F-4D97-AF65-F5344CB8AC3E}">
        <p14:creationId xmlns:p14="http://schemas.microsoft.com/office/powerpoint/2010/main" val="40507932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Association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2743667"/>
            <a:ext cx="10972440" cy="3403636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Number of measures of association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Mutual Information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Log Likelihood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Chi Squared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Dice co-efficient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457200" lvl="1" indent="0">
              <a:buNone/>
            </a:pPr>
            <a:r>
              <a:rPr lang="en-US" sz="3200" dirty="0">
                <a:latin typeface="+mn-lt"/>
              </a:rPr>
              <a:t>	…. the list goes on</a:t>
            </a:r>
          </a:p>
        </p:txBody>
      </p:sp>
    </p:spTree>
    <p:extLst>
      <p:ext uri="{BB962C8B-B14F-4D97-AF65-F5344CB8AC3E}">
        <p14:creationId xmlns:p14="http://schemas.microsoft.com/office/powerpoint/2010/main" val="209444634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 Likelihood Ratio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111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0728" y="2124364"/>
                <a:ext cx="6869829" cy="1927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 ∗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28" y="2124364"/>
                <a:ext cx="6869829" cy="1927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674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983647"/>
            <a:ext cx="10972440" cy="114516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are taking the log ratio of our known </a:t>
            </a:r>
          </a:p>
          <a:p>
            <a:pPr marL="0" indent="0" algn="ctr">
              <a:buNone/>
            </a:pPr>
            <a:r>
              <a:rPr lang="en-US" dirty="0"/>
              <a:t>values over our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5706093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977746" y="1634836"/>
            <a:ext cx="2604656" cy="1791855"/>
          </a:xfrm>
        </p:spPr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/>
              <a:t>, j = { 1, 2}</a:t>
            </a:r>
          </a:p>
          <a:p>
            <a:r>
              <a:rPr lang="en-US" sz="2400" dirty="0"/>
              <a:t>We have: </a:t>
            </a:r>
          </a:p>
          <a:p>
            <a:pPr lvl="1"/>
            <a:r>
              <a:rPr lang="en-US" dirty="0"/>
              <a:t>Seen values</a:t>
            </a:r>
          </a:p>
          <a:p>
            <a:pPr lvl="1"/>
            <a:r>
              <a:rPr lang="en-US" dirty="0"/>
              <a:t>Expected values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203125" r="-3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03125" r="-2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03125" r="-1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203125" r="-599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303125" r="-2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303125" r="-1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03125" r="-59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01" t="-8197" r="-20090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8197" r="-1002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103125" r="-3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01" t="-103125" r="-20090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03125" r="-100299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901" t="-103125" r="-601" b="-2046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99" t="-206349" r="-300000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01" t="-206349" r="-200901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206349" r="-100299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901" t="-206349" r="-601" b="-107937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01" t="-301563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301563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901" t="-301563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75909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203125" r="-2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203125" r="-1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203125" r="-599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303125" r="-2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303125" r="-1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303125" r="-59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8197" r="-20090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1002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03125" r="-3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03125" r="-20090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3125" r="-100299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03125" r="-601" b="-2046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206349" r="-300000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206349" r="-200901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6349" r="-100299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206349" r="-601" b="-107937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301563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01563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301563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582" y="3509818"/>
                <a:ext cx="3943927" cy="314419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∗(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b="0" dirty="0"/>
                  <a:t> 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" y="3509818"/>
                <a:ext cx="3943927" cy="3144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/>
          <p:cNvSpPr>
            <a:spLocks noGrp="1"/>
          </p:cNvSpPr>
          <p:nvPr>
            <p:ph type="body"/>
          </p:nvPr>
        </p:nvSpPr>
        <p:spPr>
          <a:xfrm>
            <a:off x="8977746" y="1634836"/>
            <a:ext cx="2604656" cy="1791855"/>
          </a:xfrm>
        </p:spPr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/>
              <a:t>, j = { 1, 2}</a:t>
            </a:r>
          </a:p>
          <a:p>
            <a:r>
              <a:rPr lang="en-US" sz="2400" dirty="0"/>
              <a:t>We have: </a:t>
            </a:r>
          </a:p>
          <a:p>
            <a:pPr lvl="1"/>
            <a:r>
              <a:rPr lang="en-US" dirty="0"/>
              <a:t>Seen values</a:t>
            </a:r>
          </a:p>
          <a:p>
            <a:pPr lvl="1"/>
            <a:r>
              <a:rPr lang="en-US" dirty="0"/>
              <a:t>Expected values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84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545" y="273600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8197" r="-20029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8197" r="-10090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3125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103125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103125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03125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3125" r="-3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203125" r="-2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203125" r="-1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203125" r="-599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303125" r="-2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303125" r="-1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303125" r="-59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=0.1579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=22.8602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=22.8420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163" y="1829779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8197" r="-20090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1002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03125" r="-3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03125" r="-20090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3125" r="-100299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03125" r="-601" b="-2046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206349" r="-300000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206349" r="-200901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6349" r="-100299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206349" r="-601" b="-107937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301563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01563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301563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582" y="3509818"/>
                <a:ext cx="3943927" cy="314419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∗(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b="0" dirty="0"/>
                  <a:t> 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" y="3509818"/>
                <a:ext cx="3943927" cy="3144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67382" y="3509818"/>
                <a:ext cx="4936837" cy="314419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∗(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0.1579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22.8602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22.8420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3767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3757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3762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b="0" dirty="0"/>
                  <a:t> ) = 221.0014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82" y="3509818"/>
                <a:ext cx="4936837" cy="3144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/>
          <p:cNvSpPr>
            <a:spLocks noGrp="1"/>
          </p:cNvSpPr>
          <p:nvPr>
            <p:ph type="body"/>
          </p:nvPr>
        </p:nvSpPr>
        <p:spPr>
          <a:xfrm>
            <a:off x="8977746" y="1634836"/>
            <a:ext cx="2604656" cy="1791855"/>
          </a:xfrm>
        </p:spPr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/>
              <a:t>, j = { 1, 2}</a:t>
            </a:r>
          </a:p>
          <a:p>
            <a:r>
              <a:rPr lang="en-US" sz="2400" dirty="0"/>
              <a:t>We have: </a:t>
            </a:r>
          </a:p>
          <a:p>
            <a:pPr lvl="1"/>
            <a:r>
              <a:rPr lang="en-US" dirty="0"/>
              <a:t>Seen values</a:t>
            </a:r>
          </a:p>
          <a:p>
            <a:pPr lvl="1"/>
            <a:r>
              <a:rPr lang="en-US" dirty="0"/>
              <a:t>Expected values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51" y="264364"/>
                <a:ext cx="2997551" cy="8808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91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0" y="286023"/>
            <a:ext cx="1902101" cy="6442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02" y="286023"/>
            <a:ext cx="2326197" cy="6451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286023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hand column: frequency</a:t>
            </a:r>
          </a:p>
          <a:p>
            <a:r>
              <a:rPr lang="en-US" b="1" dirty="0"/>
              <a:t>Right hand column: Log Likelihood</a:t>
            </a:r>
          </a:p>
        </p:txBody>
      </p:sp>
      <p:pic>
        <p:nvPicPr>
          <p:cNvPr id="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8709538" y="1562956"/>
            <a:ext cx="2891334" cy="49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Technically, you can use any base, but with log base 2, </a:t>
                </a:r>
              </a:p>
              <a:p>
                <a:pPr marL="0" indent="0" algn="ctr">
                  <a:buNone/>
                </a:pPr>
                <a:r>
                  <a:rPr lang="en-US" dirty="0"/>
                  <a:t>resulting entropy is measured in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9433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0" y="286023"/>
            <a:ext cx="1902101" cy="6442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02" y="286023"/>
            <a:ext cx="2326197" cy="6451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286023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hand column: frequency</a:t>
            </a:r>
          </a:p>
          <a:p>
            <a:r>
              <a:rPr lang="en-US" b="1" dirty="0"/>
              <a:t>Right hand column: Log Likelihood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" y="1173018"/>
            <a:ext cx="61319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448426" y="1048328"/>
            <a:ext cx="638337" cy="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73" y="830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7594" y="715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0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8709538" y="1562956"/>
            <a:ext cx="2891334" cy="49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61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0" y="286023"/>
            <a:ext cx="1902101" cy="6442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02" y="286023"/>
            <a:ext cx="2326197" cy="6451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286023"/>
            <a:ext cx="4701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hand column: frequency</a:t>
            </a:r>
          </a:p>
          <a:p>
            <a:r>
              <a:rPr lang="en-US" b="1" dirty="0"/>
              <a:t>Right hand column: Log Likelihood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algn="ctr"/>
            <a:r>
              <a:rPr lang="en-US" b="1" dirty="0"/>
              <a:t>So it is weighting the </a:t>
            </a:r>
            <a:r>
              <a:rPr lang="en-US" b="1" dirty="0" err="1"/>
              <a:t>ngram</a:t>
            </a:r>
            <a:r>
              <a:rPr lang="en-US" b="1" dirty="0"/>
              <a:t> based on its distribution with respect to the other tokens in the </a:t>
            </a:r>
            <a:r>
              <a:rPr lang="en-US" b="1" dirty="0" err="1"/>
              <a:t>ngram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" y="1320800"/>
            <a:ext cx="61319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594573" y="2064328"/>
            <a:ext cx="638337" cy="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679" y="95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7017" y="169499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215706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1778" y="1911930"/>
              <a:ext cx="8128000" cy="15266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1778" y="1911930"/>
              <a:ext cx="8128000" cy="15266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8333" r="-20090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333" r="-10029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01563" r="-30000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01563" r="-2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1563" r="-1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1563" r="-601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1563" r="-300000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1563" r="-2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1563" r="-1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1563" r="-601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301563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1563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301563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39450" y="3893125"/>
              <a:ext cx="8128000" cy="15266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7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Seen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=82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=23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=9289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=9312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=9371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=9395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39450" y="3893125"/>
              <a:ext cx="8128000" cy="152666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Seen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8333" r="-20029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8333" r="-10090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01563" r="-3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101563" r="-200299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101563" r="-10090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01563" r="-599" b="-2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201563" r="-3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201563" r="-200299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201563" r="-100901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201563" r="-599" b="-106250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99" t="-301563" r="-2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01" t="-301563" r="-1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01563" r="-59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6" y="3845680"/>
            <a:ext cx="1219345" cy="1709846"/>
          </a:xfrm>
          <a:prstGeom prst="rect">
            <a:avLst/>
          </a:prstGeom>
        </p:spPr>
      </p:pic>
      <p:pic>
        <p:nvPicPr>
          <p:cNvPr id="8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267499" y="1939638"/>
            <a:ext cx="1145662" cy="1412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157" y="378691"/>
            <a:ext cx="105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white rabbit</a:t>
            </a:r>
            <a:r>
              <a:rPr lang="en-US" sz="4800" dirty="0"/>
              <a:t> from two different corpora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1454" y="2493818"/>
                <a:ext cx="197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=221.0014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454" y="2493818"/>
                <a:ext cx="19765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21453" y="4515937"/>
                <a:ext cx="197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453" y="4515937"/>
                <a:ext cx="197658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037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447" y="177057"/>
            <a:ext cx="10515600" cy="1325563"/>
          </a:xfrm>
        </p:spPr>
        <p:txBody>
          <a:bodyPr/>
          <a:lstStyle/>
          <a:p>
            <a:r>
              <a:rPr lang="en-US" dirty="0"/>
              <a:t>Application: Feature Selection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8247" y="1502620"/>
            <a:ext cx="3139200" cy="313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72" y="1249167"/>
            <a:ext cx="1984452" cy="55040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346034" y="5024582"/>
            <a:ext cx="3269673" cy="92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0413" y="512748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Threshold</a:t>
            </a:r>
          </a:p>
          <a:p>
            <a:pPr algn="ctr"/>
            <a:r>
              <a:rPr lang="en-US" dirty="0"/>
              <a:t>Cutoff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010964" y="1249167"/>
            <a:ext cx="687869" cy="3646106"/>
          </a:xfrm>
          <a:prstGeom prst="rightBrac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72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Application: Context Sensitive </a:t>
            </a:r>
          </a:p>
          <a:p>
            <a:pPr algn="ctr"/>
            <a:r>
              <a:rPr lang="en-US" sz="4400" dirty="0"/>
              <a:t>Spelling Correction</a:t>
            </a:r>
            <a:endParaRPr sz="4400" dirty="0"/>
          </a:p>
        </p:txBody>
      </p:sp>
      <p:sp>
        <p:nvSpPr>
          <p:cNvPr id="204" name="TextShape 2"/>
          <p:cNvSpPr txBox="1"/>
          <p:nvPr/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p:sp>
        <p:nvSpPr>
          <p:cNvPr id="205" name="TextShape 3"/>
          <p:cNvSpPr txBox="1"/>
          <p:nvPr/>
        </p:nvSpPr>
        <p:spPr>
          <a:xfrm>
            <a:off x="7040880" y="3017520"/>
            <a:ext cx="700560" cy="346320"/>
          </a:xfrm>
          <a:prstGeom prst="rect">
            <a:avLst/>
          </a:prstGeom>
        </p:spPr>
      </p:sp>
      <p:sp>
        <p:nvSpPr>
          <p:cNvPr id="206" name="TextShape 4"/>
          <p:cNvSpPr txBox="1"/>
          <p:nvPr/>
        </p:nvSpPr>
        <p:spPr>
          <a:xfrm>
            <a:off x="3447900" y="2748060"/>
            <a:ext cx="5051520" cy="803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stayed their eleven</a:t>
            </a:r>
            <a:r>
              <a:rPr lang="en-US" dirty="0"/>
              <a:t>) vs P(</a:t>
            </a:r>
            <a:r>
              <a:rPr lang="en-US" dirty="0">
                <a:solidFill>
                  <a:schemeClr val="accent2"/>
                </a:solidFill>
              </a:rPr>
              <a:t>stayed there eleven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07" name="TextShape 5"/>
          <p:cNvSpPr txBox="1"/>
          <p:nvPr/>
        </p:nvSpPr>
        <p:spPr>
          <a:xfrm>
            <a:off x="2291040" y="4521960"/>
            <a:ext cx="795024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their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their eleven</a:t>
            </a:r>
            <a:r>
              <a:rPr lang="en-US" dirty="0"/>
              <a:t>)) vs </a:t>
            </a:r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there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there eleven</a:t>
            </a:r>
            <a:r>
              <a:rPr lang="en-US" dirty="0"/>
              <a:t>))</a:t>
            </a:r>
            <a:endParaRPr dirty="0"/>
          </a:p>
        </p:txBody>
      </p:sp>
      <p:sp>
        <p:nvSpPr>
          <p:cNvPr id="208" name="Line 6"/>
          <p:cNvSpPr/>
          <p:nvPr/>
        </p:nvSpPr>
        <p:spPr>
          <a:xfrm>
            <a:off x="700560" y="3652058"/>
            <a:ext cx="108813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9" name="TextShape 7"/>
          <p:cNvSpPr txBox="1"/>
          <p:nvPr/>
        </p:nvSpPr>
        <p:spPr>
          <a:xfrm>
            <a:off x="4851862" y="3780970"/>
            <a:ext cx="162252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err="1"/>
              <a:t>Backoff</a:t>
            </a:r>
            <a:r>
              <a:rPr lang="en-US" sz="2800" dirty="0"/>
              <a:t> model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2689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Application: Context Sensitive </a:t>
            </a:r>
          </a:p>
          <a:p>
            <a:pPr algn="ctr"/>
            <a:r>
              <a:rPr lang="en-US" sz="4400" dirty="0"/>
              <a:t>Spelling Correction</a:t>
            </a:r>
            <a:endParaRPr sz="4400" dirty="0"/>
          </a:p>
        </p:txBody>
      </p:sp>
      <p:sp>
        <p:nvSpPr>
          <p:cNvPr id="204" name="TextShape 2"/>
          <p:cNvSpPr txBox="1"/>
          <p:nvPr/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p:sp>
        <p:nvSpPr>
          <p:cNvPr id="205" name="TextShape 3"/>
          <p:cNvSpPr txBox="1"/>
          <p:nvPr/>
        </p:nvSpPr>
        <p:spPr>
          <a:xfrm>
            <a:off x="7040880" y="3017520"/>
            <a:ext cx="700560" cy="346320"/>
          </a:xfrm>
          <a:prstGeom prst="rect">
            <a:avLst/>
          </a:prstGeom>
        </p:spPr>
      </p:sp>
      <p:sp>
        <p:nvSpPr>
          <p:cNvPr id="206" name="TextShape 4"/>
          <p:cNvSpPr txBox="1"/>
          <p:nvPr/>
        </p:nvSpPr>
        <p:spPr>
          <a:xfrm>
            <a:off x="3447900" y="2748060"/>
            <a:ext cx="5051520" cy="803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stayed their eleven</a:t>
            </a:r>
            <a:r>
              <a:rPr lang="en-US" dirty="0"/>
              <a:t>) vs P(</a:t>
            </a:r>
            <a:r>
              <a:rPr lang="en-US" dirty="0">
                <a:solidFill>
                  <a:schemeClr val="accent2"/>
                </a:solidFill>
              </a:rPr>
              <a:t>stayed there eleven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07" name="TextShape 5"/>
          <p:cNvSpPr txBox="1"/>
          <p:nvPr/>
        </p:nvSpPr>
        <p:spPr>
          <a:xfrm>
            <a:off x="2291040" y="4521960"/>
            <a:ext cx="795024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their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their eleven</a:t>
            </a:r>
            <a:r>
              <a:rPr lang="en-US" dirty="0"/>
              <a:t>)) vs </a:t>
            </a:r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there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there eleven</a:t>
            </a:r>
            <a:r>
              <a:rPr lang="en-US" dirty="0"/>
              <a:t>))</a:t>
            </a:r>
            <a:endParaRPr dirty="0"/>
          </a:p>
        </p:txBody>
      </p:sp>
      <p:sp>
        <p:nvSpPr>
          <p:cNvPr id="208" name="Line 6"/>
          <p:cNvSpPr/>
          <p:nvPr/>
        </p:nvSpPr>
        <p:spPr>
          <a:xfrm>
            <a:off x="700560" y="3652058"/>
            <a:ext cx="108813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9" name="TextShape 7"/>
          <p:cNvSpPr txBox="1"/>
          <p:nvPr/>
        </p:nvSpPr>
        <p:spPr>
          <a:xfrm>
            <a:off x="4851862" y="3780970"/>
            <a:ext cx="162252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err="1"/>
              <a:t>Backoff</a:t>
            </a:r>
            <a:r>
              <a:rPr lang="en-US" sz="2800" dirty="0"/>
              <a:t> model</a:t>
            </a:r>
            <a:endParaRPr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797651" y="5376547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Frequency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75" y="4942830"/>
            <a:ext cx="3909776" cy="16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62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994343" y="1319711"/>
            <a:ext cx="10728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5"/>
              <p:cNvSpPr txBox="1"/>
              <p:nvPr/>
            </p:nvSpPr>
            <p:spPr>
              <a:xfrm>
                <a:off x="2222180" y="4909117"/>
                <a:ext cx="7950240" cy="346320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n-US" dirty="0"/>
                  <a:t>Avg(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their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their eleven</a:t>
                </a:r>
                <a:r>
                  <a:rPr lang="en-US" dirty="0"/>
                  <a:t>))   vs   </a:t>
                </a:r>
                <a:r>
                  <a:rPr lang="en-US" dirty="0" err="1"/>
                  <a:t>Avg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there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there eleven</a:t>
                </a:r>
                <a:r>
                  <a:rPr lang="en-US" dirty="0"/>
                  <a:t>))</a:t>
                </a:r>
                <a:endParaRPr dirty="0"/>
              </a:p>
            </p:txBody>
          </p:sp>
        </mc:Choice>
        <mc:Fallback xmlns="">
          <p:sp>
            <p:nvSpPr>
              <p:cNvPr id="6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180" y="4909117"/>
                <a:ext cx="7950240" cy="346320"/>
              </a:xfrm>
              <a:prstGeom prst="rect">
                <a:avLst/>
              </a:prstGeom>
              <a:blipFill rotWithShape="0">
                <a:blip r:embed="rId2"/>
                <a:stretch>
                  <a:fillRect l="-690" t="-8772" r="-94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7"/>
          <p:cNvSpPr txBox="1"/>
          <p:nvPr/>
        </p:nvSpPr>
        <p:spPr>
          <a:xfrm>
            <a:off x="5284440" y="2813497"/>
            <a:ext cx="162252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err="1"/>
              <a:t>Backoff</a:t>
            </a:r>
            <a:r>
              <a:rPr lang="en-US" sz="2800" dirty="0"/>
              <a:t> model</a:t>
            </a:r>
            <a:endParaRPr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Application: Context Sensitive</a:t>
            </a:r>
            <a:br>
              <a:rPr lang="en-US" dirty="0"/>
            </a:br>
            <a:r>
              <a:rPr lang="en-US" dirty="0"/>
              <a:t>Spelling Correction</a:t>
            </a:r>
          </a:p>
        </p:txBody>
      </p:sp>
      <p:sp>
        <p:nvSpPr>
          <p:cNvPr id="9" name="TextShape 5"/>
          <p:cNvSpPr txBox="1"/>
          <p:nvPr/>
        </p:nvSpPr>
        <p:spPr>
          <a:xfrm>
            <a:off x="2464999" y="3555934"/>
            <a:ext cx="795024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their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their eleven</a:t>
            </a:r>
            <a:r>
              <a:rPr lang="en-US" dirty="0"/>
              <a:t>))   vs   </a:t>
            </a:r>
            <a:r>
              <a:rPr lang="en-US" dirty="0" err="1"/>
              <a:t>Avg</a:t>
            </a:r>
            <a:r>
              <a:rPr lang="en-US" dirty="0"/>
              <a:t>(P(</a:t>
            </a:r>
            <a:r>
              <a:rPr lang="en-US" dirty="0">
                <a:solidFill>
                  <a:schemeClr val="accent2"/>
                </a:solidFill>
              </a:rPr>
              <a:t>stayed there</a:t>
            </a:r>
            <a:r>
              <a:rPr lang="en-US" dirty="0"/>
              <a:t>), P(</a:t>
            </a:r>
            <a:r>
              <a:rPr lang="en-US" dirty="0">
                <a:solidFill>
                  <a:schemeClr val="accent2"/>
                </a:solidFill>
              </a:rPr>
              <a:t>there eleven</a:t>
            </a:r>
            <a:r>
              <a:rPr lang="en-US" dirty="0"/>
              <a:t>))</a:t>
            </a:r>
            <a:endParaRPr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4691" y="3902254"/>
            <a:ext cx="9236" cy="96531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" y="1230695"/>
            <a:ext cx="1984452" cy="5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815" y="905871"/>
                <a:ext cx="1098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5" y="905871"/>
                <a:ext cx="109824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6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Application: Collocations, Terms and </a:t>
            </a:r>
            <a:br>
              <a:rPr lang="en-US" dirty="0"/>
            </a:br>
            <a:r>
              <a:rPr lang="en-US" dirty="0"/>
              <a:t>Multiword Expressions?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579886"/>
            <a:ext cx="10972440" cy="1145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Ngrams</a:t>
            </a:r>
            <a:r>
              <a:rPr lang="en-US" sz="2800" dirty="0"/>
              <a:t> that are collocations, terms and </a:t>
            </a:r>
            <a:r>
              <a:rPr lang="en-US" sz="2800" dirty="0" err="1"/>
              <a:t>mwes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dirty="0"/>
              <a:t>are more likely to occur together than by chance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3" y="3191922"/>
            <a:ext cx="5733762" cy="34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Topic Identification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5" y="2578677"/>
            <a:ext cx="1845974" cy="405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50" y="2578677"/>
            <a:ext cx="3290091" cy="4052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961" y="1418760"/>
            <a:ext cx="9315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Terms </a:t>
            </a:r>
          </a:p>
          <a:p>
            <a:pPr algn="ctr"/>
            <a:r>
              <a:rPr lang="en-US" sz="3600" dirty="0"/>
              <a:t>provide more specific contextual information </a:t>
            </a:r>
          </a:p>
          <a:p>
            <a:pPr algn="ctr"/>
            <a:r>
              <a:rPr lang="en-US" sz="3600" dirty="0"/>
              <a:t>than individual words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45461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117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basic idea: </a:t>
                </a:r>
                <a:r>
                  <a:rPr lang="en-US" dirty="0"/>
                  <a:t>the lower bound on the number of bits it would take to encode a certain piece of information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279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FD25-4F73-4005-BBB0-E2CD1B4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Measures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C87F-F7B3-4AC8-BBBB-3664AE1B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01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Ngram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: Tokenization</a:t>
            </a:r>
            <a:endParaRPr dirty="0"/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Extracting Relevant Contextual information from the text</a:t>
            </a:r>
            <a:endParaRPr dirty="0"/>
          </a:p>
          <a:p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		Alice in Wonderland </a:t>
            </a:r>
            <a:endParaRPr dirty="0"/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	          		and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		         Bigrams</a:t>
            </a:r>
            <a:endParaRPr dirty="0"/>
          </a:p>
          <a:p>
            <a:endParaRPr dirty="0"/>
          </a:p>
        </p:txBody>
      </p:sp>
      <p:pic>
        <p:nvPicPr>
          <p:cNvPr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30847" y="550902"/>
            <a:ext cx="3336120" cy="5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1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640" y="2133720"/>
            <a:ext cx="1366560" cy="2354400"/>
          </a:xfrm>
          <a:prstGeom prst="rect">
            <a:avLst/>
          </a:prstGeom>
        </p:spPr>
      </p:pic>
      <p:sp>
        <p:nvSpPr>
          <p:cNvPr id="214" name="CustomShape 1"/>
          <p:cNvSpPr/>
          <p:nvPr/>
        </p:nvSpPr>
        <p:spPr>
          <a:xfrm>
            <a:off x="3500641" y="2507701"/>
            <a:ext cx="2188440" cy="129240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N-gram Extractor</a:t>
            </a:r>
            <a:endParaRPr dirty="0"/>
          </a:p>
        </p:txBody>
      </p:sp>
      <p:sp>
        <p:nvSpPr>
          <p:cNvPr id="217" name="CustomShape 4"/>
          <p:cNvSpPr/>
          <p:nvPr/>
        </p:nvSpPr>
        <p:spPr>
          <a:xfrm>
            <a:off x="9198720" y="720360"/>
            <a:ext cx="2376720" cy="638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These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ngrams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are 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 little different than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we saw before</a:t>
            </a:r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95418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97082" y="3048001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13" y="544869"/>
            <a:ext cx="2537469" cy="61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9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640" y="2133720"/>
            <a:ext cx="1366560" cy="2354400"/>
          </a:xfrm>
          <a:prstGeom prst="rect">
            <a:avLst/>
          </a:prstGeom>
        </p:spPr>
      </p:pic>
      <p:sp>
        <p:nvSpPr>
          <p:cNvPr id="220" name="CustomShape 1"/>
          <p:cNvSpPr/>
          <p:nvPr/>
        </p:nvSpPr>
        <p:spPr>
          <a:xfrm>
            <a:off x="3500640" y="2664720"/>
            <a:ext cx="2188440" cy="129240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N-gram Extractor</a:t>
            </a:r>
            <a:endParaRPr dirty="0"/>
          </a:p>
        </p:txBody>
      </p:sp>
      <p:sp>
        <p:nvSpPr>
          <p:cNvPr id="223" name="CustomShape 4"/>
          <p:cNvSpPr/>
          <p:nvPr/>
        </p:nvSpPr>
        <p:spPr>
          <a:xfrm>
            <a:off x="9175320" y="720360"/>
            <a:ext cx="2424240" cy="2010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Uh oh – what is the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Problem?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Lots of punctuation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And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Non-content tokens</a:t>
            </a:r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5418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97081" y="3084945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4" y="544869"/>
            <a:ext cx="2537469" cy="61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Stopwords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These are often words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that do not provide any contextual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information for the task at hand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e.g. if we were analyzing clinical notes the token 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patient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is often removed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because it provides no contextual information – all the notes are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about patients.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Punctuation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Is often included in the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stopword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list 	</a:t>
            </a:r>
            <a:endParaRPr dirty="0"/>
          </a:p>
        </p:txBody>
      </p:sp>
      <p:pic>
        <p:nvPicPr>
          <p:cNvPr id="22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170280"/>
            <a:ext cx="5923800" cy="20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0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Example Stopword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They are in regular expression form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Makes them powerful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E.g. /\b\d+\b/   -&gt; removes a series of digits without having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to enumerate over all the digits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@stop.mode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Do not include ngram if either word is a stopword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Do not include ngram if both words are a stopword</a:t>
            </a:r>
            <a:endParaRPr/>
          </a:p>
        </p:txBody>
      </p:sp>
      <p:pic>
        <p:nvPicPr>
          <p:cNvPr id="2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62120" y="699120"/>
            <a:ext cx="1523160" cy="58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3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640" y="2133720"/>
            <a:ext cx="1366560" cy="2354400"/>
          </a:xfrm>
          <a:prstGeom prst="rect">
            <a:avLst/>
          </a:prstGeom>
        </p:spPr>
      </p:pic>
      <p:sp>
        <p:nvSpPr>
          <p:cNvPr id="232" name="CustomShape 1"/>
          <p:cNvSpPr/>
          <p:nvPr/>
        </p:nvSpPr>
        <p:spPr>
          <a:xfrm>
            <a:off x="3500640" y="2664720"/>
            <a:ext cx="2188440" cy="129240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N-gram Modeler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4377960" y="969840"/>
            <a:ext cx="756720" cy="116316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stop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list</a:t>
            </a:r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5418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48483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5" idx="2"/>
          </p:cNvCxnSpPr>
          <p:nvPr/>
        </p:nvCxnSpPr>
        <p:spPr>
          <a:xfrm>
            <a:off x="4756320" y="2133000"/>
            <a:ext cx="0" cy="531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760" y="249381"/>
            <a:ext cx="2666023" cy="63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Compare the outputs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What can you see</a:t>
            </a:r>
            <a:endParaRPr dirty="0"/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likelihood score of the top bigrams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has decreased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But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he contextual information of the top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bigrams has increased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06" y="258618"/>
            <a:ext cx="2666023" cy="6315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78" y="258617"/>
            <a:ext cx="2610814" cy="63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5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Stoplist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572796"/>
            <a:ext cx="10972440" cy="1145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bit of art … with trial and error.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8" y="356727"/>
            <a:ext cx="2666023" cy="63150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9421381" y="2713338"/>
            <a:ext cx="638337" cy="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635136" y="1275944"/>
            <a:ext cx="638337" cy="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754782" y="6225418"/>
            <a:ext cx="638337" cy="4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3885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640" y="2133720"/>
            <a:ext cx="1366560" cy="2354400"/>
          </a:xfrm>
          <a:prstGeom prst="rect">
            <a:avLst/>
          </a:prstGeom>
        </p:spPr>
      </p:pic>
      <p:sp>
        <p:nvSpPr>
          <p:cNvPr id="232" name="CustomShape 1"/>
          <p:cNvSpPr/>
          <p:nvPr/>
        </p:nvSpPr>
        <p:spPr>
          <a:xfrm>
            <a:off x="3500640" y="2664720"/>
            <a:ext cx="2188440" cy="1292400"/>
          </a:xfrm>
          <a:prstGeom prst="rect">
            <a:avLst/>
          </a:prstGeom>
          <a:solidFill>
            <a:srgbClr val="9DC3E6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N-gram Modeler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4285598" y="969840"/>
            <a:ext cx="756720" cy="116316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stop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list</a:t>
            </a:r>
            <a:endParaRPr/>
          </a:p>
        </p:txBody>
      </p:sp>
      <p:pic>
        <p:nvPicPr>
          <p:cNvPr id="23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81040" y="588960"/>
            <a:ext cx="2189880" cy="57715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95418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48483" y="3066473"/>
            <a:ext cx="822037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5" idx="2"/>
          </p:cNvCxnSpPr>
          <p:nvPr/>
        </p:nvCxnSpPr>
        <p:spPr>
          <a:xfrm>
            <a:off x="4663958" y="2133000"/>
            <a:ext cx="0" cy="531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703244" y="588960"/>
            <a:ext cx="1921428" cy="1745673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79839" y="2513880"/>
            <a:ext cx="3034634" cy="2168956"/>
          </a:xfrm>
          <a:prstGeom prst="ellipse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47204" y="6005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674" y="410796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5418" y="5126182"/>
            <a:ext cx="3681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NLP Application that is using both:</a:t>
            </a:r>
          </a:p>
          <a:p>
            <a:pPr algn="ctr"/>
            <a:r>
              <a:rPr lang="en-US" dirty="0"/>
              <a:t>Rules and Probability </a:t>
            </a:r>
          </a:p>
          <a:p>
            <a:pPr algn="ctr"/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708726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are at Colonial Downs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are walking around you want </a:t>
            </a:r>
          </a:p>
          <a:p>
            <a:pPr marL="0" indent="0">
              <a:buNone/>
            </a:pPr>
            <a:r>
              <a:rPr lang="en-US" dirty="0"/>
              <a:t>to send a short message to your bookie </a:t>
            </a:r>
          </a:p>
          <a:p>
            <a:pPr marL="0" indent="0">
              <a:buNone/>
            </a:pPr>
            <a:r>
              <a:rPr lang="en-US" dirty="0"/>
              <a:t>to tell him which horse to bet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paranoid that our wife/husband (who works for NSA) will find out … especially if you lose … which you won’t … hopefully</a:t>
            </a:r>
          </a:p>
        </p:txBody>
      </p:sp>
      <p:pic>
        <p:nvPicPr>
          <p:cNvPr id="4098" name="Picture 2" descr="http://myracingresults.com/wp-content/uploads/2015/03/Hor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41" y="1690689"/>
            <a:ext cx="4965918" cy="28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176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76" y="102464"/>
            <a:ext cx="10972440" cy="1145160"/>
          </a:xfrm>
        </p:spPr>
        <p:txBody>
          <a:bodyPr/>
          <a:lstStyle/>
          <a:p>
            <a:r>
              <a:rPr lang="en-US" dirty="0" err="1"/>
              <a:t>Stoplists</a:t>
            </a:r>
            <a:r>
              <a:rPr lang="en-US" dirty="0"/>
              <a:t> are commonly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33231" y="1482942"/>
            <a:ext cx="10972440" cy="114516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But … would we necessarily want to use </a:t>
            </a:r>
          </a:p>
          <a:p>
            <a:pPr marL="0" indent="0" algn="ctr">
              <a:buNone/>
            </a:pPr>
            <a:r>
              <a:rPr lang="en-US" sz="2800" dirty="0"/>
              <a:t>one with our Spelling Correction Application?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436202" y="4507345"/>
            <a:ext cx="10728360" cy="12884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5"/>
              <p:cNvSpPr txBox="1"/>
              <p:nvPr/>
            </p:nvSpPr>
            <p:spPr>
              <a:xfrm>
                <a:off x="1710220" y="4222535"/>
                <a:ext cx="7950240" cy="112188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n-US" dirty="0"/>
                  <a:t>Avg(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their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their eleven</a:t>
                </a:r>
                <a:r>
                  <a:rPr lang="en-US" dirty="0"/>
                  <a:t>))   vs   </a:t>
                </a:r>
                <a:r>
                  <a:rPr lang="en-US" dirty="0" err="1"/>
                  <a:t>Avg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there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there eleven</a:t>
                </a:r>
                <a:r>
                  <a:rPr lang="en-US" dirty="0"/>
                  <a:t>))</a:t>
                </a:r>
                <a:endParaRPr dirty="0"/>
              </a:p>
            </p:txBody>
          </p:sp>
        </mc:Choice>
        <mc:Fallback xmlns="">
          <p:sp>
            <p:nvSpPr>
              <p:cNvPr id="6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20" y="4222535"/>
                <a:ext cx="7950240" cy="112188"/>
              </a:xfrm>
              <a:prstGeom prst="rect">
                <a:avLst/>
              </a:prstGeom>
              <a:blipFill rotWithShape="0">
                <a:blip r:embed="rId2"/>
                <a:stretch>
                  <a:fillRect l="-690" t="-33333" r="-9433" b="-3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953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Look a little more at Ngrams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Ngrams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are going to modify our definition slightly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or non-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sequence of tokens that occur in some proximity to each other in a corpus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244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Look a little more at Ngrams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Ngrams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are going to modify our definition slightly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or non-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sequence of tokens that occur in some proximity to each other in a corpus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unique tokens: 	to	be	or	not	to	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183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Look a little more at Ngrams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Ngrams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are going to modify our definition slightly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or non-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sequence of tokens that occur in some proximity to each other in a corpus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unigrams are: 	to	be	or	not	to	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44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Look a little more at Ngrams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Ngrams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are going to modify our definition slightly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or non-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continguous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sequence of tokens that occur in some proximity to each other in a corpus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are: 		to be	be or	or not	not to	to 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565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Look a little more at Ngrams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Ngrams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we are going to modify our definition slightly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a contiguous or non-contiguous sequence of tokens that occur in some proximity to each other in a corpus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are: 	to be	be or	or not	not to	to be</a:t>
            </a: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293549" y="4308058"/>
            <a:ext cx="5150880" cy="940680"/>
          </a:xfrm>
          <a:prstGeom prst="rect">
            <a:avLst/>
          </a:prstGeom>
          <a:ln w="28440">
            <a:solidFill>
              <a:srgbClr val="43729D"/>
            </a:solidFill>
            <a:miter/>
          </a:ln>
        </p:spPr>
      </p:sp>
      <p:sp>
        <p:nvSpPr>
          <p:cNvPr id="257" name="CustomShape 4"/>
          <p:cNvSpPr/>
          <p:nvPr/>
        </p:nvSpPr>
        <p:spPr>
          <a:xfrm>
            <a:off x="8230782" y="3160891"/>
            <a:ext cx="3548880" cy="912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These are contiguous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ngrams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– the are situated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next to each other in the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784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to be	to or	</a:t>
            </a:r>
            <a:endParaRPr dirty="0"/>
          </a:p>
        </p:txBody>
      </p:sp>
      <p:sp>
        <p:nvSpPr>
          <p:cNvPr id="260" name="CustomShape 3"/>
          <p:cNvSpPr/>
          <p:nvPr/>
        </p:nvSpPr>
        <p:spPr>
          <a:xfrm>
            <a:off x="3597480" y="2881745"/>
            <a:ext cx="919102" cy="317778"/>
          </a:xfrm>
          <a:prstGeom prst="rect">
            <a:avLst/>
          </a:prstGeom>
          <a:ln w="25560">
            <a:solidFill>
              <a:srgbClr val="5B9BD5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590967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to be	to or	</a:t>
            </a:r>
            <a:endParaRPr dirty="0"/>
          </a:p>
        </p:txBody>
      </p:sp>
      <p:sp>
        <p:nvSpPr>
          <p:cNvPr id="260" name="CustomShape 3"/>
          <p:cNvSpPr/>
          <p:nvPr/>
        </p:nvSpPr>
        <p:spPr>
          <a:xfrm>
            <a:off x="3948462" y="2881745"/>
            <a:ext cx="919102" cy="317778"/>
          </a:xfrm>
          <a:prstGeom prst="rect">
            <a:avLst/>
          </a:prstGeom>
          <a:ln w="25560">
            <a:solidFill>
              <a:srgbClr val="5B9BD5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80258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to be	to or	be or	be not	</a:t>
            </a:r>
            <a:endParaRPr dirty="0"/>
          </a:p>
        </p:txBody>
      </p:sp>
      <p:sp>
        <p:nvSpPr>
          <p:cNvPr id="260" name="CustomShape 3"/>
          <p:cNvSpPr/>
          <p:nvPr/>
        </p:nvSpPr>
        <p:spPr>
          <a:xfrm>
            <a:off x="3948462" y="2881745"/>
            <a:ext cx="919102" cy="317778"/>
          </a:xfrm>
          <a:prstGeom prst="rect">
            <a:avLst/>
          </a:prstGeom>
          <a:ln w="25560">
            <a:solidFill>
              <a:srgbClr val="5B9BD5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3091038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to be	to or	be or	be not	</a:t>
            </a:r>
            <a:endParaRPr dirty="0"/>
          </a:p>
        </p:txBody>
      </p:sp>
      <p:sp>
        <p:nvSpPr>
          <p:cNvPr id="260" name="CustomShape 3"/>
          <p:cNvSpPr/>
          <p:nvPr/>
        </p:nvSpPr>
        <p:spPr>
          <a:xfrm>
            <a:off x="4234789" y="2909454"/>
            <a:ext cx="919102" cy="317778"/>
          </a:xfrm>
          <a:prstGeom prst="rect">
            <a:avLst/>
          </a:prstGeom>
          <a:ln w="25560">
            <a:solidFill>
              <a:srgbClr val="5B9BD5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1921191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could just use the binary representation of the horse’s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spent the entire day at the track, </a:t>
            </a:r>
          </a:p>
          <a:p>
            <a:pPr marL="0" indent="0">
              <a:buNone/>
            </a:pPr>
            <a:r>
              <a:rPr lang="en-US" dirty="0"/>
              <a:t>				it would be sending 3 bits per race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784600" y="2587077"/>
          <a:ext cx="4657436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3008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to be	to or	be or	be not	or not	or to	</a:t>
            </a:r>
            <a:endParaRPr dirty="0"/>
          </a:p>
        </p:txBody>
      </p:sp>
      <p:sp>
        <p:nvSpPr>
          <p:cNvPr id="260" name="CustomShape 3"/>
          <p:cNvSpPr/>
          <p:nvPr/>
        </p:nvSpPr>
        <p:spPr>
          <a:xfrm>
            <a:off x="4234789" y="2909454"/>
            <a:ext cx="919102" cy="317778"/>
          </a:xfrm>
          <a:prstGeom prst="rect">
            <a:avLst/>
          </a:prstGeom>
          <a:ln w="25560">
            <a:solidFill>
              <a:srgbClr val="5B9BD5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1981146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Non-contiguous n-grams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open up the window under which an n-gram can occur while still maintaining order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to be or not to 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Our bigrams with a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window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size of three are: 		</a:t>
            </a:r>
            <a:endParaRPr dirty="0"/>
          </a:p>
          <a:p>
            <a:pPr lvl="1">
              <a:lnSpc>
                <a:spcPct val="100000"/>
              </a:lnSpc>
              <a:buSzPct val="75000"/>
            </a:pPr>
            <a:endParaRPr lang="en-US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to be	to or	be or	be not 	or not	or to	not to 	not be	to be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92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think about this with feature selection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94" y="2752436"/>
            <a:ext cx="4701600" cy="23259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9280" y="2019960"/>
            <a:ext cx="3139200" cy="3139200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486400" y="3657600"/>
            <a:ext cx="1920240" cy="0"/>
          </a:xfrm>
          <a:prstGeom prst="line">
            <a:avLst/>
          </a:prstGeom>
          <a:ln w="63500">
            <a:solidFill>
              <a:schemeClr val="accent2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7183476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Why do this?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Sparsity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Increases the number of tokens seen in the data set while still making them reasonable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Expands the context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798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Term, Collocation or MWE Identification?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95132" y="2009744"/>
            <a:ext cx="2704215" cy="238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1" y="2154570"/>
            <a:ext cx="2618850" cy="20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216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Term, Collocation or MWE Identification?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95132" y="2009744"/>
            <a:ext cx="2704215" cy="238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1" y="2154570"/>
            <a:ext cx="2618850" cy="2095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2719" y="1324999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1826764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354561" y="1601913"/>
            <a:ext cx="10728360" cy="369052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Shape 5"/>
              <p:cNvSpPr txBox="1"/>
              <p:nvPr/>
            </p:nvSpPr>
            <p:spPr>
              <a:xfrm>
                <a:off x="2471562" y="2750898"/>
                <a:ext cx="7950240" cy="346320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n-US" dirty="0"/>
                  <a:t>Avg(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their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their eleven</a:t>
                </a:r>
                <a:r>
                  <a:rPr lang="en-US" dirty="0"/>
                  <a:t>))   vs   </a:t>
                </a:r>
                <a:r>
                  <a:rPr lang="en-US" dirty="0" err="1"/>
                  <a:t>Avg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there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there eleven</a:t>
                </a:r>
                <a:r>
                  <a:rPr lang="en-US" dirty="0"/>
                  <a:t>))</a:t>
                </a:r>
                <a:endParaRPr dirty="0"/>
              </a:p>
            </p:txBody>
          </p:sp>
        </mc:Choice>
        <mc:Fallback xmlns="">
          <p:sp>
            <p:nvSpPr>
              <p:cNvPr id="5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62" y="2750898"/>
                <a:ext cx="7950240" cy="346320"/>
              </a:xfrm>
              <a:prstGeom prst="rect">
                <a:avLst/>
              </a:prstGeom>
              <a:blipFill rotWithShape="0">
                <a:blip r:embed="rId2"/>
                <a:stretch>
                  <a:fillRect l="-613" t="-8772" r="-94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698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354561" y="1601913"/>
            <a:ext cx="10728360" cy="369052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Shape 5"/>
              <p:cNvSpPr txBox="1"/>
              <p:nvPr/>
            </p:nvSpPr>
            <p:spPr>
              <a:xfrm>
                <a:off x="2471562" y="2750898"/>
                <a:ext cx="7950240" cy="346320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n-US" dirty="0"/>
                  <a:t>Avg(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their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their eleven</a:t>
                </a:r>
                <a:r>
                  <a:rPr lang="en-US" dirty="0"/>
                  <a:t>))   vs   </a:t>
                </a:r>
                <a:r>
                  <a:rPr lang="en-US" dirty="0" err="1"/>
                  <a:t>Avg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there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there eleven</a:t>
                </a:r>
                <a:r>
                  <a:rPr lang="en-US" dirty="0"/>
                  <a:t>))</a:t>
                </a:r>
                <a:endParaRPr dirty="0"/>
              </a:p>
            </p:txBody>
          </p:sp>
        </mc:Choice>
        <mc:Fallback xmlns="">
          <p:sp>
            <p:nvSpPr>
              <p:cNvPr id="5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62" y="2750898"/>
                <a:ext cx="7950240" cy="346320"/>
              </a:xfrm>
              <a:prstGeom prst="rect">
                <a:avLst/>
              </a:prstGeom>
              <a:blipFill rotWithShape="0">
                <a:blip r:embed="rId2"/>
                <a:stretch>
                  <a:fillRect l="-613" t="-8772" r="-94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28500" y="434529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 Maybe? </a:t>
            </a:r>
          </a:p>
        </p:txBody>
      </p:sp>
    </p:spTree>
    <p:extLst>
      <p:ext uri="{BB962C8B-B14F-4D97-AF65-F5344CB8AC3E}">
        <p14:creationId xmlns:p14="http://schemas.microsoft.com/office/powerpoint/2010/main" val="236349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1" y="87587"/>
            <a:ext cx="10972440" cy="1145160"/>
          </a:xfrm>
        </p:spPr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88136" y="1422022"/>
            <a:ext cx="10972440" cy="1145160"/>
          </a:xfrm>
        </p:spPr>
        <p:txBody>
          <a:bodyPr/>
          <a:lstStyle/>
          <a:p>
            <a:r>
              <a:rPr lang="en-US" dirty="0"/>
              <a:t>How about smoothing?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09480" y="2756458"/>
            <a:ext cx="10728360" cy="369052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 went to Paris and stayed (</a:t>
            </a:r>
            <a:r>
              <a:rPr lang="en-US" dirty="0" err="1">
                <a:solidFill>
                  <a:schemeClr val="accent2"/>
                </a:solidFill>
              </a:rPr>
              <a:t>their|there</a:t>
            </a:r>
            <a:r>
              <a:rPr lang="en-US" dirty="0">
                <a:solidFill>
                  <a:schemeClr val="tx2"/>
                </a:solidFill>
              </a:rPr>
              <a:t>)? eleven days</a:t>
            </a:r>
            <a:endParaRPr dirty="0">
              <a:solidFill>
                <a:schemeClr val="tx2"/>
              </a:solidFill>
            </a:endParaRPr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Shape 5"/>
              <p:cNvSpPr txBox="1"/>
              <p:nvPr/>
            </p:nvSpPr>
            <p:spPr>
              <a:xfrm>
                <a:off x="1726481" y="3905443"/>
                <a:ext cx="7950240" cy="346320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n-US" dirty="0"/>
                  <a:t>Avg(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their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their eleven</a:t>
                </a:r>
                <a:r>
                  <a:rPr lang="en-US" dirty="0"/>
                  <a:t>))   vs   </a:t>
                </a:r>
                <a:r>
                  <a:rPr lang="en-US" dirty="0" err="1"/>
                  <a:t>Avg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stayed there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there eleven</a:t>
                </a:r>
                <a:r>
                  <a:rPr lang="en-US" dirty="0"/>
                  <a:t>))</a:t>
                </a:r>
                <a:endParaRPr dirty="0"/>
              </a:p>
            </p:txBody>
          </p:sp>
        </mc:Choice>
        <mc:Fallback xmlns="">
          <p:sp>
            <p:nvSpPr>
              <p:cNvPr id="5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481" y="3905443"/>
                <a:ext cx="7950240" cy="346320"/>
              </a:xfrm>
              <a:prstGeom prst="rect">
                <a:avLst/>
              </a:prstGeom>
              <a:blipFill rotWithShape="0">
                <a:blip r:embed="rId2"/>
                <a:stretch>
                  <a:fillRect l="-690" t="-10714" r="-9433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598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03E2-C400-4FDB-AB0C-5F1E95B1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014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473" cy="4898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could just use the binary representation of the horse’s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spent the entire day at the track, </a:t>
            </a:r>
          </a:p>
          <a:p>
            <a:pPr marL="0" indent="0">
              <a:buNone/>
            </a:pPr>
            <a:r>
              <a:rPr lang="en-US" dirty="0"/>
              <a:t>				it would be sending 3 bits per race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But you have not been doing your texting exercises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and worry that you will end up with a crippled thumb before the day is over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784600" y="2587077"/>
          <a:ext cx="4657436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22" name="Picture 2" descr="https://encrypted-tbn0.gstatic.com/images?q=tbn:ANd9GcRXCCZn63qUrp59w7YveZGeQfi5XkUFd--wPry_SeuUJFivVI7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6" y="2439194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75364" y="3039659"/>
          <a:ext cx="4657436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825625"/>
            <a:ext cx="11067473" cy="489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Say we know the distribution of the bets placed on the horses and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that we represent it as the prior probability of each horse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5364" y="4869651"/>
                <a:ext cx="10208436" cy="782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64" y="4869651"/>
                <a:ext cx="10208436" cy="7820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8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75364" y="3039659"/>
          <a:ext cx="4657436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825625"/>
            <a:ext cx="11067473" cy="489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Say we know the distribution of the bets placed on the horses and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that we represent it as the prior probability of each horse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5364" y="4869651"/>
                <a:ext cx="10208436" cy="782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64" y="4869651"/>
                <a:ext cx="10208436" cy="7820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9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52859A0F-C2A8-4BA8-A2F4-6D99C616E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B4F-9BF2-44F8-BB44-36016860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 letter entropy</a:t>
            </a:r>
          </a:p>
          <a:p>
            <a:pPr lvl="1">
              <a:defRPr/>
            </a:pPr>
            <a:r>
              <a:rPr lang="en-US" dirty="0"/>
              <a:t>Shannon reported 1.3 bits for 27 characters (26 letters + space)</a:t>
            </a:r>
          </a:p>
          <a:p>
            <a:pPr lvl="2">
              <a:defRPr/>
            </a:pPr>
            <a:r>
              <a:rPr lang="en-US" dirty="0"/>
              <a:t>Based on Jefferson the Virginian by Dumas Malone</a:t>
            </a:r>
          </a:p>
          <a:p>
            <a:pPr lvl="1">
              <a:defRPr/>
            </a:pPr>
            <a:r>
              <a:rPr lang="en-US" dirty="0"/>
              <a:t>Considered a bit low due to the corpus chosen</a:t>
            </a:r>
          </a:p>
          <a:p>
            <a:pPr lvl="1">
              <a:defRPr/>
            </a:pPr>
            <a:endParaRPr lang="en-US" dirty="0"/>
          </a:p>
          <a:p>
            <a:pPr marL="342900" lvl="1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http://math.ucsd.edu/~crypto/java/ENTROPY/</a:t>
            </a:r>
          </a:p>
        </p:txBody>
      </p:sp>
    </p:spTree>
    <p:extLst>
      <p:ext uri="{BB962C8B-B14F-4D97-AF65-F5344CB8AC3E}">
        <p14:creationId xmlns:p14="http://schemas.microsoft.com/office/powerpoint/2010/main" val="1060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  <a:p>
            <a:pPr lvl="1"/>
            <a:r>
              <a:rPr lang="en-US" dirty="0"/>
              <a:t>intrinsic evaluation metric for N-gram language models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idea: given two probabilistic models, the better model: </a:t>
            </a:r>
          </a:p>
          <a:p>
            <a:pPr lvl="2"/>
            <a:r>
              <a:rPr lang="en-US" dirty="0"/>
              <a:t>is the one that has a tighter fit to the test data </a:t>
            </a:r>
          </a:p>
          <a:p>
            <a:pPr lvl="2"/>
            <a:r>
              <a:rPr lang="en-US" dirty="0"/>
              <a:t>that better predicts the details of the test data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measure this: looking at the probability the model assigns to the test data  </a:t>
            </a:r>
          </a:p>
          <a:p>
            <a:pPr lvl="2"/>
            <a:r>
              <a:rPr lang="en-US" dirty="0"/>
              <a:t>the better model will assign a high probability to the test data.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7B800B31-FA3B-49E4-A824-B2A794E6A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play a game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DEF10019-AE8E-44F5-AAC4-A3187461EB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2400"/>
              <a:t>? &lt;- What is the first letter?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8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4B09161A-4E84-417E-89BC-FE82F7FEC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C45-2C4A-42D9-AB1F-BE6C0A17C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 dirty="0"/>
              <a:t>B?</a:t>
            </a:r>
            <a:r>
              <a:rPr lang="en-US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434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A12F9A04-517E-4A42-A5AF-B4C9BA68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766F-A8C2-49C6-BAE9-BE6F75CA9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 dirty="0"/>
              <a:t>Be?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33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0CA3C85A-E10E-4E4B-B985-00479A755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DCFE-6A47-4EE9-9835-7480DD196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 dirty="0" err="1"/>
              <a:t>Bef</a:t>
            </a:r>
            <a:r>
              <a:rPr lang="en-US" altLang="en-US" sz="3000" dirty="0"/>
              <a:t>?</a:t>
            </a:r>
            <a:r>
              <a:rPr lang="en-US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64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A54BB915-A36C-4D41-9FF4-A42D4841F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9C36-C7FF-49E4-AFCA-F1125ABBD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 dirty="0" err="1"/>
              <a:t>Befo</a:t>
            </a:r>
            <a:r>
              <a:rPr lang="en-US" altLang="en-US" sz="3000" dirty="0"/>
              <a:t>?</a:t>
            </a:r>
            <a:r>
              <a:rPr lang="en-US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253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6224C481-A465-4DB8-A421-D14049E52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F23B-0ED6-4C92-9A9B-01A1520F1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7422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614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FC992253-BF02-4D1F-B0B3-86F1DB459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C08-262B-42EA-9D94-5797E97BF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 dirty="0"/>
              <a:t>Before?</a:t>
            </a:r>
            <a:r>
              <a:rPr lang="en-US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539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0E55F07C-D1A5-473A-9859-0CFAEBEC2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95B2-FC7F-4959-A131-CF4C1FBBB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50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DCA73B2C-D4B1-49E8-96EC-10B45F9B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1911-8A61-48ED-B600-62FB72A75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96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DB4D92C0-0F1C-49C2-932D-E38271377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4896-A3EA-45B9-9AE1-9924AAA12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18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(PP)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Perplexity = probability of the test set normalized by the number of words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  <a:blipFill rotWithShape="0"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6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7CE9BCB1-088B-4DF4-8FE8-4364CB248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91CF-94E0-477A-AA04-278717ABC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5268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8E6EB7D1-5F17-4AEA-B637-CFA6F9F12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054B-FFA7-451B-9509-8272B2FC9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823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180DAE3B-3D4C-4EA9-A619-5E746BDAF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CF0D-B0B5-4294-83AD-E3CB5E3B0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93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BE6F6A3F-2CCA-42AA-B35D-FDBDAE225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54EC-3080-4D99-B063-8885160B4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79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5C1B1484-B35A-405D-9648-7CC8D3B2D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FF9E-B254-4FF5-9D71-4C82CFF8C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1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56FF5286-A798-4F74-8222-36E143BE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DF90-0311-4DFB-96CC-88E6D0BB6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38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F1227575-A14F-45C1-BAFA-1D079DC4B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3F0-0787-49D7-B684-58DC290E2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679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62CA5078-B63E-48C0-BDA1-0FA18B95C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7243-8481-4D04-8671-225C1A780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01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4073E5DA-EEB4-497B-A9F9-7E6F7CEC1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39DC-7E66-4A49-B187-AFC05E09B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51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00384D34-7E17-4AE5-ABE4-F88297B00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659A-8343-43FD-AB20-E96D38B45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302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(PP)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Perplexity = probability of the test set normalized by the number of words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  <a:blipFill rotWithShape="0"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785980" y="4146487"/>
            <a:ext cx="2480650" cy="10139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8425" y="5404919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difficulty here? </a:t>
            </a:r>
          </a:p>
        </p:txBody>
      </p:sp>
    </p:spTree>
    <p:extLst>
      <p:ext uri="{BB962C8B-B14F-4D97-AF65-F5344CB8AC3E}">
        <p14:creationId xmlns:p14="http://schemas.microsoft.com/office/powerpoint/2010/main" val="995839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80F2949F-5131-47D3-88A5-D013997CB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230-90CA-4C84-890E-9F04E3EF6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80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30855574-96CE-47AE-8143-47EF9DDA7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6331-38E7-402F-83EA-67642346C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03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9C0DF1D8-C0B0-4537-9910-51A03D6A1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FF45-A85C-4AEF-ADB1-7085F2189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5461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3FA98B0D-9FEF-48B4-B1B0-2E6EFB593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48F0-AD91-4E40-A556-22AA273B8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596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BB2925DB-25CC-4D7A-A207-FDCF620B4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1B7D-EFEC-4D51-832D-5110E8990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981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BCADE6B1-ABCE-4867-940E-BB27A6018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0128-1DE3-4BFB-BA73-0565C17D6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66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CB31374F-43BF-474A-97F4-4E6986A2B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82CE-080D-49EE-B0E2-62ADA3FC8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43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462D97AD-57A9-47CB-812E-BA537EEAF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273E-B168-492E-9720-82636C37D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336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576CA2F6-6CA7-416B-A035-DCEC2C40D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9A9-CF18-447F-9FA1-682B25A54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40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ECA7D044-ECA3-43D2-BF1D-965060906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946-6FF0-48A1-A697-4B8A2006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4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(PP)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Perplexity = probability of the test set normalized by the number of words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1428" cy="4351338"/>
              </a:xfrm>
              <a:blipFill rotWithShape="0">
                <a:blip r:embed="rId2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785980" y="4146487"/>
            <a:ext cx="2480650" cy="10139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031" y="5345553"/>
            <a:ext cx="4238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 what Rule did we learn with Language </a:t>
            </a:r>
          </a:p>
          <a:p>
            <a:pPr algn="ctr"/>
            <a:r>
              <a:rPr lang="en-US" dirty="0"/>
              <a:t>Modeling that we can apply here? </a:t>
            </a:r>
          </a:p>
        </p:txBody>
      </p:sp>
    </p:spTree>
    <p:extLst>
      <p:ext uri="{BB962C8B-B14F-4D97-AF65-F5344CB8AC3E}">
        <p14:creationId xmlns:p14="http://schemas.microsoft.com/office/powerpoint/2010/main" val="1735739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EC88A831-2538-44B8-A9F1-FD7589745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4911-04FA-4791-B8C5-24997318D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22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5E028081-04C9-40C3-8A92-F3965E4AA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9389-39C0-40D9-A9C9-472443692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47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853DF1D5-5F20-4EC1-907B-A0B214AD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EC8-0D1D-46F6-9CC0-2A247D609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00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>
            <a:extLst>
              <a:ext uri="{FF2B5EF4-FFF2-40B4-BE49-F238E27FC236}">
                <a16:creationId xmlns:a16="http://schemas.microsoft.com/office/drawing/2014/main" id="{BDE6D367-1097-48CE-9049-83FDBA67C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F6F7-626D-4AE6-AF54-BB35AD57B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602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70298696-D5A6-43F5-8DE5-F0951BCB4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B84-63B5-47E3-83AD-3F616A10E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27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AE4A964F-3C11-4B81-9FDE-6282FC210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E070-F87F-4E26-BAD9-24983B7C3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730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ADAA8598-37EA-4EA2-902C-436A4112E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D39B-EA3F-497B-B1CE-15CF34A8C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42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57541176-7C6D-4BF4-8FFC-D29B80896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EE37-9EC0-463F-9436-A9C6FC3DC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66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8216C41D-7BAB-4939-B2FC-6A2576302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A716-A666-4363-AD87-6E991C406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65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9D5E3192-96A9-4F85-B97D-6BF35EA0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79CD-0BFA-4C4A-A2A7-ADB296EB8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50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Perplexity: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00996" y="213360"/>
            <a:ext cx="309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Chain rule: allows us to decompose the probability into a product of component conditional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47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AFB5BEE0-055F-4F21-8ED8-06330F3C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C9E3-BBFC-4D2C-ACFE-1565AD683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774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C720FC30-82D1-44C8-B318-934AF13DE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1DD8-8866-4C47-8FD4-A7A432913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4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B4BB3B28-E8C2-4E87-971A-F8834B824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741-6BF5-43E5-8155-CF93489CD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1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F7A88A24-CB49-42A2-81D7-03CEA7F67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14D6-04CD-4C07-BC10-FC2D73002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43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22E0D4DE-E19C-493B-89C7-6D14477C4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AC-589D-470C-A62C-1FE2F605C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09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D8032B14-43DF-4138-9F13-2B722D669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24DE-FCD9-48F2-99E0-B010C39FD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2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>
            <a:extLst>
              <a:ext uri="{FF2B5EF4-FFF2-40B4-BE49-F238E27FC236}">
                <a16:creationId xmlns:a16="http://schemas.microsoft.com/office/drawing/2014/main" id="{CCEE9C97-07D6-49E8-9538-A0526D23C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395-5FF8-4921-95C5-82683CC84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75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>
            <a:extLst>
              <a:ext uri="{FF2B5EF4-FFF2-40B4-BE49-F238E27FC236}">
                <a16:creationId xmlns:a16="http://schemas.microsoft.com/office/drawing/2014/main" id="{6F9B85BE-9AFB-4F5F-BF32-7E3DEDC05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469F-9868-4CBB-9A58-DBFD93538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41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>
            <a:extLst>
              <a:ext uri="{FF2B5EF4-FFF2-40B4-BE49-F238E27FC236}">
                <a16:creationId xmlns:a16="http://schemas.microsoft.com/office/drawing/2014/main" id="{B89A9A8D-F4D1-4E62-BA35-662232655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D3A7-54F4-44D3-B585-10165124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7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9F78E64F-5585-43EF-9DF2-6F1833801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F021-A66C-4296-A587-72D4056BA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65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Perplexity: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00996" y="213360"/>
            <a:ext cx="309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Chain rule: allows us to decompose the probability into a product of component conditional probabilities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69939" y="4608214"/>
            <a:ext cx="3349783" cy="10139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>
            <a:extLst>
              <a:ext uri="{FF2B5EF4-FFF2-40B4-BE49-F238E27FC236}">
                <a16:creationId xmlns:a16="http://schemas.microsoft.com/office/drawing/2014/main" id="{1D3209CE-1A5E-47FB-869F-3C5F5947A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1E83-3D33-4AAF-9C90-769FD0694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12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>
            <a:extLst>
              <a:ext uri="{FF2B5EF4-FFF2-40B4-BE49-F238E27FC236}">
                <a16:creationId xmlns:a16="http://schemas.microsoft.com/office/drawing/2014/main" id="{FD028576-4258-4C56-B5D7-B953C03D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0D31-6A32-472E-99CE-2C6732EC7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327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>
            <a:extLst>
              <a:ext uri="{FF2B5EF4-FFF2-40B4-BE49-F238E27FC236}">
                <a16:creationId xmlns:a16="http://schemas.microsoft.com/office/drawing/2014/main" id="{58598B1A-3951-48B7-8260-A0956FEA9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D2B9-B496-4742-8D97-37A43193F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2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>
            <a:extLst>
              <a:ext uri="{FF2B5EF4-FFF2-40B4-BE49-F238E27FC236}">
                <a16:creationId xmlns:a16="http://schemas.microsoft.com/office/drawing/2014/main" id="{1E6BCA0D-489A-4A6E-83F5-9AC61805F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1414-E95D-4E08-ABA2-1C729D7FD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32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>
            <a:extLst>
              <a:ext uri="{FF2B5EF4-FFF2-40B4-BE49-F238E27FC236}">
                <a16:creationId xmlns:a16="http://schemas.microsoft.com/office/drawing/2014/main" id="{8B52BD96-347D-4353-8AF6-2C7232621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39D1-1919-49BF-A175-F9487945F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42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>
            <a:extLst>
              <a:ext uri="{FF2B5EF4-FFF2-40B4-BE49-F238E27FC236}">
                <a16:creationId xmlns:a16="http://schemas.microsoft.com/office/drawing/2014/main" id="{A8EAD391-C328-44F9-B1A3-E28EB7398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1982-8BD2-4811-B425-DD8B3F57A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13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>
            <a:extLst>
              <a:ext uri="{FF2B5EF4-FFF2-40B4-BE49-F238E27FC236}">
                <a16:creationId xmlns:a16="http://schemas.microsoft.com/office/drawing/2014/main" id="{61BE4698-192E-4EAC-B644-822A31189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3E38-407F-490F-BF2D-547D26C77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312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1C8157C6-9846-4121-9E6B-CA0397589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FAA9-C636-4280-B390-838A3707C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02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>
            <a:extLst>
              <a:ext uri="{FF2B5EF4-FFF2-40B4-BE49-F238E27FC236}">
                <a16:creationId xmlns:a16="http://schemas.microsoft.com/office/drawing/2014/main" id="{D295CD0C-6325-4935-9D2A-EB5A7C4DB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79E3-CDF8-4154-9FC9-594093166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07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>
            <a:extLst>
              <a:ext uri="{FF2B5EF4-FFF2-40B4-BE49-F238E27FC236}">
                <a16:creationId xmlns:a16="http://schemas.microsoft.com/office/drawing/2014/main" id="{7BA8B63D-0D72-4B49-9F1D-FCA1444E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602C-DE6A-4BCD-89E7-0F6679E9C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Ama?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75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Perplexity: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00996" y="213360"/>
            <a:ext cx="309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Chain rule: allows us to decompose the probability into a product of component conditional probabilities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69939" y="4608214"/>
            <a:ext cx="3349783" cy="10139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0991" y="5807280"/>
            <a:ext cx="572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now what other Rule did we learn with Language </a:t>
            </a:r>
          </a:p>
          <a:p>
            <a:pPr algn="ctr"/>
            <a:r>
              <a:rPr lang="en-US" dirty="0"/>
              <a:t>Modeling that we can apply here? </a:t>
            </a:r>
          </a:p>
        </p:txBody>
      </p:sp>
    </p:spTree>
    <p:extLst>
      <p:ext uri="{BB962C8B-B14F-4D97-AF65-F5344CB8AC3E}">
        <p14:creationId xmlns:p14="http://schemas.microsoft.com/office/powerpoint/2010/main" val="8460065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>
            <a:extLst>
              <a:ext uri="{FF2B5EF4-FFF2-40B4-BE49-F238E27FC236}">
                <a16:creationId xmlns:a16="http://schemas.microsoft.com/office/drawing/2014/main" id="{42A7E21C-C43C-4626-AD7F-4387449AD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DDC7-F4A4-4025-B332-EE511FCED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Amaz?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645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61AA920D-C0C2-4F4A-B9A2-10F913128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BF71-08E5-4774-A980-CD7BB0678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Amazo?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5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CCF435ED-F2B1-41CB-8845-BAD08B18E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992F-B814-425B-B22B-449F6B46B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Amazon?</a:t>
            </a:r>
            <a:r>
              <a:rPr lang="en-US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41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>
            <a:extLst>
              <a:ext uri="{FF2B5EF4-FFF2-40B4-BE49-F238E27FC236}">
                <a16:creationId xmlns:a16="http://schemas.microsoft.com/office/drawing/2014/main" id="{F588E200-D454-4C45-8643-CBFC46393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next letter?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0CB7-B76E-4162-A157-A179E6803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19812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sz="3000"/>
              <a:t>Before she was Wonder Woman</a:t>
            </a:r>
          </a:p>
          <a:p>
            <a:pPr marL="0" indent="0" algn="ctr">
              <a:buNone/>
            </a:pPr>
            <a:r>
              <a:rPr lang="en-US" altLang="en-US" sz="3000"/>
              <a:t>she was Diana</a:t>
            </a:r>
          </a:p>
          <a:p>
            <a:pPr marL="0" indent="0" algn="ctr">
              <a:buNone/>
            </a:pPr>
            <a:r>
              <a:rPr lang="en-US" altLang="en-US" sz="3000"/>
              <a:t>Princess of the Amazons</a:t>
            </a:r>
            <a:r>
              <a:rPr lang="en-US" altLang="en-US"/>
              <a:t> </a:t>
            </a:r>
          </a:p>
        </p:txBody>
      </p:sp>
      <p:pic>
        <p:nvPicPr>
          <p:cNvPr id="177156" name="Picture 3">
            <a:extLst>
              <a:ext uri="{FF2B5EF4-FFF2-40B4-BE49-F238E27FC236}">
                <a16:creationId xmlns:a16="http://schemas.microsoft.com/office/drawing/2014/main" id="{0970B968-991B-49D4-B04E-FA711DCF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79826"/>
            <a:ext cx="42672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0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>
            <a:extLst>
              <a:ext uri="{FF2B5EF4-FFF2-40B4-BE49-F238E27FC236}">
                <a16:creationId xmlns:a16="http://schemas.microsoft.com/office/drawing/2014/main" id="{B8C66F7B-ECA8-4CB2-828E-32D4B77E1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home message</a:t>
            </a:r>
          </a:p>
        </p:txBody>
      </p:sp>
      <p:pic>
        <p:nvPicPr>
          <p:cNvPr id="178179" name="Picture 5">
            <a:extLst>
              <a:ext uri="{FF2B5EF4-FFF2-40B4-BE49-F238E27FC236}">
                <a16:creationId xmlns:a16="http://schemas.microsoft.com/office/drawing/2014/main" id="{95AF1B86-6FBD-4CD2-B32A-D1EAB738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1447800"/>
            <a:ext cx="75914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531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using </a:t>
            </a:r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780" y="2245260"/>
            <a:ext cx="10972440" cy="3775295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Collocation or MWE Identification</a:t>
            </a: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Terminology/Ontology Building </a:t>
            </a:r>
          </a:p>
          <a:p>
            <a:pPr>
              <a:buSzPct val="45000"/>
            </a:pPr>
            <a:endParaRPr lang="en-US" dirty="0">
              <a:latin typeface="+mn-lt"/>
            </a:endParaRP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Topic Identification</a:t>
            </a: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Spelling Correction</a:t>
            </a: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Feature Selection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8428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8"/>
          <p:cNvSpPr txBox="1"/>
          <p:nvPr/>
        </p:nvSpPr>
        <p:spPr>
          <a:xfrm>
            <a:off x="838080" y="365400"/>
            <a:ext cx="10514880" cy="132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Collocations / Multi-word Expressions</a:t>
            </a:r>
            <a:endParaRPr sz="4400" dirty="0"/>
          </a:p>
        </p:txBody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6576660" y="1552143"/>
            <a:ext cx="2704215" cy="2384732"/>
          </a:xfrm>
          <a:prstGeom prst="rect">
            <a:avLst/>
          </a:prstGeom>
        </p:spPr>
      </p:pic>
      <p:pic>
        <p:nvPicPr>
          <p:cNvPr id="183" name="Picture 182"/>
          <p:cNvPicPr/>
          <p:nvPr/>
        </p:nvPicPr>
        <p:blipFill>
          <a:blip r:embed="rId3"/>
          <a:stretch>
            <a:fillRect/>
          </a:stretch>
        </p:blipFill>
        <p:spPr>
          <a:xfrm>
            <a:off x="9266400" y="4047845"/>
            <a:ext cx="2437920" cy="2437920"/>
          </a:xfrm>
          <a:prstGeom prst="rect">
            <a:avLst/>
          </a:prstGeom>
        </p:spPr>
      </p:pic>
      <p:sp>
        <p:nvSpPr>
          <p:cNvPr id="184" name="TextShape 10"/>
          <p:cNvSpPr txBox="1"/>
          <p:nvPr/>
        </p:nvSpPr>
        <p:spPr>
          <a:xfrm>
            <a:off x="9938520" y="6302885"/>
            <a:ext cx="130860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spider crab</a:t>
            </a:r>
            <a:endParaRPr/>
          </a:p>
        </p:txBody>
      </p:sp>
      <p:pic>
        <p:nvPicPr>
          <p:cNvPr id="185" name="Picture 184"/>
          <p:cNvPicPr/>
          <p:nvPr/>
        </p:nvPicPr>
        <p:blipFill>
          <a:blip r:embed="rId4"/>
          <a:stretch>
            <a:fillRect/>
          </a:stretch>
        </p:blipFill>
        <p:spPr>
          <a:xfrm>
            <a:off x="3877425" y="4269785"/>
            <a:ext cx="2834640" cy="1994040"/>
          </a:xfrm>
          <a:prstGeom prst="rect">
            <a:avLst/>
          </a:prstGeom>
        </p:spPr>
      </p:pic>
      <p:sp>
        <p:nvSpPr>
          <p:cNvPr id="186" name="TextShape 11"/>
          <p:cNvSpPr txBox="1"/>
          <p:nvPr/>
        </p:nvSpPr>
        <p:spPr>
          <a:xfrm>
            <a:off x="4504575" y="6312605"/>
            <a:ext cx="162540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Nuclear family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25" y="1489552"/>
            <a:ext cx="2618850" cy="2095080"/>
          </a:xfrm>
          <a:prstGeom prst="rect">
            <a:avLst/>
          </a:prstGeom>
        </p:spPr>
      </p:pic>
      <p:sp>
        <p:nvSpPr>
          <p:cNvPr id="18" name="TextShape 11"/>
          <p:cNvSpPr txBox="1"/>
          <p:nvPr/>
        </p:nvSpPr>
        <p:spPr>
          <a:xfrm>
            <a:off x="2382450" y="3701525"/>
            <a:ext cx="162540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Post Office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894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134499"/>
            <a:ext cx="10514880" cy="132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Collocations: Idioms</a:t>
            </a:r>
            <a:endParaRPr sz="4400" dirty="0"/>
          </a:p>
        </p:txBody>
      </p:sp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5208480" y="4488120"/>
            <a:ext cx="2076120" cy="2199960"/>
          </a:xfrm>
          <a:prstGeom prst="rect">
            <a:avLst/>
          </a:prstGeom>
        </p:spPr>
      </p:pic>
      <p:pic>
        <p:nvPicPr>
          <p:cNvPr id="189" name="Picture 188"/>
          <p:cNvPicPr/>
          <p:nvPr/>
        </p:nvPicPr>
        <p:blipFill>
          <a:blip r:embed="rId3"/>
          <a:stretch>
            <a:fillRect/>
          </a:stretch>
        </p:blipFill>
        <p:spPr>
          <a:xfrm>
            <a:off x="5203800" y="1459659"/>
            <a:ext cx="2085480" cy="2190240"/>
          </a:xfrm>
          <a:prstGeom prst="rect">
            <a:avLst/>
          </a:prstGeom>
        </p:spPr>
      </p:pic>
      <p:pic>
        <p:nvPicPr>
          <p:cNvPr id="190" name="Picture 189"/>
          <p:cNvPicPr/>
          <p:nvPr/>
        </p:nvPicPr>
        <p:blipFill>
          <a:blip r:embed="rId4"/>
          <a:stretch>
            <a:fillRect/>
          </a:stretch>
        </p:blipFill>
        <p:spPr>
          <a:xfrm>
            <a:off x="935640" y="1417680"/>
            <a:ext cx="2447640" cy="2040120"/>
          </a:xfrm>
          <a:prstGeom prst="rect">
            <a:avLst/>
          </a:prstGeom>
        </p:spPr>
      </p:pic>
      <p:pic>
        <p:nvPicPr>
          <p:cNvPr id="191" name="Picture 190"/>
          <p:cNvPicPr/>
          <p:nvPr/>
        </p:nvPicPr>
        <p:blipFill>
          <a:blip r:embed="rId5"/>
          <a:stretch>
            <a:fillRect/>
          </a:stretch>
        </p:blipFill>
        <p:spPr>
          <a:xfrm>
            <a:off x="1039680" y="4386600"/>
            <a:ext cx="2239560" cy="2265480"/>
          </a:xfrm>
          <a:prstGeom prst="rect">
            <a:avLst/>
          </a:prstGeom>
        </p:spPr>
      </p:pic>
      <p:sp>
        <p:nvSpPr>
          <p:cNvPr id="192" name="TextShape 2"/>
          <p:cNvSpPr txBox="1"/>
          <p:nvPr/>
        </p:nvSpPr>
        <p:spPr>
          <a:xfrm>
            <a:off x="1294920" y="3749040"/>
            <a:ext cx="172908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Kick the bucket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5344560" y="3791019"/>
            <a:ext cx="18039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Pain in the neck</a:t>
            </a:r>
            <a:endParaRPr dirty="0"/>
          </a:p>
        </p:txBody>
      </p:sp>
      <p:pic>
        <p:nvPicPr>
          <p:cNvPr id="194" name="Picture 193"/>
          <p:cNvPicPr/>
          <p:nvPr/>
        </p:nvPicPr>
        <p:blipFill>
          <a:blip r:embed="rId6"/>
          <a:stretch>
            <a:fillRect/>
          </a:stretch>
        </p:blipFill>
        <p:spPr>
          <a:xfrm>
            <a:off x="8558640" y="1417680"/>
            <a:ext cx="2988360" cy="2355120"/>
          </a:xfrm>
          <a:prstGeom prst="rect">
            <a:avLst/>
          </a:prstGeom>
        </p:spPr>
      </p:pic>
      <p:pic>
        <p:nvPicPr>
          <p:cNvPr id="195" name="Picture 194"/>
          <p:cNvPicPr/>
          <p:nvPr/>
        </p:nvPicPr>
        <p:blipFill>
          <a:blip r:embed="rId7"/>
          <a:stretch>
            <a:fillRect/>
          </a:stretch>
        </p:blipFill>
        <p:spPr>
          <a:xfrm>
            <a:off x="8981460" y="4509360"/>
            <a:ext cx="2142720" cy="2142720"/>
          </a:xfrm>
          <a:prstGeom prst="rect">
            <a:avLst/>
          </a:prstGeom>
        </p:spPr>
      </p:pic>
      <p:sp>
        <p:nvSpPr>
          <p:cNvPr id="196" name="TextShape 4"/>
          <p:cNvSpPr txBox="1"/>
          <p:nvPr/>
        </p:nvSpPr>
        <p:spPr>
          <a:xfrm>
            <a:off x="9214920" y="3859920"/>
            <a:ext cx="167580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Black and blue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930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8092800" y="457200"/>
            <a:ext cx="2900520" cy="3101040"/>
          </a:xfrm>
          <a:prstGeom prst="rect">
            <a:avLst/>
          </a:prstGeom>
        </p:spPr>
      </p:pic>
      <p:pic>
        <p:nvPicPr>
          <p:cNvPr id="160" name="Picture 159"/>
          <p:cNvPicPr/>
          <p:nvPr/>
        </p:nvPicPr>
        <p:blipFill>
          <a:blip r:embed="rId3"/>
          <a:stretch>
            <a:fillRect/>
          </a:stretch>
        </p:blipFill>
        <p:spPr>
          <a:xfrm>
            <a:off x="7410960" y="4130640"/>
            <a:ext cx="4323960" cy="2580840"/>
          </a:xfrm>
          <a:prstGeom prst="rect">
            <a:avLst/>
          </a:prstGeom>
        </p:spPr>
      </p:pic>
      <p:sp>
        <p:nvSpPr>
          <p:cNvPr id="161" name="TextShape 1"/>
          <p:cNvSpPr txBox="1"/>
          <p:nvPr/>
        </p:nvSpPr>
        <p:spPr>
          <a:xfrm>
            <a:off x="3963960" y="2277360"/>
            <a:ext cx="357624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We walked past the white house. 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22600" y="182556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3" name="CustomShape 3"/>
          <p:cNvSpPr/>
          <p:nvPr/>
        </p:nvSpPr>
        <p:spPr>
          <a:xfrm>
            <a:off x="1005480" y="201168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4" name="CustomShape 4"/>
          <p:cNvSpPr/>
          <p:nvPr/>
        </p:nvSpPr>
        <p:spPr>
          <a:xfrm>
            <a:off x="1279800" y="219456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5" name="CustomShape 5"/>
          <p:cNvSpPr/>
          <p:nvPr/>
        </p:nvSpPr>
        <p:spPr>
          <a:xfrm>
            <a:off x="1462680" y="237744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6" name="CustomShape 6"/>
          <p:cNvSpPr/>
          <p:nvPr/>
        </p:nvSpPr>
        <p:spPr>
          <a:xfrm>
            <a:off x="1645560" y="256032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7" name="CustomShape 7"/>
          <p:cNvSpPr/>
          <p:nvPr/>
        </p:nvSpPr>
        <p:spPr>
          <a:xfrm>
            <a:off x="1881360" y="274320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8" name="CustomShape 8"/>
          <p:cNvSpPr/>
          <p:nvPr/>
        </p:nvSpPr>
        <p:spPr>
          <a:xfrm>
            <a:off x="2102760" y="301752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69" name="TextShape 9"/>
          <p:cNvSpPr txBox="1"/>
          <p:nvPr/>
        </p:nvSpPr>
        <p:spPr>
          <a:xfrm>
            <a:off x="365040" y="4262400"/>
            <a:ext cx="2286720" cy="85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Documents ?</a:t>
            </a:r>
            <a:endParaRPr/>
          </a:p>
          <a:p>
            <a:r>
              <a:rPr lang="en-US"/>
              <a:t>1. press releases</a:t>
            </a:r>
            <a:endParaRPr/>
          </a:p>
          <a:p>
            <a:r>
              <a:rPr lang="en-US"/>
              <a:t>2. real estate notices</a:t>
            </a:r>
            <a:endParaRPr/>
          </a:p>
        </p:txBody>
      </p:sp>
      <p:sp>
        <p:nvSpPr>
          <p:cNvPr id="170" name="TextShape 10"/>
          <p:cNvSpPr txBox="1"/>
          <p:nvPr/>
        </p:nvSpPr>
        <p:spPr>
          <a:xfrm>
            <a:off x="838080" y="365400"/>
            <a:ext cx="10514880" cy="132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Collocations</a:t>
            </a:r>
            <a:endParaRPr sz="4400" dirty="0"/>
          </a:p>
        </p:txBody>
      </p:sp>
      <p:sp>
        <p:nvSpPr>
          <p:cNvPr id="171" name="Line 11"/>
          <p:cNvSpPr/>
          <p:nvPr/>
        </p:nvSpPr>
        <p:spPr>
          <a:xfrm>
            <a:off x="4206240" y="3017520"/>
            <a:ext cx="32918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2" name="TextShape 12"/>
          <p:cNvSpPr txBox="1"/>
          <p:nvPr/>
        </p:nvSpPr>
        <p:spPr>
          <a:xfrm>
            <a:off x="4204080" y="3219840"/>
            <a:ext cx="3236400" cy="1114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dirty="0"/>
              <a:t>Looking at the distribution of </a:t>
            </a:r>
            <a:endParaRPr dirty="0"/>
          </a:p>
          <a:p>
            <a:pPr algn="ctr"/>
            <a:r>
              <a:rPr lang="en-US" dirty="0" err="1"/>
              <a:t>ngrams</a:t>
            </a:r>
            <a:r>
              <a:rPr lang="en-US" dirty="0"/>
              <a:t> in the corpus can help</a:t>
            </a:r>
            <a:endParaRPr dirty="0"/>
          </a:p>
          <a:p>
            <a:pPr algn="ctr"/>
            <a:r>
              <a:rPr lang="en-US" dirty="0"/>
              <a:t>us determine which is being </a:t>
            </a:r>
            <a:endParaRPr dirty="0"/>
          </a:p>
          <a:p>
            <a:pPr algn="ctr"/>
            <a:r>
              <a:rPr lang="en-US" dirty="0"/>
              <a:t>referred to.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4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141" name="TextShape 2"/>
          <p:cNvSpPr txBox="1"/>
          <p:nvPr/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Terminology/Ontology Building</a:t>
            </a:r>
            <a:endParaRPr sz="4400" dirty="0"/>
          </a:p>
        </p:txBody>
      </p:sp>
      <p:sp>
        <p:nvSpPr>
          <p:cNvPr id="142" name="CustomShape 3"/>
          <p:cNvSpPr/>
          <p:nvPr/>
        </p:nvSpPr>
        <p:spPr>
          <a:xfrm>
            <a:off x="822960" y="182556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3" name="CustomShape 4"/>
          <p:cNvSpPr/>
          <p:nvPr/>
        </p:nvSpPr>
        <p:spPr>
          <a:xfrm>
            <a:off x="1005840" y="201168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4" name="CustomShape 5"/>
          <p:cNvSpPr/>
          <p:nvPr/>
        </p:nvSpPr>
        <p:spPr>
          <a:xfrm>
            <a:off x="1280160" y="219456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5" name="CustomShape 6"/>
          <p:cNvSpPr/>
          <p:nvPr/>
        </p:nvSpPr>
        <p:spPr>
          <a:xfrm>
            <a:off x="1463040" y="237744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6" name="CustomShape 7"/>
          <p:cNvSpPr/>
          <p:nvPr/>
        </p:nvSpPr>
        <p:spPr>
          <a:xfrm>
            <a:off x="1645920" y="256032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7" name="CustomShape 8"/>
          <p:cNvSpPr/>
          <p:nvPr/>
        </p:nvSpPr>
        <p:spPr>
          <a:xfrm>
            <a:off x="1881720" y="274320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8" name="CustomShape 9"/>
          <p:cNvSpPr/>
          <p:nvPr/>
        </p:nvSpPr>
        <p:spPr>
          <a:xfrm>
            <a:off x="2103120" y="301752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9" name="TextShape 10"/>
          <p:cNvSpPr txBox="1"/>
          <p:nvPr/>
        </p:nvSpPr>
        <p:spPr>
          <a:xfrm>
            <a:off x="6004080" y="3305880"/>
            <a:ext cx="180720" cy="232560"/>
          </a:xfrm>
          <a:prstGeom prst="rect">
            <a:avLst/>
          </a:prstGeom>
        </p:spPr>
      </p:sp>
      <p:sp>
        <p:nvSpPr>
          <p:cNvPr id="150" name="TextShape 11"/>
          <p:cNvSpPr txBox="1"/>
          <p:nvPr/>
        </p:nvSpPr>
        <p:spPr>
          <a:xfrm>
            <a:off x="6004080" y="3305880"/>
            <a:ext cx="180720" cy="232560"/>
          </a:xfrm>
          <a:prstGeom prst="rect">
            <a:avLst/>
          </a:prstGeom>
        </p:spPr>
      </p:sp>
      <p:sp>
        <p:nvSpPr>
          <p:cNvPr id="151" name="TextShape 12"/>
          <p:cNvSpPr txBox="1"/>
          <p:nvPr/>
        </p:nvSpPr>
        <p:spPr>
          <a:xfrm>
            <a:off x="7997400" y="4425840"/>
            <a:ext cx="180720" cy="232560"/>
          </a:xfrm>
          <a:prstGeom prst="rect">
            <a:avLst/>
          </a:prstGeom>
        </p:spPr>
      </p:sp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7498080" y="1830600"/>
            <a:ext cx="4297680" cy="4345560"/>
          </a:xfrm>
          <a:prstGeom prst="rect">
            <a:avLst/>
          </a:prstGeom>
        </p:spPr>
      </p:pic>
      <p:sp>
        <p:nvSpPr>
          <p:cNvPr id="153" name="CustomShape 13"/>
          <p:cNvSpPr/>
          <p:nvPr/>
        </p:nvSpPr>
        <p:spPr>
          <a:xfrm>
            <a:off x="2318760" y="319716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4" name="CustomShape 14"/>
          <p:cNvSpPr/>
          <p:nvPr/>
        </p:nvSpPr>
        <p:spPr>
          <a:xfrm>
            <a:off x="2534400" y="341280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5" name="CustomShape 15"/>
          <p:cNvSpPr/>
          <p:nvPr/>
        </p:nvSpPr>
        <p:spPr>
          <a:xfrm>
            <a:off x="2750040" y="3628440"/>
            <a:ext cx="1188720" cy="1554480"/>
          </a:xfrm>
          <a:prstGeom prst="flowChartDocumen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56" name="Line 16"/>
          <p:cNvSpPr/>
          <p:nvPr/>
        </p:nvSpPr>
        <p:spPr>
          <a:xfrm>
            <a:off x="4118348" y="3200400"/>
            <a:ext cx="32918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7" name="TextShape 17"/>
          <p:cNvSpPr txBox="1"/>
          <p:nvPr/>
        </p:nvSpPr>
        <p:spPr>
          <a:xfrm>
            <a:off x="494280" y="4297680"/>
            <a:ext cx="1334520" cy="602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Biomedical</a:t>
            </a:r>
            <a:endParaRPr/>
          </a:p>
          <a:p>
            <a:r>
              <a:rPr lang="en-US"/>
              <a:t>Documents</a:t>
            </a:r>
            <a:endParaRPr/>
          </a:p>
        </p:txBody>
      </p:sp>
      <p:sp>
        <p:nvSpPr>
          <p:cNvPr id="158" name="TextShape 18"/>
          <p:cNvSpPr txBox="1"/>
          <p:nvPr/>
        </p:nvSpPr>
        <p:spPr>
          <a:xfrm>
            <a:off x="5029200" y="2926080"/>
            <a:ext cx="1372320" cy="602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/>
              <a:t>Prospective</a:t>
            </a:r>
            <a:endParaRPr/>
          </a:p>
          <a:p>
            <a:pPr algn="ctr"/>
            <a:r>
              <a:rPr lang="en-US"/>
              <a:t>Terms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7532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Perplexity: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581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Topic Identification</a:t>
            </a:r>
            <a:endParaRPr sz="4400" dirty="0"/>
          </a:p>
        </p:txBody>
      </p:sp>
      <p:pic>
        <p:nvPicPr>
          <p:cNvPr id="198" name="Picture 197"/>
          <p:cNvPicPr/>
          <p:nvPr/>
        </p:nvPicPr>
        <p:blipFill>
          <a:blip r:embed="rId2"/>
          <a:stretch>
            <a:fillRect/>
          </a:stretch>
        </p:blipFill>
        <p:spPr>
          <a:xfrm>
            <a:off x="1269360" y="1643400"/>
            <a:ext cx="9650160" cy="39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5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dirty="0"/>
              <a:t>Feature Selection</a:t>
            </a:r>
            <a:endParaRPr sz="4400" dirty="0"/>
          </a:p>
        </p:txBody>
      </p:sp>
      <p:pic>
        <p:nvPicPr>
          <p:cNvPr id="200" name="Picture 199"/>
          <p:cNvPicPr/>
          <p:nvPr/>
        </p:nvPicPr>
        <p:blipFill>
          <a:blip r:embed="rId2"/>
          <a:stretch>
            <a:fillRect/>
          </a:stretch>
        </p:blipFill>
        <p:spPr>
          <a:xfrm>
            <a:off x="511694" y="2752436"/>
            <a:ext cx="4701600" cy="2325960"/>
          </a:xfrm>
          <a:prstGeom prst="rect">
            <a:avLst/>
          </a:prstGeom>
        </p:spPr>
      </p:pic>
      <p:pic>
        <p:nvPicPr>
          <p:cNvPr id="201" name="Picture 200"/>
          <p:cNvPicPr/>
          <p:nvPr/>
        </p:nvPicPr>
        <p:blipFill>
          <a:blip r:embed="rId3"/>
          <a:stretch>
            <a:fillRect/>
          </a:stretch>
        </p:blipFill>
        <p:spPr>
          <a:xfrm>
            <a:off x="7559280" y="2019960"/>
            <a:ext cx="3139200" cy="3139200"/>
          </a:xfrm>
          <a:prstGeom prst="rect">
            <a:avLst/>
          </a:prstGeom>
        </p:spPr>
      </p:pic>
      <p:sp>
        <p:nvSpPr>
          <p:cNvPr id="202" name="Line 2"/>
          <p:cNvSpPr/>
          <p:nvPr/>
        </p:nvSpPr>
        <p:spPr>
          <a:xfrm>
            <a:off x="5486400" y="3657600"/>
            <a:ext cx="1920240" cy="0"/>
          </a:xfrm>
          <a:prstGeom prst="line">
            <a:avLst/>
          </a:prstGeom>
          <a:ln w="63500">
            <a:solidFill>
              <a:schemeClr val="accent2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479725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0" y="1985010"/>
            <a:ext cx="4282440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08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these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95724" y="2411159"/>
            <a:ext cx="10972440" cy="312956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 the probability of an n-gram occurring </a:t>
            </a:r>
          </a:p>
          <a:p>
            <a:r>
              <a:rPr lang="en-US" sz="3600" dirty="0"/>
              <a:t>in the text: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	we already know how to rank n-grams </a:t>
            </a:r>
          </a:p>
          <a:p>
            <a:pPr marL="457200" lvl="1" indent="0">
              <a:buNone/>
            </a:pPr>
            <a:r>
              <a:rPr lang="en-US" sz="3600" dirty="0"/>
              <a:t>	based on their relative frequency</a:t>
            </a:r>
          </a:p>
        </p:txBody>
      </p:sp>
    </p:spTree>
    <p:extLst>
      <p:ext uri="{BB962C8B-B14F-4D97-AF65-F5344CB8AC3E}">
        <p14:creationId xmlns:p14="http://schemas.microsoft.com/office/powerpoint/2010/main" val="4707299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Probability – last lecture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44152" y="1986692"/>
          <a:ext cx="7470756" cy="305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26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87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chinese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&lt;end&gt;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1">
                <a:tc>
                  <a:txBody>
                    <a:bodyPr/>
                    <a:lstStyle/>
                    <a:p>
                      <a:r>
                        <a:rPr lang="en-US" sz="105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83">
                <a:tc>
                  <a:txBody>
                    <a:bodyPr/>
                    <a:lstStyle/>
                    <a:p>
                      <a:r>
                        <a:rPr lang="en-US" sz="1050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&lt;start&gt;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r>
                        <a:rPr lang="en-US" sz="1050" dirty="0"/>
                        <a:t>&lt;end&gt;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0177" y="5213790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Frequency Table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80815" y="2095591"/>
            <a:ext cx="2942376" cy="2521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536" y="3195692"/>
            <a:ext cx="219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CORPUS</a:t>
            </a:r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 flipV="1">
            <a:off x="3223191" y="3356429"/>
            <a:ext cx="97935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234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780" y="1783532"/>
            <a:ext cx="10972440" cy="4445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Likelihood the tokens in the n-gram tend </a:t>
            </a:r>
          </a:p>
          <a:p>
            <a:pPr marL="0" indent="0" algn="ctr">
              <a:buNone/>
            </a:pPr>
            <a:r>
              <a:rPr lang="en-US" sz="3200" dirty="0"/>
              <a:t>to occur together </a:t>
            </a:r>
          </a:p>
          <a:p>
            <a:pPr marL="0" indent="0" algn="ctr">
              <a:buNone/>
            </a:pPr>
            <a:r>
              <a:rPr lang="en-US" sz="3200" dirty="0"/>
              <a:t>more often than one would expect by chance</a:t>
            </a:r>
          </a:p>
          <a:p>
            <a:pPr marL="457200" lvl="1" indent="0" algn="ctr">
              <a:buNone/>
            </a:pPr>
            <a:endParaRPr lang="en-US" sz="3200" dirty="0"/>
          </a:p>
          <a:p>
            <a:pPr marL="457200" lvl="1" indent="0" algn="ctr">
              <a:buNone/>
            </a:pPr>
            <a:endParaRPr lang="en-US" sz="3200" dirty="0"/>
          </a:p>
          <a:p>
            <a:pPr marL="457200" lvl="1" indent="0" algn="ctr">
              <a:buNone/>
            </a:pPr>
            <a:r>
              <a:rPr lang="en-US" sz="3200" dirty="0" err="1"/>
              <a:t>Ngram</a:t>
            </a:r>
            <a:r>
              <a:rPr lang="en-US" sz="3200" dirty="0"/>
              <a:t> Statistics </a:t>
            </a:r>
          </a:p>
        </p:txBody>
      </p:sp>
    </p:spTree>
    <p:extLst>
      <p:ext uri="{BB962C8B-B14F-4D97-AF65-F5344CB8AC3E}">
        <p14:creationId xmlns:p14="http://schemas.microsoft.com/office/powerpoint/2010/main" val="3782926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780" y="1690688"/>
            <a:ext cx="10972440" cy="3753194"/>
          </a:xfrm>
        </p:spPr>
        <p:txBody>
          <a:bodyPr>
            <a:normAutofit/>
          </a:bodyPr>
          <a:lstStyle/>
          <a:p>
            <a:r>
              <a:rPr lang="en-US" sz="3200" dirty="0"/>
              <a:t>Statistical measures are computed using various</a:t>
            </a:r>
          </a:p>
          <a:p>
            <a:pPr marL="457200" lvl="1" indent="0">
              <a:buNone/>
            </a:pPr>
            <a:r>
              <a:rPr lang="en-US" sz="3200" dirty="0"/>
              <a:t>co-occurrence</a:t>
            </a:r>
          </a:p>
          <a:p>
            <a:pPr marL="457200" lvl="1" indent="0">
              <a:buNone/>
            </a:pPr>
            <a:r>
              <a:rPr lang="en-US" sz="3200" dirty="0"/>
              <a:t>	and </a:t>
            </a:r>
          </a:p>
          <a:p>
            <a:pPr marL="457200" lvl="1" indent="0">
              <a:buNone/>
            </a:pPr>
            <a:r>
              <a:rPr lang="en-US" sz="3200" dirty="0"/>
              <a:t>individual frequency counts</a:t>
            </a:r>
          </a:p>
          <a:p>
            <a:pPr marL="0" indent="0">
              <a:buNone/>
            </a:pPr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662593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3" y="1930400"/>
            <a:ext cx="7704018" cy="37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4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507879" y="3161537"/>
                <a:ext cx="10695829" cy="2422964"/>
              </a:xfrm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𝑏𝑖𝑔𝑟𝑎𝑚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𝑛𝑒𝑖𝑡h𝑒𝑟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𝑏𝑖𝑔𝑟𝑎𝑚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𝑜𝑐𝑐𝑢𝑟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𝑏𝑖𝑔𝑟𝑎𝑚𝑠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507879" y="3161537"/>
                <a:ext cx="10695829" cy="2422964"/>
              </a:xfrm>
              <a:blipFill rotWithShape="0">
                <a:blip r:embed="rId2"/>
                <a:stretch>
                  <a:fillRect t="-5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20" y="620280"/>
            <a:ext cx="3695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73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white rabbit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7527" y="231755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𝒓𝒂𝒃𝒃𝒊𝒕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𝒘𝒉𝒊𝒕𝒆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=3785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7527" y="2317557"/>
              <a:ext cx="8128000" cy="153174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1639" r="-20090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1002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96875" r="-3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96875" r="-20090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96875" r="-100299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96875" r="-601" b="-2046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0000" r="-300000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00000" r="-200901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0000" r="-100299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00000" r="-601" b="-107937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01" t="-295313" r="-20090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95313" r="-10029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95313" r="-601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11" y="1662544"/>
            <a:ext cx="2891334" cy="49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4240</Words>
  <Application>Microsoft Office PowerPoint</Application>
  <PresentationFormat>Widescreen</PresentationFormat>
  <Paragraphs>1347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4" baseType="lpstr">
      <vt:lpstr>Arial</vt:lpstr>
      <vt:lpstr>Calibri</vt:lpstr>
      <vt:lpstr>Calibri Light</vt:lpstr>
      <vt:lpstr>Cambria Math</vt:lpstr>
      <vt:lpstr>Office Theme</vt:lpstr>
      <vt:lpstr>Lecture 4: Association Measures</vt:lpstr>
      <vt:lpstr>Evaluating Ngrams</vt:lpstr>
      <vt:lpstr>Perplexity (PP)</vt:lpstr>
      <vt:lpstr>Perplexity (PP)</vt:lpstr>
      <vt:lpstr>Perplexity (PP)</vt:lpstr>
      <vt:lpstr>Perplexity: Chain Rule</vt:lpstr>
      <vt:lpstr>Perplexity: Chain Rule</vt:lpstr>
      <vt:lpstr>Perplexity: Chain Rule</vt:lpstr>
      <vt:lpstr>Perplexity: Bayes Rule</vt:lpstr>
      <vt:lpstr>Note</vt:lpstr>
      <vt:lpstr>Entropy</vt:lpstr>
      <vt:lpstr>Entropy</vt:lpstr>
      <vt:lpstr>Entropy</vt:lpstr>
      <vt:lpstr>Horse example</vt:lpstr>
      <vt:lpstr>Horse example</vt:lpstr>
      <vt:lpstr>Horse example</vt:lpstr>
      <vt:lpstr>Horse example</vt:lpstr>
      <vt:lpstr>Horse example</vt:lpstr>
      <vt:lpstr>Shannon Game</vt:lpstr>
      <vt:lpstr>Let’s play a game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What is the next letter? </vt:lpstr>
      <vt:lpstr>Take home message</vt:lpstr>
      <vt:lpstr>Applications using Ngrams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Spelling Correction</vt:lpstr>
      <vt:lpstr>A lot of these tasks</vt:lpstr>
      <vt:lpstr>Ngram Probability – last lecture</vt:lpstr>
      <vt:lpstr>Another way to look at this</vt:lpstr>
      <vt:lpstr>Ngram statistics</vt:lpstr>
      <vt:lpstr>Contingency Table</vt:lpstr>
      <vt:lpstr>Contingency Table</vt:lpstr>
      <vt:lpstr>Example: white rabbit</vt:lpstr>
      <vt:lpstr>Okay so we have our frequency counts … 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Expected values</vt:lpstr>
      <vt:lpstr>Likelihood</vt:lpstr>
      <vt:lpstr>Measures of Association</vt:lpstr>
      <vt:lpstr>Log Likelihood Ratio (G^2)</vt:lpstr>
      <vt:lpstr>Basic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Feature Selection</vt:lpstr>
      <vt:lpstr>PowerPoint Presentation</vt:lpstr>
      <vt:lpstr>PowerPoint Presentation</vt:lpstr>
      <vt:lpstr>Application: Context Sensitive Spelling Correction</vt:lpstr>
      <vt:lpstr>Application: Collocations, Terms and  Multiword Expressions? </vt:lpstr>
      <vt:lpstr>Application: Topic Identification</vt:lpstr>
      <vt:lpstr>Questions?</vt:lpstr>
      <vt:lpstr>Association Measures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Stoplist</vt:lpstr>
      <vt:lpstr>PowerPoint Presentation</vt:lpstr>
      <vt:lpstr>Stoplists are commonly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may think about this with feature selection</vt:lpstr>
      <vt:lpstr>PowerPoint Presentation</vt:lpstr>
      <vt:lpstr>Term, Collocation or MWE Identification? </vt:lpstr>
      <vt:lpstr>Term, Collocation or MWE Identification? </vt:lpstr>
      <vt:lpstr>Spelling Correction</vt:lpstr>
      <vt:lpstr>Spelling Correction</vt:lpstr>
      <vt:lpstr>Spelling Correction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Information Theory</dc:title>
  <dc:creator>Bridget A Thomson-McInnes</dc:creator>
  <cp:lastModifiedBy>Bridget A Thomson-McInnes</cp:lastModifiedBy>
  <cp:revision>14</cp:revision>
  <dcterms:created xsi:type="dcterms:W3CDTF">2015-08-25T21:11:38Z</dcterms:created>
  <dcterms:modified xsi:type="dcterms:W3CDTF">2018-02-12T15:55:22Z</dcterms:modified>
</cp:coreProperties>
</file>