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70" r:id="rId13"/>
    <p:sldId id="335" r:id="rId14"/>
    <p:sldId id="268" r:id="rId15"/>
    <p:sldId id="336" r:id="rId16"/>
    <p:sldId id="269" r:id="rId17"/>
    <p:sldId id="337" r:id="rId18"/>
    <p:sldId id="334" r:id="rId19"/>
    <p:sldId id="338" r:id="rId20"/>
    <p:sldId id="339" r:id="rId21"/>
    <p:sldId id="271" r:id="rId22"/>
    <p:sldId id="272" r:id="rId23"/>
    <p:sldId id="340" r:id="rId24"/>
    <p:sldId id="341" r:id="rId25"/>
    <p:sldId id="274" r:id="rId26"/>
    <p:sldId id="275" r:id="rId27"/>
    <p:sldId id="276" r:id="rId28"/>
    <p:sldId id="273" r:id="rId29"/>
    <p:sldId id="279" r:id="rId30"/>
    <p:sldId id="278" r:id="rId31"/>
    <p:sldId id="282" r:id="rId32"/>
    <p:sldId id="283" r:id="rId33"/>
    <p:sldId id="281" r:id="rId34"/>
    <p:sldId id="277" r:id="rId35"/>
    <p:sldId id="284" r:id="rId36"/>
    <p:sldId id="285" r:id="rId37"/>
    <p:sldId id="286" r:id="rId38"/>
    <p:sldId id="280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5" r:id="rId52"/>
    <p:sldId id="312" r:id="rId53"/>
    <p:sldId id="304" r:id="rId54"/>
    <p:sldId id="306" r:id="rId55"/>
    <p:sldId id="307" r:id="rId56"/>
    <p:sldId id="303" r:id="rId57"/>
    <p:sldId id="308" r:id="rId58"/>
    <p:sldId id="311" r:id="rId59"/>
    <p:sldId id="301" r:id="rId60"/>
    <p:sldId id="313" r:id="rId61"/>
    <p:sldId id="314" r:id="rId62"/>
    <p:sldId id="315" r:id="rId63"/>
    <p:sldId id="309" r:id="rId64"/>
    <p:sldId id="316" r:id="rId65"/>
    <p:sldId id="302" r:id="rId66"/>
    <p:sldId id="317" r:id="rId67"/>
    <p:sldId id="319" r:id="rId68"/>
    <p:sldId id="318" r:id="rId69"/>
    <p:sldId id="320" r:id="rId70"/>
    <p:sldId id="324" r:id="rId71"/>
    <p:sldId id="328" r:id="rId72"/>
    <p:sldId id="327" r:id="rId73"/>
    <p:sldId id="326" r:id="rId74"/>
    <p:sldId id="325" r:id="rId75"/>
    <p:sldId id="323" r:id="rId76"/>
    <p:sldId id="329" r:id="rId77"/>
    <p:sldId id="331" r:id="rId78"/>
    <p:sldId id="332" r:id="rId79"/>
    <p:sldId id="330" r:id="rId80"/>
    <p:sldId id="342" r:id="rId81"/>
    <p:sldId id="343" r:id="rId82"/>
    <p:sldId id="34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1B9571-643D-417D-9A65-87235F1BC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8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A623-585D-4725-ABD7-63DC9D292E4F}" type="datetimeFigureOut">
              <a:rPr lang="en-US" smtClean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1081-C4E0-40C5-B056-BD9D4DA0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upenn.edu/~treeban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 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 February 2018</a:t>
            </a:r>
          </a:p>
        </p:txBody>
      </p:sp>
    </p:spTree>
    <p:extLst>
      <p:ext uri="{BB962C8B-B14F-4D97-AF65-F5344CB8AC3E}">
        <p14:creationId xmlns:p14="http://schemas.microsoft.com/office/powerpoint/2010/main" val="230297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Adjectives: describe properties or qualities</a:t>
            </a:r>
          </a:p>
        </p:txBody>
      </p:sp>
      <p:pic>
        <p:nvPicPr>
          <p:cNvPr id="6146" name="Picture 2" descr="http://static.tumblr.com/9786640566a09e40110d90946b4ffe5b/vundrsy/MS2ncsbzf/tumblr_static_6uo22w4ryuww04og0c08wc4o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03" y="1168449"/>
            <a:ext cx="3732934" cy="33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media.npr.org/assets/img/2012/05/30/grandpaniece_wide-b2e4518864bbb0a17efd93242519344234368ee3-s6-c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92" y="1168449"/>
            <a:ext cx="4804352" cy="27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efirstbranding.com/wp-content/uploads/2010/09/good-and-evi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87237"/>
            <a:ext cx="2986231" cy="22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7725" y="4599708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Color: white and black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0307" y="3902571"/>
            <a:ext cx="198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Age: old and young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7581" y="635985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good and bad</a:t>
            </a:r>
          </a:p>
        </p:txBody>
      </p:sp>
    </p:spTree>
    <p:extLst>
      <p:ext uri="{BB962C8B-B14F-4D97-AF65-F5344CB8AC3E}">
        <p14:creationId xmlns:p14="http://schemas.microsoft.com/office/powerpoint/2010/main" val="250872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Adverbs: bit of a hodgepodge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07" y="2650059"/>
            <a:ext cx="1546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Directional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7200" y="2650059"/>
            <a:ext cx="207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4009" y="1094730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Adverbs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 flipH="1">
            <a:off x="1298400" y="1556395"/>
            <a:ext cx="2757056" cy="109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4055456" y="1556395"/>
            <a:ext cx="270651" cy="109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0621" y="2650059"/>
            <a:ext cx="207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74041" y="2650058"/>
            <a:ext cx="207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Temporal</a:t>
            </a:r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4055456" y="1556395"/>
            <a:ext cx="3564072" cy="109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2" idx="0"/>
          </p:cNvCxnSpPr>
          <p:nvPr/>
        </p:nvCxnSpPr>
        <p:spPr>
          <a:xfrm>
            <a:off x="4055456" y="1556395"/>
            <a:ext cx="6857492" cy="109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s.twistynoodle.com/img/r/bike-4/downhill/downhill_coloring_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6" y="4299302"/>
            <a:ext cx="1722346" cy="22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77673" y="3111723"/>
            <a:ext cx="129509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Extremely</a:t>
            </a:r>
          </a:p>
          <a:p>
            <a:r>
              <a:rPr lang="en-US" sz="2000" dirty="0"/>
              <a:t>Very</a:t>
            </a:r>
          </a:p>
          <a:p>
            <a:r>
              <a:rPr lang="en-US" sz="2000" dirty="0"/>
              <a:t>Somewhat</a:t>
            </a:r>
          </a:p>
        </p:txBody>
      </p:sp>
      <p:pic>
        <p:nvPicPr>
          <p:cNvPr id="7172" name="Picture 4" descr="http://www.somewhat.cc/somewhat_soci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01" y="4205388"/>
            <a:ext cx="2990012" cy="155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s.sodahead.com/polls/0/0/3/5/0/1/4/8/3/154960202_Walking_slowly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15" y="4127386"/>
            <a:ext cx="2092719" cy="23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17854" y="3037832"/>
            <a:ext cx="12033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Slowly</a:t>
            </a:r>
          </a:p>
          <a:p>
            <a:r>
              <a:rPr lang="en-US" sz="2000" dirty="0"/>
              <a:t>Delicately</a:t>
            </a:r>
          </a:p>
          <a:p>
            <a:r>
              <a:rPr lang="en-US" sz="2000" dirty="0"/>
              <a:t>Silkily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850" y="3059485"/>
            <a:ext cx="110536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Home</a:t>
            </a:r>
          </a:p>
          <a:p>
            <a:r>
              <a:rPr lang="en-US" sz="2000" dirty="0"/>
              <a:t>Here</a:t>
            </a:r>
          </a:p>
          <a:p>
            <a:r>
              <a:rPr lang="en-US" sz="2000" dirty="0"/>
              <a:t>Downhill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11275" y="3059485"/>
            <a:ext cx="118468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Yesterday</a:t>
            </a:r>
          </a:p>
          <a:p>
            <a:r>
              <a:rPr lang="en-US" sz="2000" dirty="0"/>
              <a:t>Monday</a:t>
            </a:r>
          </a:p>
          <a:p>
            <a:r>
              <a:rPr lang="en-US" sz="2000" dirty="0"/>
              <a:t>Today</a:t>
            </a:r>
          </a:p>
        </p:txBody>
      </p:sp>
      <p:pic>
        <p:nvPicPr>
          <p:cNvPr id="7176" name="Picture 8" descr="http://cdn.innovativelanguage.com/wordlists/media/thumb/7565_fit5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659" y="4127386"/>
            <a:ext cx="2131195" cy="21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9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 tagging </a:t>
            </a:r>
          </a:p>
          <a:p>
            <a:pPr lvl="1"/>
            <a:r>
              <a:rPr lang="en-US" sz="2800" dirty="0"/>
              <a:t>is the process of assigning a part of speech to each word in a corpus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Book/VB that/DT flight/NN .\.</a:t>
            </a:r>
          </a:p>
          <a:p>
            <a:endParaRPr lang="en-US" sz="3200" dirty="0"/>
          </a:p>
          <a:p>
            <a:r>
              <a:rPr lang="en-US" sz="3200" dirty="0"/>
              <a:t>Does/VBZ that/DT flight/NN serve/VB dinner/NN ?\.</a:t>
            </a:r>
          </a:p>
        </p:txBody>
      </p:sp>
    </p:spTree>
    <p:extLst>
      <p:ext uri="{BB962C8B-B14F-4D97-AF65-F5344CB8AC3E}">
        <p14:creationId xmlns:p14="http://schemas.microsoft.com/office/powerpoint/2010/main" val="329199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Tag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80000"/>
              </a:lnSpc>
            </a:pPr>
            <a:r>
              <a:rPr lang="en-US" altLang="en-US" dirty="0"/>
              <a:t>To do POS tagging, first need to choose a set of tags</a:t>
            </a:r>
          </a:p>
          <a:p>
            <a:pPr marL="365125" indent="-255588">
              <a:lnSpc>
                <a:spcPct val="80000"/>
              </a:lnSpc>
            </a:pPr>
            <a:endParaRPr lang="en-US" altLang="en-US" dirty="0"/>
          </a:p>
          <a:p>
            <a:pPr marL="365125" indent="-255588">
              <a:lnSpc>
                <a:spcPct val="80000"/>
              </a:lnSpc>
            </a:pPr>
            <a:r>
              <a:rPr lang="en-US" altLang="en-US" dirty="0"/>
              <a:t>Could pick very coarse (small) </a:t>
            </a:r>
            <a:r>
              <a:rPr lang="en-US" altLang="en-US" dirty="0" err="1"/>
              <a:t>tagsets</a:t>
            </a:r>
            <a:endParaRPr lang="en-US" altLang="en-US" dirty="0"/>
          </a:p>
          <a:p>
            <a:pPr marL="620713" lvl="1">
              <a:lnSpc>
                <a:spcPct val="80000"/>
              </a:lnSpc>
            </a:pPr>
            <a:r>
              <a:rPr lang="en-US" altLang="en-US" dirty="0"/>
              <a:t>N, V, </a:t>
            </a:r>
            <a:r>
              <a:rPr lang="en-US" altLang="en-US" dirty="0" err="1"/>
              <a:t>Adj</a:t>
            </a:r>
            <a:r>
              <a:rPr lang="en-US" altLang="en-US" dirty="0"/>
              <a:t>, Adv.</a:t>
            </a:r>
          </a:p>
          <a:p>
            <a:pPr marL="365125" indent="-255588">
              <a:lnSpc>
                <a:spcPct val="80000"/>
              </a:lnSpc>
            </a:pPr>
            <a:endParaRPr lang="en-US" altLang="en-US" dirty="0"/>
          </a:p>
          <a:p>
            <a:pPr marL="365125" indent="-255588">
              <a:lnSpc>
                <a:spcPct val="80000"/>
              </a:lnSpc>
            </a:pPr>
            <a:r>
              <a:rPr lang="en-US" altLang="en-US" dirty="0"/>
              <a:t>More commonly used: Brown Corpus (Francis &amp; </a:t>
            </a:r>
            <a:r>
              <a:rPr lang="en-US" altLang="en-US" dirty="0" err="1"/>
              <a:t>Kucera</a:t>
            </a:r>
            <a:r>
              <a:rPr lang="en-US" altLang="en-US" dirty="0"/>
              <a:t> ‘82), 1M words, 87 tags – more informative but more difficult to tag</a:t>
            </a:r>
          </a:p>
          <a:p>
            <a:pPr marL="365125" indent="-255588">
              <a:lnSpc>
                <a:spcPct val="80000"/>
              </a:lnSpc>
            </a:pPr>
            <a:endParaRPr lang="en-US" altLang="en-US" dirty="0"/>
          </a:p>
          <a:p>
            <a:pPr marL="365125" indent="-255588">
              <a:lnSpc>
                <a:spcPct val="80000"/>
              </a:lnSpc>
            </a:pPr>
            <a:r>
              <a:rPr lang="en-US" altLang="en-US" dirty="0"/>
              <a:t>Most commonly used: </a:t>
            </a:r>
            <a:r>
              <a:rPr lang="en-US" altLang="en-US" dirty="0">
                <a:hlinkClick r:id="rId2"/>
              </a:rPr>
              <a:t>Penn Treebank</a:t>
            </a:r>
            <a:r>
              <a:rPr lang="en-US" altLang="en-US" dirty="0"/>
              <a:t>: hand-annotated corpus of </a:t>
            </a:r>
            <a:r>
              <a:rPr lang="en-US" altLang="en-US" i="1" dirty="0"/>
              <a:t>Wall Street Journal</a:t>
            </a:r>
            <a:r>
              <a:rPr lang="en-US" altLang="en-US" dirty="0"/>
              <a:t>, 1M words, 45-46 subset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3.bp.blogspot.com/-IEOkrijtOZY/UbCcnoX7b_I/AAAAAAAAAEU/lVRN_6jHJA0/s1600/tag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72" y="253291"/>
            <a:ext cx="8939701" cy="645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7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Penn Tree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/>
            <a:r>
              <a:rPr lang="en-US" altLang="en-US" dirty="0"/>
              <a:t>The/DT grand/JJ jury/NN commented/VBD on/IN a/DT number/NN of/IN other/JJ topics/NNS ./.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Prepositions and subordinating conjunctions marked IN (“although/IN I/PRP..”)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Except the preposition/</a:t>
            </a:r>
            <a:r>
              <a:rPr lang="en-US" altLang="en-US" dirty="0" err="1"/>
              <a:t>complementizer</a:t>
            </a:r>
            <a:r>
              <a:rPr lang="en-US" altLang="en-US" dirty="0"/>
              <a:t> “to” is just marked “TO”</a:t>
            </a:r>
          </a:p>
          <a:p>
            <a:pPr marL="365125" indent="-255588"/>
            <a:endParaRPr lang="en-US" altLang="en-US" b="1" i="1" dirty="0"/>
          </a:p>
          <a:p>
            <a:pPr marL="365125" indent="-255588"/>
            <a:r>
              <a:rPr lang="en-US" altLang="en-US" b="1" i="1" dirty="0"/>
              <a:t>NB:  PRP$ (possessive pronoun) vs. 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7473" cy="1325563"/>
          </a:xfrm>
        </p:spPr>
        <p:txBody>
          <a:bodyPr/>
          <a:lstStyle/>
          <a:p>
            <a:r>
              <a:rPr lang="en-US" dirty="0"/>
              <a:t>Tagging can be hard for humans and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035" y="1890280"/>
            <a:ext cx="11538529" cy="4351338"/>
          </a:xfrm>
        </p:spPr>
        <p:txBody>
          <a:bodyPr>
            <a:noAutofit/>
          </a:bodyPr>
          <a:lstStyle/>
          <a:p>
            <a:r>
              <a:rPr lang="en-US" i="1" dirty="0"/>
              <a:t>Around</a:t>
            </a:r>
            <a:r>
              <a:rPr lang="en-US" dirty="0"/>
              <a:t> can refer to an </a:t>
            </a:r>
          </a:p>
          <a:p>
            <a:pPr marL="914400" lvl="2" indent="0">
              <a:buNone/>
            </a:pPr>
            <a:r>
              <a:rPr lang="en-US" sz="2800" dirty="0"/>
              <a:t>RB: adverb		IN: preposition		RP: particle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Mrs./NNP </a:t>
            </a:r>
            <a:r>
              <a:rPr lang="en-US" dirty="0" err="1"/>
              <a:t>Shaefer</a:t>
            </a:r>
            <a:r>
              <a:rPr lang="en-US" dirty="0"/>
              <a:t>/NNP never/RB got/VBD </a:t>
            </a:r>
            <a:r>
              <a:rPr lang="en-US" b="1" dirty="0">
                <a:solidFill>
                  <a:srgbClr val="C00000"/>
                </a:solidFill>
              </a:rPr>
              <a:t>around/RP</a:t>
            </a:r>
            <a:r>
              <a:rPr lang="en-US" dirty="0"/>
              <a:t> to/TO joining/VBG</a:t>
            </a:r>
          </a:p>
          <a:p>
            <a:endParaRPr lang="en-US" dirty="0"/>
          </a:p>
          <a:p>
            <a:r>
              <a:rPr lang="en-US" dirty="0"/>
              <a:t>All/Dt we/PRP </a:t>
            </a:r>
            <a:r>
              <a:rPr lang="en-US" dirty="0" err="1"/>
              <a:t>gotta</a:t>
            </a:r>
            <a:r>
              <a:rPr lang="en-US" dirty="0"/>
              <a:t>/VBN do/VB is/VBZ go/VB </a:t>
            </a:r>
            <a:r>
              <a:rPr lang="en-US" b="1" dirty="0">
                <a:solidFill>
                  <a:srgbClr val="C00000"/>
                </a:solidFill>
              </a:rPr>
              <a:t>around/IN</a:t>
            </a:r>
            <a:r>
              <a:rPr lang="en-US" dirty="0"/>
              <a:t> the/DT corner/NN</a:t>
            </a:r>
          </a:p>
          <a:p>
            <a:endParaRPr lang="en-US" dirty="0"/>
          </a:p>
          <a:p>
            <a:r>
              <a:rPr lang="en-US" dirty="0"/>
              <a:t>Chateau/NNP Petrus/NNP costs/VBZ </a:t>
            </a:r>
            <a:r>
              <a:rPr lang="en-US" b="1" dirty="0">
                <a:solidFill>
                  <a:srgbClr val="C00000"/>
                </a:solidFill>
              </a:rPr>
              <a:t>around/RB</a:t>
            </a:r>
            <a:r>
              <a:rPr lang="en-US" dirty="0"/>
              <a:t> 250/CD</a:t>
            </a:r>
          </a:p>
        </p:txBody>
      </p:sp>
    </p:spTree>
    <p:extLst>
      <p:ext uri="{BB962C8B-B14F-4D97-AF65-F5344CB8AC3E}">
        <p14:creationId xmlns:p14="http://schemas.microsoft.com/office/powerpoint/2010/main" val="184120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en-US" altLang="en-US" dirty="0"/>
              <a:t>Words often have more than one POS: </a:t>
            </a:r>
            <a:r>
              <a:rPr lang="en-US" altLang="en-US" i="1" dirty="0">
                <a:solidFill>
                  <a:schemeClr val="accent5"/>
                </a:solidFill>
              </a:rPr>
              <a:t>back</a:t>
            </a:r>
          </a:p>
          <a:p>
            <a:pPr marL="365125" indent="-255588"/>
            <a:endParaRPr lang="en-US" altLang="en-US" i="1" dirty="0">
              <a:solidFill>
                <a:schemeClr val="accent5"/>
              </a:solidFill>
            </a:endParaRPr>
          </a:p>
          <a:p>
            <a:pPr marL="620713" lvl="1"/>
            <a:r>
              <a:rPr lang="en-US" altLang="en-US" sz="2800" dirty="0">
                <a:solidFill>
                  <a:schemeClr val="accent5"/>
                </a:solidFill>
              </a:rPr>
              <a:t>The </a:t>
            </a:r>
            <a:r>
              <a:rPr lang="en-US" altLang="en-US" sz="2800" i="1" dirty="0">
                <a:solidFill>
                  <a:schemeClr val="accent5"/>
                </a:solidFill>
              </a:rPr>
              <a:t>back</a:t>
            </a:r>
            <a:r>
              <a:rPr lang="en-US" altLang="en-US" sz="2800" dirty="0">
                <a:solidFill>
                  <a:schemeClr val="accent5"/>
                </a:solidFill>
              </a:rPr>
              <a:t> door </a:t>
            </a:r>
            <a:r>
              <a:rPr lang="en-US" altLang="en-US" sz="2800" dirty="0"/>
              <a:t>= JJ</a:t>
            </a:r>
          </a:p>
          <a:p>
            <a:pPr marL="620713" lvl="1"/>
            <a:r>
              <a:rPr lang="en-US" altLang="en-US" sz="2800" dirty="0">
                <a:solidFill>
                  <a:schemeClr val="accent5"/>
                </a:solidFill>
              </a:rPr>
              <a:t>On my </a:t>
            </a:r>
            <a:r>
              <a:rPr lang="en-US" altLang="en-US" sz="2800" i="1" dirty="0">
                <a:solidFill>
                  <a:schemeClr val="accent5"/>
                </a:solidFill>
              </a:rPr>
              <a:t>back</a:t>
            </a:r>
            <a:r>
              <a:rPr lang="en-US" altLang="en-US" sz="2800" dirty="0">
                <a:solidFill>
                  <a:schemeClr val="accent5"/>
                </a:solidFill>
              </a:rPr>
              <a:t> </a:t>
            </a:r>
            <a:r>
              <a:rPr lang="en-US" altLang="en-US" sz="2800" dirty="0"/>
              <a:t>= NN</a:t>
            </a:r>
          </a:p>
          <a:p>
            <a:pPr marL="620713" lvl="1"/>
            <a:r>
              <a:rPr lang="en-US" altLang="en-US" sz="2800" dirty="0">
                <a:solidFill>
                  <a:schemeClr val="accent5"/>
                </a:solidFill>
              </a:rPr>
              <a:t>Win the voters </a:t>
            </a:r>
            <a:r>
              <a:rPr lang="en-US" altLang="en-US" sz="2800" i="1" dirty="0">
                <a:solidFill>
                  <a:schemeClr val="accent5"/>
                </a:solidFill>
              </a:rPr>
              <a:t>back</a:t>
            </a:r>
            <a:r>
              <a:rPr lang="en-US" altLang="en-US" sz="2800" dirty="0">
                <a:solidFill>
                  <a:schemeClr val="accent5"/>
                </a:solidFill>
              </a:rPr>
              <a:t> </a:t>
            </a:r>
            <a:r>
              <a:rPr lang="en-US" altLang="en-US" sz="2800" dirty="0"/>
              <a:t>= RB</a:t>
            </a:r>
          </a:p>
          <a:p>
            <a:pPr marL="620713" lvl="1"/>
            <a:r>
              <a:rPr lang="en-US" altLang="en-US" sz="2800" dirty="0">
                <a:solidFill>
                  <a:schemeClr val="accent5"/>
                </a:solidFill>
              </a:rPr>
              <a:t>Promised to </a:t>
            </a:r>
            <a:r>
              <a:rPr lang="en-US" altLang="en-US" sz="2800" i="1" dirty="0">
                <a:solidFill>
                  <a:schemeClr val="accent5"/>
                </a:solidFill>
              </a:rPr>
              <a:t>back</a:t>
            </a:r>
            <a:r>
              <a:rPr lang="en-US" altLang="en-US" sz="2800" dirty="0">
                <a:solidFill>
                  <a:schemeClr val="accent5"/>
                </a:solidFill>
              </a:rPr>
              <a:t> the bill </a:t>
            </a:r>
            <a:r>
              <a:rPr lang="en-US" altLang="en-US" sz="2800" dirty="0"/>
              <a:t>= VB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The POS tagging problem is </a:t>
            </a:r>
            <a:r>
              <a:rPr lang="en-US" altLang="en-US" b="1" i="1" dirty="0"/>
              <a:t>to determine the POS tag for a particular instance of a word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whole sentences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Ambiguous POS contexts </a:t>
            </a:r>
            <a:endParaRPr lang="en-US" altLang="en-US" dirty="0"/>
          </a:p>
          <a:p>
            <a:pPr marL="392113" lvl="1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			Time flies like an arrow.</a:t>
            </a:r>
          </a:p>
          <a:p>
            <a:pPr marL="620713" lvl="1"/>
            <a:endParaRPr lang="en-US" altLang="en-US" dirty="0">
              <a:solidFill>
                <a:schemeClr val="accent5"/>
              </a:solidFill>
            </a:endParaRPr>
          </a:p>
          <a:p>
            <a:r>
              <a:rPr lang="en-US" altLang="en-US" sz="2400" dirty="0"/>
              <a:t>Possible POS assignments</a:t>
            </a:r>
          </a:p>
          <a:p>
            <a:pPr marL="620713" lvl="1"/>
            <a:r>
              <a:rPr lang="en-US" altLang="en-US" dirty="0">
                <a:solidFill>
                  <a:schemeClr val="accent5"/>
                </a:solidFill>
              </a:rPr>
              <a:t>Time/[V,N] flies/[V,N] like/[</a:t>
            </a:r>
            <a:r>
              <a:rPr lang="en-US" altLang="en-US" dirty="0" err="1">
                <a:solidFill>
                  <a:schemeClr val="accent5"/>
                </a:solidFill>
              </a:rPr>
              <a:t>V,Prep</a:t>
            </a:r>
            <a:r>
              <a:rPr lang="en-US" altLang="en-US" dirty="0">
                <a:solidFill>
                  <a:schemeClr val="accent5"/>
                </a:solidFill>
              </a:rPr>
              <a:t>] an/</a:t>
            </a:r>
            <a:r>
              <a:rPr lang="en-US" altLang="en-US" dirty="0" err="1">
                <a:solidFill>
                  <a:schemeClr val="accent5"/>
                </a:solidFill>
              </a:rPr>
              <a:t>Det</a:t>
            </a:r>
            <a:r>
              <a:rPr lang="en-US" altLang="en-US" dirty="0">
                <a:solidFill>
                  <a:schemeClr val="accent5"/>
                </a:solidFill>
              </a:rPr>
              <a:t> arrow/N</a:t>
            </a:r>
          </a:p>
          <a:p>
            <a:pPr marL="620713" lvl="1"/>
            <a:endParaRPr lang="en-US" altLang="en-US" dirty="0">
              <a:solidFill>
                <a:schemeClr val="accent5"/>
              </a:solidFill>
            </a:endParaRPr>
          </a:p>
          <a:p>
            <a:pPr marL="620713" lvl="1"/>
            <a:r>
              <a:rPr lang="en-US" altLang="en-US" dirty="0">
                <a:solidFill>
                  <a:schemeClr val="accent5"/>
                </a:solidFill>
              </a:rPr>
              <a:t>Time/N flies/V like/Prep an/</a:t>
            </a:r>
            <a:r>
              <a:rPr lang="en-US" altLang="en-US" dirty="0" err="1">
                <a:solidFill>
                  <a:schemeClr val="accent5"/>
                </a:solidFill>
              </a:rPr>
              <a:t>Det</a:t>
            </a:r>
            <a:r>
              <a:rPr lang="en-US" altLang="en-US" dirty="0">
                <a:solidFill>
                  <a:schemeClr val="accent5"/>
                </a:solidFill>
              </a:rPr>
              <a:t> arrow/N</a:t>
            </a:r>
          </a:p>
          <a:p>
            <a:pPr marL="620713" lvl="1"/>
            <a:endParaRPr lang="en-US" altLang="en-US" dirty="0">
              <a:solidFill>
                <a:schemeClr val="accent5"/>
              </a:solidFill>
            </a:endParaRPr>
          </a:p>
          <a:p>
            <a:pPr marL="620713" lvl="1"/>
            <a:r>
              <a:rPr lang="en-US" altLang="en-US" dirty="0">
                <a:solidFill>
                  <a:schemeClr val="accent5"/>
                </a:solidFill>
              </a:rPr>
              <a:t>Time/V flies/N like/Prep an/</a:t>
            </a:r>
            <a:r>
              <a:rPr lang="en-US" altLang="en-US" dirty="0" err="1">
                <a:solidFill>
                  <a:schemeClr val="accent5"/>
                </a:solidFill>
              </a:rPr>
              <a:t>Det</a:t>
            </a:r>
            <a:r>
              <a:rPr lang="en-US" altLang="en-US" dirty="0">
                <a:solidFill>
                  <a:schemeClr val="accent5"/>
                </a:solidFill>
              </a:rPr>
              <a:t> arrow/N</a:t>
            </a:r>
          </a:p>
          <a:p>
            <a:pPr marL="620713" lvl="1"/>
            <a:endParaRPr lang="en-US" altLang="en-US" dirty="0">
              <a:solidFill>
                <a:schemeClr val="accent5"/>
              </a:solidFill>
            </a:endParaRPr>
          </a:p>
          <a:p>
            <a:pPr marL="620713" lvl="1"/>
            <a:r>
              <a:rPr lang="en-US" altLang="en-US" dirty="0">
                <a:solidFill>
                  <a:schemeClr val="accent5"/>
                </a:solidFill>
              </a:rPr>
              <a:t>Time/N flies/N like/V an/</a:t>
            </a:r>
            <a:r>
              <a:rPr lang="en-US" altLang="en-US" dirty="0" err="1">
                <a:solidFill>
                  <a:schemeClr val="accent5"/>
                </a:solidFill>
              </a:rPr>
              <a:t>Det</a:t>
            </a:r>
            <a:r>
              <a:rPr lang="en-US" altLang="en-US" dirty="0">
                <a:solidFill>
                  <a:schemeClr val="accent5"/>
                </a:solidFill>
              </a:rPr>
              <a:t> arrow/N</a:t>
            </a:r>
          </a:p>
          <a:p>
            <a:pPr marL="392113" lvl="1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…..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78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the Ambiguity Problem</a:t>
            </a:r>
          </a:p>
        </p:txBody>
      </p:sp>
      <p:pic>
        <p:nvPicPr>
          <p:cNvPr id="4" name="Picture 28" descr="brown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83" y="1690688"/>
            <a:ext cx="91440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Parts of speech (POS) from school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(e.g. The </a:t>
            </a:r>
            <a:r>
              <a:rPr lang="en-US" i="1" dirty="0"/>
              <a:t>dog</a:t>
            </a:r>
            <a:r>
              <a:rPr lang="en-US" dirty="0"/>
              <a:t> barked.)</a:t>
            </a:r>
          </a:p>
          <a:p>
            <a:r>
              <a:rPr lang="en-US" dirty="0"/>
              <a:t>Verb (e.g. Tim </a:t>
            </a:r>
            <a:r>
              <a:rPr lang="en-US" i="1" dirty="0"/>
              <a:t>jumped</a:t>
            </a:r>
            <a:r>
              <a:rPr lang="en-US" dirty="0"/>
              <a:t> up.)</a:t>
            </a:r>
          </a:p>
          <a:p>
            <a:r>
              <a:rPr lang="en-US" dirty="0"/>
              <a:t>Pronoun (e.g. </a:t>
            </a:r>
            <a:r>
              <a:rPr lang="en-US" i="1" dirty="0"/>
              <a:t>He </a:t>
            </a:r>
            <a:r>
              <a:rPr lang="en-US" dirty="0"/>
              <a:t>sat down.)</a:t>
            </a:r>
          </a:p>
          <a:p>
            <a:r>
              <a:rPr lang="en-US" dirty="0"/>
              <a:t>Preposition (e.g. He hid </a:t>
            </a:r>
            <a:r>
              <a:rPr lang="en-US" i="1" dirty="0"/>
              <a:t>under </a:t>
            </a:r>
            <a:r>
              <a:rPr lang="en-US" dirty="0"/>
              <a:t>the covers.)</a:t>
            </a:r>
          </a:p>
          <a:p>
            <a:r>
              <a:rPr lang="en-US" dirty="0"/>
              <a:t>Adverb (e.g. She </a:t>
            </a:r>
            <a:r>
              <a:rPr lang="en-US" i="1" dirty="0"/>
              <a:t>slowly </a:t>
            </a:r>
            <a:r>
              <a:rPr lang="en-US" dirty="0"/>
              <a:t>stood up.)</a:t>
            </a:r>
          </a:p>
          <a:p>
            <a:r>
              <a:rPr lang="en-US" dirty="0"/>
              <a:t>Conjunction (e.g. He talked </a:t>
            </a:r>
            <a:r>
              <a:rPr lang="en-US" i="1" dirty="0"/>
              <a:t>and</a:t>
            </a:r>
            <a:r>
              <a:rPr lang="en-US" dirty="0"/>
              <a:t> ate.)</a:t>
            </a:r>
          </a:p>
          <a:p>
            <a:r>
              <a:rPr lang="en-US" dirty="0"/>
              <a:t>Participle (e.g. She saw John </a:t>
            </a:r>
            <a:r>
              <a:rPr lang="en-US" i="1" dirty="0"/>
              <a:t>eating)</a:t>
            </a:r>
            <a:endParaRPr lang="en-US" dirty="0"/>
          </a:p>
          <a:p>
            <a:r>
              <a:rPr lang="en-US" dirty="0"/>
              <a:t>Article (e.g. </a:t>
            </a:r>
            <a:r>
              <a:rPr lang="en-US" i="1" dirty="0"/>
              <a:t>The </a:t>
            </a:r>
            <a:r>
              <a:rPr lang="en-US" dirty="0"/>
              <a:t>cat ate </a:t>
            </a:r>
            <a:r>
              <a:rPr lang="en-US" i="1" dirty="0"/>
              <a:t>a </a:t>
            </a:r>
            <a:r>
              <a:rPr lang="en-US" dirty="0"/>
              <a:t>mouse)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690" y="16906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6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disambiguate?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/>
            <a:r>
              <a:rPr lang="en-US" altLang="en-US" dirty="0"/>
              <a:t>Many words have only one POS tag (e.g. </a:t>
            </a:r>
            <a:r>
              <a:rPr lang="en-US" altLang="en-US" dirty="0">
                <a:solidFill>
                  <a:schemeClr val="accent5"/>
                </a:solidFill>
              </a:rPr>
              <a:t>is, Mary, very, smallest</a:t>
            </a:r>
            <a:r>
              <a:rPr lang="en-US" altLang="en-US" dirty="0"/>
              <a:t>)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Others have a single </a:t>
            </a:r>
            <a:r>
              <a:rPr lang="en-US" altLang="en-US" b="1" i="1" dirty="0"/>
              <a:t>most likely</a:t>
            </a:r>
            <a:r>
              <a:rPr lang="en-US" altLang="en-US" dirty="0"/>
              <a:t> tag (e.g. </a:t>
            </a:r>
            <a:r>
              <a:rPr lang="en-US" altLang="en-US" dirty="0">
                <a:solidFill>
                  <a:schemeClr val="accent5"/>
                </a:solidFill>
              </a:rPr>
              <a:t>a, dog</a:t>
            </a:r>
            <a:r>
              <a:rPr lang="en-US" altLang="en-US" dirty="0"/>
              <a:t>)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Tags also tend to </a:t>
            </a:r>
            <a:r>
              <a:rPr lang="en-US" altLang="en-US" i="1" dirty="0"/>
              <a:t>co-occur</a:t>
            </a:r>
            <a:r>
              <a:rPr lang="en-US" altLang="en-US" dirty="0"/>
              <a:t> regularly with other tags (e.g. </a:t>
            </a:r>
            <a:r>
              <a:rPr lang="en-US" altLang="en-US" dirty="0" err="1"/>
              <a:t>Det</a:t>
            </a:r>
            <a:r>
              <a:rPr lang="en-US" altLang="en-US" dirty="0"/>
              <a:t>, N)</a:t>
            </a:r>
          </a:p>
          <a:p>
            <a:pPr marL="365125" indent="-255588"/>
            <a:endParaRPr lang="en-US" altLang="en-US" dirty="0"/>
          </a:p>
          <a:p>
            <a:pPr marL="365125" indent="-255588"/>
            <a:r>
              <a:rPr lang="en-US" altLang="en-US" dirty="0"/>
              <a:t>In addition to conditional probabilities of words P(w</a:t>
            </a:r>
            <a:r>
              <a:rPr lang="en-US" altLang="en-US" baseline="-25000" dirty="0"/>
              <a:t>1</a:t>
            </a:r>
            <a:r>
              <a:rPr lang="en-US" altLang="en-US" dirty="0"/>
              <a:t>|w</a:t>
            </a:r>
            <a:r>
              <a:rPr lang="en-US" altLang="en-US" baseline="-25000" dirty="0"/>
              <a:t>n-1</a:t>
            </a:r>
            <a:r>
              <a:rPr lang="en-US" altLang="en-US" dirty="0"/>
              <a:t>), we can look at POS likelihoods (P(t</a:t>
            </a:r>
            <a:r>
              <a:rPr lang="en-US" altLang="en-US" baseline="-25000" dirty="0"/>
              <a:t>1</a:t>
            </a:r>
            <a:r>
              <a:rPr lang="en-US" altLang="en-US" dirty="0"/>
              <a:t>|t</a:t>
            </a:r>
            <a:r>
              <a:rPr lang="en-US" altLang="en-US" baseline="-25000" dirty="0"/>
              <a:t>n-1</a:t>
            </a:r>
            <a:r>
              <a:rPr lang="en-US" altLang="en-US" dirty="0"/>
              <a:t>)) to disambiguate sentences and to assess sentence likelihoods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classes of tagging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taggers</a:t>
            </a:r>
          </a:p>
          <a:p>
            <a:pPr lvl="1"/>
            <a:r>
              <a:rPr lang="en-US" dirty="0"/>
              <a:t>Use a large database of hand written rules that specify the POS of words</a:t>
            </a:r>
          </a:p>
          <a:p>
            <a:pPr lvl="2"/>
            <a:r>
              <a:rPr lang="en-US" sz="2400" dirty="0"/>
              <a:t>And if a word is ambiguous what POS typically follows the previous POS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Stochastic taggers</a:t>
            </a:r>
          </a:p>
          <a:p>
            <a:pPr lvl="1"/>
            <a:r>
              <a:rPr lang="en-US" dirty="0"/>
              <a:t>Use a training corpus to compute the probability of a given word having </a:t>
            </a:r>
          </a:p>
          <a:p>
            <a:pPr marL="457200" lvl="1" indent="0">
              <a:buNone/>
            </a:pPr>
            <a:r>
              <a:rPr lang="en-US" dirty="0"/>
              <a:t>	a given tag in a given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9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Earliest Algorithms had a 2 stage approach:</a:t>
            </a:r>
          </a:p>
          <a:p>
            <a:endParaRPr lang="en-US" dirty="0"/>
          </a:p>
          <a:p>
            <a:pPr lvl="1"/>
            <a:r>
              <a:rPr lang="en-US" dirty="0"/>
              <a:t>Stage 1: dictionary to assign each word a list of potential POS tags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2: list of rules to winnow down the list to a single POS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(Harris, 1962; Klein and Simmons, 1963; Greene and Rubin, 1971)</a:t>
            </a:r>
          </a:p>
        </p:txBody>
      </p:sp>
    </p:spTree>
    <p:extLst>
      <p:ext uri="{BB962C8B-B14F-4D97-AF65-F5344CB8AC3E}">
        <p14:creationId xmlns:p14="http://schemas.microsoft.com/office/powerpoint/2010/main" val="123363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she</a:t>
            </a:r>
            <a:r>
              <a:rPr lang="en-US" altLang="en-US" dirty="0"/>
              <a:t>:		PRP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promised</a:t>
            </a:r>
            <a:r>
              <a:rPr lang="en-US" altLang="en-US" dirty="0"/>
              <a:t>:		VBN,VBD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to</a:t>
            </a:r>
            <a:r>
              <a:rPr lang="en-US" altLang="en-US" dirty="0"/>
              <a:t>:			TO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back</a:t>
            </a:r>
            <a:r>
              <a:rPr lang="en-US" altLang="en-US" dirty="0"/>
              <a:t>:		VB, JJ, RB, NN	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the</a:t>
            </a:r>
            <a:r>
              <a:rPr lang="en-US" altLang="en-US" dirty="0"/>
              <a:t>:		DT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chemeClr val="accent5"/>
                </a:solidFill>
              </a:rPr>
              <a:t>bill</a:t>
            </a:r>
            <a:r>
              <a:rPr lang="en-US" altLang="en-US" dirty="0"/>
              <a:t>:			NN, VB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/>
              <a:t> …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n-US" dirty="0"/>
              <a:t>for the ~100,000 words of English</a:t>
            </a:r>
          </a:p>
          <a:p>
            <a:endParaRPr lang="en-US" dirty="0"/>
          </a:p>
        </p:txBody>
      </p:sp>
      <p:pic>
        <p:nvPicPr>
          <p:cNvPr id="4" name="Picture 2" descr="http://www.eslstation.net/ESL310L/dictionary.b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08" y="543226"/>
            <a:ext cx="3947817" cy="36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62" y="5245693"/>
            <a:ext cx="6520873" cy="819205"/>
          </a:xfrm>
          <a:prstGeom prst="rect">
            <a:avLst/>
          </a:prstGeom>
        </p:spPr>
      </p:pic>
      <p:pic>
        <p:nvPicPr>
          <p:cNvPr id="5" name="Picture 4" descr="http://centerforparentingeducation.org/wp-content/uploads/2012/07/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27" y="870801"/>
            <a:ext cx="4414345" cy="42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5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677" y="772755"/>
            <a:ext cx="242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She promised </a:t>
            </a:r>
          </a:p>
          <a:p>
            <a:r>
              <a:rPr lang="en-US" sz="2800" dirty="0"/>
              <a:t>to back the bill.</a:t>
            </a:r>
          </a:p>
        </p:txBody>
      </p:sp>
      <p:pic>
        <p:nvPicPr>
          <p:cNvPr id="9218" name="Picture 2" descr="http://www.eslstation.net/ESL310L/dictionary.b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0" y="278259"/>
            <a:ext cx="21050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715493" y="1249810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53887" y="1190763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23109" y="2455674"/>
            <a:ext cx="7607" cy="825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://centerforparentingeducation.org/wp-content/uploads/2012/07/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59" y="3364519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4488873" y="4712595"/>
            <a:ext cx="324838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82" y="126860"/>
            <a:ext cx="5629419" cy="22458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887" y="5513176"/>
            <a:ext cx="6520873" cy="819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55" y="3697028"/>
            <a:ext cx="3840018" cy="14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677" y="772755"/>
            <a:ext cx="242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She promised </a:t>
            </a:r>
          </a:p>
          <a:p>
            <a:r>
              <a:rPr lang="en-US" sz="2800" dirty="0"/>
              <a:t>to back the bill.</a:t>
            </a:r>
          </a:p>
        </p:txBody>
      </p:sp>
      <p:pic>
        <p:nvPicPr>
          <p:cNvPr id="9218" name="Picture 2" descr="http://www.eslstation.net/ESL310L/dictionary.b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0" y="278259"/>
            <a:ext cx="21050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715493" y="1249810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53887" y="1190763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://centerforparentingeducation.org/wp-content/uploads/2012/07/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59" y="3364519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4488873" y="4712595"/>
            <a:ext cx="324838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82" y="126860"/>
            <a:ext cx="5629419" cy="22458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5" y="3697028"/>
            <a:ext cx="3840018" cy="1440007"/>
          </a:xfrm>
          <a:prstGeom prst="rect">
            <a:avLst/>
          </a:prstGeom>
        </p:spPr>
      </p:pic>
      <p:pic>
        <p:nvPicPr>
          <p:cNvPr id="10242" name="Picture 2" descr="http://www.iconexperience.com/_img/o_collection_png/green_dark_grey/512x512/plain/arrow_lo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68" y="3173336"/>
            <a:ext cx="2014828" cy="20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8823109" y="2455674"/>
            <a:ext cx="7607" cy="825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7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677" y="772755"/>
            <a:ext cx="242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She promised </a:t>
            </a:r>
          </a:p>
          <a:p>
            <a:r>
              <a:rPr lang="en-US" sz="2800" dirty="0"/>
              <a:t>to back the bill.</a:t>
            </a:r>
          </a:p>
        </p:txBody>
      </p:sp>
      <p:pic>
        <p:nvPicPr>
          <p:cNvPr id="9218" name="Picture 2" descr="http://www.eslstation.net/ESL310L/dictionary.b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0" y="278259"/>
            <a:ext cx="21050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715493" y="1249810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53887" y="1190763"/>
            <a:ext cx="515793" cy="63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://centerforparentingeducation.org/wp-content/uploads/2012/07/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59" y="3364519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6077527" y="4696171"/>
            <a:ext cx="1558133" cy="1642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82" y="126860"/>
            <a:ext cx="5629419" cy="22458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5" y="4290201"/>
            <a:ext cx="5768905" cy="84478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823109" y="2455674"/>
            <a:ext cx="7607" cy="825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4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rule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but have larger set of rules</a:t>
            </a:r>
          </a:p>
          <a:p>
            <a:endParaRPr lang="en-US" dirty="0"/>
          </a:p>
          <a:p>
            <a:r>
              <a:rPr lang="en-US" dirty="0"/>
              <a:t>Example taggers:</a:t>
            </a:r>
          </a:p>
          <a:p>
            <a:pPr lvl="1"/>
            <a:r>
              <a:rPr lang="en-US" dirty="0" err="1"/>
              <a:t>EngCG</a:t>
            </a:r>
            <a:r>
              <a:rPr lang="en-US" dirty="0"/>
              <a:t> tagger (</a:t>
            </a:r>
            <a:r>
              <a:rPr lang="en-US" dirty="0" err="1"/>
              <a:t>Voutilainen</a:t>
            </a:r>
            <a:r>
              <a:rPr lang="en-US" dirty="0"/>
              <a:t>, 1995, 1999)</a:t>
            </a:r>
          </a:p>
          <a:p>
            <a:pPr lvl="1"/>
            <a:r>
              <a:rPr lang="en-US" dirty="0" err="1"/>
              <a:t>Constraing</a:t>
            </a:r>
            <a:r>
              <a:rPr lang="en-US" dirty="0"/>
              <a:t> </a:t>
            </a:r>
            <a:r>
              <a:rPr lang="en-US" dirty="0" err="1"/>
              <a:t>Grammer</a:t>
            </a:r>
            <a:r>
              <a:rPr lang="en-US" dirty="0"/>
              <a:t> (</a:t>
            </a:r>
            <a:r>
              <a:rPr lang="en-US" dirty="0" err="1"/>
              <a:t>Karlsson</a:t>
            </a:r>
            <a:r>
              <a:rPr lang="en-US" dirty="0"/>
              <a:t> et al., 1995)</a:t>
            </a:r>
          </a:p>
        </p:txBody>
      </p:sp>
    </p:spTree>
    <p:extLst>
      <p:ext uri="{BB962C8B-B14F-4D97-AF65-F5344CB8AC3E}">
        <p14:creationId xmlns:p14="http://schemas.microsoft.com/office/powerpoint/2010/main" val="194517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POS Tagger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probability information found in a training corpus</a:t>
            </a:r>
          </a:p>
          <a:p>
            <a:endParaRPr lang="en-US" dirty="0"/>
          </a:p>
          <a:p>
            <a:r>
              <a:rPr lang="en-US" dirty="0"/>
              <a:t>Use of probabilities in POS Tagging is old:</a:t>
            </a:r>
          </a:p>
          <a:p>
            <a:pPr lvl="1"/>
            <a:r>
              <a:rPr lang="en-US" dirty="0" err="1"/>
              <a:t>Stolz</a:t>
            </a:r>
            <a:r>
              <a:rPr lang="en-US" dirty="0"/>
              <a:t>, et al. 1965</a:t>
            </a:r>
          </a:p>
          <a:p>
            <a:pPr lvl="1"/>
            <a:r>
              <a:rPr lang="en-US" dirty="0" err="1"/>
              <a:t>Bahl</a:t>
            </a:r>
            <a:r>
              <a:rPr lang="en-US" dirty="0"/>
              <a:t> and Mercer, 1976</a:t>
            </a:r>
          </a:p>
          <a:p>
            <a:pPr lvl="1"/>
            <a:r>
              <a:rPr lang="en-US" dirty="0"/>
              <a:t>Marshal, 1983</a:t>
            </a:r>
          </a:p>
          <a:p>
            <a:pPr lvl="1"/>
            <a:r>
              <a:rPr lang="en-US" dirty="0"/>
              <a:t>Garside, 1987</a:t>
            </a:r>
          </a:p>
          <a:p>
            <a:pPr lvl="1"/>
            <a:r>
              <a:rPr lang="en-US" dirty="0"/>
              <a:t>Church, 1988</a:t>
            </a:r>
          </a:p>
          <a:p>
            <a:pPr lvl="1"/>
            <a:r>
              <a:rPr lang="en-US" dirty="0" err="1"/>
              <a:t>DeRose</a:t>
            </a:r>
            <a:r>
              <a:rPr lang="en-US" dirty="0"/>
              <a:t>, 1988</a:t>
            </a:r>
          </a:p>
        </p:txBody>
      </p:sp>
    </p:spTree>
    <p:extLst>
      <p:ext uri="{BB962C8B-B14F-4D97-AF65-F5344CB8AC3E}">
        <p14:creationId xmlns:p14="http://schemas.microsoft.com/office/powerpoint/2010/main" val="37441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 Treebank (Marcus, et al., 1993) : 45</a:t>
            </a:r>
          </a:p>
          <a:p>
            <a:r>
              <a:rPr lang="en-US" dirty="0"/>
              <a:t>Brown corpus (Francis, 1979) : 87</a:t>
            </a:r>
          </a:p>
          <a:p>
            <a:r>
              <a:rPr lang="en-US" dirty="0"/>
              <a:t>C7 (Garside, et al., 1997) : 146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Significance of POS (aka: word classes, tag sets, lexical tags)</a:t>
            </a:r>
          </a:p>
          <a:p>
            <a:pPr marL="0" indent="0">
              <a:buNone/>
            </a:pPr>
            <a:r>
              <a:rPr lang="en-US" dirty="0"/>
              <a:t>the amount of information they give about a word and its neighbors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4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POS tagging as a Classification Task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65965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1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promised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5094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923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2693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105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8" y="3897744"/>
            <a:ext cx="1709305" cy="17093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85818" y="49968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40" y="3897744"/>
            <a:ext cx="1709305" cy="17093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0468" y="49276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652" y="3897744"/>
            <a:ext cx="1709305" cy="170930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22892" y="4987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64" y="3897744"/>
            <a:ext cx="1709305" cy="17093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9104" y="4987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78" y="3897744"/>
            <a:ext cx="1709305" cy="17093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075318" y="49506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6680" y="49276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2332" y="2780547"/>
            <a:ext cx="682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Classification: the goal is to determine which bucket each word is from</a:t>
            </a:r>
          </a:p>
        </p:txBody>
      </p:sp>
    </p:spTree>
    <p:extLst>
      <p:ext uri="{BB962C8B-B14F-4D97-AF65-F5344CB8AC3E}">
        <p14:creationId xmlns:p14="http://schemas.microsoft.com/office/powerpoint/2010/main" val="182978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Modification: Sequence Classification Task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65965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1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promised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5094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923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2693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105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8" y="3897744"/>
            <a:ext cx="1709305" cy="17093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85818" y="49968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40" y="3897744"/>
            <a:ext cx="1709305" cy="17093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0468" y="49276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652" y="3897744"/>
            <a:ext cx="1709305" cy="170930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22892" y="4987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64" y="3897744"/>
            <a:ext cx="1709305" cy="17093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9104" y="4987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78" y="3897744"/>
            <a:ext cx="1709305" cy="17093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075318" y="49506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6680" y="49276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76771" y="2646919"/>
            <a:ext cx="898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classification: the best sequence of tags that corresponds to this sequence of words</a:t>
            </a:r>
          </a:p>
        </p:txBody>
      </p:sp>
    </p:spTree>
    <p:extLst>
      <p:ext uri="{BB962C8B-B14F-4D97-AF65-F5344CB8AC3E}">
        <p14:creationId xmlns:p14="http://schemas.microsoft.com/office/powerpoint/2010/main" val="418620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Modification: Sequence Classification Task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65965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1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promised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5094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923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2693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1057" y="1690688"/>
            <a:ext cx="1108364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8" y="3897744"/>
            <a:ext cx="1709305" cy="17093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85818" y="49968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40" y="3897744"/>
            <a:ext cx="1709305" cy="17093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0468" y="49276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652" y="3897744"/>
            <a:ext cx="1709305" cy="170930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22892" y="4987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64" y="3897744"/>
            <a:ext cx="1709305" cy="17093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9104" y="4987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78" y="3897744"/>
            <a:ext cx="1709305" cy="17093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075318" y="49506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6680" y="49276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85902" y="2646919"/>
            <a:ext cx="645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this means that the probability of tag relies on the previous tags</a:t>
            </a:r>
          </a:p>
        </p:txBody>
      </p:sp>
    </p:spTree>
    <p:extLst>
      <p:ext uri="{BB962C8B-B14F-4D97-AF65-F5344CB8AC3E}">
        <p14:creationId xmlns:p14="http://schemas.microsoft.com/office/powerpoint/2010/main" val="170912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sequence of </a:t>
                </a:r>
                <a:r>
                  <a:rPr lang="en-US" i="1" dirty="0"/>
                  <a:t>n </a:t>
                </a:r>
                <a:r>
                  <a:rPr lang="en-US" dirty="0"/>
                  <a:t>words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sequence of </a:t>
                </a:r>
                <a:r>
                  <a:rPr lang="en-US" i="1" dirty="0"/>
                  <a:t>n </a:t>
                </a:r>
                <a:r>
                  <a:rPr lang="en-US" dirty="0"/>
                  <a:t>tags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=estimate of the correct tag 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6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she promised to back the bill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	PRP VBD TO VB DT NN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	PRP VBN TO VB DT NN</a:t>
                </a:r>
              </a:p>
              <a:p>
                <a:pPr marL="0" indent="0">
                  <a:buNone/>
                </a:pPr>
                <a:r>
                  <a:rPr lang="en-US" dirty="0"/>
                  <a:t>	PRP VBD TO JJ DT NN</a:t>
                </a:r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54" y="169413"/>
            <a:ext cx="5629419" cy="224589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1634834" y="4184071"/>
            <a:ext cx="184729" cy="199289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64329" y="230188"/>
                <a:ext cx="2834687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329" y="230188"/>
                <a:ext cx="2834687" cy="408894"/>
              </a:xfrm>
              <a:prstGeom prst="rect">
                <a:avLst/>
              </a:prstGeom>
              <a:blipFill rotWithShape="0">
                <a:blip r:embed="rId4"/>
                <a:stretch>
                  <a:fillRect t="-1044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816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she promised to back the bill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	PRP VBD TO VB DT NN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	PRP VBN TO VB DT NN</a:t>
                </a:r>
              </a:p>
              <a:p>
                <a:pPr marL="0" indent="0">
                  <a:buNone/>
                </a:pPr>
                <a:r>
                  <a:rPr lang="en-US" dirty="0"/>
                  <a:t>	PRP VBD TO JJ DT NN</a:t>
                </a:r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63" y="572655"/>
            <a:ext cx="5629419" cy="224589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1634834" y="4184071"/>
            <a:ext cx="184729" cy="199289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64329" y="230188"/>
                <a:ext cx="2922851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329" y="230188"/>
                <a:ext cx="2922851" cy="408894"/>
              </a:xfrm>
              <a:prstGeom prst="rect">
                <a:avLst/>
              </a:prstGeom>
              <a:blipFill rotWithShape="0">
                <a:blip r:embed="rId4"/>
                <a:stretch>
                  <a:fillRect t="-1044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20263" y="4488003"/>
            <a:ext cx="5305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the sequence with the largest probability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given “</a:t>
            </a:r>
            <a:r>
              <a:rPr lang="en-US" sz="2400" i="1" dirty="0">
                <a:solidFill>
                  <a:srgbClr val="C00000"/>
                </a:solidFill>
              </a:rPr>
              <a:t>she promised to back the bill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38836" y="572655"/>
            <a:ext cx="1911928" cy="375920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67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		         is tough to calculate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994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		         is tough to calculate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Exactly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probability of seeing </a:t>
            </a:r>
            <a:r>
              <a:rPr lang="en-US" i="1" dirty="0"/>
              <a:t>she promised to back the bill </a:t>
            </a:r>
          </a:p>
          <a:p>
            <a:pPr marL="0" indent="0" algn="ctr">
              <a:buNone/>
            </a:pPr>
            <a:r>
              <a:rPr lang="en-US" dirty="0"/>
              <a:t>in a corpus is small</a:t>
            </a:r>
          </a:p>
        </p:txBody>
      </p:sp>
    </p:spTree>
    <p:extLst>
      <p:ext uri="{BB962C8B-B14F-4D97-AF65-F5344CB8AC3E}">
        <p14:creationId xmlns:p14="http://schemas.microsoft.com/office/powerpoint/2010/main" val="32387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Bayes Rule allows us to break down any conditional probability </a:t>
                </a:r>
              </a:p>
              <a:p>
                <a:pPr marL="0" indent="0" algn="ctr">
                  <a:buNone/>
                </a:pPr>
                <a:r>
                  <a:rPr lang="en-US" dirty="0"/>
                  <a:t>into three components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7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use Bayes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To decompose our HMM: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35199" y="558720"/>
                <a:ext cx="2364365" cy="67903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199" y="558720"/>
                <a:ext cx="2364365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14479" y="212045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Rule: </a:t>
            </a:r>
          </a:p>
        </p:txBody>
      </p:sp>
    </p:spTree>
    <p:extLst>
      <p:ext uri="{BB962C8B-B14F-4D97-AF65-F5344CB8AC3E}">
        <p14:creationId xmlns:p14="http://schemas.microsoft.com/office/powerpoint/2010/main" val="14618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and WSD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(n) He wrote the date on the </a:t>
            </a:r>
            <a:r>
              <a:rPr lang="en-US" i="1" dirty="0"/>
              <a:t>back</a:t>
            </a:r>
            <a:r>
              <a:rPr lang="en-US" dirty="0"/>
              <a:t> of the photograph.</a:t>
            </a:r>
          </a:p>
          <a:p>
            <a:endParaRPr lang="en-US" dirty="0"/>
          </a:p>
          <a:p>
            <a:r>
              <a:rPr lang="en-US" dirty="0"/>
              <a:t>(v) </a:t>
            </a:r>
            <a:r>
              <a:rPr lang="en-US" i="1" dirty="0"/>
              <a:t>Back</a:t>
            </a:r>
            <a:r>
              <a:rPr lang="en-US" dirty="0"/>
              <a:t> the car into the driveway.</a:t>
            </a:r>
          </a:p>
        </p:txBody>
      </p:sp>
      <p:pic>
        <p:nvPicPr>
          <p:cNvPr id="1026" name="Picture 2" descr="http://www.nycarchivists.org/Resources/Pictures/UKHEC_balabas_photo_1933_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59" y="1058500"/>
            <a:ext cx="2652402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42.photobucket.com/albums/r88/BenTurnbull/BensMiniCooperS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19" y="3114926"/>
            <a:ext cx="3248121" cy="24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21" y="602275"/>
            <a:ext cx="4381500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054" y="5663964"/>
            <a:ext cx="20002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0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use Bayes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To decompose our HMM: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50181" y="2577379"/>
            <a:ext cx="1653309" cy="84007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64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use Bayes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To decompose our HMM: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38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use Bayes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To decompose our HMM: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54" y="124611"/>
                <a:ext cx="2364365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5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before we go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We can get rid of our denominator. Why?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567055" y="3731491"/>
            <a:ext cx="1524000" cy="60960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2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before we go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We can get rid of our denominator. Why?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does not change for each possible tag 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567055" y="3731491"/>
            <a:ext cx="1524000" cy="60960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8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simplify our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35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6488544" y="2678546"/>
            <a:ext cx="420255" cy="145472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8001000" y="2990272"/>
            <a:ext cx="420254" cy="8312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8291" y="3750974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1969" y="375097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78222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99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she promised to back the bill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	PRP VBD TO VB DT NN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	PRP VBN TO VB DT NN</a:t>
                </a:r>
              </a:p>
              <a:p>
                <a:pPr marL="0" indent="0">
                  <a:buNone/>
                </a:pPr>
                <a:r>
                  <a:rPr lang="en-US" dirty="0"/>
                  <a:t>	PRP VBD TO JJ DT NN</a:t>
                </a:r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99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73" y="92364"/>
            <a:ext cx="5230309" cy="2086668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10800000">
            <a:off x="1607122" y="4488863"/>
            <a:ext cx="249386" cy="16902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37478" y="3648620"/>
            <a:ext cx="559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probability of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“</a:t>
            </a:r>
            <a:r>
              <a:rPr lang="en-US" sz="2400" i="1" dirty="0">
                <a:solidFill>
                  <a:srgbClr val="C00000"/>
                </a:solidFill>
              </a:rPr>
              <a:t>she promised to back the bill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 given a tag sequence</a:t>
            </a:r>
          </a:p>
        </p:txBody>
      </p:sp>
      <p:sp>
        <p:nvSpPr>
          <p:cNvPr id="12" name="Oval 11"/>
          <p:cNvSpPr/>
          <p:nvPr/>
        </p:nvSpPr>
        <p:spPr>
          <a:xfrm>
            <a:off x="5865091" y="2382982"/>
            <a:ext cx="1699491" cy="803563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99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she promised to back the bill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	PRP VBD TO VB DT NN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=	PRP VBN TO VB DT NN</a:t>
                </a:r>
              </a:p>
              <a:p>
                <a:pPr marL="0" indent="0">
                  <a:buNone/>
                </a:pPr>
                <a:r>
                  <a:rPr lang="en-US" dirty="0"/>
                  <a:t>	PRP VBD TO JJ DT NN</a:t>
                </a:r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99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73" y="92364"/>
            <a:ext cx="5230309" cy="2086668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10800000">
            <a:off x="1607122" y="4488863"/>
            <a:ext cx="249386" cy="16902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37478" y="3648620"/>
            <a:ext cx="559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probability of the tag sequence</a:t>
            </a:r>
          </a:p>
        </p:txBody>
      </p:sp>
      <p:sp>
        <p:nvSpPr>
          <p:cNvPr id="12" name="Oval 11"/>
          <p:cNvSpPr/>
          <p:nvPr/>
        </p:nvSpPr>
        <p:spPr>
          <a:xfrm>
            <a:off x="7269018" y="2442556"/>
            <a:ext cx="1699491" cy="803563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3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Still difficult to calculate: 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broad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 class</a:t>
            </a:r>
          </a:p>
          <a:p>
            <a:r>
              <a:rPr lang="en-US" dirty="0"/>
              <a:t>Open class</a:t>
            </a:r>
          </a:p>
        </p:txBody>
      </p:sp>
    </p:spTree>
    <p:extLst>
      <p:ext uri="{BB962C8B-B14F-4D97-AF65-F5344CB8AC3E}">
        <p14:creationId xmlns:p14="http://schemas.microsoft.com/office/powerpoint/2010/main" val="480918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Still difficult to calculate: why?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probability of seeing </a:t>
                </a:r>
                <a:r>
                  <a:rPr lang="en-US" i="1" dirty="0"/>
                  <a:t>she promised to back the bill </a:t>
                </a:r>
              </a:p>
              <a:p>
                <a:pPr marL="0" indent="0" algn="ctr">
                  <a:buNone/>
                </a:pPr>
                <a:r>
                  <a:rPr lang="en-US" dirty="0"/>
                  <a:t>in a corpus is small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426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Still difficult to calculate: why?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probability of seeing </a:t>
                </a:r>
                <a:r>
                  <a:rPr lang="en-US" i="1" dirty="0"/>
                  <a:t>she promised to back the bill </a:t>
                </a:r>
              </a:p>
              <a:p>
                <a:pPr marL="0" indent="0" algn="ctr">
                  <a:buNone/>
                </a:pPr>
                <a:r>
                  <a:rPr lang="en-US" dirty="0"/>
                  <a:t>in a corpus is small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So what do we do?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2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  <a:p>
            <a:r>
              <a:rPr lang="en-US" dirty="0"/>
              <a:t>Assumption 2</a:t>
            </a:r>
          </a:p>
        </p:txBody>
      </p:sp>
    </p:spTree>
    <p:extLst>
      <p:ext uri="{BB962C8B-B14F-4D97-AF65-F5344CB8AC3E}">
        <p14:creationId xmlns:p14="http://schemas.microsoft.com/office/powerpoint/2010/main" val="405899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 word appearing depends only on its own POS tag </a:t>
            </a:r>
          </a:p>
          <a:p>
            <a:r>
              <a:rPr lang="en-US" dirty="0"/>
              <a:t>It is independent of the other words and tags around it</a:t>
            </a:r>
          </a:p>
        </p:txBody>
      </p:sp>
    </p:spTree>
    <p:extLst>
      <p:ext uri="{BB962C8B-B14F-4D97-AF65-F5344CB8AC3E}">
        <p14:creationId xmlns:p14="http://schemas.microsoft.com/office/powerpoint/2010/main" val="3132204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word appearing depends only on its own POS tag </a:t>
                </a:r>
              </a:p>
              <a:p>
                <a:r>
                  <a:rPr lang="en-US" dirty="0"/>
                  <a:t>It is independent of the other words and tags around it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12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word appearing depends only on its own POS tag </a:t>
                </a:r>
              </a:p>
              <a:p>
                <a:r>
                  <a:rPr lang="en-US" dirty="0"/>
                  <a:t>It is independent of the other words and tags around it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𝑝𝑟𝑜𝑚𝑖𝑠𝑒𝑑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𝑏𝑎𝑐𝑘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𝑏𝑖𝑙𝑙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𝑉𝐵𝐷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≈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𝑠h𝑒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𝑝𝑟𝑜𝑚𝑖𝑠𝑒𝑑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𝑇𝑂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𝑏𝑎𝑐𝑘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55" y="92364"/>
            <a:ext cx="4472927" cy="17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6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 plugged 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60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 plugged 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588001" y="1487489"/>
            <a:ext cx="2826328" cy="2742767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7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 tag appearing depends only on the previous tag</a:t>
            </a:r>
          </a:p>
        </p:txBody>
      </p:sp>
    </p:spTree>
    <p:extLst>
      <p:ext uri="{BB962C8B-B14F-4D97-AF65-F5344CB8AC3E}">
        <p14:creationId xmlns:p14="http://schemas.microsoft.com/office/powerpoint/2010/main" val="701513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our Markov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the conditional probability of the next word without looking too far in the past</a:t>
                </a:r>
              </a:p>
              <a:p>
                <a:endParaRPr lang="en-US" dirty="0"/>
              </a:p>
              <a:p>
                <a:pPr marL="1371600" lvl="3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membership (e.g. prepositions, articles)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7999" y="3293408"/>
            <a:ext cx="3695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We don’t introduce new function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words into the language.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555297"/>
            <a:ext cx="6480752" cy="36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8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tag appearing depends only on the previous tag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model is this?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094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a tag appearing depends only on the previous tag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model is this? Bigram model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2 plugged 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55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2891" cy="1325563"/>
          </a:xfrm>
        </p:spPr>
        <p:txBody>
          <a:bodyPr>
            <a:normAutofit/>
          </a:bodyPr>
          <a:lstStyle/>
          <a:p>
            <a:r>
              <a:rPr lang="en-US" dirty="0"/>
              <a:t>How do we calculate the individual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?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Remember from your relative frequency tables?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682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2891" cy="1325563"/>
          </a:xfrm>
        </p:spPr>
        <p:txBody>
          <a:bodyPr>
            <a:normAutofit/>
          </a:bodyPr>
          <a:lstStyle/>
          <a:p>
            <a:r>
              <a:rPr lang="en-US" dirty="0"/>
              <a:t>How do we calculate the individual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800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𝑝𝑟𝑜𝑚𝑖𝑠𝑒𝑑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𝑉𝐵𝐷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blipFill rotWithShape="0">
                <a:blip r:embed="rId3"/>
                <a:stretch>
                  <a:fillRect t="-223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24641"/>
              </p:ext>
            </p:extLst>
          </p:nvPr>
        </p:nvGraphicFramePr>
        <p:xfrm>
          <a:off x="2697018" y="2130020"/>
          <a:ext cx="4327550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37001"/>
              </p:ext>
            </p:extLst>
          </p:nvPr>
        </p:nvGraphicFramePr>
        <p:xfrm>
          <a:off x="2208450" y="5225986"/>
          <a:ext cx="5355662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owchart: Magnetic Disk 6"/>
          <p:cNvSpPr/>
          <p:nvPr/>
        </p:nvSpPr>
        <p:spPr>
          <a:xfrm>
            <a:off x="230909" y="2752437"/>
            <a:ext cx="1810327" cy="1782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2535832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3963" y="1881043"/>
                <a:ext cx="4294910" cy="4351338"/>
              </a:xfr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𝑝𝑟𝑜𝑚𝑖𝑠𝑒𝑑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𝑝𝑟𝑜𝑚𝑖𝑠𝑒𝑑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𝑉𝐵𝐷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𝑉𝐵𝐷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2417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3963" y="1881043"/>
                <a:ext cx="4294910" cy="4351338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24641"/>
              </p:ext>
            </p:extLst>
          </p:nvPr>
        </p:nvGraphicFramePr>
        <p:xfrm>
          <a:off x="2697018" y="2130020"/>
          <a:ext cx="4327550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33223"/>
              </p:ext>
            </p:extLst>
          </p:nvPr>
        </p:nvGraphicFramePr>
        <p:xfrm>
          <a:off x="2208450" y="5225986"/>
          <a:ext cx="5355662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owchart: Magnetic Disk 6"/>
          <p:cNvSpPr/>
          <p:nvPr/>
        </p:nvSpPr>
        <p:spPr>
          <a:xfrm>
            <a:off x="230909" y="2752437"/>
            <a:ext cx="1810327" cy="1782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884440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2891" cy="1325563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270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𝑉𝐵𝐷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blipFill rotWithShape="0">
                <a:blip r:embed="rId3"/>
                <a:stretch>
                  <a:fillRect t="-223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22734"/>
              </p:ext>
            </p:extLst>
          </p:nvPr>
        </p:nvGraphicFramePr>
        <p:xfrm>
          <a:off x="2225963" y="2194675"/>
          <a:ext cx="4327552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5017"/>
              </p:ext>
            </p:extLst>
          </p:nvPr>
        </p:nvGraphicFramePr>
        <p:xfrm>
          <a:off x="1303286" y="5170568"/>
          <a:ext cx="5355662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owchart: Magnetic Disk 6"/>
          <p:cNvSpPr/>
          <p:nvPr/>
        </p:nvSpPr>
        <p:spPr>
          <a:xfrm>
            <a:off x="230909" y="2752437"/>
            <a:ext cx="1810327" cy="1782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033575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𝑉𝐵𝐷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2533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3963" y="1881043"/>
                <a:ext cx="3925455" cy="4351338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3618"/>
              </p:ext>
            </p:extLst>
          </p:nvPr>
        </p:nvGraphicFramePr>
        <p:xfrm>
          <a:off x="2225963" y="2194675"/>
          <a:ext cx="4327552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5017"/>
              </p:ext>
            </p:extLst>
          </p:nvPr>
        </p:nvGraphicFramePr>
        <p:xfrm>
          <a:off x="1303286" y="5170568"/>
          <a:ext cx="5355662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owchart: Magnetic Disk 6"/>
          <p:cNvSpPr/>
          <p:nvPr/>
        </p:nvSpPr>
        <p:spPr>
          <a:xfrm>
            <a:off x="230909" y="2752437"/>
            <a:ext cx="1810327" cy="1782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6980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adding (e.g. nouns, verbs)</a:t>
            </a:r>
          </a:p>
        </p:txBody>
      </p:sp>
      <p:pic>
        <p:nvPicPr>
          <p:cNvPr id="3074" name="Picture 2" descr="http://primoclipart.com/files/preview/big/686/Fax%2520Machine%2520Cartoon%2520Clip%2520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70" y="2477310"/>
            <a:ext cx="3212895" cy="3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3455" y="4066527"/>
            <a:ext cx="56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 fax: a duplicator that transmits the copy by wire or radio</a:t>
            </a:r>
          </a:p>
        </p:txBody>
      </p:sp>
      <p:sp>
        <p:nvSpPr>
          <p:cNvPr id="6" name="Freeform 5"/>
          <p:cNvSpPr/>
          <p:nvPr/>
        </p:nvSpPr>
        <p:spPr>
          <a:xfrm>
            <a:off x="7251092" y="4581692"/>
            <a:ext cx="621570" cy="969818"/>
          </a:xfrm>
          <a:custGeom>
            <a:avLst/>
            <a:gdLst>
              <a:gd name="connsiteX0" fmla="*/ 0 w 621570"/>
              <a:gd name="connsiteY0" fmla="*/ 0 h 969818"/>
              <a:gd name="connsiteX1" fmla="*/ 618836 w 621570"/>
              <a:gd name="connsiteY1" fmla="*/ 138546 h 969818"/>
              <a:gd name="connsiteX2" fmla="*/ 240145 w 621570"/>
              <a:gd name="connsiteY2" fmla="*/ 535709 h 969818"/>
              <a:gd name="connsiteX3" fmla="*/ 581890 w 621570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570" h="969818">
                <a:moveTo>
                  <a:pt x="0" y="0"/>
                </a:moveTo>
                <a:cubicBezTo>
                  <a:pt x="289406" y="24630"/>
                  <a:pt x="578812" y="49261"/>
                  <a:pt x="618836" y="138546"/>
                </a:cubicBezTo>
                <a:cubicBezTo>
                  <a:pt x="658860" y="227831"/>
                  <a:pt x="246303" y="397164"/>
                  <a:pt x="240145" y="535709"/>
                </a:cubicBezTo>
                <a:cubicBezTo>
                  <a:pt x="233987" y="674254"/>
                  <a:pt x="495684" y="871297"/>
                  <a:pt x="581890" y="969818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9496" y="5686447"/>
            <a:ext cx="393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v. fax: send something via a fax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0308" y="4761366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675" y="106071"/>
            <a:ext cx="4171127" cy="33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1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816906" y="870333"/>
            <a:ext cx="11017" cy="212625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0812" y="1471795"/>
            <a:ext cx="75489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  We went from here to here in a number of steps</a:t>
            </a:r>
          </a:p>
          <a:p>
            <a:r>
              <a:rPr lang="en-US" sz="2800" dirty="0"/>
              <a:t>    		         So lets recap…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3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0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30738413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</p:spTree>
    <p:extLst>
      <p:ext uri="{BB962C8B-B14F-4D97-AF65-F5344CB8AC3E}">
        <p14:creationId xmlns:p14="http://schemas.microsoft.com/office/powerpoint/2010/main" val="18639093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</p:spTree>
    <p:extLst>
      <p:ext uri="{BB962C8B-B14F-4D97-AF65-F5344CB8AC3E}">
        <p14:creationId xmlns:p14="http://schemas.microsoft.com/office/powerpoint/2010/main" val="39086130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38750" y="4739340"/>
            <a:ext cx="203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2: </a:t>
            </a:r>
          </a:p>
          <a:p>
            <a:pPr algn="ctr"/>
            <a:r>
              <a:rPr lang="en-US" dirty="0"/>
              <a:t>Markov assumption</a:t>
            </a:r>
          </a:p>
          <a:p>
            <a:pPr algn="ctr"/>
            <a:r>
              <a:rPr lang="en-US" dirty="0"/>
              <a:t>Bigram Model</a:t>
            </a:r>
          </a:p>
        </p:txBody>
      </p:sp>
    </p:spTree>
    <p:extLst>
      <p:ext uri="{BB962C8B-B14F-4D97-AF65-F5344CB8AC3E}">
        <p14:creationId xmlns:p14="http://schemas.microsoft.com/office/powerpoint/2010/main" val="2240738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599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78786" y="2302526"/>
            <a:ext cx="388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our equation</a:t>
            </a:r>
          </a:p>
        </p:txBody>
      </p:sp>
    </p:spTree>
    <p:extLst>
      <p:ext uri="{BB962C8B-B14F-4D97-AF65-F5344CB8AC3E}">
        <p14:creationId xmlns:p14="http://schemas.microsoft.com/office/powerpoint/2010/main" val="1842814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599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78786" y="2302526"/>
            <a:ext cx="55695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which we know is just a for loop</a:t>
            </a:r>
          </a:p>
          <a:p>
            <a:pPr algn="ctr"/>
            <a:r>
              <a:rPr lang="en-US" sz="3200" dirty="0"/>
              <a:t>over each possible tag sequence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And we are returning the tag </a:t>
            </a:r>
          </a:p>
          <a:p>
            <a:pPr algn="ctr"/>
            <a:r>
              <a:rPr lang="en-US" sz="3200" dirty="0"/>
              <a:t>Sequence with the greatest </a:t>
            </a:r>
          </a:p>
          <a:p>
            <a:pPr algn="ctr"/>
            <a:r>
              <a:rPr lang="en-US" sz="32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607673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03453" y="188856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03453" y="188856"/>
                <a:ext cx="10515600" cy="1325563"/>
              </a:xfrm>
              <a:blipFill rotWithShape="0">
                <a:blip r:embed="rId2"/>
                <a:stretch>
                  <a:fillRect t="-10599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480" y="1839819"/>
            <a:ext cx="11077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 $max = 0; my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(sort keys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my @tags = split/\s+/,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my $t = 1;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my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(0..$#tags)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$t *=	&amp;getProb1($word[$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],$tags[$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	&amp;getProb2($tag[$i-1], $tags[$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if($t &gt; $max){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$max = $t;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967623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599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98256"/>
              </p:ext>
            </p:extLst>
          </p:nvPr>
        </p:nvGraphicFramePr>
        <p:xfrm>
          <a:off x="2225963" y="2194675"/>
          <a:ext cx="4327552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9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88662"/>
              </p:ext>
            </p:extLst>
          </p:nvPr>
        </p:nvGraphicFramePr>
        <p:xfrm>
          <a:off x="3793098" y="5236669"/>
          <a:ext cx="5355662" cy="5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r>
                        <a:rPr lang="en-US" sz="90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3108"/>
              </p:ext>
            </p:extLst>
          </p:nvPr>
        </p:nvGraphicFramePr>
        <p:xfrm>
          <a:off x="6883428" y="2152054"/>
          <a:ext cx="4327550" cy="28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VBN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960124" y="365125"/>
            <a:ext cx="4638102" cy="1266940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7" y="-232211"/>
            <a:ext cx="10515600" cy="1325563"/>
          </a:xfrm>
        </p:spPr>
        <p:txBody>
          <a:bodyPr/>
          <a:lstStyle/>
          <a:p>
            <a:r>
              <a:rPr lang="en-US" dirty="0"/>
              <a:t>Nouns: person, place or 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916" y="2276953"/>
            <a:ext cx="178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Proper Noun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1718" y="361527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Mass Noun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7756" y="2276952"/>
            <a:ext cx="207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Noun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1859" y="3444651"/>
            <a:ext cx="168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 Noun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1718" y="72162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Noun</a:t>
            </a:r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 flipH="1">
            <a:off x="1445084" y="1183289"/>
            <a:ext cx="2471209" cy="109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3916293" y="1183289"/>
            <a:ext cx="2780370" cy="109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 flipH="1">
            <a:off x="4276167" y="2738617"/>
            <a:ext cx="2420496" cy="87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6696663" y="2738617"/>
            <a:ext cx="3428696" cy="70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8200" y="3753772"/>
            <a:ext cx="1954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allow grammatical </a:t>
            </a:r>
          </a:p>
          <a:p>
            <a:pPr algn="ctr"/>
            <a:r>
              <a:rPr lang="en-US" dirty="0"/>
              <a:t>enumeration</a:t>
            </a:r>
          </a:p>
        </p:txBody>
      </p:sp>
      <p:pic>
        <p:nvPicPr>
          <p:cNvPr id="4102" name="Picture 6" descr="http://www.raisinggoatsguide.com/images/home-go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28" y="4426414"/>
            <a:ext cx="3006765" cy="17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24228" y="6215924"/>
            <a:ext cx="3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goat, two goats, three goats, four</a:t>
            </a:r>
          </a:p>
        </p:txBody>
      </p:sp>
      <p:pic>
        <p:nvPicPr>
          <p:cNvPr id="46" name="Picture 4" descr="http://images.forbes.com/media/lists/companies/ibm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3" y="2646785"/>
            <a:ext cx="1441739" cy="144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628871" y="3906316"/>
            <a:ext cx="1400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homogenous</a:t>
            </a:r>
          </a:p>
          <a:p>
            <a:pPr algn="ctr"/>
            <a:r>
              <a:rPr lang="en-US" dirty="0"/>
              <a:t>group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80688" y="6240647"/>
            <a:ext cx="319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talk about </a:t>
            </a:r>
            <a:r>
              <a:rPr lang="en-US" i="1" dirty="0"/>
              <a:t>three snows</a:t>
            </a:r>
          </a:p>
        </p:txBody>
      </p:sp>
      <p:pic>
        <p:nvPicPr>
          <p:cNvPr id="4106" name="Picture 10" descr="http://people.ucsc.edu/~blrobles/sn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25" y="4541945"/>
            <a:ext cx="2461490" cy="16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552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POS Tagger (tagger.pl)</a:t>
            </a:r>
          </a:p>
          <a:p>
            <a:pPr lvl="1"/>
            <a:r>
              <a:rPr lang="en-US" dirty="0"/>
              <a:t>Maximizes P(</a:t>
            </a:r>
            <a:r>
              <a:rPr lang="en-US" dirty="0" err="1"/>
              <a:t>tag|word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Scoring program (scorer.pl)</a:t>
            </a:r>
          </a:p>
          <a:p>
            <a:pPr lvl="1"/>
            <a:r>
              <a:rPr lang="en-US" dirty="0"/>
              <a:t>Calculates the overall accuracy of the tagger</a:t>
            </a:r>
          </a:p>
          <a:p>
            <a:pPr lvl="1"/>
            <a:r>
              <a:rPr lang="en-US" dirty="0"/>
              <a:t>Calculates the confusion matrix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PA3.zip</a:t>
            </a:r>
          </a:p>
          <a:p>
            <a:pPr lvl="1"/>
            <a:r>
              <a:rPr lang="en-US" dirty="0"/>
              <a:t>pos-train.txt</a:t>
            </a:r>
          </a:p>
          <a:p>
            <a:pPr lvl="1"/>
            <a:r>
              <a:rPr lang="en-US" dirty="0"/>
              <a:t>pos-test.txt</a:t>
            </a:r>
          </a:p>
          <a:p>
            <a:pPr lvl="1"/>
            <a:r>
              <a:rPr lang="en-US" dirty="0"/>
              <a:t>pos-test-key.txt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83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PA3.zip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9784" y="2097336"/>
            <a:ext cx="5080000" cy="222724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pos-test.txt</a:t>
            </a:r>
          </a:p>
          <a:p>
            <a:pPr marL="457200" lvl="1" indent="0">
              <a:buNone/>
            </a:pPr>
            <a:r>
              <a:rPr lang="en-US" dirty="0"/>
              <a:t>No , </a:t>
            </a:r>
          </a:p>
          <a:p>
            <a:pPr marL="457200" lvl="1" indent="0">
              <a:buNone/>
            </a:pPr>
            <a:r>
              <a:rPr lang="en-US" dirty="0"/>
              <a:t>[ it ]</a:t>
            </a:r>
          </a:p>
          <a:p>
            <a:pPr marL="457200" lvl="1" indent="0">
              <a:buNone/>
            </a:pPr>
            <a:r>
              <a:rPr lang="en-US" dirty="0"/>
              <a:t>[ was </a:t>
            </a:r>
            <a:r>
              <a:rPr lang="en-US" dirty="0" err="1"/>
              <a:t>n't</a:t>
            </a:r>
            <a:r>
              <a:rPr lang="en-US" dirty="0"/>
              <a:t> Black Monday ]</a:t>
            </a:r>
          </a:p>
          <a:p>
            <a:pPr marL="457200" lvl="1" indent="0">
              <a:buNone/>
            </a:pP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0805" y="4669316"/>
            <a:ext cx="6125378" cy="200690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pos-test-key.txt</a:t>
            </a:r>
          </a:p>
          <a:p>
            <a:pPr marL="457200" lvl="1" indent="0">
              <a:buNone/>
            </a:pPr>
            <a:r>
              <a:rPr lang="en-US" dirty="0"/>
              <a:t>No/RB ,/, </a:t>
            </a:r>
          </a:p>
          <a:p>
            <a:pPr marL="457200" lvl="1" indent="0">
              <a:buNone/>
            </a:pPr>
            <a:r>
              <a:rPr lang="en-US" dirty="0"/>
              <a:t>[ it/PRP ]</a:t>
            </a:r>
          </a:p>
          <a:p>
            <a:pPr marL="457200" lvl="1" indent="0">
              <a:buNone/>
            </a:pPr>
            <a:r>
              <a:rPr lang="en-US" dirty="0"/>
              <a:t>[ was/VBD </a:t>
            </a:r>
            <a:r>
              <a:rPr lang="en-US" dirty="0" err="1"/>
              <a:t>n't</a:t>
            </a:r>
            <a:r>
              <a:rPr lang="en-US" dirty="0"/>
              <a:t>/RB Black/NNP Monday/NNP ]</a:t>
            </a:r>
          </a:p>
          <a:p>
            <a:pPr marL="457200" lvl="1" indent="0">
              <a:buNone/>
            </a:pPr>
            <a:r>
              <a:rPr lang="en-US" dirty="0"/>
              <a:t>./. 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7624" y="2097336"/>
            <a:ext cx="5080000" cy="4114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pos-train.txt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[ 61/CD years/NNS 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old/JJ ,/, will/MD join/VB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[ the/DT board/NN 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as/IN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[ a/DT nonexecutive/JJ director/NN Nov./NNP 29/CD 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./.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742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399" y="1981200"/>
            <a:ext cx="10686361" cy="4114800"/>
          </a:xfrm>
        </p:spPr>
        <p:txBody>
          <a:bodyPr/>
          <a:lstStyle/>
          <a:p>
            <a:r>
              <a:rPr lang="en-US" dirty="0"/>
              <a:t>To run the tagger:</a:t>
            </a:r>
          </a:p>
          <a:p>
            <a:pPr marL="457200" lvl="1" indent="0">
              <a:buNone/>
            </a:pPr>
            <a:r>
              <a:rPr lang="en-US" dirty="0" err="1"/>
              <a:t>perl</a:t>
            </a:r>
            <a:r>
              <a:rPr lang="en-US" dirty="0"/>
              <a:t> tagger.pl pos-train.txt pos-test.txt &gt; pos-test-with-tags.txt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run the scorer: </a:t>
            </a:r>
          </a:p>
          <a:p>
            <a:pPr lvl="1"/>
            <a:r>
              <a:rPr lang="en-US" dirty="0"/>
              <a:t>Perl scorer.pl pos-test-with-tags.txt pos-test-key.txt &gt; pos-tagging-report.txt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78"/>
            <a:ext cx="10515600" cy="1325563"/>
          </a:xfrm>
        </p:spPr>
        <p:txBody>
          <a:bodyPr/>
          <a:lstStyle/>
          <a:p>
            <a:r>
              <a:rPr lang="en-US" dirty="0"/>
              <a:t>Verbs: actions or processes</a:t>
            </a:r>
          </a:p>
        </p:txBody>
      </p:sp>
      <p:pic>
        <p:nvPicPr>
          <p:cNvPr id="5124" name="Picture 4" descr="http://www.picgifs.com/clip-art/activities/eating/clip-art-eating-531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11" y="1197176"/>
            <a:ext cx="2190461" cy="25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ncronline.org/sites/default/files/styles/article_slideshow/public/stories/images/TownHall.jpg?itok=y-kK6Ob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40" y="4571279"/>
            <a:ext cx="2779283" cy="17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-media-cache-ak0.pinimg.com/736x/ea/0a/95/ea0a9515128dcc353bc88737f0acc7b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3" y="1197176"/>
            <a:ext cx="2980440" cy="437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4619" y="5705403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draw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804586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4486" y="6331849"/>
            <a:ext cx="110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debate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912" y="1608002"/>
            <a:ext cx="4600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14420</TotalTime>
  <Words>2926</Words>
  <Application>Microsoft Office PowerPoint</Application>
  <PresentationFormat>Widescreen</PresentationFormat>
  <Paragraphs>1216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Courier New</vt:lpstr>
      <vt:lpstr>Times</vt:lpstr>
      <vt:lpstr>Office Theme</vt:lpstr>
      <vt:lpstr>Lecture 7  POS Tagging</vt:lpstr>
      <vt:lpstr>Basic Parts of speech (POS) from school </vt:lpstr>
      <vt:lpstr>Extended over time</vt:lpstr>
      <vt:lpstr>POS and WSD</vt:lpstr>
      <vt:lpstr>2 broad categories</vt:lpstr>
      <vt:lpstr>Close Class</vt:lpstr>
      <vt:lpstr>Open Class</vt:lpstr>
      <vt:lpstr>Nouns: person, place or thing</vt:lpstr>
      <vt:lpstr>Verbs: actions or processes</vt:lpstr>
      <vt:lpstr>Adjectives: describe properties or qualities</vt:lpstr>
      <vt:lpstr>Adverbs: bit of a hodgepodge</vt:lpstr>
      <vt:lpstr>POS Tagging</vt:lpstr>
      <vt:lpstr>Choosing a Tag set</vt:lpstr>
      <vt:lpstr>PowerPoint Presentation</vt:lpstr>
      <vt:lpstr>Using the Penn Tree Bank</vt:lpstr>
      <vt:lpstr>Tagging can be hard for humans and machines</vt:lpstr>
      <vt:lpstr>Tag Ambiguity</vt:lpstr>
      <vt:lpstr>Tagging whole sentences is hard</vt:lpstr>
      <vt:lpstr>Scale of the Ambiguity Problem</vt:lpstr>
      <vt:lpstr>How do we disambiguate? </vt:lpstr>
      <vt:lpstr>Two classes of tagging algorithms</vt:lpstr>
      <vt:lpstr>Rule-based POS tagging</vt:lpstr>
      <vt:lpstr>POS Dictionary</vt:lpstr>
      <vt:lpstr>POS Rules</vt:lpstr>
      <vt:lpstr>PowerPoint Presentation</vt:lpstr>
      <vt:lpstr>PowerPoint Presentation</vt:lpstr>
      <vt:lpstr>PowerPoint Presentation</vt:lpstr>
      <vt:lpstr>Modern rule sets</vt:lpstr>
      <vt:lpstr>Stochastic POS Tagger</vt:lpstr>
      <vt:lpstr>Treat POS tagging as a Classification Task</vt:lpstr>
      <vt:lpstr>Modification: Sequence Classification Task</vt:lpstr>
      <vt:lpstr>Modification: Sequence Classification Task</vt:lpstr>
      <vt:lpstr>HMM</vt:lpstr>
      <vt:lpstr>Example</vt:lpstr>
      <vt:lpstr>Example</vt:lpstr>
      <vt:lpstr>t ̂_1^n= 〖argmax〗_(t_1^n )  P(t_1^n |w_1^n)            is tough to calculate </vt:lpstr>
      <vt:lpstr>t ̂_1^n= 〖argmax〗_(t_1^n )  P(t_1^n |w_1^n)            is tough to calculate </vt:lpstr>
      <vt:lpstr>Enter Bayes Rule</vt:lpstr>
      <vt:lpstr>So we can use Bayes Rule </vt:lpstr>
      <vt:lpstr>So we can use Bayes Rule </vt:lpstr>
      <vt:lpstr>So we can use Bayes Rule </vt:lpstr>
      <vt:lpstr>So we can use Bayes Rule </vt:lpstr>
      <vt:lpstr>Now before we go on</vt:lpstr>
      <vt:lpstr>Now before we go on</vt:lpstr>
      <vt:lpstr>So we can simplify our equation</vt:lpstr>
      <vt:lpstr>Notation</vt:lpstr>
      <vt:lpstr>A recap</vt:lpstr>
      <vt:lpstr>A recap</vt:lpstr>
      <vt:lpstr>Let’s look at our likelihood</vt:lpstr>
      <vt:lpstr>Let’s look at our likelihood</vt:lpstr>
      <vt:lpstr>Let’s look at our likelihood</vt:lpstr>
      <vt:lpstr>Two Assumptions</vt:lpstr>
      <vt:lpstr>Assumption 1</vt:lpstr>
      <vt:lpstr>Assumption 1</vt:lpstr>
      <vt:lpstr>Assumption 1</vt:lpstr>
      <vt:lpstr>Assumption 1 plugged in </vt:lpstr>
      <vt:lpstr>Assumption 1 plugged in </vt:lpstr>
      <vt:lpstr>Assumption 2</vt:lpstr>
      <vt:lpstr>Remember our Markov assumption</vt:lpstr>
      <vt:lpstr>Assumption 2</vt:lpstr>
      <vt:lpstr>Assumption 2</vt:lpstr>
      <vt:lpstr>Assumption 2 plugged in </vt:lpstr>
      <vt:lpstr>How do we calculate the individual probabilities</vt:lpstr>
      <vt:lpstr>How do we calculate the individual probabilities</vt:lpstr>
      <vt:lpstr>P(w_i│t_i )=  (frequency(t_i,w_i))/(frequency(t_i))</vt:lpstr>
      <vt:lpstr>P(w_i│t_i )=  (frequency(t_i,w_i))/(frequency(t_i))</vt:lpstr>
      <vt:lpstr>Recap</vt:lpstr>
      <vt:lpstr>P(t_i│t_(i-1) )=  (frequency(t_(i-1),t_i))/(frequency(t_(i-1)))</vt:lpstr>
      <vt:lpstr>P(t_i│t_(i-1) )=  (frequency(t_(i-1),t_i))/(frequency(t_(i-1)))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 ̂_1^n 〖≈argmax〗_(t_1^n ) ∏_(i=1)^n▒〖P(w_i |t_i)〗∗P(t_i |t_(i-1)) </vt:lpstr>
      <vt:lpstr>t ̂_1^n 〖≈argmax〗_(t_1^n ) ∏_(i=1)^n▒〖P(w_i |t_i)〗∗P(t_i |t_(i-1)) </vt:lpstr>
      <vt:lpstr>t ̂_1^n 〖≈argmax〗_(t_1^n ) ∏_(i=1)^n▒〖P(w_i |t_i)〗∗P(t_i |t_(i-1)) </vt:lpstr>
      <vt:lpstr>t ̂_1^n 〖≈argmax〗_(t_1^n ) ∏_(i=1)^n▒〖P(w_i |t_i)〗∗P(t_i |t_(i-1)) </vt:lpstr>
      <vt:lpstr>Programming Assignment #3</vt:lpstr>
      <vt:lpstr>PA3.zip</vt:lpstr>
      <vt:lpstr>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POS Tagging</dc:title>
  <dc:creator>Bridget A Thomson-McInnes</dc:creator>
  <cp:lastModifiedBy>Bridget A Thomson-McInnes</cp:lastModifiedBy>
  <cp:revision>49</cp:revision>
  <dcterms:created xsi:type="dcterms:W3CDTF">2015-02-09T21:49:18Z</dcterms:created>
  <dcterms:modified xsi:type="dcterms:W3CDTF">2018-02-21T13:38:37Z</dcterms:modified>
</cp:coreProperties>
</file>