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325" r:id="rId3"/>
    <p:sldId id="326" r:id="rId4"/>
    <p:sldId id="327" r:id="rId5"/>
    <p:sldId id="328" r:id="rId6"/>
    <p:sldId id="257" r:id="rId7"/>
    <p:sldId id="259" r:id="rId8"/>
    <p:sldId id="278" r:id="rId9"/>
    <p:sldId id="261" r:id="rId10"/>
    <p:sldId id="262" r:id="rId11"/>
    <p:sldId id="263" r:id="rId12"/>
    <p:sldId id="279" r:id="rId13"/>
    <p:sldId id="264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265" r:id="rId60"/>
    <p:sldId id="266" r:id="rId61"/>
    <p:sldId id="267" r:id="rId62"/>
    <p:sldId id="268" r:id="rId63"/>
    <p:sldId id="269" r:id="rId64"/>
    <p:sldId id="270" r:id="rId65"/>
    <p:sldId id="271" r:id="rId66"/>
    <p:sldId id="272" r:id="rId67"/>
    <p:sldId id="273" r:id="rId68"/>
    <p:sldId id="274" r:id="rId69"/>
    <p:sldId id="275" r:id="rId70"/>
    <p:sldId id="329" r:id="rId71"/>
    <p:sldId id="330" r:id="rId72"/>
    <p:sldId id="277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5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81721-3779-4F42-B1BB-98909160375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9387D-7C54-44B1-B995-2343C9A0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2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21CE9-92D0-4D87-8F66-BDA5CDD5290D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95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21CE9-92D0-4D87-8F66-BDA5CDD5290D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4441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21CE9-92D0-4D87-8F66-BDA5CDD5290D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303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296C-A5D7-48C1-B80E-732042DF962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E023-85DE-4232-BC2F-0755EC9C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4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296C-A5D7-48C1-B80E-732042DF962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E023-85DE-4232-BC2F-0755EC9C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4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296C-A5D7-48C1-B80E-732042DF962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E023-85DE-4232-BC2F-0755EC9C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43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EF1B9571-643D-417D-9A65-87235F1BC3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71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296C-A5D7-48C1-B80E-732042DF962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E023-85DE-4232-BC2F-0755EC9C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0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296C-A5D7-48C1-B80E-732042DF962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E023-85DE-4232-BC2F-0755EC9C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6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296C-A5D7-48C1-B80E-732042DF962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E023-85DE-4232-BC2F-0755EC9C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7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296C-A5D7-48C1-B80E-732042DF962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E023-85DE-4232-BC2F-0755EC9C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6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296C-A5D7-48C1-B80E-732042DF962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E023-85DE-4232-BC2F-0755EC9C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5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296C-A5D7-48C1-B80E-732042DF962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E023-85DE-4232-BC2F-0755EC9C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7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296C-A5D7-48C1-B80E-732042DF962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E023-85DE-4232-BC2F-0755EC9C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8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296C-A5D7-48C1-B80E-732042DF962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E023-85DE-4232-BC2F-0755EC9C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9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8296C-A5D7-48C1-B80E-732042DF962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0E023-85DE-4232-BC2F-0755EC9C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6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 tagging continued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21 February 2018</a:t>
            </a:r>
          </a:p>
        </p:txBody>
      </p:sp>
    </p:spTree>
    <p:extLst>
      <p:ext uri="{BB962C8B-B14F-4D97-AF65-F5344CB8AC3E}">
        <p14:creationId xmlns:p14="http://schemas.microsoft.com/office/powerpoint/2010/main" val="940567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  <a:blipFill rotWithShape="0">
                <a:blip r:embed="rId2"/>
                <a:stretch>
                  <a:fillRect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8196056" y="448798"/>
            <a:ext cx="1489487" cy="1126836"/>
          </a:xfrm>
          <a:custGeom>
            <a:avLst/>
            <a:gdLst>
              <a:gd name="connsiteX0" fmla="*/ 0 w 1489487"/>
              <a:gd name="connsiteY0" fmla="*/ 0 h 1126836"/>
              <a:gd name="connsiteX1" fmla="*/ 1468582 w 1489487"/>
              <a:gd name="connsiteY1" fmla="*/ 332509 h 1126836"/>
              <a:gd name="connsiteX2" fmla="*/ 729673 w 1489487"/>
              <a:gd name="connsiteY2" fmla="*/ 1126836 h 112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9487" h="1126836">
                <a:moveTo>
                  <a:pt x="0" y="0"/>
                </a:moveTo>
                <a:cubicBezTo>
                  <a:pt x="673485" y="72351"/>
                  <a:pt x="1346970" y="144703"/>
                  <a:pt x="1468582" y="332509"/>
                </a:cubicBezTo>
                <a:cubicBezTo>
                  <a:pt x="1590194" y="520315"/>
                  <a:pt x="1159933" y="823575"/>
                  <a:pt x="729673" y="1126836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53894" y="642884"/>
            <a:ext cx="119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Bayes Rule</a:t>
            </a:r>
          </a:p>
        </p:txBody>
      </p:sp>
      <p:sp>
        <p:nvSpPr>
          <p:cNvPr id="6" name="Freeform 5"/>
          <p:cNvSpPr/>
          <p:nvPr/>
        </p:nvSpPr>
        <p:spPr>
          <a:xfrm>
            <a:off x="8729228" y="1704942"/>
            <a:ext cx="813094" cy="1191491"/>
          </a:xfrm>
          <a:custGeom>
            <a:avLst/>
            <a:gdLst>
              <a:gd name="connsiteX0" fmla="*/ 73891 w 813094"/>
              <a:gd name="connsiteY0" fmla="*/ 0 h 1191491"/>
              <a:gd name="connsiteX1" fmla="*/ 812800 w 813094"/>
              <a:gd name="connsiteY1" fmla="*/ 711200 h 1191491"/>
              <a:gd name="connsiteX2" fmla="*/ 0 w 813094"/>
              <a:gd name="connsiteY2" fmla="*/ 1191491 h 119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3094" h="1191491">
                <a:moveTo>
                  <a:pt x="73891" y="0"/>
                </a:moveTo>
                <a:cubicBezTo>
                  <a:pt x="449503" y="256309"/>
                  <a:pt x="825115" y="512618"/>
                  <a:pt x="812800" y="711200"/>
                </a:cubicBezTo>
                <a:cubicBezTo>
                  <a:pt x="800485" y="909782"/>
                  <a:pt x="141624" y="1114521"/>
                  <a:pt x="0" y="1191491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11288" y="1771044"/>
            <a:ext cx="2405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Removed </a:t>
            </a:r>
            <a:r>
              <a:rPr lang="en-US" dirty="0" err="1"/>
              <a:t>denominaVBr</a:t>
            </a:r>
            <a:endParaRPr lang="en-US" dirty="0"/>
          </a:p>
          <a:p>
            <a:pPr algn="ctr"/>
            <a:r>
              <a:rPr lang="en-US" dirty="0"/>
              <a:t>because same over all</a:t>
            </a:r>
          </a:p>
          <a:p>
            <a:pPr algn="ctr"/>
            <a:r>
              <a:rPr lang="en-US" dirty="0"/>
              <a:t>calculations – doesn’t </a:t>
            </a:r>
          </a:p>
          <a:p>
            <a:pPr algn="ctr"/>
            <a:r>
              <a:rPr lang="en-US" dirty="0"/>
              <a:t>change the outcome</a:t>
            </a:r>
          </a:p>
        </p:txBody>
      </p:sp>
      <p:sp>
        <p:nvSpPr>
          <p:cNvPr id="12" name="Freeform 11"/>
          <p:cNvSpPr/>
          <p:nvPr/>
        </p:nvSpPr>
        <p:spPr>
          <a:xfrm>
            <a:off x="8813494" y="2996588"/>
            <a:ext cx="738412" cy="1101687"/>
          </a:xfrm>
          <a:custGeom>
            <a:avLst/>
            <a:gdLst>
              <a:gd name="connsiteX0" fmla="*/ 0 w 738412"/>
              <a:gd name="connsiteY0" fmla="*/ 0 h 1101687"/>
              <a:gd name="connsiteX1" fmla="*/ 738130 w 738412"/>
              <a:gd name="connsiteY1" fmla="*/ 550843 h 1101687"/>
              <a:gd name="connsiteX2" fmla="*/ 88135 w 738412"/>
              <a:gd name="connsiteY2" fmla="*/ 1101687 h 110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412" h="1101687">
                <a:moveTo>
                  <a:pt x="0" y="0"/>
                </a:moveTo>
                <a:cubicBezTo>
                  <a:pt x="361720" y="183614"/>
                  <a:pt x="723441" y="367229"/>
                  <a:pt x="738130" y="550843"/>
                </a:cubicBezTo>
                <a:cubicBezTo>
                  <a:pt x="752819" y="734458"/>
                  <a:pt x="190959" y="998863"/>
                  <a:pt x="88135" y="1101687"/>
                </a:cubicBezTo>
              </a:path>
            </a:pathLst>
          </a:custGeom>
          <a:noFill/>
          <a:ln w="349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828122" y="336086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54678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  <a:blipFill rotWithShape="0">
                <a:blip r:embed="rId2"/>
                <a:stretch>
                  <a:fillRect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8196056" y="448798"/>
            <a:ext cx="1489487" cy="1126836"/>
          </a:xfrm>
          <a:custGeom>
            <a:avLst/>
            <a:gdLst>
              <a:gd name="connsiteX0" fmla="*/ 0 w 1489487"/>
              <a:gd name="connsiteY0" fmla="*/ 0 h 1126836"/>
              <a:gd name="connsiteX1" fmla="*/ 1468582 w 1489487"/>
              <a:gd name="connsiteY1" fmla="*/ 332509 h 1126836"/>
              <a:gd name="connsiteX2" fmla="*/ 729673 w 1489487"/>
              <a:gd name="connsiteY2" fmla="*/ 1126836 h 112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9487" h="1126836">
                <a:moveTo>
                  <a:pt x="0" y="0"/>
                </a:moveTo>
                <a:cubicBezTo>
                  <a:pt x="673485" y="72351"/>
                  <a:pt x="1346970" y="144703"/>
                  <a:pt x="1468582" y="332509"/>
                </a:cubicBezTo>
                <a:cubicBezTo>
                  <a:pt x="1590194" y="520315"/>
                  <a:pt x="1159933" y="823575"/>
                  <a:pt x="729673" y="1126836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53894" y="642884"/>
            <a:ext cx="119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Bayes Rule</a:t>
            </a:r>
          </a:p>
        </p:txBody>
      </p:sp>
      <p:sp>
        <p:nvSpPr>
          <p:cNvPr id="6" name="Freeform 5"/>
          <p:cNvSpPr/>
          <p:nvPr/>
        </p:nvSpPr>
        <p:spPr>
          <a:xfrm>
            <a:off x="8729228" y="1704942"/>
            <a:ext cx="813094" cy="1191491"/>
          </a:xfrm>
          <a:custGeom>
            <a:avLst/>
            <a:gdLst>
              <a:gd name="connsiteX0" fmla="*/ 73891 w 813094"/>
              <a:gd name="connsiteY0" fmla="*/ 0 h 1191491"/>
              <a:gd name="connsiteX1" fmla="*/ 812800 w 813094"/>
              <a:gd name="connsiteY1" fmla="*/ 711200 h 1191491"/>
              <a:gd name="connsiteX2" fmla="*/ 0 w 813094"/>
              <a:gd name="connsiteY2" fmla="*/ 1191491 h 119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3094" h="1191491">
                <a:moveTo>
                  <a:pt x="73891" y="0"/>
                </a:moveTo>
                <a:cubicBezTo>
                  <a:pt x="449503" y="256309"/>
                  <a:pt x="825115" y="512618"/>
                  <a:pt x="812800" y="711200"/>
                </a:cubicBezTo>
                <a:cubicBezTo>
                  <a:pt x="800485" y="909782"/>
                  <a:pt x="141624" y="1114521"/>
                  <a:pt x="0" y="1191491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42322" y="1771044"/>
            <a:ext cx="2343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Removed denominator</a:t>
            </a:r>
          </a:p>
          <a:p>
            <a:pPr algn="ctr"/>
            <a:r>
              <a:rPr lang="en-US" dirty="0"/>
              <a:t>because same over all</a:t>
            </a:r>
          </a:p>
          <a:p>
            <a:pPr algn="ctr"/>
            <a:r>
              <a:rPr lang="en-US" dirty="0"/>
              <a:t>calculations – doesn’t </a:t>
            </a:r>
          </a:p>
          <a:p>
            <a:pPr algn="ctr"/>
            <a:r>
              <a:rPr lang="en-US" dirty="0"/>
              <a:t>change the outcome</a:t>
            </a:r>
          </a:p>
        </p:txBody>
      </p:sp>
      <p:sp>
        <p:nvSpPr>
          <p:cNvPr id="12" name="Freeform 11"/>
          <p:cNvSpPr/>
          <p:nvPr/>
        </p:nvSpPr>
        <p:spPr>
          <a:xfrm>
            <a:off x="8813494" y="2996588"/>
            <a:ext cx="738412" cy="1101687"/>
          </a:xfrm>
          <a:custGeom>
            <a:avLst/>
            <a:gdLst>
              <a:gd name="connsiteX0" fmla="*/ 0 w 738412"/>
              <a:gd name="connsiteY0" fmla="*/ 0 h 1101687"/>
              <a:gd name="connsiteX1" fmla="*/ 738130 w 738412"/>
              <a:gd name="connsiteY1" fmla="*/ 550843 h 1101687"/>
              <a:gd name="connsiteX2" fmla="*/ 88135 w 738412"/>
              <a:gd name="connsiteY2" fmla="*/ 1101687 h 110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412" h="1101687">
                <a:moveTo>
                  <a:pt x="0" y="0"/>
                </a:moveTo>
                <a:cubicBezTo>
                  <a:pt x="361720" y="183614"/>
                  <a:pt x="723441" y="367229"/>
                  <a:pt x="738130" y="550843"/>
                </a:cubicBezTo>
                <a:cubicBezTo>
                  <a:pt x="752819" y="734458"/>
                  <a:pt x="190959" y="998863"/>
                  <a:pt x="88135" y="1101687"/>
                </a:cubicBezTo>
              </a:path>
            </a:pathLst>
          </a:custGeom>
          <a:noFill/>
          <a:ln w="349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501605" y="3268536"/>
            <a:ext cx="2424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Assumption 1: </a:t>
            </a:r>
          </a:p>
          <a:p>
            <a:pPr algn="ctr"/>
            <a:r>
              <a:rPr lang="en-US" dirty="0"/>
              <a:t>words are independent </a:t>
            </a:r>
          </a:p>
          <a:p>
            <a:pPr algn="ctr"/>
            <a:r>
              <a:rPr lang="en-US" dirty="0"/>
              <a:t>of their tags</a:t>
            </a:r>
          </a:p>
        </p:txBody>
      </p:sp>
      <p:sp>
        <p:nvSpPr>
          <p:cNvPr id="15" name="Freeform 14"/>
          <p:cNvSpPr/>
          <p:nvPr/>
        </p:nvSpPr>
        <p:spPr>
          <a:xfrm>
            <a:off x="9132530" y="4175393"/>
            <a:ext cx="852883" cy="1487277"/>
          </a:xfrm>
          <a:custGeom>
            <a:avLst/>
            <a:gdLst>
              <a:gd name="connsiteX0" fmla="*/ 0 w 852883"/>
              <a:gd name="connsiteY0" fmla="*/ 0 h 1487277"/>
              <a:gd name="connsiteX1" fmla="*/ 848299 w 852883"/>
              <a:gd name="connsiteY1" fmla="*/ 914400 h 1487277"/>
              <a:gd name="connsiteX2" fmla="*/ 330506 w 852883"/>
              <a:gd name="connsiteY2" fmla="*/ 1487277 h 148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2883" h="1487277">
                <a:moveTo>
                  <a:pt x="0" y="0"/>
                </a:moveTo>
                <a:cubicBezTo>
                  <a:pt x="396607" y="333260"/>
                  <a:pt x="793215" y="666521"/>
                  <a:pt x="848299" y="914400"/>
                </a:cubicBezTo>
                <a:cubicBezTo>
                  <a:pt x="903383" y="1162279"/>
                  <a:pt x="446183" y="1415667"/>
                  <a:pt x="330506" y="1487277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155450" y="491903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9786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  <a:blipFill rotWithShape="0">
                <a:blip r:embed="rId2"/>
                <a:stretch>
                  <a:fillRect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8196056" y="448798"/>
            <a:ext cx="1489487" cy="1126836"/>
          </a:xfrm>
          <a:custGeom>
            <a:avLst/>
            <a:gdLst>
              <a:gd name="connsiteX0" fmla="*/ 0 w 1489487"/>
              <a:gd name="connsiteY0" fmla="*/ 0 h 1126836"/>
              <a:gd name="connsiteX1" fmla="*/ 1468582 w 1489487"/>
              <a:gd name="connsiteY1" fmla="*/ 332509 h 1126836"/>
              <a:gd name="connsiteX2" fmla="*/ 729673 w 1489487"/>
              <a:gd name="connsiteY2" fmla="*/ 1126836 h 112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9487" h="1126836">
                <a:moveTo>
                  <a:pt x="0" y="0"/>
                </a:moveTo>
                <a:cubicBezTo>
                  <a:pt x="673485" y="72351"/>
                  <a:pt x="1346970" y="144703"/>
                  <a:pt x="1468582" y="332509"/>
                </a:cubicBezTo>
                <a:cubicBezTo>
                  <a:pt x="1590194" y="520315"/>
                  <a:pt x="1159933" y="823575"/>
                  <a:pt x="729673" y="1126836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53894" y="642884"/>
            <a:ext cx="119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Bayes Rule</a:t>
            </a:r>
          </a:p>
        </p:txBody>
      </p:sp>
      <p:sp>
        <p:nvSpPr>
          <p:cNvPr id="6" name="Freeform 5"/>
          <p:cNvSpPr/>
          <p:nvPr/>
        </p:nvSpPr>
        <p:spPr>
          <a:xfrm>
            <a:off x="8729228" y="1704942"/>
            <a:ext cx="813094" cy="1191491"/>
          </a:xfrm>
          <a:custGeom>
            <a:avLst/>
            <a:gdLst>
              <a:gd name="connsiteX0" fmla="*/ 73891 w 813094"/>
              <a:gd name="connsiteY0" fmla="*/ 0 h 1191491"/>
              <a:gd name="connsiteX1" fmla="*/ 812800 w 813094"/>
              <a:gd name="connsiteY1" fmla="*/ 711200 h 1191491"/>
              <a:gd name="connsiteX2" fmla="*/ 0 w 813094"/>
              <a:gd name="connsiteY2" fmla="*/ 1191491 h 119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3094" h="1191491">
                <a:moveTo>
                  <a:pt x="73891" y="0"/>
                </a:moveTo>
                <a:cubicBezTo>
                  <a:pt x="449503" y="256309"/>
                  <a:pt x="825115" y="512618"/>
                  <a:pt x="812800" y="711200"/>
                </a:cubicBezTo>
                <a:cubicBezTo>
                  <a:pt x="800485" y="909782"/>
                  <a:pt x="141624" y="1114521"/>
                  <a:pt x="0" y="1191491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11288" y="1771044"/>
            <a:ext cx="2405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Removed </a:t>
            </a:r>
            <a:r>
              <a:rPr lang="en-US" dirty="0" err="1"/>
              <a:t>denominaVBr</a:t>
            </a:r>
            <a:endParaRPr lang="en-US" dirty="0"/>
          </a:p>
          <a:p>
            <a:pPr algn="ctr"/>
            <a:r>
              <a:rPr lang="en-US" dirty="0"/>
              <a:t>because same over all</a:t>
            </a:r>
          </a:p>
          <a:p>
            <a:pPr algn="ctr"/>
            <a:r>
              <a:rPr lang="en-US" dirty="0"/>
              <a:t>calculations – doesn’t </a:t>
            </a:r>
          </a:p>
          <a:p>
            <a:pPr algn="ctr"/>
            <a:r>
              <a:rPr lang="en-US" dirty="0"/>
              <a:t>change the outcome</a:t>
            </a:r>
          </a:p>
        </p:txBody>
      </p:sp>
      <p:sp>
        <p:nvSpPr>
          <p:cNvPr id="12" name="Freeform 11"/>
          <p:cNvSpPr/>
          <p:nvPr/>
        </p:nvSpPr>
        <p:spPr>
          <a:xfrm>
            <a:off x="8813494" y="2996588"/>
            <a:ext cx="738412" cy="1101687"/>
          </a:xfrm>
          <a:custGeom>
            <a:avLst/>
            <a:gdLst>
              <a:gd name="connsiteX0" fmla="*/ 0 w 738412"/>
              <a:gd name="connsiteY0" fmla="*/ 0 h 1101687"/>
              <a:gd name="connsiteX1" fmla="*/ 738130 w 738412"/>
              <a:gd name="connsiteY1" fmla="*/ 550843 h 1101687"/>
              <a:gd name="connsiteX2" fmla="*/ 88135 w 738412"/>
              <a:gd name="connsiteY2" fmla="*/ 1101687 h 110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412" h="1101687">
                <a:moveTo>
                  <a:pt x="0" y="0"/>
                </a:moveTo>
                <a:cubicBezTo>
                  <a:pt x="361720" y="183614"/>
                  <a:pt x="723441" y="367229"/>
                  <a:pt x="738130" y="550843"/>
                </a:cubicBezTo>
                <a:cubicBezTo>
                  <a:pt x="752819" y="734458"/>
                  <a:pt x="190959" y="998863"/>
                  <a:pt x="88135" y="1101687"/>
                </a:cubicBezTo>
              </a:path>
            </a:pathLst>
          </a:custGeom>
          <a:noFill/>
          <a:ln w="349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501605" y="3268536"/>
            <a:ext cx="2424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Assumption 1: </a:t>
            </a:r>
          </a:p>
          <a:p>
            <a:pPr algn="ctr"/>
            <a:r>
              <a:rPr lang="en-US" dirty="0"/>
              <a:t>words are independent </a:t>
            </a:r>
          </a:p>
          <a:p>
            <a:pPr algn="ctr"/>
            <a:r>
              <a:rPr lang="en-US" dirty="0"/>
              <a:t>of their tags</a:t>
            </a:r>
          </a:p>
        </p:txBody>
      </p:sp>
      <p:sp>
        <p:nvSpPr>
          <p:cNvPr id="15" name="Freeform 14"/>
          <p:cNvSpPr/>
          <p:nvPr/>
        </p:nvSpPr>
        <p:spPr>
          <a:xfrm>
            <a:off x="9132530" y="4175393"/>
            <a:ext cx="852883" cy="1487277"/>
          </a:xfrm>
          <a:custGeom>
            <a:avLst/>
            <a:gdLst>
              <a:gd name="connsiteX0" fmla="*/ 0 w 852883"/>
              <a:gd name="connsiteY0" fmla="*/ 0 h 1487277"/>
              <a:gd name="connsiteX1" fmla="*/ 848299 w 852883"/>
              <a:gd name="connsiteY1" fmla="*/ 914400 h 1487277"/>
              <a:gd name="connsiteX2" fmla="*/ 330506 w 852883"/>
              <a:gd name="connsiteY2" fmla="*/ 1487277 h 148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2883" h="1487277">
                <a:moveTo>
                  <a:pt x="0" y="0"/>
                </a:moveTo>
                <a:cubicBezTo>
                  <a:pt x="396607" y="333260"/>
                  <a:pt x="793215" y="666521"/>
                  <a:pt x="848299" y="914400"/>
                </a:cubicBezTo>
                <a:cubicBezTo>
                  <a:pt x="903383" y="1162279"/>
                  <a:pt x="446183" y="1415667"/>
                  <a:pt x="330506" y="1487277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938750" y="4739340"/>
            <a:ext cx="2037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Assumption 2: </a:t>
            </a:r>
          </a:p>
          <a:p>
            <a:pPr algn="ctr"/>
            <a:r>
              <a:rPr lang="en-US" dirty="0"/>
              <a:t>Markov assumption</a:t>
            </a:r>
          </a:p>
          <a:p>
            <a:pPr algn="ctr"/>
            <a:r>
              <a:rPr lang="en-US" dirty="0"/>
              <a:t>Bigram Model</a:t>
            </a:r>
          </a:p>
        </p:txBody>
      </p:sp>
    </p:spTree>
    <p:extLst>
      <p:ext uri="{BB962C8B-B14F-4D97-AF65-F5344CB8AC3E}">
        <p14:creationId xmlns:p14="http://schemas.microsoft.com/office/powerpoint/2010/main" val="258850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8906286" y="2601117"/>
            <a:ext cx="852883" cy="1487277"/>
          </a:xfrm>
          <a:custGeom>
            <a:avLst/>
            <a:gdLst>
              <a:gd name="connsiteX0" fmla="*/ 0 w 852883"/>
              <a:gd name="connsiteY0" fmla="*/ 0 h 1487277"/>
              <a:gd name="connsiteX1" fmla="*/ 848299 w 852883"/>
              <a:gd name="connsiteY1" fmla="*/ 914400 h 1487277"/>
              <a:gd name="connsiteX2" fmla="*/ 330506 w 852883"/>
              <a:gd name="connsiteY2" fmla="*/ 1487277 h 148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2883" h="1487277">
                <a:moveTo>
                  <a:pt x="0" y="0"/>
                </a:moveTo>
                <a:cubicBezTo>
                  <a:pt x="396607" y="333260"/>
                  <a:pt x="793215" y="666521"/>
                  <a:pt x="848299" y="914400"/>
                </a:cubicBezTo>
                <a:cubicBezTo>
                  <a:pt x="903383" y="1162279"/>
                  <a:pt x="446183" y="1415667"/>
                  <a:pt x="330506" y="1487277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37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99992" cy="43513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I shot the elephant in my pajamas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I/(</a:t>
                </a:r>
                <a:r>
                  <a:rPr lang="en-US" sz="2400" dirty="0">
                    <a:solidFill>
                      <a:srgbClr val="FF0000"/>
                    </a:solidFill>
                  </a:rPr>
                  <a:t>PRP|NNS</a:t>
                </a:r>
                <a:r>
                  <a:rPr lang="en-US" sz="2400" dirty="0"/>
                  <a:t>) shot/(</a:t>
                </a:r>
                <a:r>
                  <a:rPr lang="en-US" sz="2400" dirty="0">
                    <a:solidFill>
                      <a:srgbClr val="FF0000"/>
                    </a:solidFill>
                  </a:rPr>
                  <a:t>VBD|VB</a:t>
                </a:r>
                <a:r>
                  <a:rPr lang="en-US" sz="2400" dirty="0"/>
                  <a:t>) the/DT elephant/NN in/IN my/PRP pajamas/NNS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99992" cy="4351338"/>
              </a:xfrm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65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I/(</a:t>
            </a:r>
            <a:r>
              <a:rPr lang="en-US" sz="2400" dirty="0">
                <a:solidFill>
                  <a:schemeClr val="accent2"/>
                </a:solidFill>
              </a:rPr>
              <a:t>PRP</a:t>
            </a:r>
            <a:r>
              <a:rPr lang="en-US" sz="2400" dirty="0"/>
              <a:t>|NNS) shot/(</a:t>
            </a:r>
            <a:r>
              <a:rPr lang="en-US" sz="2400" dirty="0">
                <a:solidFill>
                  <a:schemeClr val="accent1"/>
                </a:solidFill>
              </a:rPr>
              <a:t>VBD</a:t>
            </a:r>
            <a:r>
              <a:rPr lang="en-US" sz="2400" dirty="0"/>
              <a:t>|VB) the/DT elephant/NN in/IN my/PRP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45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I/(</a:t>
            </a:r>
            <a:r>
              <a:rPr lang="en-US" sz="2400" b="1" dirty="0">
                <a:solidFill>
                  <a:schemeClr val="accent2"/>
                </a:solidFill>
              </a:rPr>
              <a:t>PRP</a:t>
            </a:r>
            <a:r>
              <a:rPr lang="en-US" sz="2400" b="1" dirty="0"/>
              <a:t>|NNS) </a:t>
            </a:r>
            <a:r>
              <a:rPr lang="en-US" sz="2400" dirty="0"/>
              <a:t>shot/(</a:t>
            </a:r>
            <a:r>
              <a:rPr lang="en-US" sz="2400" dirty="0">
                <a:solidFill>
                  <a:schemeClr val="accent1"/>
                </a:solidFill>
              </a:rPr>
              <a:t>VBD</a:t>
            </a:r>
            <a:r>
              <a:rPr lang="en-US" sz="2400" dirty="0"/>
              <a:t>|VB) the/DT elephant/NN in/IN my/PRP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  <a:blipFill>
                <a:blip r:embed="rId2"/>
                <a:stretch>
                  <a:fillRect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538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I/(</a:t>
            </a:r>
            <a:r>
              <a:rPr lang="en-US" sz="2400" b="1" dirty="0">
                <a:solidFill>
                  <a:schemeClr val="accent2"/>
                </a:solidFill>
              </a:rPr>
              <a:t>PRP</a:t>
            </a:r>
            <a:r>
              <a:rPr lang="en-US" sz="2400" dirty="0"/>
              <a:t>|NNS) </a:t>
            </a:r>
            <a:r>
              <a:rPr lang="en-US" sz="2400" b="1" dirty="0"/>
              <a:t>shot/(</a:t>
            </a:r>
            <a:r>
              <a:rPr lang="en-US" sz="2400" b="1" dirty="0">
                <a:solidFill>
                  <a:schemeClr val="accent1"/>
                </a:solidFill>
              </a:rPr>
              <a:t>VBD</a:t>
            </a:r>
            <a:r>
              <a:rPr lang="en-US" sz="2400" b="1" dirty="0"/>
              <a:t>|VB) </a:t>
            </a:r>
            <a:r>
              <a:rPr lang="en-US" sz="2400" dirty="0"/>
              <a:t>the/DT elephant/NN in/IN my/PRP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𝑠h𝑜𝑡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  <a:blipFill>
                <a:blip r:embed="rId2"/>
                <a:stretch>
                  <a:fillRect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294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I/(</a:t>
            </a:r>
            <a:r>
              <a:rPr lang="en-US" sz="2400" dirty="0">
                <a:solidFill>
                  <a:schemeClr val="accent2"/>
                </a:solidFill>
              </a:rPr>
              <a:t>PRP</a:t>
            </a:r>
            <a:r>
              <a:rPr lang="en-US" sz="2400" dirty="0"/>
              <a:t>|NNS) shot/(</a:t>
            </a:r>
            <a:r>
              <a:rPr lang="en-US" sz="2400" b="1" dirty="0">
                <a:solidFill>
                  <a:schemeClr val="accent1"/>
                </a:solidFill>
              </a:rPr>
              <a:t>VBD</a:t>
            </a:r>
            <a:r>
              <a:rPr lang="en-US" sz="2400" dirty="0"/>
              <a:t>|VB) </a:t>
            </a:r>
            <a:r>
              <a:rPr lang="en-US" sz="2400" b="1" dirty="0"/>
              <a:t>the/DT </a:t>
            </a:r>
            <a:r>
              <a:rPr lang="en-US" sz="2400" dirty="0"/>
              <a:t>elephant/NN in/IN my/PRP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𝑠h𝑜𝑡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  <a:blipFill>
                <a:blip r:embed="rId2"/>
                <a:stretch>
                  <a:fillRect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823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I/(</a:t>
            </a:r>
            <a:r>
              <a:rPr lang="en-US" sz="2400" dirty="0">
                <a:solidFill>
                  <a:schemeClr val="accent2"/>
                </a:solidFill>
              </a:rPr>
              <a:t>PRP</a:t>
            </a:r>
            <a:r>
              <a:rPr lang="en-US" sz="2400" dirty="0"/>
              <a:t>|NNS) shot/(</a:t>
            </a:r>
            <a:r>
              <a:rPr lang="en-US" sz="2400" dirty="0">
                <a:solidFill>
                  <a:schemeClr val="accent1"/>
                </a:solidFill>
              </a:rPr>
              <a:t>VBD</a:t>
            </a:r>
            <a:r>
              <a:rPr lang="en-US" sz="2400" dirty="0"/>
              <a:t>|VB) the/</a:t>
            </a:r>
            <a:r>
              <a:rPr lang="en-US" sz="2400" b="1" dirty="0"/>
              <a:t>DT</a:t>
            </a:r>
            <a:r>
              <a:rPr lang="en-US" sz="2400" dirty="0"/>
              <a:t> </a:t>
            </a:r>
            <a:r>
              <a:rPr lang="en-US" sz="2400" b="1" dirty="0"/>
              <a:t>elephant/NN</a:t>
            </a:r>
            <a:r>
              <a:rPr lang="en-US" sz="2400" dirty="0"/>
              <a:t> in/IN my/PRP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𝑠h𝑜𝑡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  <a:blipFill>
                <a:blip r:embed="rId2"/>
                <a:stretch>
                  <a:fillRect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90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probability of “</a:t>
            </a:r>
            <a:r>
              <a:rPr lang="en-US" dirty="0" err="1"/>
              <a:t>vladimir</a:t>
            </a:r>
            <a:r>
              <a:rPr lang="en-US" dirty="0"/>
              <a:t>”?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57111" y="4412108"/>
          <a:ext cx="4573320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6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2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vladimir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putin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was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welcomed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by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governments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52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290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319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472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13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00339" y="1935593"/>
          <a:ext cx="4684413" cy="210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+mn-lt"/>
                        </a:rPr>
                        <a:t>vladimir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+mn-lt"/>
                        </a:rPr>
                        <a:t>putin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was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welcomed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by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governments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+mn-lt"/>
                        </a:rPr>
                        <a:t>vladimir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42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+mn-lt"/>
                        </a:rPr>
                        <a:t>putin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was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welcomed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by</a:t>
                      </a:r>
                      <a:r>
                        <a:rPr lang="en-US" sz="1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1</a:t>
                      </a: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0</a:t>
                      </a: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0</a:t>
                      </a: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0</a:t>
                      </a: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0</a:t>
                      </a: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1</a:t>
                      </a: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governments</a:t>
                      </a: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0</a:t>
                      </a: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0</a:t>
                      </a: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0</a:t>
                      </a: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0</a:t>
                      </a: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0</a:t>
                      </a: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0</a:t>
                      </a: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1315" y="29391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69949" y="151772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49342" y="2061958"/>
            <a:ext cx="2669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types = 8,425 </a:t>
            </a:r>
          </a:p>
          <a:p>
            <a:r>
              <a:rPr lang="en-US" dirty="0"/>
              <a:t># tokens = 72,459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bigrams = 72, 341</a:t>
            </a:r>
          </a:p>
          <a:p>
            <a:r>
              <a:rPr lang="en-US" dirty="0"/>
              <a:t># unique bigrams = 42,541</a:t>
            </a:r>
          </a:p>
        </p:txBody>
      </p:sp>
    </p:spTree>
    <p:extLst>
      <p:ext uri="{BB962C8B-B14F-4D97-AF65-F5344CB8AC3E}">
        <p14:creationId xmlns:p14="http://schemas.microsoft.com/office/powerpoint/2010/main" val="3183578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I/(</a:t>
            </a:r>
            <a:r>
              <a:rPr lang="en-US" sz="2400" dirty="0">
                <a:solidFill>
                  <a:schemeClr val="accent2"/>
                </a:solidFill>
              </a:rPr>
              <a:t>PRP</a:t>
            </a:r>
            <a:r>
              <a:rPr lang="en-US" sz="2400" dirty="0"/>
              <a:t>|NNS) shot/(</a:t>
            </a:r>
            <a:r>
              <a:rPr lang="en-US" sz="2400" dirty="0">
                <a:solidFill>
                  <a:schemeClr val="accent1"/>
                </a:solidFill>
              </a:rPr>
              <a:t>VBD</a:t>
            </a:r>
            <a:r>
              <a:rPr lang="en-US" sz="2400" dirty="0"/>
              <a:t>|VB) the/DT elephant/</a:t>
            </a:r>
            <a:r>
              <a:rPr lang="en-US" sz="2400" b="1" dirty="0"/>
              <a:t>NN</a:t>
            </a:r>
            <a:r>
              <a:rPr lang="en-US" sz="2400" dirty="0"/>
              <a:t> </a:t>
            </a:r>
            <a:r>
              <a:rPr lang="en-US" sz="2400" b="1" dirty="0"/>
              <a:t>in/IN</a:t>
            </a:r>
            <a:r>
              <a:rPr lang="en-US" sz="2400" dirty="0"/>
              <a:t> my/PRP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𝑠h𝑜𝑡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  <a:blipFill>
                <a:blip r:embed="rId2"/>
                <a:stretch>
                  <a:fillRect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318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I/(</a:t>
            </a:r>
            <a:r>
              <a:rPr lang="en-US" sz="2400" dirty="0">
                <a:solidFill>
                  <a:schemeClr val="accent2"/>
                </a:solidFill>
              </a:rPr>
              <a:t>PRP</a:t>
            </a:r>
            <a:r>
              <a:rPr lang="en-US" sz="2400" dirty="0"/>
              <a:t>|NNS) shot/(</a:t>
            </a:r>
            <a:r>
              <a:rPr lang="en-US" sz="2400" dirty="0">
                <a:solidFill>
                  <a:schemeClr val="accent1"/>
                </a:solidFill>
              </a:rPr>
              <a:t>VBD</a:t>
            </a:r>
            <a:r>
              <a:rPr lang="en-US" sz="2400" dirty="0"/>
              <a:t>|VB) the/DT elephant/NN in/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b="1" dirty="0"/>
              <a:t>my/PRP</a:t>
            </a:r>
            <a:r>
              <a:rPr lang="en-US" sz="2400" dirty="0"/>
              <a:t>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𝑠h𝑜𝑡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𝑚𝑦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  <a:blipFill>
                <a:blip r:embed="rId2"/>
                <a:stretch>
                  <a:fillRect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605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I/(</a:t>
            </a:r>
            <a:r>
              <a:rPr lang="en-US" sz="2400" dirty="0">
                <a:solidFill>
                  <a:schemeClr val="accent2"/>
                </a:solidFill>
              </a:rPr>
              <a:t>PRP</a:t>
            </a:r>
            <a:r>
              <a:rPr lang="en-US" sz="2400" dirty="0"/>
              <a:t>|NNS) shot/(</a:t>
            </a:r>
            <a:r>
              <a:rPr lang="en-US" sz="2400" dirty="0">
                <a:solidFill>
                  <a:schemeClr val="accent1"/>
                </a:solidFill>
              </a:rPr>
              <a:t>VBD</a:t>
            </a:r>
            <a:r>
              <a:rPr lang="en-US" sz="2400" dirty="0"/>
              <a:t>|VB) the/DT elephant/NN in/IN my/</a:t>
            </a:r>
            <a:r>
              <a:rPr lang="en-US" sz="2400" b="1" dirty="0"/>
              <a:t>PRP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368"/>
                <a:ext cx="10515600" cy="55073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𝑠h𝑜𝑡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𝑚𝑦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𝑝𝑎𝑗𝑎𝑚𝑎𝑠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𝑁𝑁𝑆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𝑃𝑅𝑃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) = ? 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368"/>
                <a:ext cx="10515600" cy="5507340"/>
              </a:xfrm>
              <a:blipFill>
                <a:blip r:embed="rId2"/>
                <a:stretch>
                  <a:fillRect l="-754" t="-1329" b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634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I/(</a:t>
            </a:r>
            <a:r>
              <a:rPr lang="en-US" sz="2400" dirty="0">
                <a:solidFill>
                  <a:schemeClr val="accent2"/>
                </a:solidFill>
              </a:rPr>
              <a:t>PRP</a:t>
            </a:r>
            <a:r>
              <a:rPr lang="en-US" sz="2400" dirty="0"/>
              <a:t>|NNS) shot/(VBD|</a:t>
            </a:r>
            <a:r>
              <a:rPr lang="en-US" sz="2400" dirty="0">
                <a:solidFill>
                  <a:schemeClr val="accent1"/>
                </a:solidFill>
              </a:rPr>
              <a:t>VB</a:t>
            </a:r>
            <a:r>
              <a:rPr lang="en-US" sz="2400" dirty="0"/>
              <a:t>) the/DT elephant/NN in/IN my/PRP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319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I/(</a:t>
            </a:r>
            <a:r>
              <a:rPr lang="en-US" sz="2400" b="1" dirty="0">
                <a:solidFill>
                  <a:schemeClr val="accent2"/>
                </a:solidFill>
              </a:rPr>
              <a:t>PRP</a:t>
            </a:r>
            <a:r>
              <a:rPr lang="en-US" sz="2400" b="1" dirty="0"/>
              <a:t>|NNS) </a:t>
            </a:r>
            <a:r>
              <a:rPr lang="en-US" sz="2400" dirty="0"/>
              <a:t>shot/(VBD|</a:t>
            </a:r>
            <a:r>
              <a:rPr lang="en-US" sz="2400" dirty="0">
                <a:solidFill>
                  <a:schemeClr val="accent1"/>
                </a:solidFill>
              </a:rPr>
              <a:t>VB</a:t>
            </a:r>
            <a:r>
              <a:rPr lang="en-US" sz="2400" dirty="0"/>
              <a:t>) the/DT elephant/NN in/IN my/PRP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  <a:blipFill>
                <a:blip r:embed="rId2"/>
                <a:stretch>
                  <a:fillRect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450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I/(</a:t>
            </a:r>
            <a:r>
              <a:rPr lang="en-US" sz="2400" b="1" dirty="0">
                <a:solidFill>
                  <a:schemeClr val="accent2"/>
                </a:solidFill>
              </a:rPr>
              <a:t>PRP</a:t>
            </a:r>
            <a:r>
              <a:rPr lang="en-US" sz="2400" dirty="0"/>
              <a:t>|NNS)</a:t>
            </a:r>
            <a:r>
              <a:rPr lang="en-US" sz="2400" b="1" dirty="0"/>
              <a:t> shot/(VBD|</a:t>
            </a:r>
            <a:r>
              <a:rPr lang="en-US" sz="2400" b="1" dirty="0">
                <a:solidFill>
                  <a:schemeClr val="accent1"/>
                </a:solidFill>
              </a:rPr>
              <a:t>VB</a:t>
            </a:r>
            <a:r>
              <a:rPr lang="en-US" sz="2400" b="1" dirty="0"/>
              <a:t>)</a:t>
            </a:r>
            <a:r>
              <a:rPr lang="en-US" sz="2400" dirty="0"/>
              <a:t> the/DT elephant/NN in/IN my/PRP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𝑠h𝑜𝑡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  <a:blipFill>
                <a:blip r:embed="rId2"/>
                <a:stretch>
                  <a:fillRect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004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I/(</a:t>
            </a:r>
            <a:r>
              <a:rPr lang="en-US" sz="2400" dirty="0">
                <a:solidFill>
                  <a:schemeClr val="accent2"/>
                </a:solidFill>
              </a:rPr>
              <a:t>PRP</a:t>
            </a:r>
            <a:r>
              <a:rPr lang="en-US" sz="2400" dirty="0"/>
              <a:t>|NNS) shot/(VBD|</a:t>
            </a:r>
            <a:r>
              <a:rPr lang="en-US" sz="2400" dirty="0">
                <a:solidFill>
                  <a:schemeClr val="accent1"/>
                </a:solidFill>
              </a:rPr>
              <a:t>VB</a:t>
            </a:r>
            <a:r>
              <a:rPr lang="en-US" sz="2400" dirty="0"/>
              <a:t>) </a:t>
            </a:r>
            <a:r>
              <a:rPr lang="en-US" sz="2400" b="1" dirty="0"/>
              <a:t>the/DT </a:t>
            </a:r>
            <a:r>
              <a:rPr lang="en-US" sz="2400" dirty="0"/>
              <a:t>elephant/NN in/IN my/PRP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𝑠h𝑜𝑡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  <a:blipFill>
                <a:blip r:embed="rId2"/>
                <a:stretch>
                  <a:fillRect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472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I/(</a:t>
            </a:r>
            <a:r>
              <a:rPr lang="en-US" sz="2400" dirty="0">
                <a:solidFill>
                  <a:schemeClr val="accent2"/>
                </a:solidFill>
              </a:rPr>
              <a:t>PRP</a:t>
            </a:r>
            <a:r>
              <a:rPr lang="en-US" sz="2400" dirty="0"/>
              <a:t>|NNS) shot/(VBD|</a:t>
            </a:r>
            <a:r>
              <a:rPr lang="en-US" sz="2400" dirty="0">
                <a:solidFill>
                  <a:schemeClr val="accent1"/>
                </a:solidFill>
              </a:rPr>
              <a:t>VB</a:t>
            </a:r>
            <a:r>
              <a:rPr lang="en-US" sz="2400" dirty="0"/>
              <a:t>) the/</a:t>
            </a:r>
            <a:r>
              <a:rPr lang="en-US" sz="2400" b="1" dirty="0"/>
              <a:t>DT</a:t>
            </a:r>
            <a:r>
              <a:rPr lang="en-US" sz="2400" dirty="0"/>
              <a:t> </a:t>
            </a:r>
            <a:r>
              <a:rPr lang="en-US" sz="2400" b="1" dirty="0"/>
              <a:t>elephant/NN</a:t>
            </a:r>
            <a:r>
              <a:rPr lang="en-US" sz="2400" dirty="0"/>
              <a:t> in/IN my/PRP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𝑠h𝑜𝑡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  <a:blipFill>
                <a:blip r:embed="rId2"/>
                <a:stretch>
                  <a:fillRect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335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I/(</a:t>
            </a:r>
            <a:r>
              <a:rPr lang="en-US" sz="2400" dirty="0">
                <a:solidFill>
                  <a:schemeClr val="accent2"/>
                </a:solidFill>
              </a:rPr>
              <a:t>PRP</a:t>
            </a:r>
            <a:r>
              <a:rPr lang="en-US" sz="2400" dirty="0"/>
              <a:t>|NNS) shot/(VBD|</a:t>
            </a:r>
            <a:r>
              <a:rPr lang="en-US" sz="2400" dirty="0">
                <a:solidFill>
                  <a:schemeClr val="accent1"/>
                </a:solidFill>
              </a:rPr>
              <a:t>VB</a:t>
            </a:r>
            <a:r>
              <a:rPr lang="en-US" sz="2400" dirty="0"/>
              <a:t>) the/DT elephant/</a:t>
            </a:r>
            <a:r>
              <a:rPr lang="en-US" sz="2400" b="1" dirty="0"/>
              <a:t>NN</a:t>
            </a:r>
            <a:r>
              <a:rPr lang="en-US" sz="2400" dirty="0"/>
              <a:t> </a:t>
            </a:r>
            <a:r>
              <a:rPr lang="en-US" sz="2400" b="1" dirty="0"/>
              <a:t>in/IN</a:t>
            </a:r>
            <a:r>
              <a:rPr lang="en-US" sz="2400" dirty="0"/>
              <a:t> my/PRP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𝑠h𝑜𝑡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  <a:blipFill>
                <a:blip r:embed="rId2"/>
                <a:stretch>
                  <a:fillRect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086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I/(</a:t>
            </a:r>
            <a:r>
              <a:rPr lang="en-US" sz="2400" dirty="0">
                <a:solidFill>
                  <a:schemeClr val="accent2"/>
                </a:solidFill>
              </a:rPr>
              <a:t>PRP</a:t>
            </a:r>
            <a:r>
              <a:rPr lang="en-US" sz="2400" dirty="0"/>
              <a:t>|NNS) shot/(VBD|</a:t>
            </a:r>
            <a:r>
              <a:rPr lang="en-US" sz="2400" dirty="0">
                <a:solidFill>
                  <a:schemeClr val="accent1"/>
                </a:solidFill>
              </a:rPr>
              <a:t>VB</a:t>
            </a:r>
            <a:r>
              <a:rPr lang="en-US" sz="2400" dirty="0"/>
              <a:t>) the/DT elephant/NN in/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b="1" dirty="0"/>
              <a:t>my/PRP</a:t>
            </a:r>
            <a:r>
              <a:rPr lang="en-US" sz="2400" dirty="0"/>
              <a:t>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𝑠h𝑜𝑡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𝑚𝑦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  <a:blipFill>
                <a:blip r:embed="rId2"/>
                <a:stretch>
                  <a:fillRect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68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P(</a:t>
            </a:r>
            <a:r>
              <a:rPr lang="en-US" i="1" dirty="0" err="1"/>
              <a:t>welcomed|was</a:t>
            </a:r>
            <a:r>
              <a:rPr lang="en-US" i="1" dirty="0"/>
              <a:t>)?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57111" y="4858837"/>
          <a:ext cx="4573320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6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2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vladimir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putin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was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welcomed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by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governments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52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290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319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472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13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00339" y="2382322"/>
          <a:ext cx="4684413" cy="210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+mn-lt"/>
                        </a:rPr>
                        <a:t>vladimir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+mn-lt"/>
                        </a:rPr>
                        <a:t>putin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was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welcomed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by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governments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+mn-lt"/>
                        </a:rPr>
                        <a:t>vladimir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42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+mn-lt"/>
                        </a:rPr>
                        <a:t>putin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was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welcomed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by</a:t>
                      </a:r>
                      <a:r>
                        <a:rPr lang="en-US" sz="1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1</a:t>
                      </a: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0</a:t>
                      </a: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0</a:t>
                      </a: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0</a:t>
                      </a: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0</a:t>
                      </a: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1</a:t>
                      </a: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governments</a:t>
                      </a: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0</a:t>
                      </a: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0</a:t>
                      </a: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0</a:t>
                      </a: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0</a:t>
                      </a: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0</a:t>
                      </a: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0</a:t>
                      </a: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1315" y="33858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69949" y="19644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49342" y="2508687"/>
            <a:ext cx="2669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types = 8,425 </a:t>
            </a:r>
          </a:p>
          <a:p>
            <a:r>
              <a:rPr lang="en-US" dirty="0"/>
              <a:t># tokens = 72,459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bigrams = 72, 341</a:t>
            </a:r>
          </a:p>
          <a:p>
            <a:r>
              <a:rPr lang="en-US" dirty="0"/>
              <a:t># unique bigrams = 42,541</a:t>
            </a:r>
          </a:p>
        </p:txBody>
      </p:sp>
    </p:spTree>
    <p:extLst>
      <p:ext uri="{BB962C8B-B14F-4D97-AF65-F5344CB8AC3E}">
        <p14:creationId xmlns:p14="http://schemas.microsoft.com/office/powerpoint/2010/main" val="2328658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I/(</a:t>
            </a:r>
            <a:r>
              <a:rPr lang="en-US" sz="2400" dirty="0">
                <a:solidFill>
                  <a:schemeClr val="accent2"/>
                </a:solidFill>
              </a:rPr>
              <a:t>PRP</a:t>
            </a:r>
            <a:r>
              <a:rPr lang="en-US" sz="2400" dirty="0"/>
              <a:t>|NNS) shot/(VBD|</a:t>
            </a:r>
            <a:r>
              <a:rPr lang="en-US" sz="2400" dirty="0">
                <a:solidFill>
                  <a:schemeClr val="accent1"/>
                </a:solidFill>
              </a:rPr>
              <a:t>VB</a:t>
            </a:r>
            <a:r>
              <a:rPr lang="en-US" sz="2400" dirty="0"/>
              <a:t>) the/DT elephant/NN in/IN my/</a:t>
            </a:r>
            <a:r>
              <a:rPr lang="en-US" sz="2400" b="1" dirty="0"/>
              <a:t>PRP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368"/>
                <a:ext cx="10515600" cy="55073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𝑠h𝑜𝑡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𝑚𝑦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𝑝𝑎𝑗𝑎𝑚𝑎𝑠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𝑁𝑁𝑆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𝑃𝑅𝑃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) = ? 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368"/>
                <a:ext cx="10515600" cy="5507340"/>
              </a:xfrm>
              <a:blipFill>
                <a:blip r:embed="rId2"/>
                <a:stretch>
                  <a:fillRect l="-754" t="-1329" b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361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I/(PRP|</a:t>
            </a:r>
            <a:r>
              <a:rPr lang="en-US" sz="2400" dirty="0">
                <a:solidFill>
                  <a:schemeClr val="accent2"/>
                </a:solidFill>
              </a:rPr>
              <a:t>NNS</a:t>
            </a:r>
            <a:r>
              <a:rPr lang="en-US" sz="2400" dirty="0"/>
              <a:t>) shot/(</a:t>
            </a:r>
            <a:r>
              <a:rPr lang="en-US" sz="2400" dirty="0">
                <a:solidFill>
                  <a:schemeClr val="accent1"/>
                </a:solidFill>
              </a:rPr>
              <a:t>VBD</a:t>
            </a:r>
            <a:r>
              <a:rPr lang="en-US" sz="2400" dirty="0"/>
              <a:t>|VB) the/DT elephant/NN in/IN my/PRP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53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I/(PRP|</a:t>
            </a:r>
            <a:r>
              <a:rPr lang="en-US" sz="2400" b="1" dirty="0">
                <a:solidFill>
                  <a:schemeClr val="accent2"/>
                </a:solidFill>
              </a:rPr>
              <a:t>NNS</a:t>
            </a:r>
            <a:r>
              <a:rPr lang="en-US" sz="2400" b="1" dirty="0"/>
              <a:t>) </a:t>
            </a:r>
            <a:r>
              <a:rPr lang="en-US" sz="2400" dirty="0"/>
              <a:t>shot/(</a:t>
            </a:r>
            <a:r>
              <a:rPr lang="en-US" sz="2400" dirty="0">
                <a:solidFill>
                  <a:schemeClr val="accent1"/>
                </a:solidFill>
              </a:rPr>
              <a:t>VBD</a:t>
            </a:r>
            <a:r>
              <a:rPr lang="en-US" sz="2400" dirty="0"/>
              <a:t>|VB) the/DT elephant/NN in/IN my/PRP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  <a:blipFill>
                <a:blip r:embed="rId2"/>
                <a:stretch>
                  <a:fillRect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893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I/(PRP|</a:t>
            </a:r>
            <a:r>
              <a:rPr lang="en-US" sz="2400" dirty="0">
                <a:solidFill>
                  <a:schemeClr val="accent2"/>
                </a:solidFill>
              </a:rPr>
              <a:t>NNS</a:t>
            </a:r>
            <a:r>
              <a:rPr lang="en-US" sz="2400" dirty="0"/>
              <a:t>) </a:t>
            </a:r>
            <a:r>
              <a:rPr lang="en-US" sz="2400" b="1" dirty="0"/>
              <a:t>shot/(</a:t>
            </a:r>
            <a:r>
              <a:rPr lang="en-US" sz="2400" b="1" dirty="0">
                <a:solidFill>
                  <a:schemeClr val="accent1"/>
                </a:solidFill>
              </a:rPr>
              <a:t>VBD</a:t>
            </a:r>
            <a:r>
              <a:rPr lang="en-US" sz="2400" b="1" dirty="0"/>
              <a:t>|VB) </a:t>
            </a:r>
            <a:r>
              <a:rPr lang="en-US" sz="2400" dirty="0"/>
              <a:t>the/DT elephant/NN in/IN my/PRP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𝑠h𝑜𝑡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  <a:blipFill>
                <a:blip r:embed="rId2"/>
                <a:stretch>
                  <a:fillRect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873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I/(PRP|</a:t>
            </a:r>
            <a:r>
              <a:rPr lang="en-US" sz="2400" dirty="0">
                <a:solidFill>
                  <a:schemeClr val="accent2"/>
                </a:solidFill>
              </a:rPr>
              <a:t>NNS</a:t>
            </a:r>
            <a:r>
              <a:rPr lang="en-US" sz="2400" dirty="0"/>
              <a:t>) shot/(</a:t>
            </a:r>
            <a:r>
              <a:rPr lang="en-US" sz="2400" b="1" dirty="0">
                <a:solidFill>
                  <a:schemeClr val="accent1"/>
                </a:solidFill>
              </a:rPr>
              <a:t>VBD</a:t>
            </a:r>
            <a:r>
              <a:rPr lang="en-US" sz="2400" dirty="0"/>
              <a:t>|VB) </a:t>
            </a:r>
            <a:r>
              <a:rPr lang="en-US" sz="2400" b="1" dirty="0"/>
              <a:t>the/DT </a:t>
            </a:r>
            <a:r>
              <a:rPr lang="en-US" sz="2400" dirty="0"/>
              <a:t>elephant/NN in/IN my/PRP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𝑠h𝑜𝑡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  <a:blipFill>
                <a:blip r:embed="rId2"/>
                <a:stretch>
                  <a:fillRect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6939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I/(PRP|</a:t>
            </a:r>
            <a:r>
              <a:rPr lang="en-US" sz="2400" dirty="0">
                <a:solidFill>
                  <a:schemeClr val="accent2"/>
                </a:solidFill>
              </a:rPr>
              <a:t>NNS</a:t>
            </a:r>
            <a:r>
              <a:rPr lang="en-US" sz="2400" dirty="0"/>
              <a:t>) shot/(</a:t>
            </a:r>
            <a:r>
              <a:rPr lang="en-US" sz="2400" dirty="0">
                <a:solidFill>
                  <a:schemeClr val="accent1"/>
                </a:solidFill>
              </a:rPr>
              <a:t>VBD</a:t>
            </a:r>
            <a:r>
              <a:rPr lang="en-US" sz="2400" dirty="0"/>
              <a:t>|VB) the/</a:t>
            </a:r>
            <a:r>
              <a:rPr lang="en-US" sz="2400" b="1" dirty="0"/>
              <a:t>DT</a:t>
            </a:r>
            <a:r>
              <a:rPr lang="en-US" sz="2400" dirty="0"/>
              <a:t> </a:t>
            </a:r>
            <a:r>
              <a:rPr lang="en-US" sz="2400" b="1" dirty="0"/>
              <a:t>elephant/NN</a:t>
            </a:r>
            <a:r>
              <a:rPr lang="en-US" sz="2400" dirty="0"/>
              <a:t> in/IN my/PRP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𝑠h𝑜𝑡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  <a:blipFill>
                <a:blip r:embed="rId2"/>
                <a:stretch>
                  <a:fillRect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016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I/(PRP|</a:t>
            </a:r>
            <a:r>
              <a:rPr lang="en-US" sz="2400" dirty="0">
                <a:solidFill>
                  <a:schemeClr val="accent2"/>
                </a:solidFill>
              </a:rPr>
              <a:t>NNS</a:t>
            </a:r>
            <a:r>
              <a:rPr lang="en-US" sz="2400" dirty="0"/>
              <a:t>) shot/(</a:t>
            </a:r>
            <a:r>
              <a:rPr lang="en-US" sz="2400" dirty="0">
                <a:solidFill>
                  <a:schemeClr val="accent1"/>
                </a:solidFill>
              </a:rPr>
              <a:t>VBD</a:t>
            </a:r>
            <a:r>
              <a:rPr lang="en-US" sz="2400" dirty="0"/>
              <a:t>|VB) the/DT elephant/</a:t>
            </a:r>
            <a:r>
              <a:rPr lang="en-US" sz="2400" b="1" dirty="0"/>
              <a:t>NN</a:t>
            </a:r>
            <a:r>
              <a:rPr lang="en-US" sz="2400" dirty="0"/>
              <a:t> </a:t>
            </a:r>
            <a:r>
              <a:rPr lang="en-US" sz="2400" b="1" dirty="0"/>
              <a:t>in/IN</a:t>
            </a:r>
            <a:r>
              <a:rPr lang="en-US" sz="2400" dirty="0"/>
              <a:t> my/PRP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𝑠h𝑜𝑡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  <a:blipFill>
                <a:blip r:embed="rId2"/>
                <a:stretch>
                  <a:fillRect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739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I/(PRP|</a:t>
            </a:r>
            <a:r>
              <a:rPr lang="en-US" sz="2400" dirty="0">
                <a:solidFill>
                  <a:schemeClr val="accent2"/>
                </a:solidFill>
              </a:rPr>
              <a:t>NNS</a:t>
            </a:r>
            <a:r>
              <a:rPr lang="en-US" sz="2400" dirty="0"/>
              <a:t>) shot/(</a:t>
            </a:r>
            <a:r>
              <a:rPr lang="en-US" sz="2400" dirty="0">
                <a:solidFill>
                  <a:schemeClr val="accent1"/>
                </a:solidFill>
              </a:rPr>
              <a:t>VBD</a:t>
            </a:r>
            <a:r>
              <a:rPr lang="en-US" sz="2400" dirty="0"/>
              <a:t>|VB) the/DT elephant/NN in/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b="1" dirty="0"/>
              <a:t>my/PRP</a:t>
            </a:r>
            <a:r>
              <a:rPr lang="en-US" sz="2400" dirty="0"/>
              <a:t>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𝑠h𝑜𝑡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𝑚𝑦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  <a:blipFill>
                <a:blip r:embed="rId2"/>
                <a:stretch>
                  <a:fillRect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437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I/(PRP|</a:t>
            </a:r>
            <a:r>
              <a:rPr lang="en-US" sz="2400" dirty="0">
                <a:solidFill>
                  <a:schemeClr val="accent2"/>
                </a:solidFill>
              </a:rPr>
              <a:t>NNS</a:t>
            </a:r>
            <a:r>
              <a:rPr lang="en-US" sz="2400" dirty="0"/>
              <a:t>) shot/(</a:t>
            </a:r>
            <a:r>
              <a:rPr lang="en-US" sz="2400" dirty="0">
                <a:solidFill>
                  <a:schemeClr val="accent1"/>
                </a:solidFill>
              </a:rPr>
              <a:t>VBD</a:t>
            </a:r>
            <a:r>
              <a:rPr lang="en-US" sz="2400" dirty="0"/>
              <a:t>|VB) the/DT elephant/NN in/IN my/</a:t>
            </a:r>
            <a:r>
              <a:rPr lang="en-US" sz="2400" b="1" dirty="0"/>
              <a:t>PRP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368"/>
                <a:ext cx="10515600" cy="55073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𝑠h𝑜𝑡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𝑉𝐵𝐷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𝑚𝑦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𝑝𝑎𝑗𝑎𝑚𝑎𝑠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𝑁𝑁𝑆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𝑃𝑅𝑃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) = ? 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368"/>
                <a:ext cx="10515600" cy="5507340"/>
              </a:xfrm>
              <a:blipFill>
                <a:blip r:embed="rId2"/>
                <a:stretch>
                  <a:fillRect l="-754" t="-1329" b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657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I/(PRP|</a:t>
            </a:r>
            <a:r>
              <a:rPr lang="en-US" sz="2400" dirty="0">
                <a:solidFill>
                  <a:schemeClr val="accent2"/>
                </a:solidFill>
              </a:rPr>
              <a:t>NNS</a:t>
            </a:r>
            <a:r>
              <a:rPr lang="en-US" sz="2400" dirty="0"/>
              <a:t>) shot/(VBD|</a:t>
            </a:r>
            <a:r>
              <a:rPr lang="en-US" sz="2400" dirty="0">
                <a:solidFill>
                  <a:schemeClr val="accent1"/>
                </a:solidFill>
              </a:rPr>
              <a:t>VB</a:t>
            </a:r>
            <a:r>
              <a:rPr lang="en-US" sz="2400" dirty="0"/>
              <a:t>) the/DT elephant/NN in/IN my/PRP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35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Markov Assumption?</a:t>
            </a:r>
          </a:p>
        </p:txBody>
      </p:sp>
    </p:spTree>
    <p:extLst>
      <p:ext uri="{BB962C8B-B14F-4D97-AF65-F5344CB8AC3E}">
        <p14:creationId xmlns:p14="http://schemas.microsoft.com/office/powerpoint/2010/main" val="837245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I/(PRP|</a:t>
            </a:r>
            <a:r>
              <a:rPr lang="en-US" sz="2400" b="1" dirty="0">
                <a:solidFill>
                  <a:schemeClr val="accent2"/>
                </a:solidFill>
              </a:rPr>
              <a:t>NNS</a:t>
            </a:r>
            <a:r>
              <a:rPr lang="en-US" sz="2400" b="1" dirty="0"/>
              <a:t>)</a:t>
            </a:r>
            <a:r>
              <a:rPr lang="en-US" sz="2400" dirty="0"/>
              <a:t> shot/(VBD|</a:t>
            </a:r>
            <a:r>
              <a:rPr lang="en-US" sz="2400" dirty="0">
                <a:solidFill>
                  <a:schemeClr val="accent1"/>
                </a:solidFill>
              </a:rPr>
              <a:t>VB</a:t>
            </a:r>
            <a:r>
              <a:rPr lang="en-US" sz="2400" dirty="0"/>
              <a:t>) the/DT elephant/NN in/IN my/PRP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  <a:blipFill>
                <a:blip r:embed="rId2"/>
                <a:stretch>
                  <a:fillRect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6335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I/(PRP|</a:t>
            </a:r>
            <a:r>
              <a:rPr lang="en-US" sz="2400" dirty="0">
                <a:solidFill>
                  <a:schemeClr val="accent2"/>
                </a:solidFill>
              </a:rPr>
              <a:t>NNS</a:t>
            </a:r>
            <a:r>
              <a:rPr lang="en-US" sz="2400" dirty="0"/>
              <a:t>) </a:t>
            </a:r>
            <a:r>
              <a:rPr lang="en-US" sz="2400" b="1" dirty="0"/>
              <a:t>shot/(VBD|</a:t>
            </a:r>
            <a:r>
              <a:rPr lang="en-US" sz="2400" b="1" dirty="0">
                <a:solidFill>
                  <a:schemeClr val="accent1"/>
                </a:solidFill>
              </a:rPr>
              <a:t>VB</a:t>
            </a:r>
            <a:r>
              <a:rPr lang="en-US" sz="2400" b="1" dirty="0"/>
              <a:t>)</a:t>
            </a:r>
            <a:r>
              <a:rPr lang="en-US" sz="2400" dirty="0"/>
              <a:t> the/DT elephant/NN in/IN my/PRP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𝑠h𝑜𝑡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  <a:blipFill>
                <a:blip r:embed="rId2"/>
                <a:stretch>
                  <a:fillRect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014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I/(PRP|</a:t>
            </a:r>
            <a:r>
              <a:rPr lang="en-US" sz="2400" dirty="0">
                <a:solidFill>
                  <a:schemeClr val="accent2"/>
                </a:solidFill>
              </a:rPr>
              <a:t>NNS</a:t>
            </a:r>
            <a:r>
              <a:rPr lang="en-US" sz="2400" dirty="0"/>
              <a:t>) shot/(VBD|</a:t>
            </a:r>
            <a:r>
              <a:rPr lang="en-US" sz="2400" dirty="0">
                <a:solidFill>
                  <a:schemeClr val="accent1"/>
                </a:solidFill>
              </a:rPr>
              <a:t>VB</a:t>
            </a:r>
            <a:r>
              <a:rPr lang="en-US" sz="2400" dirty="0"/>
              <a:t>) </a:t>
            </a:r>
            <a:r>
              <a:rPr lang="en-US" sz="2400" b="1" dirty="0"/>
              <a:t>the/DT </a:t>
            </a:r>
            <a:r>
              <a:rPr lang="en-US" sz="2400" dirty="0"/>
              <a:t>elephant/NN in/IN my/PRP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𝑠h𝑜𝑡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  <a:blipFill>
                <a:blip r:embed="rId2"/>
                <a:stretch>
                  <a:fillRect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7645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I/(PRP|</a:t>
            </a:r>
            <a:r>
              <a:rPr lang="en-US" sz="2400" dirty="0">
                <a:solidFill>
                  <a:schemeClr val="accent2"/>
                </a:solidFill>
              </a:rPr>
              <a:t>NNS</a:t>
            </a:r>
            <a:r>
              <a:rPr lang="en-US" sz="2400" dirty="0"/>
              <a:t>) shot/(VBD|</a:t>
            </a:r>
            <a:r>
              <a:rPr lang="en-US" sz="2400" dirty="0">
                <a:solidFill>
                  <a:schemeClr val="accent1"/>
                </a:solidFill>
              </a:rPr>
              <a:t>VB</a:t>
            </a:r>
            <a:r>
              <a:rPr lang="en-US" sz="2400" dirty="0"/>
              <a:t>) the/</a:t>
            </a:r>
            <a:r>
              <a:rPr lang="en-US" sz="2400" b="1" dirty="0"/>
              <a:t>DT</a:t>
            </a:r>
            <a:r>
              <a:rPr lang="en-US" sz="2400" dirty="0"/>
              <a:t> </a:t>
            </a:r>
            <a:r>
              <a:rPr lang="en-US" sz="2400" b="1" dirty="0"/>
              <a:t>elephant/NN</a:t>
            </a:r>
            <a:r>
              <a:rPr lang="en-US" sz="2400" dirty="0"/>
              <a:t> in/IN my/PRP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𝑠h𝑜𝑡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  <a:blipFill>
                <a:blip r:embed="rId2"/>
                <a:stretch>
                  <a:fillRect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927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I/(PRP|</a:t>
            </a:r>
            <a:r>
              <a:rPr lang="en-US" sz="2400" dirty="0">
                <a:solidFill>
                  <a:schemeClr val="accent2"/>
                </a:solidFill>
              </a:rPr>
              <a:t>NNS</a:t>
            </a:r>
            <a:r>
              <a:rPr lang="en-US" sz="2400" dirty="0"/>
              <a:t>) shot/(VBD|</a:t>
            </a:r>
            <a:r>
              <a:rPr lang="en-US" sz="2400" dirty="0">
                <a:solidFill>
                  <a:schemeClr val="accent1"/>
                </a:solidFill>
              </a:rPr>
              <a:t>VB</a:t>
            </a:r>
            <a:r>
              <a:rPr lang="en-US" sz="2400" dirty="0"/>
              <a:t>) the/DT elephant/</a:t>
            </a:r>
            <a:r>
              <a:rPr lang="en-US" sz="2400" b="1" dirty="0"/>
              <a:t>NN</a:t>
            </a:r>
            <a:r>
              <a:rPr lang="en-US" sz="2400" dirty="0"/>
              <a:t> </a:t>
            </a:r>
            <a:r>
              <a:rPr lang="en-US" sz="2400" b="1" dirty="0"/>
              <a:t>in/IN</a:t>
            </a:r>
            <a:r>
              <a:rPr lang="en-US" sz="2400" dirty="0"/>
              <a:t> my/PRP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𝑠h𝑜𝑡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  <a:blipFill>
                <a:blip r:embed="rId2"/>
                <a:stretch>
                  <a:fillRect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1328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I/(PRP|</a:t>
            </a:r>
            <a:r>
              <a:rPr lang="en-US" sz="2400" dirty="0">
                <a:solidFill>
                  <a:schemeClr val="accent2"/>
                </a:solidFill>
              </a:rPr>
              <a:t>NNS</a:t>
            </a:r>
            <a:r>
              <a:rPr lang="en-US" sz="2400" dirty="0"/>
              <a:t>) shot/(VBD|</a:t>
            </a:r>
            <a:r>
              <a:rPr lang="en-US" sz="2400" dirty="0">
                <a:solidFill>
                  <a:schemeClr val="accent1"/>
                </a:solidFill>
              </a:rPr>
              <a:t>VB</a:t>
            </a:r>
            <a:r>
              <a:rPr lang="en-US" sz="2400" dirty="0"/>
              <a:t>) the/DT elephant/NN in/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b="1" dirty="0"/>
              <a:t>my/PRP</a:t>
            </a:r>
            <a:r>
              <a:rPr lang="en-US" sz="2400" dirty="0"/>
              <a:t>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𝑠h𝑜𝑡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𝑚𝑦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368"/>
                <a:ext cx="10515600" cy="5186253"/>
              </a:xfrm>
              <a:blipFill>
                <a:blip r:embed="rId2"/>
                <a:stretch>
                  <a:fillRect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7512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I/(PRP|</a:t>
            </a:r>
            <a:r>
              <a:rPr lang="en-US" sz="2400" dirty="0">
                <a:solidFill>
                  <a:schemeClr val="accent2"/>
                </a:solidFill>
              </a:rPr>
              <a:t>NNS</a:t>
            </a:r>
            <a:r>
              <a:rPr lang="en-US" sz="2400" dirty="0"/>
              <a:t>) shot/(VBD|</a:t>
            </a:r>
            <a:r>
              <a:rPr lang="en-US" sz="2400" dirty="0">
                <a:solidFill>
                  <a:schemeClr val="accent1"/>
                </a:solidFill>
              </a:rPr>
              <a:t>VB</a:t>
            </a:r>
            <a:r>
              <a:rPr lang="en-US" sz="2400" dirty="0"/>
              <a:t>) the/DT elephant/NN in/IN my/</a:t>
            </a:r>
            <a:r>
              <a:rPr lang="en-US" sz="2400" b="1" dirty="0"/>
              <a:t>PRP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368"/>
                <a:ext cx="10515600" cy="55073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𝑠h𝑜𝑡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𝑚𝑦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𝑝𝑎𝑗𝑎𝑚𝑎𝑠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𝑁𝑁𝑆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𝑃𝑅𝑃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) = ? 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368"/>
                <a:ext cx="10515600" cy="5507340"/>
              </a:xfrm>
              <a:blipFill>
                <a:blip r:embed="rId2"/>
                <a:stretch>
                  <a:fillRect l="-754" t="-1329" b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8054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I/(PRP|</a:t>
            </a:r>
            <a:r>
              <a:rPr lang="en-US" sz="2400" dirty="0">
                <a:solidFill>
                  <a:schemeClr val="accent2"/>
                </a:solidFill>
              </a:rPr>
              <a:t>NNS</a:t>
            </a:r>
            <a:r>
              <a:rPr lang="en-US" sz="2400" dirty="0"/>
              <a:t>) shot/(VBD|</a:t>
            </a:r>
            <a:r>
              <a:rPr lang="en-US" sz="2400" dirty="0">
                <a:solidFill>
                  <a:schemeClr val="accent1"/>
                </a:solidFill>
              </a:rPr>
              <a:t>VB</a:t>
            </a:r>
            <a:r>
              <a:rPr lang="en-US" sz="2400" dirty="0"/>
              <a:t>) the/DT elephant/NN in/IN my/</a:t>
            </a:r>
            <a:r>
              <a:rPr lang="en-US" sz="2400" b="1" dirty="0"/>
              <a:t>PRP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368"/>
                <a:ext cx="10515600" cy="55073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𝑠h𝑜𝑡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𝑚𝑦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𝑝𝑎𝑗𝑎𝑚𝑎𝑠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𝑁𝑁𝑆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𝑃𝑅𝑃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) = ? 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368"/>
                <a:ext cx="10515600" cy="5507340"/>
              </a:xfrm>
              <a:blipFill>
                <a:blip r:embed="rId2"/>
                <a:stretch>
                  <a:fillRect l="-754" t="-1329" b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929826" y="3573838"/>
            <a:ext cx="4599921" cy="3284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4460318"/>
            <a:ext cx="217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change – why?</a:t>
            </a:r>
          </a:p>
        </p:txBody>
      </p:sp>
    </p:spTree>
    <p:extLst>
      <p:ext uri="{BB962C8B-B14F-4D97-AF65-F5344CB8AC3E}">
        <p14:creationId xmlns:p14="http://schemas.microsoft.com/office/powerpoint/2010/main" val="3282267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I/(PRP|</a:t>
            </a:r>
            <a:r>
              <a:rPr lang="en-US" sz="2400" dirty="0">
                <a:solidFill>
                  <a:schemeClr val="accent2"/>
                </a:solidFill>
              </a:rPr>
              <a:t>NNS</a:t>
            </a:r>
            <a:r>
              <a:rPr lang="en-US" sz="2400" dirty="0"/>
              <a:t>) shot/(VBD|</a:t>
            </a:r>
            <a:r>
              <a:rPr lang="en-US" sz="2400" dirty="0">
                <a:solidFill>
                  <a:schemeClr val="accent1"/>
                </a:solidFill>
              </a:rPr>
              <a:t>VB</a:t>
            </a:r>
            <a:r>
              <a:rPr lang="en-US" sz="2400" dirty="0"/>
              <a:t>) the/DT elephant/NN in/IN my/</a:t>
            </a:r>
            <a:r>
              <a:rPr lang="en-US" sz="2400" b="1" dirty="0"/>
              <a:t>PRP pajamas/NNS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368"/>
                <a:ext cx="10515600" cy="55073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𝑠h𝑜𝑡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𝑚𝑦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𝑝𝑎𝑗𝑎𝑚𝑎𝑠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𝑁𝑁𝑆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𝑁𝑁𝑆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𝑃𝑅𝑃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) = ? 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368"/>
                <a:ext cx="10515600" cy="5507340"/>
              </a:xfrm>
              <a:blipFill>
                <a:blip r:embed="rId2"/>
                <a:stretch>
                  <a:fillRect l="-754" t="-1329" b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853044" y="2840922"/>
            <a:ext cx="4599921" cy="886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5974" y="2840922"/>
            <a:ext cx="3229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– even though it only </a:t>
            </a:r>
          </a:p>
          <a:p>
            <a:r>
              <a:rPr lang="en-US" dirty="0"/>
              <a:t>has one possible POS tag – why?</a:t>
            </a:r>
          </a:p>
        </p:txBody>
      </p:sp>
    </p:spTree>
    <p:extLst>
      <p:ext uri="{BB962C8B-B14F-4D97-AF65-F5344CB8AC3E}">
        <p14:creationId xmlns:p14="http://schemas.microsoft.com/office/powerpoint/2010/main" val="23234623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26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is the Chain Rule?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212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3350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0620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this frequency information come from?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686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this frequency information come from?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41008" cy="4351338"/>
          </a:xfrm>
        </p:spPr>
        <p:txBody>
          <a:bodyPr/>
          <a:lstStyle/>
          <a:p>
            <a:r>
              <a:rPr lang="en-US" dirty="0"/>
              <a:t>Data set that contains sentences where the words have been annotated with their POS</a:t>
            </a:r>
          </a:p>
          <a:p>
            <a:endParaRPr lang="en-US" dirty="0"/>
          </a:p>
          <a:p>
            <a:pPr lvl="1"/>
            <a:r>
              <a:rPr lang="en-US" dirty="0"/>
              <a:t>E.g. Penn Treebank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80" y="1027906"/>
            <a:ext cx="4113085" cy="562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506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1436" y="243713"/>
            <a:ext cx="6106308" cy="6331394"/>
          </a:xfrm>
        </p:spPr>
        <p:txBody>
          <a:bodyPr/>
          <a:lstStyle/>
          <a:p>
            <a:r>
              <a:rPr lang="en-US" i="1" dirty="0"/>
              <a:t>in</a:t>
            </a:r>
            <a:r>
              <a:rPr lang="en-US" dirty="0"/>
              <a:t>  was seen as a IN – 2 times</a:t>
            </a:r>
          </a:p>
          <a:p>
            <a:r>
              <a:rPr lang="en-US" i="1" dirty="0"/>
              <a:t>the</a:t>
            </a:r>
            <a:r>
              <a:rPr lang="en-US" dirty="0"/>
              <a:t> was seen as a  DT – 2 times</a:t>
            </a:r>
          </a:p>
          <a:p>
            <a:r>
              <a:rPr lang="en-US" dirty="0"/>
              <a:t>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IN, DT was seen – 2 times</a:t>
            </a:r>
          </a:p>
          <a:p>
            <a:r>
              <a:rPr lang="en-US" dirty="0"/>
              <a:t>DT, NN was seen – 2 times</a:t>
            </a:r>
          </a:p>
          <a:p>
            <a:r>
              <a:rPr lang="en-US" dirty="0"/>
              <a:t>DT, JJ was seen – 1 times</a:t>
            </a:r>
          </a:p>
          <a:p>
            <a:r>
              <a:rPr lang="en-US" dirty="0"/>
              <a:t>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07" y="228600"/>
            <a:ext cx="4639578" cy="634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430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431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sure?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642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532" y="1742081"/>
            <a:ext cx="10822663" cy="3419223"/>
          </a:xfrm>
        </p:spPr>
        <p:txBody>
          <a:bodyPr>
            <a:noAutofit/>
          </a:bodyPr>
          <a:lstStyle/>
          <a:p>
            <a:pPr lvl="0" algn="ctr"/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Given the sentence partially tagged sentence: </a:t>
            </a:r>
            <a:br>
              <a:rPr lang="en-US" sz="3200" dirty="0"/>
            </a:br>
            <a:r>
              <a:rPr lang="en-US" sz="3200" dirty="0"/>
              <a:t> </a:t>
            </a:r>
            <a:br>
              <a:rPr lang="en-US" sz="3200" dirty="0"/>
            </a:br>
            <a:r>
              <a:rPr lang="en-US" sz="3200" b="1" dirty="0"/>
              <a:t>Rand/NNP Paul/NNP is/VB running/? for/PRP President/NNP. 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dirty="0"/>
              <a:t>Where </a:t>
            </a:r>
            <a:r>
              <a:rPr lang="en-US" sz="3200" i="1" dirty="0"/>
              <a:t>running</a:t>
            </a:r>
            <a:r>
              <a:rPr lang="en-US" sz="3200" dirty="0"/>
              <a:t> can be either a VB (verb) or a JJ (adjective)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What is the probability of </a:t>
            </a:r>
            <a:r>
              <a:rPr lang="en-US" sz="3200" i="1" dirty="0"/>
              <a:t>running</a:t>
            </a:r>
            <a:r>
              <a:rPr lang="en-US" sz="3200" dirty="0"/>
              <a:t> being a verb?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and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What is the probability of </a:t>
            </a:r>
            <a:r>
              <a:rPr lang="en-US" sz="3200" i="1" dirty="0"/>
              <a:t>running</a:t>
            </a:r>
            <a:r>
              <a:rPr lang="en-US" sz="3200" dirty="0"/>
              <a:t> being an adjective?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59319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08" y="1040042"/>
            <a:ext cx="5310466" cy="5511259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337979" y="837619"/>
                <a:ext cx="5772586" cy="963261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nary>
                        <m:naryPr>
                          <m:chr m:val="∏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37979" y="837619"/>
                <a:ext cx="5772586" cy="96326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6695627" y="3141069"/>
            <a:ext cx="5261375" cy="2341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200"/>
            </a:br>
            <a:br>
              <a:rPr lang="en-US" sz="3200"/>
            </a:br>
            <a:r>
              <a:rPr lang="en-US" sz="3200"/>
              <a:t>Given the sentence partially tagged sentence: </a:t>
            </a:r>
            <a:br>
              <a:rPr lang="en-US" sz="3200"/>
            </a:br>
            <a:r>
              <a:rPr lang="en-US" sz="3200"/>
              <a:t> </a:t>
            </a:r>
            <a:br>
              <a:rPr lang="en-US" sz="3200"/>
            </a:br>
            <a:r>
              <a:rPr lang="en-US" sz="3200" b="1"/>
              <a:t>Rand/NNP Paul/NNP is/VB running/? for/PRP President/NNP. </a:t>
            </a:r>
            <a:br>
              <a:rPr lang="en-US" sz="3200" b="1"/>
            </a:br>
            <a:br>
              <a:rPr lang="en-US" sz="3200" b="1"/>
            </a:br>
            <a:r>
              <a:rPr lang="en-US" sz="3200"/>
              <a:t>Where </a:t>
            </a:r>
            <a:r>
              <a:rPr lang="en-US" sz="3200" i="1"/>
              <a:t>running</a:t>
            </a:r>
            <a:r>
              <a:rPr lang="en-US" sz="3200"/>
              <a:t> can be either a VB (verb) or a JJ (adjective). </a:t>
            </a:r>
            <a:br>
              <a:rPr lang="en-US" sz="3200"/>
            </a:br>
            <a:br>
              <a:rPr lang="en-US" sz="320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99765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set</a:t>
            </a:r>
          </a:p>
          <a:p>
            <a:r>
              <a:rPr lang="en-US" dirty="0"/>
              <a:t>Development/Test set</a:t>
            </a:r>
          </a:p>
          <a:p>
            <a:r>
              <a:rPr lang="en-US" dirty="0"/>
              <a:t>10 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2122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196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4294058" y="970402"/>
            <a:ext cx="1949067" cy="2471818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CORPUS</a:t>
            </a:r>
          </a:p>
        </p:txBody>
      </p:sp>
      <p:sp>
        <p:nvSpPr>
          <p:cNvPr id="6" name="Trapezoid 5"/>
          <p:cNvSpPr/>
          <p:nvPr/>
        </p:nvSpPr>
        <p:spPr>
          <a:xfrm>
            <a:off x="6702846" y="4063938"/>
            <a:ext cx="2699132" cy="245676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 TAGGER</a:t>
            </a:r>
          </a:p>
        </p:txBody>
      </p:sp>
      <p:sp>
        <p:nvSpPr>
          <p:cNvPr id="7" name="Flowchart: Multidocument 6"/>
          <p:cNvSpPr/>
          <p:nvPr/>
        </p:nvSpPr>
        <p:spPr>
          <a:xfrm>
            <a:off x="7273427" y="976460"/>
            <a:ext cx="1777388" cy="2434728"/>
          </a:xfrm>
          <a:prstGeom prst="flowChartMulti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8" name="Flowchart: Multidocument 7"/>
          <p:cNvSpPr/>
          <p:nvPr/>
        </p:nvSpPr>
        <p:spPr>
          <a:xfrm>
            <a:off x="4258710" y="4065939"/>
            <a:ext cx="1777388" cy="2434728"/>
          </a:xfrm>
          <a:prstGeom prst="flowChartMulti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cxnSp>
        <p:nvCxnSpPr>
          <p:cNvPr id="10" name="Straight Arrow Connector 9"/>
          <p:cNvCxnSpPr>
            <a:stCxn id="5" idx="3"/>
            <a:endCxn id="8" idx="0"/>
          </p:cNvCxnSpPr>
          <p:nvPr/>
        </p:nvCxnSpPr>
        <p:spPr>
          <a:xfrm>
            <a:off x="5268592" y="3442220"/>
            <a:ext cx="1090" cy="62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7" idx="1"/>
          </p:cNvCxnSpPr>
          <p:nvPr/>
        </p:nvCxnSpPr>
        <p:spPr>
          <a:xfrm flipV="1">
            <a:off x="6243125" y="2193824"/>
            <a:ext cx="1030302" cy="1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</p:cNvCxnSpPr>
          <p:nvPr/>
        </p:nvCxnSpPr>
        <p:spPr>
          <a:xfrm flipV="1">
            <a:off x="9094883" y="5292318"/>
            <a:ext cx="820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932624" y="5131689"/>
            <a:ext cx="120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cxnSp>
        <p:nvCxnSpPr>
          <p:cNvPr id="35" name="Straight Arrow Connector 34"/>
          <p:cNvCxnSpPr>
            <a:stCxn id="7" idx="2"/>
            <a:endCxn id="6" idx="0"/>
          </p:cNvCxnSpPr>
          <p:nvPr/>
        </p:nvCxnSpPr>
        <p:spPr>
          <a:xfrm>
            <a:off x="8038527" y="3318984"/>
            <a:ext cx="13885" cy="74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3"/>
            <a:endCxn id="6" idx="1"/>
          </p:cNvCxnSpPr>
          <p:nvPr/>
        </p:nvCxnSpPr>
        <p:spPr>
          <a:xfrm>
            <a:off x="6036098" y="5283303"/>
            <a:ext cx="973843" cy="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682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</a:t>
            </a:r>
            <a:br>
              <a:rPr lang="en-US" dirty="0"/>
            </a:br>
            <a:r>
              <a:rPr lang="en-US" dirty="0"/>
              <a:t>	80-20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4294058" y="970402"/>
            <a:ext cx="1949067" cy="2471818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CORPUS</a:t>
            </a:r>
          </a:p>
        </p:txBody>
      </p:sp>
      <p:sp>
        <p:nvSpPr>
          <p:cNvPr id="6" name="Trapezoid 5"/>
          <p:cNvSpPr/>
          <p:nvPr/>
        </p:nvSpPr>
        <p:spPr>
          <a:xfrm>
            <a:off x="6702846" y="4063938"/>
            <a:ext cx="2699132" cy="245676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 TAGGER</a:t>
            </a:r>
          </a:p>
        </p:txBody>
      </p:sp>
      <p:sp>
        <p:nvSpPr>
          <p:cNvPr id="7" name="Flowchart: Multidocument 6"/>
          <p:cNvSpPr/>
          <p:nvPr/>
        </p:nvSpPr>
        <p:spPr>
          <a:xfrm>
            <a:off x="7273427" y="976460"/>
            <a:ext cx="1777388" cy="2434728"/>
          </a:xfrm>
          <a:prstGeom prst="flowChartMulti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8" name="Flowchart: Multidocument 7"/>
          <p:cNvSpPr/>
          <p:nvPr/>
        </p:nvSpPr>
        <p:spPr>
          <a:xfrm>
            <a:off x="4258710" y="4065939"/>
            <a:ext cx="1777388" cy="2434728"/>
          </a:xfrm>
          <a:prstGeom prst="flowChartMulti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cxnSp>
        <p:nvCxnSpPr>
          <p:cNvPr id="10" name="Straight Arrow Connector 9"/>
          <p:cNvCxnSpPr>
            <a:stCxn id="5" idx="3"/>
            <a:endCxn id="8" idx="0"/>
          </p:cNvCxnSpPr>
          <p:nvPr/>
        </p:nvCxnSpPr>
        <p:spPr>
          <a:xfrm>
            <a:off x="5268592" y="3442220"/>
            <a:ext cx="1090" cy="62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7" idx="1"/>
          </p:cNvCxnSpPr>
          <p:nvPr/>
        </p:nvCxnSpPr>
        <p:spPr>
          <a:xfrm flipV="1">
            <a:off x="6243125" y="2193824"/>
            <a:ext cx="1030302" cy="1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</p:cNvCxnSpPr>
          <p:nvPr/>
        </p:nvCxnSpPr>
        <p:spPr>
          <a:xfrm flipV="1">
            <a:off x="9094883" y="5292318"/>
            <a:ext cx="820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932624" y="5131689"/>
            <a:ext cx="120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cxnSp>
        <p:nvCxnSpPr>
          <p:cNvPr id="35" name="Straight Arrow Connector 34"/>
          <p:cNvCxnSpPr>
            <a:stCxn id="7" idx="2"/>
            <a:endCxn id="6" idx="0"/>
          </p:cNvCxnSpPr>
          <p:nvPr/>
        </p:nvCxnSpPr>
        <p:spPr>
          <a:xfrm>
            <a:off x="8038527" y="3318984"/>
            <a:ext cx="13885" cy="74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3"/>
            <a:endCxn id="6" idx="1"/>
          </p:cNvCxnSpPr>
          <p:nvPr/>
        </p:nvCxnSpPr>
        <p:spPr>
          <a:xfrm>
            <a:off x="6036098" y="5283303"/>
            <a:ext cx="973843" cy="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32474" y="1739128"/>
            <a:ext cx="62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24736" y="3565786"/>
            <a:ext cx="62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29803468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/>
          <p:cNvSpPr/>
          <p:nvPr/>
        </p:nvSpPr>
        <p:spPr>
          <a:xfrm>
            <a:off x="4294058" y="970402"/>
            <a:ext cx="1949067" cy="2471818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CORPUS</a:t>
            </a:r>
          </a:p>
        </p:txBody>
      </p:sp>
      <p:sp>
        <p:nvSpPr>
          <p:cNvPr id="6" name="Trapezoid 5"/>
          <p:cNvSpPr/>
          <p:nvPr/>
        </p:nvSpPr>
        <p:spPr>
          <a:xfrm>
            <a:off x="6702846" y="4063938"/>
            <a:ext cx="2699132" cy="245676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 TAGGER</a:t>
            </a:r>
          </a:p>
        </p:txBody>
      </p:sp>
      <p:sp>
        <p:nvSpPr>
          <p:cNvPr id="7" name="Flowchart: Multidocument 6"/>
          <p:cNvSpPr/>
          <p:nvPr/>
        </p:nvSpPr>
        <p:spPr>
          <a:xfrm>
            <a:off x="7273427" y="976460"/>
            <a:ext cx="1777388" cy="2434728"/>
          </a:xfrm>
          <a:prstGeom prst="flowChartMulti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DEVELOP-</a:t>
            </a:r>
          </a:p>
          <a:p>
            <a:pPr algn="ctr"/>
            <a:r>
              <a:rPr lang="en-US" dirty="0"/>
              <a:t>MENT</a:t>
            </a:r>
          </a:p>
          <a:p>
            <a:pPr algn="ctr"/>
            <a:r>
              <a:rPr lang="en-US" dirty="0"/>
              <a:t>SET</a:t>
            </a:r>
          </a:p>
        </p:txBody>
      </p:sp>
      <p:sp>
        <p:nvSpPr>
          <p:cNvPr id="8" name="Flowchart: Multidocument 7"/>
          <p:cNvSpPr/>
          <p:nvPr/>
        </p:nvSpPr>
        <p:spPr>
          <a:xfrm>
            <a:off x="4258710" y="4065939"/>
            <a:ext cx="1777388" cy="2434728"/>
          </a:xfrm>
          <a:prstGeom prst="flowChartMulti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cxnSp>
        <p:nvCxnSpPr>
          <p:cNvPr id="10" name="Straight Arrow Connector 9"/>
          <p:cNvCxnSpPr>
            <a:stCxn id="5" idx="3"/>
            <a:endCxn id="8" idx="0"/>
          </p:cNvCxnSpPr>
          <p:nvPr/>
        </p:nvCxnSpPr>
        <p:spPr>
          <a:xfrm>
            <a:off x="5268592" y="3442220"/>
            <a:ext cx="1090" cy="62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7" idx="1"/>
          </p:cNvCxnSpPr>
          <p:nvPr/>
        </p:nvCxnSpPr>
        <p:spPr>
          <a:xfrm flipV="1">
            <a:off x="6243125" y="2193824"/>
            <a:ext cx="1030302" cy="1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</p:cNvCxnSpPr>
          <p:nvPr/>
        </p:nvCxnSpPr>
        <p:spPr>
          <a:xfrm flipV="1">
            <a:off x="9094883" y="5292318"/>
            <a:ext cx="820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932624" y="5131689"/>
            <a:ext cx="120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cxnSp>
        <p:nvCxnSpPr>
          <p:cNvPr id="35" name="Straight Arrow Connector 34"/>
          <p:cNvCxnSpPr>
            <a:stCxn id="7" idx="2"/>
            <a:endCxn id="6" idx="0"/>
          </p:cNvCxnSpPr>
          <p:nvPr/>
        </p:nvCxnSpPr>
        <p:spPr>
          <a:xfrm>
            <a:off x="8038527" y="3318984"/>
            <a:ext cx="13885" cy="74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3"/>
            <a:endCxn id="6" idx="1"/>
          </p:cNvCxnSpPr>
          <p:nvPr/>
        </p:nvCxnSpPr>
        <p:spPr>
          <a:xfrm>
            <a:off x="6036098" y="5283303"/>
            <a:ext cx="973843" cy="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32474" y="1739128"/>
            <a:ext cx="62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24736" y="3565786"/>
            <a:ext cx="62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60%</a:t>
            </a:r>
          </a:p>
        </p:txBody>
      </p:sp>
      <p:sp>
        <p:nvSpPr>
          <p:cNvPr id="15" name="Flowchart: Multidocument 14"/>
          <p:cNvSpPr/>
          <p:nvPr/>
        </p:nvSpPr>
        <p:spPr>
          <a:xfrm>
            <a:off x="1458305" y="968754"/>
            <a:ext cx="1777388" cy="2434728"/>
          </a:xfrm>
          <a:prstGeom prst="flowChartMulti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cxnSp>
        <p:nvCxnSpPr>
          <p:cNvPr id="9" name="Straight Arrow Connector 8"/>
          <p:cNvCxnSpPr>
            <a:stCxn id="5" idx="2"/>
            <a:endCxn id="15" idx="3"/>
          </p:cNvCxnSpPr>
          <p:nvPr/>
        </p:nvCxnSpPr>
        <p:spPr>
          <a:xfrm flipH="1" flipV="1">
            <a:off x="3235693" y="2186118"/>
            <a:ext cx="1058365" cy="2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8646" y="1739128"/>
            <a:ext cx="62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15301" y="2906631"/>
            <a:ext cx="3342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Develop Model</a:t>
            </a:r>
          </a:p>
          <a:p>
            <a:pPr algn="ctr"/>
            <a:r>
              <a:rPr lang="en-US" sz="3200" dirty="0"/>
              <a:t>With Development</a:t>
            </a:r>
          </a:p>
          <a:p>
            <a:pPr algn="ctr"/>
            <a:r>
              <a:rPr lang="en-US" sz="3200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3030139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/>
          <p:cNvSpPr/>
          <p:nvPr/>
        </p:nvSpPr>
        <p:spPr>
          <a:xfrm>
            <a:off x="4294058" y="970402"/>
            <a:ext cx="1949067" cy="2471818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CORPUS</a:t>
            </a:r>
          </a:p>
        </p:txBody>
      </p:sp>
      <p:sp>
        <p:nvSpPr>
          <p:cNvPr id="6" name="Trapezoid 5"/>
          <p:cNvSpPr/>
          <p:nvPr/>
        </p:nvSpPr>
        <p:spPr>
          <a:xfrm>
            <a:off x="6702846" y="4063938"/>
            <a:ext cx="2699132" cy="245676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 TAGGER</a:t>
            </a:r>
          </a:p>
        </p:txBody>
      </p:sp>
      <p:sp>
        <p:nvSpPr>
          <p:cNvPr id="8" name="Flowchart: Multidocument 7"/>
          <p:cNvSpPr/>
          <p:nvPr/>
        </p:nvSpPr>
        <p:spPr>
          <a:xfrm>
            <a:off x="4258710" y="4065939"/>
            <a:ext cx="1777388" cy="2434728"/>
          </a:xfrm>
          <a:prstGeom prst="flowChartMulti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cxnSp>
        <p:nvCxnSpPr>
          <p:cNvPr id="10" name="Straight Arrow Connector 9"/>
          <p:cNvCxnSpPr>
            <a:stCxn id="5" idx="3"/>
            <a:endCxn id="8" idx="0"/>
          </p:cNvCxnSpPr>
          <p:nvPr/>
        </p:nvCxnSpPr>
        <p:spPr>
          <a:xfrm>
            <a:off x="5268592" y="3442220"/>
            <a:ext cx="1090" cy="62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</p:cNvCxnSpPr>
          <p:nvPr/>
        </p:nvCxnSpPr>
        <p:spPr>
          <a:xfrm flipV="1">
            <a:off x="6243125" y="2193824"/>
            <a:ext cx="1030302" cy="1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</p:cNvCxnSpPr>
          <p:nvPr/>
        </p:nvCxnSpPr>
        <p:spPr>
          <a:xfrm flipV="1">
            <a:off x="9094883" y="5292318"/>
            <a:ext cx="820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932624" y="5131689"/>
            <a:ext cx="120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cxnSp>
        <p:nvCxnSpPr>
          <p:cNvPr id="35" name="Straight Arrow Connector 34"/>
          <p:cNvCxnSpPr>
            <a:endCxn id="6" idx="0"/>
          </p:cNvCxnSpPr>
          <p:nvPr/>
        </p:nvCxnSpPr>
        <p:spPr>
          <a:xfrm>
            <a:off x="8038527" y="3318984"/>
            <a:ext cx="13885" cy="74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3"/>
            <a:endCxn id="6" idx="1"/>
          </p:cNvCxnSpPr>
          <p:nvPr/>
        </p:nvCxnSpPr>
        <p:spPr>
          <a:xfrm>
            <a:off x="6036098" y="5283303"/>
            <a:ext cx="973843" cy="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32474" y="1739128"/>
            <a:ext cx="62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24736" y="3565786"/>
            <a:ext cx="62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02046" y="2906631"/>
            <a:ext cx="27688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Evaluate Model</a:t>
            </a:r>
          </a:p>
          <a:p>
            <a:pPr algn="ctr"/>
            <a:r>
              <a:rPr lang="en-US" sz="3200" dirty="0"/>
              <a:t>With Test</a:t>
            </a:r>
          </a:p>
          <a:p>
            <a:pPr algn="ctr"/>
            <a:r>
              <a:rPr lang="en-US" sz="3200" dirty="0"/>
              <a:t>Set</a:t>
            </a:r>
          </a:p>
        </p:txBody>
      </p:sp>
      <p:sp>
        <p:nvSpPr>
          <p:cNvPr id="18" name="Flowchart: Multidocument 17"/>
          <p:cNvSpPr/>
          <p:nvPr/>
        </p:nvSpPr>
        <p:spPr>
          <a:xfrm>
            <a:off x="1048158" y="4040367"/>
            <a:ext cx="1777388" cy="2434728"/>
          </a:xfrm>
          <a:prstGeom prst="flowChartMulti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DEVELOP-</a:t>
            </a:r>
          </a:p>
          <a:p>
            <a:pPr algn="ctr"/>
            <a:r>
              <a:rPr lang="en-US" dirty="0"/>
              <a:t>MENT</a:t>
            </a:r>
          </a:p>
          <a:p>
            <a:pPr algn="ctr"/>
            <a:r>
              <a:rPr lang="en-US" dirty="0"/>
              <a:t>SET</a:t>
            </a:r>
          </a:p>
        </p:txBody>
      </p:sp>
      <p:sp>
        <p:nvSpPr>
          <p:cNvPr id="21" name="Flowchart: Multidocument 20"/>
          <p:cNvSpPr/>
          <p:nvPr/>
        </p:nvSpPr>
        <p:spPr>
          <a:xfrm>
            <a:off x="7301490" y="968754"/>
            <a:ext cx="1777388" cy="2434728"/>
          </a:xfrm>
          <a:prstGeom prst="flowChartMulti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2366531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99" y="166822"/>
            <a:ext cx="10515600" cy="1325563"/>
          </a:xfrm>
        </p:spPr>
        <p:txBody>
          <a:bodyPr/>
          <a:lstStyle/>
          <a:p>
            <a:r>
              <a:rPr lang="en-US" dirty="0"/>
              <a:t>10 Fold Cross </a:t>
            </a:r>
            <a:br>
              <a:rPr lang="en-US" dirty="0"/>
            </a:br>
            <a:r>
              <a:rPr lang="en-US" dirty="0" err="1"/>
              <a:t>Validatation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40699" y="2811485"/>
            <a:ext cx="1949067" cy="2471818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CORPUS</a:t>
            </a:r>
          </a:p>
        </p:txBody>
      </p:sp>
      <p:sp>
        <p:nvSpPr>
          <p:cNvPr id="5" name="Trapezoid 4"/>
          <p:cNvSpPr/>
          <p:nvPr/>
        </p:nvSpPr>
        <p:spPr>
          <a:xfrm>
            <a:off x="8218583" y="3496937"/>
            <a:ext cx="2699132" cy="245676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 TAGGER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2802533" y="2848575"/>
            <a:ext cx="1777388" cy="2434728"/>
          </a:xfrm>
          <a:prstGeom prst="flowChartMulti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5" name="Folded Corner 14"/>
          <p:cNvSpPr/>
          <p:nvPr/>
        </p:nvSpPr>
        <p:spPr>
          <a:xfrm>
            <a:off x="5449675" y="5937074"/>
            <a:ext cx="638978" cy="780094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10</a:t>
            </a:r>
          </a:p>
        </p:txBody>
      </p:sp>
      <p:sp>
        <p:nvSpPr>
          <p:cNvPr id="19" name="Folded Corner 18"/>
          <p:cNvSpPr/>
          <p:nvPr/>
        </p:nvSpPr>
        <p:spPr>
          <a:xfrm>
            <a:off x="5449675" y="3790253"/>
            <a:ext cx="638978" cy="780094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4</a:t>
            </a:r>
          </a:p>
        </p:txBody>
      </p:sp>
      <p:sp>
        <p:nvSpPr>
          <p:cNvPr id="20" name="Folded Corner 19"/>
          <p:cNvSpPr/>
          <p:nvPr/>
        </p:nvSpPr>
        <p:spPr>
          <a:xfrm>
            <a:off x="5449675" y="2716843"/>
            <a:ext cx="638978" cy="780094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3</a:t>
            </a:r>
          </a:p>
        </p:txBody>
      </p:sp>
      <p:sp>
        <p:nvSpPr>
          <p:cNvPr id="21" name="Folded Corner 20"/>
          <p:cNvSpPr/>
          <p:nvPr/>
        </p:nvSpPr>
        <p:spPr>
          <a:xfrm>
            <a:off x="5449675" y="1643433"/>
            <a:ext cx="638978" cy="780094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2</a:t>
            </a:r>
          </a:p>
        </p:txBody>
      </p:sp>
      <p:sp>
        <p:nvSpPr>
          <p:cNvPr id="22" name="Folded Corner 21"/>
          <p:cNvSpPr/>
          <p:nvPr/>
        </p:nvSpPr>
        <p:spPr>
          <a:xfrm>
            <a:off x="5449675" y="570023"/>
            <a:ext cx="638978" cy="780094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49392" y="4881981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cxnSp>
        <p:nvCxnSpPr>
          <p:cNvPr id="25" name="Straight Arrow Connector 24"/>
          <p:cNvCxnSpPr>
            <a:stCxn id="4" idx="4"/>
          </p:cNvCxnSpPr>
          <p:nvPr/>
        </p:nvCxnSpPr>
        <p:spPr>
          <a:xfrm>
            <a:off x="2089766" y="4047394"/>
            <a:ext cx="712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22" idx="1"/>
          </p:cNvCxnSpPr>
          <p:nvPr/>
        </p:nvCxnSpPr>
        <p:spPr>
          <a:xfrm flipV="1">
            <a:off x="4579921" y="960070"/>
            <a:ext cx="869754" cy="310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21" idx="1"/>
          </p:cNvCxnSpPr>
          <p:nvPr/>
        </p:nvCxnSpPr>
        <p:spPr>
          <a:xfrm flipV="1">
            <a:off x="4579921" y="2033480"/>
            <a:ext cx="869754" cy="203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20" idx="1"/>
          </p:cNvCxnSpPr>
          <p:nvPr/>
        </p:nvCxnSpPr>
        <p:spPr>
          <a:xfrm flipV="1">
            <a:off x="4579921" y="3106890"/>
            <a:ext cx="869754" cy="95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  <a:endCxn id="19" idx="1"/>
          </p:cNvCxnSpPr>
          <p:nvPr/>
        </p:nvCxnSpPr>
        <p:spPr>
          <a:xfrm>
            <a:off x="4579921" y="4065939"/>
            <a:ext cx="869754" cy="11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  <a:endCxn id="15" idx="1"/>
          </p:cNvCxnSpPr>
          <p:nvPr/>
        </p:nvCxnSpPr>
        <p:spPr>
          <a:xfrm>
            <a:off x="4579921" y="4065939"/>
            <a:ext cx="869754" cy="226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e 35"/>
          <p:cNvSpPr/>
          <p:nvPr/>
        </p:nvSpPr>
        <p:spPr>
          <a:xfrm>
            <a:off x="6088653" y="339529"/>
            <a:ext cx="785872" cy="53341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6207397" y="5802768"/>
            <a:ext cx="548384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070076" y="282667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46375" y="6075302"/>
            <a:ext cx="62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</a:t>
            </a:r>
          </a:p>
        </p:txBody>
      </p:sp>
      <p:cxnSp>
        <p:nvCxnSpPr>
          <p:cNvPr id="41" name="Straight Arrow Connector 40"/>
          <p:cNvCxnSpPr>
            <a:stCxn id="38" idx="3"/>
          </p:cNvCxnSpPr>
          <p:nvPr/>
        </p:nvCxnSpPr>
        <p:spPr>
          <a:xfrm>
            <a:off x="7831823" y="3011341"/>
            <a:ext cx="748960" cy="128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3"/>
          </p:cNvCxnSpPr>
          <p:nvPr/>
        </p:nvCxnSpPr>
        <p:spPr>
          <a:xfrm flipV="1">
            <a:off x="7469623" y="5196530"/>
            <a:ext cx="921309" cy="106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7046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99" y="166822"/>
            <a:ext cx="10515600" cy="1325563"/>
          </a:xfrm>
        </p:spPr>
        <p:txBody>
          <a:bodyPr/>
          <a:lstStyle/>
          <a:p>
            <a:r>
              <a:rPr lang="en-US" dirty="0"/>
              <a:t>10 Fold Cross </a:t>
            </a:r>
            <a:br>
              <a:rPr lang="en-US" dirty="0"/>
            </a:br>
            <a:r>
              <a:rPr lang="en-US" dirty="0" err="1"/>
              <a:t>Validatation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40699" y="2811485"/>
            <a:ext cx="1949067" cy="2471818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CORPUS</a:t>
            </a:r>
          </a:p>
        </p:txBody>
      </p:sp>
      <p:sp>
        <p:nvSpPr>
          <p:cNvPr id="5" name="Trapezoid 4"/>
          <p:cNvSpPr/>
          <p:nvPr/>
        </p:nvSpPr>
        <p:spPr>
          <a:xfrm>
            <a:off x="8937775" y="2358033"/>
            <a:ext cx="2699132" cy="245676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 TAGGER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2802533" y="2848575"/>
            <a:ext cx="1777388" cy="2434728"/>
          </a:xfrm>
          <a:prstGeom prst="flowChartMulti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5" name="Folded Corner 14"/>
          <p:cNvSpPr/>
          <p:nvPr/>
        </p:nvSpPr>
        <p:spPr>
          <a:xfrm>
            <a:off x="5449675" y="5937074"/>
            <a:ext cx="638978" cy="780094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10</a:t>
            </a:r>
          </a:p>
        </p:txBody>
      </p:sp>
      <p:sp>
        <p:nvSpPr>
          <p:cNvPr id="19" name="Folded Corner 18"/>
          <p:cNvSpPr/>
          <p:nvPr/>
        </p:nvSpPr>
        <p:spPr>
          <a:xfrm>
            <a:off x="5449675" y="3790253"/>
            <a:ext cx="638978" cy="780094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4</a:t>
            </a:r>
          </a:p>
        </p:txBody>
      </p:sp>
      <p:sp>
        <p:nvSpPr>
          <p:cNvPr id="20" name="Folded Corner 19"/>
          <p:cNvSpPr/>
          <p:nvPr/>
        </p:nvSpPr>
        <p:spPr>
          <a:xfrm>
            <a:off x="5449675" y="2716843"/>
            <a:ext cx="638978" cy="780094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3</a:t>
            </a:r>
          </a:p>
        </p:txBody>
      </p:sp>
      <p:sp>
        <p:nvSpPr>
          <p:cNvPr id="21" name="Folded Corner 20"/>
          <p:cNvSpPr/>
          <p:nvPr/>
        </p:nvSpPr>
        <p:spPr>
          <a:xfrm>
            <a:off x="5449675" y="1643433"/>
            <a:ext cx="638978" cy="780094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2</a:t>
            </a:r>
          </a:p>
        </p:txBody>
      </p:sp>
      <p:sp>
        <p:nvSpPr>
          <p:cNvPr id="22" name="Folded Corner 21"/>
          <p:cNvSpPr/>
          <p:nvPr/>
        </p:nvSpPr>
        <p:spPr>
          <a:xfrm>
            <a:off x="5449675" y="570023"/>
            <a:ext cx="638978" cy="780094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49392" y="4881981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cxnSp>
        <p:nvCxnSpPr>
          <p:cNvPr id="25" name="Straight Arrow Connector 24"/>
          <p:cNvCxnSpPr>
            <a:stCxn id="4" idx="4"/>
          </p:cNvCxnSpPr>
          <p:nvPr/>
        </p:nvCxnSpPr>
        <p:spPr>
          <a:xfrm>
            <a:off x="2089766" y="4047394"/>
            <a:ext cx="712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22" idx="1"/>
          </p:cNvCxnSpPr>
          <p:nvPr/>
        </p:nvCxnSpPr>
        <p:spPr>
          <a:xfrm flipV="1">
            <a:off x="4579921" y="960070"/>
            <a:ext cx="869754" cy="310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21" idx="1"/>
          </p:cNvCxnSpPr>
          <p:nvPr/>
        </p:nvCxnSpPr>
        <p:spPr>
          <a:xfrm flipV="1">
            <a:off x="4579921" y="2033480"/>
            <a:ext cx="869754" cy="203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20" idx="1"/>
          </p:cNvCxnSpPr>
          <p:nvPr/>
        </p:nvCxnSpPr>
        <p:spPr>
          <a:xfrm flipV="1">
            <a:off x="4579921" y="3106890"/>
            <a:ext cx="869754" cy="95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  <a:endCxn id="19" idx="1"/>
          </p:cNvCxnSpPr>
          <p:nvPr/>
        </p:nvCxnSpPr>
        <p:spPr>
          <a:xfrm>
            <a:off x="4579921" y="4065939"/>
            <a:ext cx="869754" cy="11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  <a:endCxn id="15" idx="1"/>
          </p:cNvCxnSpPr>
          <p:nvPr/>
        </p:nvCxnSpPr>
        <p:spPr>
          <a:xfrm>
            <a:off x="4579921" y="4065939"/>
            <a:ext cx="869754" cy="226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e 35"/>
          <p:cNvSpPr/>
          <p:nvPr/>
        </p:nvSpPr>
        <p:spPr>
          <a:xfrm>
            <a:off x="6176206" y="1398860"/>
            <a:ext cx="785872" cy="53341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6319429" y="435717"/>
            <a:ext cx="548384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103775" y="38131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70076" y="775404"/>
            <a:ext cx="62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7865522" y="3496937"/>
            <a:ext cx="1366613" cy="55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3"/>
            <a:endCxn id="5" idx="0"/>
          </p:cNvCxnSpPr>
          <p:nvPr/>
        </p:nvCxnSpPr>
        <p:spPr>
          <a:xfrm>
            <a:off x="7693324" y="960070"/>
            <a:ext cx="2594017" cy="139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0046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file is used as a test once and only once</a:t>
            </a:r>
          </a:p>
          <a:p>
            <a:pPr lvl="1"/>
            <a:r>
              <a:rPr lang="en-US" dirty="0"/>
              <a:t>With the remaining used as train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43216" y="3232694"/>
            <a:ext cx="1079653" cy="7236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  <a:p>
            <a:pPr algn="ctr"/>
            <a:r>
              <a:rPr lang="en-US" dirty="0"/>
              <a:t>Set 1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339414" y="3232694"/>
            <a:ext cx="1079653" cy="7236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  <a:p>
            <a:pPr algn="ctr"/>
            <a:r>
              <a:rPr lang="en-US" dirty="0"/>
              <a:t>Set 2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2535612" y="3232694"/>
            <a:ext cx="1079653" cy="7236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  <a:p>
            <a:pPr algn="ctr"/>
            <a:r>
              <a:rPr lang="en-US" dirty="0"/>
              <a:t>Set 3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731810" y="3232694"/>
            <a:ext cx="1079653" cy="7236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  <a:p>
            <a:pPr algn="ctr"/>
            <a:r>
              <a:rPr lang="en-US" dirty="0"/>
              <a:t>Set 4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4928008" y="3232694"/>
            <a:ext cx="1079653" cy="7236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  <a:p>
            <a:pPr algn="ctr"/>
            <a:r>
              <a:rPr lang="en-US" dirty="0"/>
              <a:t>Set 5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6124206" y="3232694"/>
            <a:ext cx="1079653" cy="7236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  <a:p>
            <a:pPr algn="ctr"/>
            <a:r>
              <a:rPr lang="en-US" dirty="0"/>
              <a:t>Set 6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7320404" y="3232694"/>
            <a:ext cx="1079653" cy="7236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  <a:p>
            <a:pPr algn="ctr"/>
            <a:r>
              <a:rPr lang="en-US" dirty="0"/>
              <a:t>Set 7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8516602" y="3232694"/>
            <a:ext cx="1079653" cy="7236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  <a:p>
            <a:pPr algn="ctr"/>
            <a:r>
              <a:rPr lang="en-US" dirty="0"/>
              <a:t>Set 8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9712800" y="3232694"/>
            <a:ext cx="1079653" cy="7236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  <a:p>
            <a:pPr algn="ctr"/>
            <a:r>
              <a:rPr lang="en-US" dirty="0"/>
              <a:t>Set 9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10908995" y="3232694"/>
            <a:ext cx="1079653" cy="7236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  <a:p>
            <a:pPr algn="ctr"/>
            <a:r>
              <a:rPr lang="en-US" dirty="0"/>
              <a:t>Set 10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5611119" y="-1265700"/>
            <a:ext cx="909627" cy="1184543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100809" y="5275065"/>
            <a:ext cx="361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ACCURACY</a:t>
            </a:r>
          </a:p>
        </p:txBody>
      </p:sp>
    </p:spTree>
    <p:extLst>
      <p:ext uri="{BB962C8B-B14F-4D97-AF65-F5344CB8AC3E}">
        <p14:creationId xmlns:p14="http://schemas.microsoft.com/office/powerpoint/2010/main" val="33604093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2936" y="4910347"/>
                <a:ext cx="9253251" cy="1005710"/>
              </a:xfrm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𝑡𝑎𝑔𝑔𝑒𝑑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𝑤𝑜𝑟𝑑𝑠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2936" y="4910347"/>
                <a:ext cx="9253251" cy="1005710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4165293" y="1896833"/>
            <a:ext cx="4824470" cy="15455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</a:t>
            </a:r>
            <a:r>
              <a:rPr lang="en-US" b="0" dirty="0"/>
              <a:t>tatistical measure of how well </a:t>
            </a:r>
          </a:p>
          <a:p>
            <a:pPr marL="0" indent="0" algn="ctr">
              <a:buNone/>
            </a:pPr>
            <a:r>
              <a:rPr lang="en-US" dirty="0"/>
              <a:t>The classification went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791669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your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Gold standard</a:t>
            </a:r>
          </a:p>
          <a:p>
            <a:pPr lvl="1"/>
            <a:r>
              <a:rPr lang="en-US" dirty="0"/>
              <a:t>Human labeled gold standard</a:t>
            </a:r>
          </a:p>
          <a:p>
            <a:endParaRPr lang="en-US" dirty="0"/>
          </a:p>
          <a:p>
            <a:r>
              <a:rPr lang="en-US" dirty="0"/>
              <a:t>Baseline comparison</a:t>
            </a:r>
          </a:p>
          <a:p>
            <a:pPr lvl="1"/>
            <a:r>
              <a:rPr lang="en-US" dirty="0"/>
              <a:t>Most frequent class baseline: assign each token to the most frequent class in the training set – in this case the most frequent POS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772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Error Analysis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981200"/>
            <a:ext cx="3230088" cy="3386447"/>
          </a:xfrm>
        </p:spPr>
        <p:txBody>
          <a:bodyPr/>
          <a:lstStyle/>
          <a:p>
            <a:r>
              <a:rPr lang="en-US" altLang="en-US" sz="2400" dirty="0"/>
              <a:t>Confusion matrix: </a:t>
            </a:r>
          </a:p>
          <a:p>
            <a:pPr lvl="1"/>
            <a:r>
              <a:rPr lang="en-US" altLang="en-US" dirty="0"/>
              <a:t>E.g. which tags did we most often confuse with which other tags?</a:t>
            </a:r>
          </a:p>
          <a:p>
            <a:pPr lvl="1"/>
            <a:r>
              <a:rPr lang="en-US" altLang="en-US" dirty="0"/>
              <a:t>How much of the overall error does each confusion account for?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endParaRPr lang="en-US" altLang="en-US" sz="2400" dirty="0"/>
          </a:p>
        </p:txBody>
      </p:sp>
      <p:graphicFrame>
        <p:nvGraphicFramePr>
          <p:cNvPr id="70696" name="Group 4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1107450"/>
              </p:ext>
            </p:extLst>
          </p:nvPr>
        </p:nvGraphicFramePr>
        <p:xfrm>
          <a:off x="6172200" y="1311008"/>
          <a:ext cx="5274324" cy="4784992"/>
        </p:xfrm>
        <a:graphic>
          <a:graphicData uri="http://schemas.openxmlformats.org/drawingml/2006/table">
            <a:tbl>
              <a:tblPr/>
              <a:tblGrid>
                <a:gridCol w="1318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8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8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9624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624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624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624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AE88A44-52C6-4803-9464-90284E042E9F}"/>
              </a:ext>
            </a:extLst>
          </p:cNvPr>
          <p:cNvSpPr txBox="1"/>
          <p:nvPr/>
        </p:nvSpPr>
        <p:spPr>
          <a:xfrm>
            <a:off x="7695210" y="811768"/>
            <a:ext cx="20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C1972-4E08-40FB-96D0-99F2E2F553FD}"/>
              </a:ext>
            </a:extLst>
          </p:cNvPr>
          <p:cNvSpPr txBox="1"/>
          <p:nvPr/>
        </p:nvSpPr>
        <p:spPr>
          <a:xfrm rot="16200000">
            <a:off x="4716675" y="3701981"/>
            <a:ext cx="176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CLASSES</a:t>
            </a:r>
          </a:p>
        </p:txBody>
      </p:sp>
    </p:spTree>
    <p:extLst>
      <p:ext uri="{BB962C8B-B14F-4D97-AF65-F5344CB8AC3E}">
        <p14:creationId xmlns:p14="http://schemas.microsoft.com/office/powerpoint/2010/main" val="351193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  <a:blipFill rotWithShape="0">
                <a:blip r:embed="rId2"/>
                <a:stretch>
                  <a:fillRect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0037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Error Analysis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981200"/>
            <a:ext cx="3230088" cy="338644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PERFECT CLASSIFIER would have zeros in all </a:t>
            </a:r>
          </a:p>
          <a:p>
            <a:pPr marL="0" indent="0">
              <a:buNone/>
            </a:pPr>
            <a:r>
              <a:rPr lang="en-US" altLang="en-US" sz="2400" dirty="0"/>
              <a:t>cells except for the </a:t>
            </a:r>
            <a:r>
              <a:rPr lang="en-US" altLang="en-US" sz="2400" dirty="0" err="1"/>
              <a:t>diagnole</a:t>
            </a: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Simple example, with</a:t>
            </a:r>
          </a:p>
          <a:p>
            <a:pPr marL="0" indent="0">
              <a:buNone/>
            </a:pPr>
            <a:r>
              <a:rPr lang="en-US" altLang="en-US" sz="2400" dirty="0"/>
              <a:t>ten instances of each </a:t>
            </a:r>
          </a:p>
          <a:p>
            <a:pPr marL="0" indent="0">
              <a:buNone/>
            </a:pPr>
            <a:r>
              <a:rPr lang="en-US" altLang="en-US" sz="2400" dirty="0"/>
              <a:t>POS Tag</a:t>
            </a:r>
            <a:endParaRPr lang="en-US" altLang="en-US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endParaRPr lang="en-US" altLang="en-US" sz="2400" dirty="0"/>
          </a:p>
        </p:txBody>
      </p:sp>
      <p:graphicFrame>
        <p:nvGraphicFramePr>
          <p:cNvPr id="70696" name="Group 4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7863860"/>
              </p:ext>
            </p:extLst>
          </p:nvPr>
        </p:nvGraphicFramePr>
        <p:xfrm>
          <a:off x="6172200" y="1311008"/>
          <a:ext cx="5274324" cy="4784992"/>
        </p:xfrm>
        <a:graphic>
          <a:graphicData uri="http://schemas.openxmlformats.org/drawingml/2006/table">
            <a:tbl>
              <a:tblPr/>
              <a:tblGrid>
                <a:gridCol w="1318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8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8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9624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624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624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624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AE88A44-52C6-4803-9464-90284E042E9F}"/>
              </a:ext>
            </a:extLst>
          </p:cNvPr>
          <p:cNvSpPr txBox="1"/>
          <p:nvPr/>
        </p:nvSpPr>
        <p:spPr>
          <a:xfrm>
            <a:off x="7695210" y="811768"/>
            <a:ext cx="20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C1972-4E08-40FB-96D0-99F2E2F553FD}"/>
              </a:ext>
            </a:extLst>
          </p:cNvPr>
          <p:cNvSpPr txBox="1"/>
          <p:nvPr/>
        </p:nvSpPr>
        <p:spPr>
          <a:xfrm rot="16200000">
            <a:off x="4716675" y="3701981"/>
            <a:ext cx="176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CLASSES</a:t>
            </a:r>
          </a:p>
        </p:txBody>
      </p:sp>
    </p:spTree>
    <p:extLst>
      <p:ext uri="{BB962C8B-B14F-4D97-AF65-F5344CB8AC3E}">
        <p14:creationId xmlns:p14="http://schemas.microsoft.com/office/powerpoint/2010/main" val="33353944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Error Analysis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981200"/>
            <a:ext cx="3230088" cy="338644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To generate rules: 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take a look at the confusion matrix, see where things are going wrong and if there is a rule that you could incorporate to aid in fixing this</a:t>
            </a:r>
            <a:endParaRPr lang="en-US" altLang="en-US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endParaRPr lang="en-US" altLang="en-US" sz="2400" dirty="0"/>
          </a:p>
        </p:txBody>
      </p:sp>
      <p:graphicFrame>
        <p:nvGraphicFramePr>
          <p:cNvPr id="70696" name="Group 4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1387255"/>
              </p:ext>
            </p:extLst>
          </p:nvPr>
        </p:nvGraphicFramePr>
        <p:xfrm>
          <a:off x="6172200" y="1311008"/>
          <a:ext cx="5274324" cy="4784992"/>
        </p:xfrm>
        <a:graphic>
          <a:graphicData uri="http://schemas.openxmlformats.org/drawingml/2006/table">
            <a:tbl>
              <a:tblPr/>
              <a:tblGrid>
                <a:gridCol w="1318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8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8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9624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624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624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624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AE88A44-52C6-4803-9464-90284E042E9F}"/>
              </a:ext>
            </a:extLst>
          </p:cNvPr>
          <p:cNvSpPr txBox="1"/>
          <p:nvPr/>
        </p:nvSpPr>
        <p:spPr>
          <a:xfrm>
            <a:off x="7695210" y="811768"/>
            <a:ext cx="20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C1972-4E08-40FB-96D0-99F2E2F553FD}"/>
              </a:ext>
            </a:extLst>
          </p:cNvPr>
          <p:cNvSpPr txBox="1"/>
          <p:nvPr/>
        </p:nvSpPr>
        <p:spPr>
          <a:xfrm rot="16200000">
            <a:off x="4716675" y="3701981"/>
            <a:ext cx="176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CLASSES</a:t>
            </a:r>
          </a:p>
        </p:txBody>
      </p:sp>
    </p:spTree>
    <p:extLst>
      <p:ext uri="{BB962C8B-B14F-4D97-AF65-F5344CB8AC3E}">
        <p14:creationId xmlns:p14="http://schemas.microsoft.com/office/powerpoint/2010/main" val="14856997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2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  <a:blipFill rotWithShape="0">
                <a:blip r:embed="rId2"/>
                <a:stretch>
                  <a:fillRect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8196056" y="448798"/>
            <a:ext cx="1489487" cy="1126836"/>
          </a:xfrm>
          <a:custGeom>
            <a:avLst/>
            <a:gdLst>
              <a:gd name="connsiteX0" fmla="*/ 0 w 1489487"/>
              <a:gd name="connsiteY0" fmla="*/ 0 h 1126836"/>
              <a:gd name="connsiteX1" fmla="*/ 1468582 w 1489487"/>
              <a:gd name="connsiteY1" fmla="*/ 332509 h 1126836"/>
              <a:gd name="connsiteX2" fmla="*/ 729673 w 1489487"/>
              <a:gd name="connsiteY2" fmla="*/ 1126836 h 112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9487" h="1126836">
                <a:moveTo>
                  <a:pt x="0" y="0"/>
                </a:moveTo>
                <a:cubicBezTo>
                  <a:pt x="673485" y="72351"/>
                  <a:pt x="1346970" y="144703"/>
                  <a:pt x="1468582" y="332509"/>
                </a:cubicBezTo>
                <a:cubicBezTo>
                  <a:pt x="1590194" y="520315"/>
                  <a:pt x="1159933" y="823575"/>
                  <a:pt x="729673" y="1126836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53894" y="64288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4107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  <a:blipFill rotWithShape="0">
                <a:blip r:embed="rId2"/>
                <a:stretch>
                  <a:fillRect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8196056" y="448798"/>
            <a:ext cx="1489487" cy="1126836"/>
          </a:xfrm>
          <a:custGeom>
            <a:avLst/>
            <a:gdLst>
              <a:gd name="connsiteX0" fmla="*/ 0 w 1489487"/>
              <a:gd name="connsiteY0" fmla="*/ 0 h 1126836"/>
              <a:gd name="connsiteX1" fmla="*/ 1468582 w 1489487"/>
              <a:gd name="connsiteY1" fmla="*/ 332509 h 1126836"/>
              <a:gd name="connsiteX2" fmla="*/ 729673 w 1489487"/>
              <a:gd name="connsiteY2" fmla="*/ 1126836 h 112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9487" h="1126836">
                <a:moveTo>
                  <a:pt x="0" y="0"/>
                </a:moveTo>
                <a:cubicBezTo>
                  <a:pt x="673485" y="72351"/>
                  <a:pt x="1346970" y="144703"/>
                  <a:pt x="1468582" y="332509"/>
                </a:cubicBezTo>
                <a:cubicBezTo>
                  <a:pt x="1590194" y="520315"/>
                  <a:pt x="1159933" y="823575"/>
                  <a:pt x="729673" y="1126836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53894" y="642884"/>
            <a:ext cx="119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Bayes Rule</a:t>
            </a:r>
          </a:p>
        </p:txBody>
      </p:sp>
      <p:sp>
        <p:nvSpPr>
          <p:cNvPr id="6" name="Freeform 5"/>
          <p:cNvSpPr/>
          <p:nvPr/>
        </p:nvSpPr>
        <p:spPr>
          <a:xfrm>
            <a:off x="8729228" y="1704942"/>
            <a:ext cx="813094" cy="1191491"/>
          </a:xfrm>
          <a:custGeom>
            <a:avLst/>
            <a:gdLst>
              <a:gd name="connsiteX0" fmla="*/ 73891 w 813094"/>
              <a:gd name="connsiteY0" fmla="*/ 0 h 1191491"/>
              <a:gd name="connsiteX1" fmla="*/ 812800 w 813094"/>
              <a:gd name="connsiteY1" fmla="*/ 711200 h 1191491"/>
              <a:gd name="connsiteX2" fmla="*/ 0 w 813094"/>
              <a:gd name="connsiteY2" fmla="*/ 1191491 h 119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3094" h="1191491">
                <a:moveTo>
                  <a:pt x="73891" y="0"/>
                </a:moveTo>
                <a:cubicBezTo>
                  <a:pt x="449503" y="256309"/>
                  <a:pt x="825115" y="512618"/>
                  <a:pt x="812800" y="711200"/>
                </a:cubicBezTo>
                <a:cubicBezTo>
                  <a:pt x="800485" y="909782"/>
                  <a:pt x="141624" y="1114521"/>
                  <a:pt x="0" y="1191491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890944" y="221079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9186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2821</Words>
  <Application>Microsoft Office PowerPoint</Application>
  <PresentationFormat>Widescreen</PresentationFormat>
  <Paragraphs>843</Paragraphs>
  <Slides>72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Times New Roman</vt:lpstr>
      <vt:lpstr>Office Theme</vt:lpstr>
      <vt:lpstr>POS tagging continued</vt:lpstr>
      <vt:lpstr>What is the probability of “vladimir”?</vt:lpstr>
      <vt:lpstr>What is P(welcomed|was)?</vt:lpstr>
      <vt:lpstr>What is the Markov Assumption?</vt:lpstr>
      <vt:lpstr>What is the Chain Rule?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I/(PRP|NNS) shot/(VBD|VB) the/DT elephant/NN in/IN my/PRP pajamas/NNS </vt:lpstr>
      <vt:lpstr>I/(PRP|NNS) shot/(VBD|VB) the/DT elephant/NN in/IN my/PRP pajamas/NNS </vt:lpstr>
      <vt:lpstr>I/(PRP|NNS) shot/(VBD|VB) the/DT elephant/NN in/IN my/PRP pajamas/NNS </vt:lpstr>
      <vt:lpstr>I/(PRP|NNS) shot/(VBD|VB) the/DT elephant/NN in/IN my/PRP pajamas/NNS </vt:lpstr>
      <vt:lpstr>I/(PRP|NNS) shot/(VBD|VB) the/DT elephant/NN in/IN my/PRP pajamas/NNS </vt:lpstr>
      <vt:lpstr>I/(PRP|NNS) shot/(VBD|VB) the/DT elephant/NN in/IN my/PRP pajamas/NNS </vt:lpstr>
      <vt:lpstr>I/(PRP|NNS) shot/(VBD|VB) the/DT elephant/NN in/IN my/PRP pajamas/NNS </vt:lpstr>
      <vt:lpstr>I/(PRP|NNS) shot/(VBD|VB) the/DT elephant/NN in/IN my/PRP pajamas/NNS </vt:lpstr>
      <vt:lpstr>I/(PRP|NNS) shot/(VBD|VB) the/DT elephant/NN in/IN my/PRP pajamas/NNS </vt:lpstr>
      <vt:lpstr>I/(PRP|NNS) shot/(VBD|VB) the/DT elephant/NN in/IN my/PRP pajamas/NNS </vt:lpstr>
      <vt:lpstr>I/(PRP|NNS) shot/(VBD|VB) the/DT elephant/NN in/IN my/PRP pajamas/NNS </vt:lpstr>
      <vt:lpstr>I/(PRP|NNS) shot/(VBD|VB) the/DT elephant/NN in/IN my/PRP pajamas/NNS </vt:lpstr>
      <vt:lpstr>I/(PRP|NNS) shot/(VBD|VB) the/DT elephant/NN in/IN my/PRP pajamas/NNS </vt:lpstr>
      <vt:lpstr>I/(PRP|NNS) shot/(VBD|VB) the/DT elephant/NN in/IN my/PRP pajamas/NNS </vt:lpstr>
      <vt:lpstr>I/(PRP|NNS) shot/(VBD|VB) the/DT elephant/NN in/IN my/PRP pajamas/NNS </vt:lpstr>
      <vt:lpstr>I/(PRP|NNS) shot/(VBD|VB) the/DT elephant/NN in/IN my/PRP pajamas/NNS </vt:lpstr>
      <vt:lpstr>I/(PRP|NNS) shot/(VBD|VB) the/DT elephant/NN in/IN my/PRP pajamas/NNS </vt:lpstr>
      <vt:lpstr>I/(PRP|NNS) shot/(VBD|VB) the/DT elephant/NN in/IN my/PRP pajamas/NNS </vt:lpstr>
      <vt:lpstr>I/(PRP|NNS) shot/(VBD|VB) the/DT elephant/NN in/IN my/PRP pajamas/NNS </vt:lpstr>
      <vt:lpstr>I/(PRP|NNS) shot/(VBD|VB) the/DT elephant/NN in/IN my/PRP pajamas/NNS </vt:lpstr>
      <vt:lpstr>I/(PRP|NNS) shot/(VBD|VB) the/DT elephant/NN in/IN my/PRP pajamas/NNS </vt:lpstr>
      <vt:lpstr>I/(PRP|NNS) shot/(VBD|VB) the/DT elephant/NN in/IN my/PRP pajamas/NNS </vt:lpstr>
      <vt:lpstr>I/(PRP|NNS) shot/(VBD|VB) the/DT elephant/NN in/IN my/PRP pajamas/NNS </vt:lpstr>
      <vt:lpstr>I/(PRP|NNS) shot/(VBD|VB) the/DT elephant/NN in/IN my/PRP pajamas/NNS </vt:lpstr>
      <vt:lpstr>I/(PRP|NNS) shot/(VBD|VB) the/DT elephant/NN in/IN my/PRP pajamas/NNS </vt:lpstr>
      <vt:lpstr>I/(PRP|NNS) shot/(VBD|VB) the/DT elephant/NN in/IN my/PRP pajamas/NNS </vt:lpstr>
      <vt:lpstr>I/(PRP|NNS) shot/(VBD|VB) the/DT elephant/NN in/IN my/PRP pajamas/NNS </vt:lpstr>
      <vt:lpstr>I/(PRP|NNS) shot/(VBD|VB) the/DT elephant/NN in/IN my/PRP pajamas/NNS </vt:lpstr>
      <vt:lpstr>I/(PRP|NNS) shot/(VBD|VB) the/DT elephant/NN in/IN my/PRP pajamas/NNS </vt:lpstr>
      <vt:lpstr>I/(PRP|NNS) shot/(VBD|VB) the/DT elephant/NN in/IN my/PRP pajamas/NNS </vt:lpstr>
      <vt:lpstr>I/(PRP|NNS) shot/(VBD|VB) the/DT elephant/NN in/IN my/PRP pajamas/NNS </vt:lpstr>
      <vt:lpstr>I/(PRP|NNS) shot/(VBD|VB) the/DT elephant/NN in/IN my/PRP pajamas/NNS </vt:lpstr>
      <vt:lpstr>I/(PRP|NNS) shot/(VBD|VB) the/DT elephant/NN in/IN my/PRP pajamas/NNS </vt:lpstr>
      <vt:lpstr>I/(PRP|NNS) shot/(VBD|VB) the/DT elephant/NN in/IN my/PRP pajamas/NNS </vt:lpstr>
      <vt:lpstr>PowerPoint Presentation</vt:lpstr>
      <vt:lpstr>PowerPoint Presentation</vt:lpstr>
      <vt:lpstr>PowerPoint Presentation</vt:lpstr>
      <vt:lpstr>Where does this frequency information come from? </vt:lpstr>
      <vt:lpstr>Where does this frequency information come from? </vt:lpstr>
      <vt:lpstr>PowerPoint Presentation</vt:lpstr>
      <vt:lpstr>Any questions? </vt:lpstr>
      <vt:lpstr>Are you sure? </vt:lpstr>
      <vt:lpstr>  Given the sentence partially tagged sentence:    Rand/NNP Paul/NNP is/VB running/? for/PRP President/NNP.   Where running can be either a VB (verb) or a JJ (adjective)  What is the probability of running being a verb?   and  What is the probability of running being an adjective?  </vt:lpstr>
      <vt:lpstr>t ̂_1^n 〖≈argmax〗_(t_1^n ) ∏_(i=1)^n▒〖P(w_i |t_i)〗∗P(t_i |t_(i-1)) </vt:lpstr>
      <vt:lpstr>Evaluation Methodology</vt:lpstr>
      <vt:lpstr>Evaluation</vt:lpstr>
      <vt:lpstr>Evaluation:  80-20</vt:lpstr>
      <vt:lpstr>PowerPoint Presentation</vt:lpstr>
      <vt:lpstr>PowerPoint Presentation</vt:lpstr>
      <vt:lpstr>10 Fold Cross  Validatation</vt:lpstr>
      <vt:lpstr>10 Fold Cross  Validatation</vt:lpstr>
      <vt:lpstr>Cycle Through</vt:lpstr>
      <vt:lpstr>Accuracy</vt:lpstr>
      <vt:lpstr>How good is your algorithm?</vt:lpstr>
      <vt:lpstr>Error Analysis</vt:lpstr>
      <vt:lpstr>Error Analysis</vt:lpstr>
      <vt:lpstr>Error Analysis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tagging continued</dc:title>
  <dc:creator>Bridget A Thomson-McInnes</dc:creator>
  <cp:lastModifiedBy>Bridget A Thomson-McInnes</cp:lastModifiedBy>
  <cp:revision>9</cp:revision>
  <dcterms:created xsi:type="dcterms:W3CDTF">2016-03-17T17:50:12Z</dcterms:created>
  <dcterms:modified xsi:type="dcterms:W3CDTF">2018-02-21T15:39:03Z</dcterms:modified>
</cp:coreProperties>
</file>