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94" r:id="rId4"/>
    <p:sldId id="259" r:id="rId5"/>
    <p:sldId id="260" r:id="rId6"/>
    <p:sldId id="295" r:id="rId7"/>
    <p:sldId id="261" r:id="rId8"/>
    <p:sldId id="313" r:id="rId9"/>
    <p:sldId id="262" r:id="rId10"/>
    <p:sldId id="296" r:id="rId11"/>
    <p:sldId id="297" r:id="rId12"/>
    <p:sldId id="263" r:id="rId13"/>
    <p:sldId id="265" r:id="rId14"/>
    <p:sldId id="299" r:id="rId15"/>
    <p:sldId id="271" r:id="rId16"/>
    <p:sldId id="272" r:id="rId17"/>
    <p:sldId id="331" r:id="rId18"/>
    <p:sldId id="332" r:id="rId19"/>
    <p:sldId id="314" r:id="rId20"/>
    <p:sldId id="315" r:id="rId21"/>
    <p:sldId id="333" r:id="rId22"/>
    <p:sldId id="273" r:id="rId23"/>
    <p:sldId id="304" r:id="rId24"/>
    <p:sldId id="334" r:id="rId25"/>
    <p:sldId id="274" r:id="rId26"/>
    <p:sldId id="305" r:id="rId27"/>
    <p:sldId id="341" r:id="rId28"/>
    <p:sldId id="275" r:id="rId29"/>
    <p:sldId id="306" r:id="rId30"/>
    <p:sldId id="277" r:id="rId31"/>
    <p:sldId id="307" r:id="rId32"/>
    <p:sldId id="278" r:id="rId33"/>
    <p:sldId id="347" r:id="rId34"/>
    <p:sldId id="348" r:id="rId35"/>
    <p:sldId id="349" r:id="rId36"/>
    <p:sldId id="350" r:id="rId37"/>
    <p:sldId id="316" r:id="rId38"/>
    <p:sldId id="345" r:id="rId39"/>
    <p:sldId id="346" r:id="rId40"/>
    <p:sldId id="317" r:id="rId41"/>
    <p:sldId id="342" r:id="rId42"/>
    <p:sldId id="343" r:id="rId43"/>
    <p:sldId id="344" r:id="rId44"/>
    <p:sldId id="319" r:id="rId45"/>
    <p:sldId id="351" r:id="rId46"/>
    <p:sldId id="335" r:id="rId47"/>
    <p:sldId id="336" r:id="rId48"/>
    <p:sldId id="337" r:id="rId49"/>
    <p:sldId id="323" r:id="rId50"/>
    <p:sldId id="326" r:id="rId51"/>
    <p:sldId id="327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A56D-9A87-439F-9260-22E1E875F6A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2F29-BC38-4D00-8234-3818F3D9D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F5EB-A031-4DA4-8EA3-95CAB1AF8286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BF14-3C7E-4A99-A16E-CB75F86F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Eliza?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 1966:  Joseph </a:t>
            </a:r>
            <a:r>
              <a:rPr lang="en-US" sz="2000" dirty="0" err="1"/>
              <a:t>Weizenbaum</a:t>
            </a:r>
            <a:r>
              <a:rPr lang="en-US" sz="2000" dirty="0"/>
              <a:t> developed Eliza a </a:t>
            </a:r>
            <a:r>
              <a:rPr lang="en-US" sz="2000" dirty="0" err="1"/>
              <a:t>Rogerian</a:t>
            </a:r>
            <a:r>
              <a:rPr lang="en-US" sz="2000" dirty="0"/>
              <a:t> psychotherapist </a:t>
            </a:r>
          </a:p>
          <a:p>
            <a:pPr marL="150876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50" dirty="0"/>
          </a:p>
          <a:p>
            <a:pPr marL="150876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50" dirty="0"/>
          </a:p>
          <a:p>
            <a:pPr marL="150876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50" dirty="0"/>
              <a:t>	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378" y="2895600"/>
            <a:ext cx="250348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90" y="2947988"/>
            <a:ext cx="4541838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companionable agent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companionable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3924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Companionable agents are artificial agents devised to accompany users day by day building long-term relationships with them. </a:t>
            </a:r>
          </a:p>
        </p:txBody>
      </p:sp>
      <p:pic>
        <p:nvPicPr>
          <p:cNvPr id="4" name="Picture 2" descr="aliz-e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36" y="3472168"/>
            <a:ext cx="3276976" cy="218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4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regex to identify duplicate words in text</a:t>
            </a:r>
          </a:p>
        </p:txBody>
      </p:sp>
    </p:spTree>
    <p:extLst>
      <p:ext uri="{BB962C8B-B14F-4D97-AF65-F5344CB8AC3E}">
        <p14:creationId xmlns:p14="http://schemas.microsoft.com/office/powerpoint/2010/main" val="31508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regex to identify duplicate words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/\b(\w)\b\1\b/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the extra \\ is delimiting the \ in the string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$regex = "\\b(\\w)\\b\\1\\b";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/\b(\w)\b\1\b/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$yes = "very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nice";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$not = "this is nice";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if($yes=~/(\w+) \1/)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"yes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if($not=~/$regex/)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"not didn't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2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and describe one of the metrics used to analyze Agatha Christie’s writing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62" y="1934369"/>
            <a:ext cx="4867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NLP application uses </a:t>
            </a:r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8" name="TextShape 3"/>
          <p:cNvSpPr txBox="1"/>
          <p:nvPr/>
        </p:nvSpPr>
        <p:spPr>
          <a:xfrm>
            <a:off x="7040880" y="4596931"/>
            <a:ext cx="700560" cy="346320"/>
          </a:xfrm>
          <a:prstGeom prst="rect">
            <a:avLst/>
          </a:prstGeom>
        </p:spPr>
      </p:sp>
      <p:sp>
        <p:nvSpPr>
          <p:cNvPr id="12" name="TextShape 7"/>
          <p:cNvSpPr txBox="1"/>
          <p:nvPr/>
        </p:nvSpPr>
        <p:spPr>
          <a:xfrm>
            <a:off x="4851862" y="5360381"/>
            <a:ext cx="1622520" cy="34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2526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9417-B48B-4778-A6C3-4E42A6F1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NLP application uses </a:t>
            </a:r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BBC3-9E6E-4CA4-AD53-C45A61BC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</a:p>
          <a:p>
            <a:r>
              <a:rPr lang="en-US" dirty="0"/>
              <a:t>Collocation identification</a:t>
            </a:r>
          </a:p>
          <a:p>
            <a:r>
              <a:rPr lang="en-US" dirty="0"/>
              <a:t>Topic </a:t>
            </a:r>
            <a:r>
              <a:rPr lang="en-US" dirty="0" err="1"/>
              <a:t>identificaiton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0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07CF-3269-4293-A0A3-2433F9E6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NLP application use </a:t>
            </a:r>
            <a:r>
              <a:rPr lang="en-US" dirty="0" err="1"/>
              <a:t>ngrams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E0B2-02F0-429D-BCC4-69997693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Chain Rule?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three perspectives of NLP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7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Chain Rule?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The chain rule allows us to decompose the probability into a product of component conditional probabilities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E2E47F2-BC24-4F39-A888-2E25CC2C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6622"/>
            <a:ext cx="51879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61AE2-78DA-4344-9E87-D024567076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05200" y="4724400"/>
            <a:ext cx="2405210" cy="101470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062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7237-44A3-458B-8F28-79B4EFF6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use the chain rule?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C306-E350-48F5-B0EB-C32183BB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Markov Assumption?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Markov Assumption?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a particular state depends only on the previous state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Estimate the conditional probability of the next word without looking too far in the past</a:t>
                </a:r>
              </a:p>
              <a:p>
                <a:endParaRPr lang="en-US" dirty="0"/>
              </a:p>
              <a:p>
                <a:pPr marL="1371600" lvl="3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11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988-F023-4C78-8A8E-C6BF10D8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use the Markov Assumption?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E622-FC9F-4CD6-8FD7-72A3CA83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the trigram assumption, what is the equation for calculating the probability of the sentence: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41128-A256-4BFC-830B-9CC712709AEC}"/>
              </a:ext>
            </a:extLst>
          </p:cNvPr>
          <p:cNvSpPr/>
          <p:nvPr/>
        </p:nvSpPr>
        <p:spPr>
          <a:xfrm>
            <a:off x="1670461" y="2066744"/>
            <a:ext cx="797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knew who I was this morning but I have changed a few times since then</a:t>
            </a:r>
          </a:p>
        </p:txBody>
      </p:sp>
    </p:spTree>
    <p:extLst>
      <p:ext uri="{BB962C8B-B14F-4D97-AF65-F5344CB8AC3E}">
        <p14:creationId xmlns:p14="http://schemas.microsoft.com/office/powerpoint/2010/main" val="414930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the trigram assumption, what is the equation for calculating the probability of the sentence: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371"/>
            <a:ext cx="10515600" cy="40215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I knew who I was this morning but I have changed a few times since then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P(I) * </a:t>
            </a:r>
          </a:p>
          <a:p>
            <a:pPr marL="0" indent="0">
              <a:buNone/>
            </a:pPr>
            <a:r>
              <a:rPr lang="en-US" sz="2400" dirty="0"/>
              <a:t>P(knew | I) * </a:t>
            </a:r>
          </a:p>
          <a:p>
            <a:pPr marL="0" indent="0">
              <a:buNone/>
            </a:pPr>
            <a:r>
              <a:rPr lang="en-US" sz="2400" dirty="0"/>
              <a:t>P(who | I knew) * </a:t>
            </a:r>
          </a:p>
          <a:p>
            <a:pPr marL="0" indent="0">
              <a:buNone/>
            </a:pPr>
            <a:r>
              <a:rPr lang="en-US" sz="2400" dirty="0"/>
              <a:t>P(was | knew who) * </a:t>
            </a:r>
          </a:p>
          <a:p>
            <a:pPr marL="0" indent="0">
              <a:buNone/>
            </a:pPr>
            <a:r>
              <a:rPr lang="en-US" sz="2400" dirty="0"/>
              <a:t>P(this | who was)  *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/>
              <a:t>P(then |times since)</a:t>
            </a:r>
          </a:p>
        </p:txBody>
      </p:sp>
    </p:spTree>
    <p:extLst>
      <p:ext uri="{BB962C8B-B14F-4D97-AF65-F5344CB8AC3E}">
        <p14:creationId xmlns:p14="http://schemas.microsoft.com/office/powerpoint/2010/main" val="82964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B8C-ABE0-4E54-9870-901A3F19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do this for any </a:t>
            </a:r>
            <a:r>
              <a:rPr lang="en-US" dirty="0" err="1"/>
              <a:t>ngram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A69-17C8-4A7E-BC82-134403E8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7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</a:t>
            </a:r>
            <a:r>
              <a:rPr lang="en-US" i="1" dirty="0"/>
              <a:t>speaks </a:t>
            </a:r>
            <a:r>
              <a:rPr lang="en-US" dirty="0"/>
              <a:t>given </a:t>
            </a:r>
            <a:r>
              <a:rPr lang="en-US" i="1" dirty="0"/>
              <a:t>she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66418"/>
              </p:ext>
            </p:extLst>
          </p:nvPr>
        </p:nvGraphicFramePr>
        <p:xfrm>
          <a:off x="7696777" y="4429630"/>
          <a:ext cx="34671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964"/>
              </p:ext>
            </p:extLst>
          </p:nvPr>
        </p:nvGraphicFramePr>
        <p:xfrm>
          <a:off x="7471208" y="1836152"/>
          <a:ext cx="4029076" cy="2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7807" y="1780669"/>
                <a:ext cx="367690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1780669"/>
                <a:ext cx="3676904" cy="668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7807" y="2769811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2769811"/>
                <a:ext cx="334950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266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</a:t>
            </a:r>
            <a:r>
              <a:rPr lang="en-US" i="1" dirty="0"/>
              <a:t>speaks </a:t>
            </a:r>
            <a:r>
              <a:rPr lang="en-US" dirty="0"/>
              <a:t>given </a:t>
            </a:r>
            <a:r>
              <a:rPr lang="en-US" i="1" dirty="0"/>
              <a:t>she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66418"/>
              </p:ext>
            </p:extLst>
          </p:nvPr>
        </p:nvGraphicFramePr>
        <p:xfrm>
          <a:off x="7696777" y="4429630"/>
          <a:ext cx="34671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964"/>
              </p:ext>
            </p:extLst>
          </p:nvPr>
        </p:nvGraphicFramePr>
        <p:xfrm>
          <a:off x="7471208" y="1836152"/>
          <a:ext cx="4029076" cy="2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7807" y="1780669"/>
                <a:ext cx="367690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1780669"/>
                <a:ext cx="3676904" cy="668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7807" y="2769811"/>
                <a:ext cx="334950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2769811"/>
                <a:ext cx="334950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67807" y="3750235"/>
                <a:ext cx="448353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3750235"/>
                <a:ext cx="4483535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67807" y="4793387"/>
                <a:ext cx="263912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4000 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07" y="4793387"/>
                <a:ext cx="2639120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three perspectives of NLP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en-GB" altLang="en-US" dirty="0"/>
              <a:t>Engineering : Use CL as part of a larger application. Emphasis on Robustness (doesn’t collapse on unexpected input); Coverage (does something useful with most inputs) and Efficiency (return an answer in a timely manner).</a:t>
            </a:r>
          </a:p>
          <a:p>
            <a:pPr lvl="1"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dirty="0"/>
              <a:t>Cognitive Science: gain an understanding of how people comprehend and produce language.</a:t>
            </a:r>
          </a:p>
          <a:p>
            <a:pPr marL="457200" lvl="1" indent="0">
              <a:buNone/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dirty="0"/>
              <a:t>Theoretical Linguistics: </a:t>
            </a:r>
            <a:r>
              <a:rPr lang="en-US" altLang="en-US" dirty="0"/>
              <a:t> test the empirical adequacy of theoretical models (e.g. POS tagging algorithm).</a:t>
            </a:r>
          </a:p>
          <a:p>
            <a:pPr lvl="1">
              <a:defRPr/>
            </a:pPr>
            <a:endParaRPr lang="en-GB" altLang="en-US" dirty="0"/>
          </a:p>
          <a:p>
            <a:pPr>
              <a:buNone/>
              <a:defRPr/>
            </a:pPr>
            <a:endParaRPr lang="en-GB" altLang="en-US" dirty="0"/>
          </a:p>
          <a:p>
            <a:pPr>
              <a:buNone/>
              <a:defRPr/>
            </a:pPr>
            <a:endParaRPr lang="en-GB" altLang="en-US" dirty="0"/>
          </a:p>
          <a:p>
            <a:pPr lvl="3">
              <a:defRPr/>
            </a:pPr>
            <a:endParaRPr lang="en-GB" alt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add-one smoothing, what is the probability of </a:t>
            </a:r>
            <a:r>
              <a:rPr lang="en-US" i="1" dirty="0"/>
              <a:t>she speaks?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66418"/>
              </p:ext>
            </p:extLst>
          </p:nvPr>
        </p:nvGraphicFramePr>
        <p:xfrm>
          <a:off x="7696777" y="4429630"/>
          <a:ext cx="34671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964"/>
              </p:ext>
            </p:extLst>
          </p:nvPr>
        </p:nvGraphicFramePr>
        <p:xfrm>
          <a:off x="7471208" y="1836152"/>
          <a:ext cx="4029076" cy="2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7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add-one smoothing, what is the probability of </a:t>
            </a:r>
            <a:r>
              <a:rPr lang="en-US" i="1" dirty="0"/>
              <a:t>she speaks?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66418"/>
              </p:ext>
            </p:extLst>
          </p:nvPr>
        </p:nvGraphicFramePr>
        <p:xfrm>
          <a:off x="7696777" y="4429630"/>
          <a:ext cx="34671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964"/>
              </p:ext>
            </p:extLst>
          </p:nvPr>
        </p:nvGraphicFramePr>
        <p:xfrm>
          <a:off x="7471208" y="1836152"/>
          <a:ext cx="4029076" cy="2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4244" y="1893726"/>
                <a:ext cx="5696046" cy="70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𝑙𝑎𝑝𝑙𝑎𝑐𝑒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𝑙𝑎𝑝𝑙𝑎𝑐𝑒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44" y="1893726"/>
                <a:ext cx="5696046" cy="7042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2098" y="4114931"/>
                <a:ext cx="461350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2800+1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4000+5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98" y="4114931"/>
                <a:ext cx="4613506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47999" y="3017217"/>
                <a:ext cx="5514587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𝑠𝑝𝑒𝑎𝑘𝑠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99" y="3017217"/>
                <a:ext cx="5514587" cy="6784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1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add-one smoothing, what is the probability of </a:t>
            </a:r>
            <a:r>
              <a:rPr lang="en-US" i="1" dirty="0"/>
              <a:t>she speaks?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66418"/>
              </p:ext>
            </p:extLst>
          </p:nvPr>
        </p:nvGraphicFramePr>
        <p:xfrm>
          <a:off x="7696777" y="4429630"/>
          <a:ext cx="34671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964"/>
              </p:ext>
            </p:extLst>
          </p:nvPr>
        </p:nvGraphicFramePr>
        <p:xfrm>
          <a:off x="7471208" y="1836152"/>
          <a:ext cx="4029076" cy="2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&lt;start&gt;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speaks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French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often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&lt;end&gt;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8900" marR="889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4244" y="1893726"/>
                <a:ext cx="5696046" cy="70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𝑙𝑎𝑝𝑙𝑎𝑐𝑒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𝑙𝑎𝑝𝑙𝑎𝑐𝑒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44" y="1893726"/>
                <a:ext cx="5696046" cy="7042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2098" y="4114931"/>
                <a:ext cx="461350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2800+1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4000+5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4005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98" y="4114931"/>
                <a:ext cx="4613506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47999" y="3017217"/>
                <a:ext cx="5514587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𝐿𝑎𝑝𝑙𝑎𝑐𝑒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𝑠𝑝𝑒𝑎𝑘𝑠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𝑠𝑝𝑒𝑎𝑘𝑠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𝑠h𝑒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99" y="3017217"/>
                <a:ext cx="5514587" cy="6784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00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B48D-52AA-49C2-9B41-3DFD4EBD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</a:t>
            </a:r>
            <a:r>
              <a:rPr lang="en-US" dirty="0" err="1"/>
              <a:t>continguous</a:t>
            </a:r>
            <a:r>
              <a:rPr lang="en-US" dirty="0"/>
              <a:t> and non-contiguous </a:t>
            </a:r>
            <a:r>
              <a:rPr lang="en-US" dirty="0" err="1"/>
              <a:t>ngrams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51C-8100-494B-B997-F3CF8254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FBD-72F5-4EBF-8DF3-322229E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non-contiguous </a:t>
            </a:r>
            <a:r>
              <a:rPr lang="en-US" dirty="0" err="1"/>
              <a:t>ngrams</a:t>
            </a:r>
            <a:r>
              <a:rPr lang="en-US" dirty="0"/>
              <a:t> be useful?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F54A-881A-47E1-95C3-424ECD0C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A92C-FCB0-426C-9284-777D42C5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stoplist</a:t>
            </a:r>
            <a:r>
              <a:rPr lang="en-US" dirty="0"/>
              <a:t> and why would you use 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4CDD-76C2-4AA3-B183-7FCCC979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6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07FA-B7D9-463D-88C2-3E8CECEA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why would you not use 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576-8352-4E5B-BA7F-39326278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association measures?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1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association measures?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idea: </a:t>
            </a:r>
          </a:p>
          <a:p>
            <a:pPr marL="0" indent="0">
              <a:buNone/>
            </a:pPr>
            <a:r>
              <a:rPr lang="en-US" dirty="0"/>
              <a:t>	ratio between </a:t>
            </a:r>
          </a:p>
          <a:p>
            <a:pPr marL="0" indent="0">
              <a:buNone/>
            </a:pPr>
            <a:r>
              <a:rPr lang="en-US" dirty="0"/>
              <a:t>		how often we saw something occur and </a:t>
            </a:r>
          </a:p>
          <a:p>
            <a:pPr marL="0" indent="0">
              <a:buNone/>
            </a:pPr>
            <a:r>
              <a:rPr lang="en-US" dirty="0"/>
              <a:t>		how often we expect it to occur based on random</a:t>
            </a:r>
          </a:p>
        </p:txBody>
      </p:sp>
    </p:spTree>
    <p:extLst>
      <p:ext uri="{BB962C8B-B14F-4D97-AF65-F5344CB8AC3E}">
        <p14:creationId xmlns:p14="http://schemas.microsoft.com/office/powerpoint/2010/main" val="2562726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B894-4875-4852-B760-DA3134A6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Turney use association measures to determine whether a review was positive or negative? </a:t>
            </a:r>
          </a:p>
        </p:txBody>
      </p:sp>
    </p:spTree>
    <p:extLst>
      <p:ext uri="{BB962C8B-B14F-4D97-AF65-F5344CB8AC3E}">
        <p14:creationId xmlns:p14="http://schemas.microsoft.com/office/powerpoint/2010/main" val="112602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Turing’s proposed solution to determine if a computer is intelligent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78" y="1953227"/>
            <a:ext cx="6144347" cy="4809931"/>
          </a:xfrm>
          <a:prstGeom prst="rect">
            <a:avLst/>
          </a:prstGeom>
        </p:spPr>
      </p:pic>
      <p:pic>
        <p:nvPicPr>
          <p:cNvPr id="6" name="Picture 2" descr="http://www.clipartbest.com/cliparts/dir/a5g/dira5gre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604" y="2076313"/>
            <a:ext cx="22479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free.clipartof.com/73-Free-Clipart-Illustration-Of-A-Cartoon-Retro-Man-Confidently-Waiting-With-A-Gr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72" y="2158574"/>
            <a:ext cx="1451333" cy="20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256" y="1370227"/>
            <a:ext cx="554081" cy="865752"/>
          </a:xfrm>
          <a:prstGeom prst="rect">
            <a:avLst/>
          </a:prstGeom>
        </p:spPr>
      </p:pic>
      <p:pic>
        <p:nvPicPr>
          <p:cNvPr id="9" name="Picture 2" descr="https://encrypted-tbn1.gstatic.com/images?q=tbn:ANd9GcQGxIpqvl3Oss82tvbiUI-baX-gNOphQoko0rJbJW-Dz2afVpjep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28" y="435819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93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basic idea: </a:t>
                </a:r>
                <a:r>
                  <a:rPr lang="en-US" dirty="0"/>
                  <a:t>the lower bound on the number of bits it would take to encode a certain piece of information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86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Bayes Theorem (aka Bayes Rule)?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0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Bayes Theorem (aka Bayes Rule)?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938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1F86-F45B-4C77-BC3C-8311D601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use Bayes Rule?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AB79269-4078-4D10-BB16-C73A56A9F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AB79269-4078-4D10-BB16-C73A56A9F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578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322" y="112873"/>
            <a:ext cx="3092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could break the probability</a:t>
            </a:r>
          </a:p>
          <a:p>
            <a:r>
              <a:rPr lang="en-US" dirty="0"/>
              <a:t>into components and estimate</a:t>
            </a:r>
          </a:p>
          <a:p>
            <a:r>
              <a:rPr lang="en-US" dirty="0"/>
              <a:t>the overall probability of a tag </a:t>
            </a:r>
          </a:p>
          <a:p>
            <a:r>
              <a:rPr lang="en-US" dirty="0"/>
              <a:t>sequence.</a:t>
            </a:r>
          </a:p>
        </p:txBody>
      </p:sp>
    </p:spTree>
    <p:extLst>
      <p:ext uri="{BB962C8B-B14F-4D97-AF65-F5344CB8AC3E}">
        <p14:creationId xmlns:p14="http://schemas.microsoft.com/office/powerpoint/2010/main" val="1240833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322" y="112873"/>
            <a:ext cx="3092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could break the probability</a:t>
            </a:r>
          </a:p>
          <a:p>
            <a:r>
              <a:rPr lang="en-US" dirty="0"/>
              <a:t>into components and estimate</a:t>
            </a:r>
          </a:p>
          <a:p>
            <a:r>
              <a:rPr lang="en-US" dirty="0"/>
              <a:t>the overall probability of a tag </a:t>
            </a:r>
          </a:p>
          <a:p>
            <a:r>
              <a:rPr lang="en-US" dirty="0"/>
              <a:t>sequence.</a:t>
            </a:r>
          </a:p>
        </p:txBody>
      </p:sp>
    </p:spTree>
    <p:extLst>
      <p:ext uri="{BB962C8B-B14F-4D97-AF65-F5344CB8AC3E}">
        <p14:creationId xmlns:p14="http://schemas.microsoft.com/office/powerpoint/2010/main" val="3602794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322" y="112873"/>
            <a:ext cx="3092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could break the probability</a:t>
            </a:r>
          </a:p>
          <a:p>
            <a:r>
              <a:rPr lang="en-US" dirty="0"/>
              <a:t>into components and estimate</a:t>
            </a:r>
          </a:p>
          <a:p>
            <a:r>
              <a:rPr lang="en-US" dirty="0"/>
              <a:t>the overall probability of a tag </a:t>
            </a:r>
          </a:p>
          <a:p>
            <a:r>
              <a:rPr lang="en-US" dirty="0"/>
              <a:t>sequence.</a:t>
            </a:r>
          </a:p>
        </p:txBody>
      </p:sp>
    </p:spTree>
    <p:extLst>
      <p:ext uri="{BB962C8B-B14F-4D97-AF65-F5344CB8AC3E}">
        <p14:creationId xmlns:p14="http://schemas.microsoft.com/office/powerpoint/2010/main" val="2360405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322" y="112873"/>
            <a:ext cx="3092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could break the probability</a:t>
            </a:r>
          </a:p>
          <a:p>
            <a:r>
              <a:rPr lang="en-US" dirty="0"/>
              <a:t>into components and estimate</a:t>
            </a:r>
          </a:p>
          <a:p>
            <a:r>
              <a:rPr lang="en-US" dirty="0"/>
              <a:t>the overall probability of a tag </a:t>
            </a:r>
          </a:p>
          <a:p>
            <a:r>
              <a:rPr lang="en-US" dirty="0"/>
              <a:t>sequence.</a:t>
            </a:r>
          </a:p>
        </p:txBody>
      </p:sp>
    </p:spTree>
    <p:extLst>
      <p:ext uri="{BB962C8B-B14F-4D97-AF65-F5344CB8AC3E}">
        <p14:creationId xmlns:p14="http://schemas.microsoft.com/office/powerpoint/2010/main" val="2988657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388"/>
                <a:ext cx="10515600" cy="5923575"/>
              </a:xfrm>
              <a:blipFill rotWithShape="0">
                <a:blip r:embed="rId2"/>
                <a:stretch>
                  <a:fillRect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8196056" y="448798"/>
            <a:ext cx="1489487" cy="1126836"/>
          </a:xfrm>
          <a:custGeom>
            <a:avLst/>
            <a:gdLst>
              <a:gd name="connsiteX0" fmla="*/ 0 w 1489487"/>
              <a:gd name="connsiteY0" fmla="*/ 0 h 1126836"/>
              <a:gd name="connsiteX1" fmla="*/ 1468582 w 1489487"/>
              <a:gd name="connsiteY1" fmla="*/ 332509 h 1126836"/>
              <a:gd name="connsiteX2" fmla="*/ 729673 w 1489487"/>
              <a:gd name="connsiteY2" fmla="*/ 1126836 h 112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487" h="1126836">
                <a:moveTo>
                  <a:pt x="0" y="0"/>
                </a:moveTo>
                <a:cubicBezTo>
                  <a:pt x="673485" y="72351"/>
                  <a:pt x="1346970" y="144703"/>
                  <a:pt x="1468582" y="332509"/>
                </a:cubicBezTo>
                <a:cubicBezTo>
                  <a:pt x="1590194" y="520315"/>
                  <a:pt x="1159933" y="823575"/>
                  <a:pt x="729673" y="1126836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3894" y="642884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Bayes Rule</a:t>
            </a:r>
          </a:p>
        </p:txBody>
      </p:sp>
      <p:sp>
        <p:nvSpPr>
          <p:cNvPr id="6" name="Freeform 5"/>
          <p:cNvSpPr/>
          <p:nvPr/>
        </p:nvSpPr>
        <p:spPr>
          <a:xfrm>
            <a:off x="8729228" y="1704942"/>
            <a:ext cx="813094" cy="1191491"/>
          </a:xfrm>
          <a:custGeom>
            <a:avLst/>
            <a:gdLst>
              <a:gd name="connsiteX0" fmla="*/ 73891 w 813094"/>
              <a:gd name="connsiteY0" fmla="*/ 0 h 1191491"/>
              <a:gd name="connsiteX1" fmla="*/ 812800 w 813094"/>
              <a:gd name="connsiteY1" fmla="*/ 711200 h 1191491"/>
              <a:gd name="connsiteX2" fmla="*/ 0 w 813094"/>
              <a:gd name="connsiteY2" fmla="*/ 1191491 h 119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3094" h="1191491">
                <a:moveTo>
                  <a:pt x="73891" y="0"/>
                </a:moveTo>
                <a:cubicBezTo>
                  <a:pt x="449503" y="256309"/>
                  <a:pt x="825115" y="512618"/>
                  <a:pt x="812800" y="711200"/>
                </a:cubicBezTo>
                <a:cubicBezTo>
                  <a:pt x="800485" y="909782"/>
                  <a:pt x="141624" y="1114521"/>
                  <a:pt x="0" y="1191491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2322" y="1771044"/>
            <a:ext cx="234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Removed denominator</a:t>
            </a:r>
          </a:p>
          <a:p>
            <a:pPr algn="ctr"/>
            <a:r>
              <a:rPr lang="en-US" dirty="0"/>
              <a:t>because same over all</a:t>
            </a:r>
          </a:p>
          <a:p>
            <a:pPr algn="ctr"/>
            <a:r>
              <a:rPr lang="en-US" dirty="0"/>
              <a:t>calculations – doesn’t </a:t>
            </a:r>
          </a:p>
          <a:p>
            <a:pPr algn="ctr"/>
            <a:r>
              <a:rPr lang="en-US" dirty="0"/>
              <a:t>change the outcome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8813494" y="2996588"/>
            <a:ext cx="738412" cy="1101687"/>
          </a:xfrm>
          <a:custGeom>
            <a:avLst/>
            <a:gdLst>
              <a:gd name="connsiteX0" fmla="*/ 0 w 738412"/>
              <a:gd name="connsiteY0" fmla="*/ 0 h 1101687"/>
              <a:gd name="connsiteX1" fmla="*/ 738130 w 738412"/>
              <a:gd name="connsiteY1" fmla="*/ 550843 h 1101687"/>
              <a:gd name="connsiteX2" fmla="*/ 88135 w 738412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2" h="1101687">
                <a:moveTo>
                  <a:pt x="0" y="0"/>
                </a:moveTo>
                <a:cubicBezTo>
                  <a:pt x="361720" y="183614"/>
                  <a:pt x="723441" y="367229"/>
                  <a:pt x="738130" y="550843"/>
                </a:cubicBezTo>
                <a:cubicBezTo>
                  <a:pt x="752819" y="734458"/>
                  <a:pt x="190959" y="998863"/>
                  <a:pt x="88135" y="1101687"/>
                </a:cubicBezTo>
              </a:path>
            </a:pathLst>
          </a:custGeom>
          <a:noFill/>
          <a:ln w="349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01605" y="3268536"/>
            <a:ext cx="24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1: </a:t>
            </a:r>
          </a:p>
          <a:p>
            <a:pPr algn="ctr"/>
            <a:r>
              <a:rPr lang="en-US" dirty="0"/>
              <a:t>words are independent </a:t>
            </a:r>
          </a:p>
          <a:p>
            <a:pPr algn="ctr"/>
            <a:r>
              <a:rPr lang="en-US" dirty="0"/>
              <a:t>of their tags</a:t>
            </a:r>
          </a:p>
        </p:txBody>
      </p:sp>
      <p:sp>
        <p:nvSpPr>
          <p:cNvPr id="15" name="Freeform 14"/>
          <p:cNvSpPr/>
          <p:nvPr/>
        </p:nvSpPr>
        <p:spPr>
          <a:xfrm>
            <a:off x="8868578" y="4175393"/>
            <a:ext cx="852883" cy="1487277"/>
          </a:xfrm>
          <a:custGeom>
            <a:avLst/>
            <a:gdLst>
              <a:gd name="connsiteX0" fmla="*/ 0 w 852883"/>
              <a:gd name="connsiteY0" fmla="*/ 0 h 1487277"/>
              <a:gd name="connsiteX1" fmla="*/ 848299 w 852883"/>
              <a:gd name="connsiteY1" fmla="*/ 914400 h 1487277"/>
              <a:gd name="connsiteX2" fmla="*/ 330506 w 852883"/>
              <a:gd name="connsiteY2" fmla="*/ 1487277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883" h="1487277">
                <a:moveTo>
                  <a:pt x="0" y="0"/>
                </a:moveTo>
                <a:cubicBezTo>
                  <a:pt x="396607" y="333260"/>
                  <a:pt x="793215" y="666521"/>
                  <a:pt x="848299" y="914400"/>
                </a:cubicBezTo>
                <a:cubicBezTo>
                  <a:pt x="903383" y="1162279"/>
                  <a:pt x="446183" y="1415667"/>
                  <a:pt x="330506" y="148727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38750" y="4739340"/>
            <a:ext cx="203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Assumption 2: </a:t>
            </a:r>
          </a:p>
          <a:p>
            <a:pPr algn="ctr"/>
            <a:r>
              <a:rPr lang="en-US" dirty="0"/>
              <a:t>Markov assumption</a:t>
            </a:r>
          </a:p>
          <a:p>
            <a:pPr algn="ctr"/>
            <a:r>
              <a:rPr lang="en-US" dirty="0"/>
              <a:t>Bigram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322" y="112873"/>
            <a:ext cx="30923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Bayes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We could break the probability</a:t>
            </a:r>
          </a:p>
          <a:p>
            <a:r>
              <a:rPr lang="en-US" dirty="0"/>
              <a:t>into components and estimate</a:t>
            </a:r>
          </a:p>
          <a:p>
            <a:r>
              <a:rPr lang="en-US" dirty="0"/>
              <a:t>the overall probability of a tag </a:t>
            </a:r>
          </a:p>
          <a:p>
            <a:r>
              <a:rPr lang="en-US" dirty="0"/>
              <a:t>sequence.</a:t>
            </a:r>
          </a:p>
        </p:txBody>
      </p:sp>
    </p:spTree>
    <p:extLst>
      <p:ext uri="{BB962C8B-B14F-4D97-AF65-F5344CB8AC3E}">
        <p14:creationId xmlns:p14="http://schemas.microsoft.com/office/powerpoint/2010/main" val="2397980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formula to calculate the most probable tag sequence?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Describe one of the Objections Turing discussed in his paper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86" y="2120216"/>
            <a:ext cx="6144347" cy="4809931"/>
          </a:xfrm>
          <a:prstGeom prst="rect">
            <a:avLst/>
          </a:prstGeom>
        </p:spPr>
      </p:pic>
      <p:pic>
        <p:nvPicPr>
          <p:cNvPr id="5" name="Picture 4" descr="http://free.clipartof.com/73-Free-Clipart-Illustration-Of-A-Cartoon-Retro-Man-Confidently-Waiting-With-A-Gr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78" y="2280764"/>
            <a:ext cx="1451333" cy="20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390" y="1721868"/>
            <a:ext cx="554081" cy="865752"/>
          </a:xfrm>
          <a:prstGeom prst="rect">
            <a:avLst/>
          </a:prstGeom>
        </p:spPr>
      </p:pic>
      <p:pic>
        <p:nvPicPr>
          <p:cNvPr id="7" name="Picture 2" descr="https://encrypted-tbn1.gstatic.com/images?q=tbn:ANd9GcQGxIpqvl3Oss82tvbiUI-baX-gNOphQoko0rJbJW-Dz2afVpjep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5" y="452518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357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frequency tables which is the most probable tag?</a:t>
            </a:r>
          </a:p>
        </p:txBody>
      </p:sp>
    </p:spTree>
    <p:extLst>
      <p:ext uri="{BB962C8B-B14F-4D97-AF65-F5344CB8AC3E}">
        <p14:creationId xmlns:p14="http://schemas.microsoft.com/office/powerpoint/2010/main" val="161866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88660" y="1133800"/>
            <a:ext cx="4866540" cy="5377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435096" y="382615"/>
                <a:ext cx="9550296" cy="1916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Police/NNP catch/VB criminal/(JJ|NN)? contraband/NN cheese/NN gang/NN. 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b="1" i="1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b="1" i="1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𝒕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𝒏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≈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𝒂𝒓𝒈𝒎𝒂𝒙</m:t>
                          </m:r>
                        </m:e>
                        <m:sub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𝒏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5096" y="382615"/>
                <a:ext cx="9550296" cy="1916102"/>
              </a:xfrm>
              <a:prstGeom prst="rect">
                <a:avLst/>
              </a:prstGeom>
              <a:blipFill>
                <a:blip r:embed="rId3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4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0" y="0"/>
            <a:ext cx="10515600" cy="1325563"/>
          </a:xfrm>
        </p:spPr>
        <p:txBody>
          <a:bodyPr/>
          <a:lstStyle/>
          <a:p>
            <a:r>
              <a:rPr lang="en-US" dirty="0"/>
              <a:t>Questions will also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00" y="1170425"/>
            <a:ext cx="10948200" cy="52231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Lecture: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FSA &amp; Formal Languages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2"/>
            <a:r>
              <a:rPr lang="en-US" dirty="0"/>
              <a:t>Smoothing</a:t>
            </a:r>
          </a:p>
          <a:p>
            <a:pPr lvl="2"/>
            <a:r>
              <a:rPr lang="en-US" dirty="0" err="1"/>
              <a:t>Ngram</a:t>
            </a:r>
            <a:r>
              <a:rPr lang="en-US" dirty="0"/>
              <a:t> statistics</a:t>
            </a:r>
          </a:p>
          <a:p>
            <a:pPr lvl="1"/>
            <a:r>
              <a:rPr lang="en-US" dirty="0"/>
              <a:t>Information Theory</a:t>
            </a:r>
          </a:p>
          <a:p>
            <a:pPr lvl="2"/>
            <a:r>
              <a:rPr lang="en-US" dirty="0"/>
              <a:t>Entropy </a:t>
            </a:r>
          </a:p>
          <a:p>
            <a:pPr lvl="1"/>
            <a:r>
              <a:rPr lang="en-US" dirty="0"/>
              <a:t>POS Tagging</a:t>
            </a:r>
          </a:p>
          <a:p>
            <a:r>
              <a:rPr lang="en-US" dirty="0"/>
              <a:t>Programming Assignment 1 &amp; 2</a:t>
            </a:r>
          </a:p>
          <a:p>
            <a:r>
              <a:rPr lang="en-US" dirty="0"/>
              <a:t>News articles</a:t>
            </a:r>
          </a:p>
          <a:p>
            <a:r>
              <a:rPr lang="en-US" dirty="0"/>
              <a:t>Video Lecture</a:t>
            </a:r>
          </a:p>
          <a:p>
            <a:pPr lvl="1"/>
            <a:r>
              <a:rPr lang="en-US" dirty="0" err="1"/>
              <a:t>Wilk’s</a:t>
            </a:r>
            <a:r>
              <a:rPr lang="en-US" dirty="0"/>
              <a:t> companionable agents</a:t>
            </a:r>
          </a:p>
          <a:p>
            <a:r>
              <a:rPr lang="en-US" dirty="0"/>
              <a:t>Papers</a:t>
            </a:r>
          </a:p>
          <a:p>
            <a:pPr lvl="1"/>
            <a:r>
              <a:rPr lang="en-US" dirty="0"/>
              <a:t>Turing’s Intelligent Machines</a:t>
            </a:r>
          </a:p>
          <a:p>
            <a:pPr lvl="1"/>
            <a:r>
              <a:rPr lang="en-US" dirty="0"/>
              <a:t>Lancashire &amp; </a:t>
            </a:r>
            <a:r>
              <a:rPr lang="en-US" dirty="0" err="1"/>
              <a:t>Hirst’s</a:t>
            </a:r>
            <a:r>
              <a:rPr lang="en-US" dirty="0"/>
              <a:t> Agatha Christie</a:t>
            </a:r>
          </a:p>
          <a:p>
            <a:pPr lvl="1"/>
            <a:r>
              <a:rPr lang="en-US" dirty="0"/>
              <a:t>Turney’s Thumbs Up Thumbs Down</a:t>
            </a:r>
          </a:p>
          <a:p>
            <a:pPr lvl="1"/>
            <a:r>
              <a:rPr lang="en-US" dirty="0"/>
              <a:t>Twitter POS Tagging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61" y="253184"/>
            <a:ext cx="5137310" cy="63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Describe one of the Objections Turing discussed in his paper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86" y="2120216"/>
            <a:ext cx="6144347" cy="4809931"/>
          </a:xfrm>
          <a:prstGeom prst="rect">
            <a:avLst/>
          </a:prstGeom>
        </p:spPr>
      </p:pic>
      <p:pic>
        <p:nvPicPr>
          <p:cNvPr id="5" name="Picture 4" descr="http://free.clipartof.com/73-Free-Clipart-Illustration-Of-A-Cartoon-Retro-Man-Confidently-Waiting-With-A-Gr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78" y="2280764"/>
            <a:ext cx="1451333" cy="20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390" y="1721868"/>
            <a:ext cx="554081" cy="865752"/>
          </a:xfrm>
          <a:prstGeom prst="rect">
            <a:avLst/>
          </a:prstGeom>
        </p:spPr>
      </p:pic>
      <p:pic>
        <p:nvPicPr>
          <p:cNvPr id="7" name="Picture 2" descr="https://encrypted-tbn1.gstatic.com/images?q=tbn:ANd9GcQGxIpqvl3Oss82tvbiUI-baX-gNOphQoko0rJbJW-Dz2afVpjep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5" y="4525182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judgmentalobserver.files.wordpress.com/2013/10/peterghostbustersbluraysc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56" y="2428135"/>
            <a:ext cx="4084581" cy="261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Searle’s Chinese Room Argument?</a:t>
            </a:r>
          </a:p>
        </p:txBody>
      </p:sp>
    </p:spTree>
    <p:extLst>
      <p:ext uri="{BB962C8B-B14F-4D97-AF65-F5344CB8AC3E}">
        <p14:creationId xmlns:p14="http://schemas.microsoft.com/office/powerpoint/2010/main" val="234432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Searle’s Chinese Room Argument?</a:t>
            </a:r>
          </a:p>
        </p:txBody>
      </p:sp>
      <p:pic>
        <p:nvPicPr>
          <p:cNvPr id="4" name="Picture 2" descr="http://www.mathtube.org/sites/default/files/slides/3296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29" y="1493821"/>
            <a:ext cx="6302919" cy="47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5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Eliza?</a:t>
            </a:r>
          </a:p>
        </p:txBody>
      </p:sp>
    </p:spTree>
    <p:extLst>
      <p:ext uri="{BB962C8B-B14F-4D97-AF65-F5344CB8AC3E}">
        <p14:creationId xmlns:p14="http://schemas.microsoft.com/office/powerpoint/2010/main" val="21433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1646</Words>
  <Application>Microsoft Office PowerPoint</Application>
  <PresentationFormat>Widescreen</PresentationFormat>
  <Paragraphs>563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Office Theme</vt:lpstr>
      <vt:lpstr>Midterm I</vt:lpstr>
      <vt:lpstr>What are the three perspectives of NLP </vt:lpstr>
      <vt:lpstr>What are the three perspectives of NLP </vt:lpstr>
      <vt:lpstr>What was Turing’s proposed solution to determine if a computer is intelligent </vt:lpstr>
      <vt:lpstr>Name and Describe one of the Objections Turing discussed in his paper</vt:lpstr>
      <vt:lpstr>Name and Describe one of the Objections Turing discussed in his paper</vt:lpstr>
      <vt:lpstr>What was Searle’s Chinese Room Argument?</vt:lpstr>
      <vt:lpstr>What was Searle’s Chinese Room Argument?</vt:lpstr>
      <vt:lpstr>Who is Eliza?</vt:lpstr>
      <vt:lpstr>Who is Eliza?</vt:lpstr>
      <vt:lpstr>What is a companionable agent</vt:lpstr>
      <vt:lpstr>What is a companionable agent</vt:lpstr>
      <vt:lpstr>Write a regex to identify duplicate words in text</vt:lpstr>
      <vt:lpstr>Write a regex to identify duplicate words in text</vt:lpstr>
      <vt:lpstr>State and describe one of the metrics used to analyze Agatha Christie’s writing</vt:lpstr>
      <vt:lpstr>What NLP application uses ngrams</vt:lpstr>
      <vt:lpstr>What NLP application uses ngrams</vt:lpstr>
      <vt:lpstr>How does the NLP application use ngrams? </vt:lpstr>
      <vt:lpstr>What is the Chain Rule?</vt:lpstr>
      <vt:lpstr>What is the Chain Rule?</vt:lpstr>
      <vt:lpstr>Why would use the chain rule? </vt:lpstr>
      <vt:lpstr>What is the Markov Assumption?</vt:lpstr>
      <vt:lpstr>What is the Markov Assumption?</vt:lpstr>
      <vt:lpstr>Why would we use the Markov Assumption?</vt:lpstr>
      <vt:lpstr>Given the trigram assumption, what is the equation for calculating the probability of the sentence:</vt:lpstr>
      <vt:lpstr>Given the trigram assumption, what is the equation for calculating the probability of the sentence:</vt:lpstr>
      <vt:lpstr>Can you do this for any ngram? </vt:lpstr>
      <vt:lpstr>What is the probability of speaks given she</vt:lpstr>
      <vt:lpstr>What is the probability of speaks given she</vt:lpstr>
      <vt:lpstr>Using add-one smoothing, what is the probability of she speaks?</vt:lpstr>
      <vt:lpstr>Using add-one smoothing, what is the probability of she speaks?</vt:lpstr>
      <vt:lpstr>Using add-one smoothing, what is the probability of she speaks?</vt:lpstr>
      <vt:lpstr>What is the difference between continguous and non-contiguous ngrams? </vt:lpstr>
      <vt:lpstr>When would non-contiguous ngrams be useful? </vt:lpstr>
      <vt:lpstr>What is a stoplist and why would you use one? </vt:lpstr>
      <vt:lpstr>Now why would you not use one? </vt:lpstr>
      <vt:lpstr>What are association measures? </vt:lpstr>
      <vt:lpstr>What are association measures? </vt:lpstr>
      <vt:lpstr>How did Turney use association measures to determine whether a review was positive or negative? </vt:lpstr>
      <vt:lpstr>What is Entropy</vt:lpstr>
      <vt:lpstr>What is Bayes Theorem (aka Bayes Rule)? </vt:lpstr>
      <vt:lpstr>What is Bayes Theorem (aka Bayes Rule)? </vt:lpstr>
      <vt:lpstr>Why would we use Bayes Rule?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formula to calculate the most probable tag sequence?</vt:lpstr>
      <vt:lpstr>Using the frequency tables which is the most probable tag?</vt:lpstr>
      <vt:lpstr>PowerPoint Presentation</vt:lpstr>
      <vt:lpstr>Questions will also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 A Thomson-McInnes</dc:creator>
  <cp:lastModifiedBy>Bridget A Thomson-McInnes</cp:lastModifiedBy>
  <cp:revision>38</cp:revision>
  <dcterms:created xsi:type="dcterms:W3CDTF">2015-02-23T19:39:31Z</dcterms:created>
  <dcterms:modified xsi:type="dcterms:W3CDTF">2018-02-26T13:42:54Z</dcterms:modified>
</cp:coreProperties>
</file>