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  <p:sldMasterId id="2147483712" r:id="rId2"/>
    <p:sldMasterId id="2147483728" r:id="rId3"/>
    <p:sldMasterId id="2147483716" r:id="rId4"/>
    <p:sldMasterId id="2147483660" r:id="rId5"/>
    <p:sldMasterId id="2147483684" r:id="rId6"/>
    <p:sldMasterId id="2147483694" r:id="rId7"/>
    <p:sldMasterId id="2147483704" r:id="rId8"/>
    <p:sldMasterId id="2147483710" r:id="rId9"/>
    <p:sldMasterId id="2147483714" r:id="rId10"/>
  </p:sldMasterIdLst>
  <p:notesMasterIdLst>
    <p:notesMasterId r:id="rId21"/>
  </p:notesMasterIdLst>
  <p:sldIdLst>
    <p:sldId id="277" r:id="rId11"/>
    <p:sldId id="278" r:id="rId12"/>
    <p:sldId id="280" r:id="rId13"/>
    <p:sldId id="282" r:id="rId14"/>
    <p:sldId id="289" r:id="rId15"/>
    <p:sldId id="290" r:id="rId16"/>
    <p:sldId id="283" r:id="rId17"/>
    <p:sldId id="284" r:id="rId18"/>
    <p:sldId id="286" r:id="rId19"/>
    <p:sldId id="28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BA00"/>
    <a:srgbClr val="E6E6E6"/>
    <a:srgbClr val="CCCCCC"/>
    <a:srgbClr val="4A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04" autoAdjust="0"/>
    <p:restoredTop sz="94660"/>
  </p:normalViewPr>
  <p:slideViewPr>
    <p:cSldViewPr snapToGrid="0" snapToObjects="1" showGuides="1">
      <p:cViewPr>
        <p:scale>
          <a:sx n="92" d="100"/>
          <a:sy n="92" d="100"/>
        </p:scale>
        <p:origin x="678" y="72"/>
      </p:cViewPr>
      <p:guideLst>
        <p:guide orient="horz" pos="1620"/>
        <p:guide pos="2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9C605-6B1F-44D1-ABC5-6F47DF602EE2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CC1E4-C6D5-44E9-8938-0301148C3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C1E4-C6D5-44E9-8938-0301148C32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footer-cove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2402"/>
            <a:ext cx="9183005" cy="3048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6" y="3089108"/>
            <a:ext cx="6858000" cy="1162844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367" y="4388057"/>
            <a:ext cx="6858000" cy="91291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 descr="vcu_brand_mark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4388057"/>
            <a:ext cx="1755088" cy="5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1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custom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98262" y="3467546"/>
            <a:ext cx="8229600" cy="857250"/>
          </a:xfrm>
          <a:prstGeom prst="rect">
            <a:avLst/>
          </a:prstGeom>
        </p:spPr>
        <p:txBody>
          <a:bodyPr vert="horz"/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46144" y="4486275"/>
            <a:ext cx="5688964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or presenter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1C9D-7852-C048-9823-DDE8E00A3BF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E4D-380F-C640-8BA1-246EEE7A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1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2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21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1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85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2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0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9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-Gold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9521" y="1863731"/>
            <a:ext cx="5728528" cy="1102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49520" y="2961592"/>
            <a:ext cx="5728528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or presenter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4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705233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13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theme-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88364" y="47431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8364" y="1468485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 descr="soe%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0" y="4734919"/>
            <a:ext cx="1046300" cy="4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7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theme-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0288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0288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1st column sub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00288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8115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2nd column sub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788115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theme-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364" y="47431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8364" y="1468485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6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White theme-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0288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0288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1st column sub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288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la"/>
                <a:cs typeface="Arila"/>
              </a:defRPr>
            </a:lvl1pPr>
            <a:lvl2pPr>
              <a:defRPr sz="2000">
                <a:latin typeface="Arila"/>
                <a:cs typeface="Arila"/>
              </a:defRPr>
            </a:lvl2pPr>
            <a:lvl3pPr>
              <a:defRPr sz="1800">
                <a:latin typeface="Arila"/>
                <a:cs typeface="Arila"/>
              </a:defRPr>
            </a:lvl3pPr>
            <a:lvl4pPr>
              <a:defRPr sz="1600">
                <a:latin typeface="Arila"/>
                <a:cs typeface="Arila"/>
              </a:defRPr>
            </a:lvl4pPr>
            <a:lvl5pPr>
              <a:defRPr sz="1600">
                <a:latin typeface="Arila"/>
                <a:cs typeface="Aril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8115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2nd column sub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115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69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90329F5-542D-9840-825F-A9A55983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60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537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83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6618" y="4767264"/>
            <a:ext cx="1455470" cy="273844"/>
          </a:xfrm>
          <a:prstGeom prst="rect">
            <a:avLst/>
          </a:prstGeom>
        </p:spPr>
        <p:txBody>
          <a:bodyPr lIns="68579" tIns="34289" rIns="68579" bIns="34289"/>
          <a:lstStyle/>
          <a:p>
            <a:fld id="{3222A230-9836-408F-BB95-412E4C3C48E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9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cu-ppt-footer-gray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3676650" cy="495300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4701887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3340" y="4767263"/>
            <a:ext cx="64201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8C01-1BCB-44AB-A820-ED3468DD7C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Sicon-(2)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61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Sicon-(2)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footer-cove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9144000" cy="3035300"/>
          </a:xfrm>
          <a:prstGeom prst="rect">
            <a:avLst/>
          </a:prstGeom>
        </p:spPr>
      </p:pic>
      <p:pic>
        <p:nvPicPr>
          <p:cNvPr id="8" name="Picture 7" descr="Computersciencehoriz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1" y="4057330"/>
            <a:ext cx="4810277" cy="967791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61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1C9D-7852-C048-9823-DDE8E00A3BF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E4D-380F-C640-8BA1-246EEE7A1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F085-D6B1-8D42-AE95-74408A64EAE3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3AFB-5A29-494D-9AE6-48B8556CFE2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epartmentoverview-slideshow16x9_1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cover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22"/>
          <a:stretch/>
        </p:blipFill>
        <p:spPr>
          <a:xfrm>
            <a:off x="0" y="0"/>
            <a:ext cx="2311400" cy="5143500"/>
          </a:xfrm>
          <a:prstGeom prst="rect">
            <a:avLst/>
          </a:prstGeom>
        </p:spPr>
      </p:pic>
      <p:pic>
        <p:nvPicPr>
          <p:cNvPr id="3" name="Picture 2" descr="so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5" y="4075419"/>
            <a:ext cx="1009373" cy="106410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90" y="180067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cu-ppt-footer-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3100"/>
            <a:ext cx="4902200" cy="660400"/>
          </a:xfrm>
          <a:prstGeom prst="rect">
            <a:avLst/>
          </a:prstGeom>
        </p:spPr>
      </p:pic>
      <p:pic>
        <p:nvPicPr>
          <p:cNvPr id="4" name="Picture 3" descr="so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2" y="4901399"/>
            <a:ext cx="1009373" cy="106410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FFBA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cu-ppt-footer-gray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83099"/>
            <a:ext cx="4902200" cy="660400"/>
          </a:xfrm>
          <a:prstGeom prst="rect">
            <a:avLst/>
          </a:prstGeom>
        </p:spPr>
      </p:pic>
      <p:pic>
        <p:nvPicPr>
          <p:cNvPr id="4" name="Picture 3" descr="soe%20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0" y="4734919"/>
            <a:ext cx="1046300" cy="435454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cu-ppt-footer-gray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2073"/>
            <a:ext cx="4902200" cy="660400"/>
          </a:xfrm>
          <a:prstGeom prst="rect">
            <a:avLst/>
          </a:prstGeom>
          <a:effectLst>
            <a:outerShdw blurRad="152400" dist="25400" dir="162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4" name="Picture 3" descr="so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4" y="4919163"/>
            <a:ext cx="1009373" cy="106410"/>
          </a:xfrm>
          <a:prstGeom prst="rect">
            <a:avLst/>
          </a:prstGeom>
        </p:spPr>
      </p:pic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9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icon-(2)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87" y="177640"/>
            <a:ext cx="1019412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and Programming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8361"/>
            <a:ext cx="6400800" cy="1314450"/>
          </a:xfrm>
        </p:spPr>
        <p:txBody>
          <a:bodyPr/>
          <a:lstStyle/>
          <a:p>
            <a:pPr algn="ctr"/>
            <a:r>
              <a:rPr lang="en-US" dirty="0" smtClean="0"/>
              <a:t>Aditya Vadrevu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data scientists </a:t>
            </a:r>
            <a:r>
              <a:rPr lang="en-US" dirty="0" smtClean="0"/>
              <a:t>and statisticians</a:t>
            </a:r>
            <a:endParaRPr lang="en-US" dirty="0"/>
          </a:p>
          <a:p>
            <a:r>
              <a:rPr lang="en-US" dirty="0"/>
              <a:t>Mainly used for developing statistical software and data analysis</a:t>
            </a:r>
          </a:p>
          <a:p>
            <a:r>
              <a:rPr lang="en-US" dirty="0" smtClean="0"/>
              <a:t>Used in many companies alongside Python</a:t>
            </a:r>
          </a:p>
          <a:p>
            <a:pPr lvl="1"/>
            <a:r>
              <a:rPr lang="en-US" dirty="0" smtClean="0"/>
              <a:t>KD Nuggets Ranked it #1 overall for Data </a:t>
            </a:r>
            <a:r>
              <a:rPr lang="en-US" dirty="0" smtClean="0"/>
              <a:t>scientists</a:t>
            </a:r>
          </a:p>
          <a:p>
            <a:r>
              <a:rPr lang="en-US" dirty="0" smtClean="0"/>
              <a:t>First used in ‘93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very efficient</a:t>
            </a:r>
          </a:p>
          <a:p>
            <a:pPr lvl="1"/>
            <a:r>
              <a:rPr lang="en-US" dirty="0" smtClean="0"/>
              <a:t>Can be used across multiple cores in CPU</a:t>
            </a:r>
          </a:p>
          <a:p>
            <a:pPr lvl="1"/>
            <a:r>
              <a:rPr lang="en-US" dirty="0" smtClean="0"/>
              <a:t>Can be used on computer clusters</a:t>
            </a:r>
          </a:p>
          <a:p>
            <a:pPr lvl="1"/>
            <a:r>
              <a:rPr lang="en-US" dirty="0" smtClean="0"/>
              <a:t>Handles big data very well</a:t>
            </a:r>
            <a:endParaRPr lang="en-US" dirty="0"/>
          </a:p>
          <a:p>
            <a:r>
              <a:rPr lang="en-US" dirty="0" smtClean="0"/>
              <a:t>R is also very flexible</a:t>
            </a:r>
          </a:p>
          <a:p>
            <a:pPr lvl="1"/>
            <a:r>
              <a:rPr lang="en-US" dirty="0" smtClean="0"/>
              <a:t>Packages to suit any purpose</a:t>
            </a:r>
          </a:p>
        </p:txBody>
      </p:sp>
    </p:spTree>
    <p:extLst>
      <p:ext uri="{BB962C8B-B14F-4D97-AF65-F5344CB8AC3E}">
        <p14:creationId xmlns:p14="http://schemas.microsoft.com/office/powerpoint/2010/main" val="23092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is very simple and readable</a:t>
            </a:r>
          </a:p>
          <a:p>
            <a:r>
              <a:rPr lang="en-US" dirty="0" smtClean="0"/>
              <a:t>R is an interpreted language</a:t>
            </a:r>
          </a:p>
          <a:p>
            <a:pPr lvl="1"/>
            <a:r>
              <a:rPr lang="en-US" dirty="0" smtClean="0"/>
              <a:t>Easy for people with little to no programming knowledge to pick 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</a:t>
            </a:r>
          </a:p>
          <a:p>
            <a:r>
              <a:rPr lang="en-US" dirty="0" smtClean="0"/>
              <a:t>Easy to write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Easy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Semantically Safe</a:t>
            </a:r>
          </a:p>
          <a:p>
            <a:r>
              <a:rPr lang="en-US" dirty="0" smtClean="0"/>
              <a:t>User defined packages </a:t>
            </a:r>
          </a:p>
          <a:p>
            <a:r>
              <a:rPr lang="en-US" dirty="0" smtClean="0"/>
              <a:t>Can introduce new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assign values to a variable we use the ‘&lt;-’ assignment operator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&lt;- 10 || 10 -&gt; a</a:t>
            </a:r>
          </a:p>
          <a:p>
            <a:pPr lvl="1"/>
            <a:r>
              <a:rPr lang="en-US" dirty="0" smtClean="0"/>
              <a:t>Can be written in both directions</a:t>
            </a:r>
          </a:p>
          <a:p>
            <a:r>
              <a:rPr lang="en-US" dirty="0" smtClean="0"/>
              <a:t>+-*/^ are all used and modulus is %%</a:t>
            </a:r>
          </a:p>
          <a:p>
            <a:r>
              <a:rPr lang="en-US" dirty="0" smtClean="0"/>
              <a:t>Arrays start at [1] instead of 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</a:p>
          <a:p>
            <a:r>
              <a:rPr lang="en-US" dirty="0" err="1" smtClean="0"/>
              <a:t>Barchart</a:t>
            </a:r>
            <a:endParaRPr lang="en-US" dirty="0" smtClean="0"/>
          </a:p>
          <a:p>
            <a:r>
              <a:rPr lang="en-US" dirty="0" smtClean="0"/>
              <a:t>Scatterplot</a:t>
            </a:r>
          </a:p>
          <a:p>
            <a:r>
              <a:rPr lang="en-US" dirty="0" smtClean="0"/>
              <a:t>Tree Map</a:t>
            </a:r>
          </a:p>
          <a:p>
            <a:r>
              <a:rPr lang="en-US" dirty="0" smtClean="0"/>
              <a:t>Heat Map</a:t>
            </a:r>
          </a:p>
          <a:p>
            <a:r>
              <a:rPr lang="en-US" dirty="0" err="1"/>
              <a:t>WordClouds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r>
              <a:rPr lang="en-US" dirty="0" smtClean="0"/>
              <a:t> – Data manipulation (summarizing, rearranging, joining data sets)</a:t>
            </a:r>
          </a:p>
          <a:p>
            <a:r>
              <a:rPr lang="en-US" dirty="0" err="1" smtClean="0"/>
              <a:t>tidyr</a:t>
            </a:r>
            <a:r>
              <a:rPr lang="en-US" dirty="0" smtClean="0"/>
              <a:t> – Data manipulation</a:t>
            </a:r>
          </a:p>
          <a:p>
            <a:r>
              <a:rPr lang="en-US" dirty="0"/>
              <a:t>g</a:t>
            </a:r>
            <a:r>
              <a:rPr lang="en-US" dirty="0" smtClean="0"/>
              <a:t>gplot2 – Data Visualization</a:t>
            </a:r>
          </a:p>
          <a:p>
            <a:r>
              <a:rPr lang="en-US" dirty="0" smtClean="0"/>
              <a:t>Shiny – interactive </a:t>
            </a:r>
            <a:r>
              <a:rPr lang="en-US" dirty="0" err="1" smtClean="0"/>
              <a:t>webapps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U-2017-PPT-Master2-16x9.potx" id="{FB837171-72C5-44AD-9DC8-D1C1ED742EB6}" vid="{BEAC7848-567A-419F-912A-6DBCF2BA295C}"/>
    </a:ext>
  </a:extLst>
</a:theme>
</file>

<file path=ppt/theme/theme10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Cover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old cover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Section-master">
  <a:themeElements>
    <a:clrScheme name="Custom 3">
      <a:dk1>
        <a:sysClr val="windowText" lastClr="000000"/>
      </a:dk1>
      <a:lt1>
        <a:sysClr val="window" lastClr="FFFFFF"/>
      </a:lt1>
      <a:dk2>
        <a:srgbClr val="FFA800"/>
      </a:dk2>
      <a:lt2>
        <a:srgbClr val="C0C1BF"/>
      </a:lt2>
      <a:accent1>
        <a:srgbClr val="E57200"/>
      </a:accent1>
      <a:accent2>
        <a:srgbClr val="FFCE00"/>
      </a:accent2>
      <a:accent3>
        <a:srgbClr val="00B3BE"/>
      </a:accent3>
      <a:accent4>
        <a:srgbClr val="856822"/>
      </a:accent4>
      <a:accent5>
        <a:srgbClr val="275E37"/>
      </a:accent5>
      <a:accent6>
        <a:srgbClr val="B2E0D6"/>
      </a:accent6>
      <a:hlink>
        <a:srgbClr val="E5CBB1"/>
      </a:hlink>
      <a:folHlink>
        <a:srgbClr val="CCDB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Gray theme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White theme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22581</TotalTime>
  <Words>217</Words>
  <Application>Microsoft Office PowerPoint</Application>
  <PresentationFormat>On-screen Show (16:9)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Arila</vt:lpstr>
      <vt:lpstr>Calibri</vt:lpstr>
      <vt:lpstr>Office Theme</vt:lpstr>
      <vt:lpstr>Custom Cover-master</vt:lpstr>
      <vt:lpstr>1_Custom Design</vt:lpstr>
      <vt:lpstr>Custom Design</vt:lpstr>
      <vt:lpstr>Gold cover-master</vt:lpstr>
      <vt:lpstr>Section-master</vt:lpstr>
      <vt:lpstr>Gray theme-master</vt:lpstr>
      <vt:lpstr>White theme-master</vt:lpstr>
      <vt:lpstr>Blank</vt:lpstr>
      <vt:lpstr>1_Blank</vt:lpstr>
      <vt:lpstr>Data Visualization and Programming in R</vt:lpstr>
      <vt:lpstr>Basic Overview</vt:lpstr>
      <vt:lpstr>Why use R</vt:lpstr>
      <vt:lpstr>Why use R</vt:lpstr>
      <vt:lpstr>Efficiency</vt:lpstr>
      <vt:lpstr>Security &amp; Extensibility</vt:lpstr>
      <vt:lpstr>Basics of R</vt:lpstr>
      <vt:lpstr>Data Visualization Models</vt:lpstr>
      <vt:lpstr>Common Packages</vt:lpstr>
      <vt:lpstr>Demo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Price</dc:creator>
  <cp:lastModifiedBy>Aditya Vadrevu</cp:lastModifiedBy>
  <cp:revision>76</cp:revision>
  <dcterms:created xsi:type="dcterms:W3CDTF">2016-10-31T19:36:36Z</dcterms:created>
  <dcterms:modified xsi:type="dcterms:W3CDTF">2018-04-05T07:41:20Z</dcterms:modified>
</cp:coreProperties>
</file>