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6" r:id="rId2"/>
    <p:sldId id="258" r:id="rId3"/>
    <p:sldId id="260" r:id="rId4"/>
    <p:sldId id="259" r:id="rId5"/>
    <p:sldId id="257" r:id="rId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Objects="1">
      <p:cViewPr varScale="1">
        <p:scale>
          <a:sx n="106" d="100"/>
          <a:sy n="106" d="100"/>
        </p:scale>
        <p:origin x="1722" y="108"/>
      </p:cViewPr>
      <p:guideLst>
        <p:guide orient="horz" pos="2160"/>
        <p:guide pos="2880"/>
      </p:guideLst>
    </p:cSldViewPr>
  </p:slideViewPr>
  <p:notesTextViewPr>
    <p:cViewPr>
      <p:scale>
        <a:sx n="100" d="100"/>
        <a:sy n="100" d="100"/>
      </p:scale>
      <p:origin x="0" y="0"/>
    </p:cViewPr>
  </p:notesTextViewPr>
  <p:notesViewPr>
    <p:cSldViewPr snapToObjects="1">
      <p:cViewPr varScale="1">
        <p:scale>
          <a:sx n="43" d="100"/>
          <a:sy n="43" d="100"/>
        </p:scale>
        <p:origin x="1808"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220C9C-B005-4611-ABA4-CCC31003E4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57ED79-34C1-4D5A-A451-71BA52CF8B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56AB1-7C11-44F0-B72F-91DEC2CBB578}" type="datetimeFigureOut">
              <a:rPr lang="en-US" smtClean="0"/>
              <a:t>8/24/2023</a:t>
            </a:fld>
            <a:endParaRPr lang="en-US"/>
          </a:p>
        </p:txBody>
      </p:sp>
      <p:sp>
        <p:nvSpPr>
          <p:cNvPr id="4" name="Footer Placeholder 3">
            <a:extLst>
              <a:ext uri="{FF2B5EF4-FFF2-40B4-BE49-F238E27FC236}">
                <a16:creationId xmlns:a16="http://schemas.microsoft.com/office/drawing/2014/main" id="{77B8F387-1A5A-41F3-BA23-A111D08E7D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6B76EB-ADE0-4493-BAF7-9BA2AF4700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5298F4-2060-4AD0-ACF1-5C71D86329AC}" type="slidenum">
              <a:rPr lang="en-US" smtClean="0"/>
              <a:t>‹#›</a:t>
            </a:fld>
            <a:endParaRPr lang="en-US"/>
          </a:p>
        </p:txBody>
      </p:sp>
    </p:spTree>
    <p:extLst>
      <p:ext uri="{BB962C8B-B14F-4D97-AF65-F5344CB8AC3E}">
        <p14:creationId xmlns:p14="http://schemas.microsoft.com/office/powerpoint/2010/main" val="1568615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32497-873B-4AFD-8492-019A67AC00CC}" type="datetimeFigureOut">
              <a:rPr lang="en-US" smtClean="0"/>
              <a:t>8/24/2023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37213-B33F-4D03-8A78-13159E4168F8}" type="slidenum">
              <a:rPr lang="en-US" smtClean="0"/>
              <a:t>‹#›</a:t>
            </a:fld>
            <a:endParaRPr lang="en-US"/>
          </a:p>
        </p:txBody>
      </p:sp>
    </p:spTree>
    <p:extLst>
      <p:ext uri="{BB962C8B-B14F-4D97-AF65-F5344CB8AC3E}">
        <p14:creationId xmlns:p14="http://schemas.microsoft.com/office/powerpoint/2010/main" val="219916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37213-B33F-4D03-8A78-13159E4168F8}" type="slidenum">
              <a:rPr lang="en-US" smtClean="0"/>
              <a:t>1</a:t>
            </a:fld>
            <a:endParaRPr lang="en-US"/>
          </a:p>
        </p:txBody>
      </p:sp>
    </p:spTree>
    <p:extLst>
      <p:ext uri="{BB962C8B-B14F-4D97-AF65-F5344CB8AC3E}">
        <p14:creationId xmlns:p14="http://schemas.microsoft.com/office/powerpoint/2010/main" val="214208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E37213-B33F-4D03-8A78-13159E4168F8}" type="slidenum">
              <a:rPr lang="en-US" smtClean="0"/>
              <a:t>5</a:t>
            </a:fld>
            <a:endParaRPr lang="en-US"/>
          </a:p>
        </p:txBody>
      </p:sp>
    </p:spTree>
    <p:extLst>
      <p:ext uri="{BB962C8B-B14F-4D97-AF65-F5344CB8AC3E}">
        <p14:creationId xmlns:p14="http://schemas.microsoft.com/office/powerpoint/2010/main" val="79322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pPr>
              <a:defRPr/>
            </a:pPr>
            <a:r>
              <a:rPr lang="en-US" dirty="0"/>
              <a:t>ECE 759: Pattern Recognition</a:t>
            </a:r>
          </a:p>
        </p:txBody>
      </p:sp>
      <p:sp>
        <p:nvSpPr>
          <p:cNvPr id="5" name="Footer Placeholder 4"/>
          <p:cNvSpPr>
            <a:spLocks noGrp="1"/>
          </p:cNvSpPr>
          <p:nvPr>
            <p:ph type="ftr" sz="quarter" idx="11"/>
          </p:nvPr>
        </p:nvSpPr>
        <p:spPr/>
        <p:txBody>
          <a:bodyPr/>
          <a:lstStyle>
            <a:lvl1pPr>
              <a:defRPr>
                <a:solidFill>
                  <a:schemeClr val="tx1"/>
                </a:solidFill>
              </a:defRPr>
            </a:lvl1pPr>
          </a:lstStyle>
          <a:p>
            <a:pPr>
              <a:defRPr/>
            </a:pPr>
            <a:r>
              <a:rPr lang="en-US" dirty="0"/>
              <a:t>Spring Semester 2022</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3FF2C605-4958-CF43-AA48-80339EFDB0AF}" type="slidenum">
              <a:rPr lang="en-US" smtClean="0"/>
              <a:pPr>
                <a:defRPr/>
              </a:pPr>
              <a:t>‹#›</a:t>
            </a:fld>
            <a:endParaRPr lang="en-US" dirty="0"/>
          </a:p>
        </p:txBody>
      </p:sp>
    </p:spTree>
    <p:extLst>
      <p:ext uri="{BB962C8B-B14F-4D97-AF65-F5344CB8AC3E}">
        <p14:creationId xmlns:p14="http://schemas.microsoft.com/office/powerpoint/2010/main" val="425754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00113"/>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3022600"/>
            <a:ext cx="82296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2860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Arial" panose="020B0604020202020204" pitchFamily="34" charset="0"/>
                <a:ea typeface="+mn-ea"/>
                <a:cs typeface="Arial" panose="020B0604020202020204" pitchFamily="34" charset="0"/>
              </a:defRPr>
            </a:lvl1pPr>
          </a:lstStyle>
          <a:p>
            <a:pPr>
              <a:defRPr/>
            </a:pPr>
            <a:r>
              <a:rPr lang="en-US" dirty="0"/>
              <a:t>ECE 759: Pattern Recognition</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Arial" panose="020B0604020202020204" pitchFamily="34" charset="0"/>
                <a:ea typeface="+mn-ea"/>
                <a:cs typeface="Arial" panose="020B0604020202020204" pitchFamily="34" charset="0"/>
              </a:defRPr>
            </a:lvl1pPr>
          </a:lstStyle>
          <a:p>
            <a:pPr>
              <a:defRPr/>
            </a:pPr>
            <a:r>
              <a:rPr lang="en-US" dirty="0"/>
              <a:t>Spring Semester 2020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ea typeface="+mn-ea"/>
                <a:cs typeface="+mn-cs"/>
              </a:defRPr>
            </a:lvl1pPr>
          </a:lstStyle>
          <a:p>
            <a:pPr>
              <a:defRPr/>
            </a:pPr>
            <a:fld id="{0EF7D53D-272A-624E-BE3D-99D13E2B4193}" type="slidenum">
              <a:rPr lang="en-US" smtClean="0"/>
              <a:pPr>
                <a:defRPr/>
              </a:pPr>
              <a:t>‹#›</a:t>
            </a:fld>
            <a:endParaRPr lang="en-US" dirty="0"/>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boem.gov/sites/default/files/oil-and-gas-energy-program/Leasing/Five-Year-Program/2019-2024/DPP/NP-Wind-Energy-Comm-Leasing-Proces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685800" y="2693987"/>
            <a:ext cx="7772400" cy="1470025"/>
          </a:xfrm>
        </p:spPr>
        <p:txBody>
          <a:bodyPr/>
          <a:lstStyle/>
          <a:p>
            <a:r>
              <a:rPr lang="en-US" dirty="0">
                <a:latin typeface="Arial" charset="0"/>
              </a:rPr>
              <a:t>Wind Lease Areas And Offshore Resources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E47A3-14B0-A4DD-D1E9-DC0FB36DA8CF}"/>
              </a:ext>
            </a:extLst>
          </p:cNvPr>
          <p:cNvPicPr>
            <a:picLocks noChangeAspect="1"/>
          </p:cNvPicPr>
          <p:nvPr/>
        </p:nvPicPr>
        <p:blipFill>
          <a:blip r:embed="rId2"/>
          <a:stretch>
            <a:fillRect/>
          </a:stretch>
        </p:blipFill>
        <p:spPr>
          <a:xfrm>
            <a:off x="533400" y="556988"/>
            <a:ext cx="8215266" cy="6285923"/>
          </a:xfrm>
          <a:prstGeom prst="rect">
            <a:avLst/>
          </a:prstGeom>
        </p:spPr>
      </p:pic>
    </p:spTree>
    <p:extLst>
      <p:ext uri="{BB962C8B-B14F-4D97-AF65-F5344CB8AC3E}">
        <p14:creationId xmlns:p14="http://schemas.microsoft.com/office/powerpoint/2010/main" val="18005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E47A3-14B0-A4DD-D1E9-DC0FB36DA8CF}"/>
              </a:ext>
            </a:extLst>
          </p:cNvPr>
          <p:cNvPicPr>
            <a:picLocks noChangeAspect="1"/>
          </p:cNvPicPr>
          <p:nvPr/>
        </p:nvPicPr>
        <p:blipFill>
          <a:blip r:embed="rId2"/>
          <a:stretch>
            <a:fillRect/>
          </a:stretch>
        </p:blipFill>
        <p:spPr>
          <a:xfrm>
            <a:off x="533400" y="556988"/>
            <a:ext cx="8215266" cy="6285923"/>
          </a:xfrm>
          <a:prstGeom prst="rect">
            <a:avLst/>
          </a:prstGeom>
        </p:spPr>
      </p:pic>
      <p:sp>
        <p:nvSpPr>
          <p:cNvPr id="10" name="Oval 9">
            <a:extLst>
              <a:ext uri="{FF2B5EF4-FFF2-40B4-BE49-F238E27FC236}">
                <a16:creationId xmlns:a16="http://schemas.microsoft.com/office/drawing/2014/main" id="{D1D5D0CE-5A4A-4099-43B4-A98CBF1A0DA5}"/>
              </a:ext>
            </a:extLst>
          </p:cNvPr>
          <p:cNvSpPr/>
          <p:nvPr/>
        </p:nvSpPr>
        <p:spPr>
          <a:xfrm>
            <a:off x="3886200" y="5334000"/>
            <a:ext cx="457200" cy="3048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2C96C4-6C42-B4C4-6B04-9AF30A199046}"/>
              </a:ext>
            </a:extLst>
          </p:cNvPr>
          <p:cNvSpPr/>
          <p:nvPr/>
        </p:nvSpPr>
        <p:spPr>
          <a:xfrm>
            <a:off x="5553547" y="3294706"/>
            <a:ext cx="457200" cy="30480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A0214DC-9C57-D32D-37F4-014ADD73B5C2}"/>
              </a:ext>
            </a:extLst>
          </p:cNvPr>
          <p:cNvCxnSpPr>
            <a:cxnSpLocks/>
          </p:cNvCxnSpPr>
          <p:nvPr/>
        </p:nvCxnSpPr>
        <p:spPr>
          <a:xfrm flipH="1" flipV="1">
            <a:off x="3962400" y="4572000"/>
            <a:ext cx="152400" cy="762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F22F838-3EB8-6B7A-DD61-43D0090CDEF6}"/>
              </a:ext>
            </a:extLst>
          </p:cNvPr>
          <p:cNvCxnSpPr>
            <a:cxnSpLocks/>
          </p:cNvCxnSpPr>
          <p:nvPr/>
        </p:nvCxnSpPr>
        <p:spPr>
          <a:xfrm flipH="1">
            <a:off x="5029200" y="3599506"/>
            <a:ext cx="752947" cy="2286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49B8057-AB95-314C-2C3D-B9141C83113C}"/>
              </a:ext>
            </a:extLst>
          </p:cNvPr>
          <p:cNvSpPr txBox="1"/>
          <p:nvPr/>
        </p:nvSpPr>
        <p:spPr>
          <a:xfrm>
            <a:off x="3331587" y="4278868"/>
            <a:ext cx="849913" cy="369332"/>
          </a:xfrm>
          <a:prstGeom prst="rect">
            <a:avLst/>
          </a:prstGeom>
          <a:noFill/>
        </p:spPr>
        <p:txBody>
          <a:bodyPr wrap="none" rtlCol="0">
            <a:spAutoFit/>
          </a:bodyPr>
          <a:lstStyle/>
          <a:p>
            <a:r>
              <a:rPr lang="en-US" dirty="0"/>
              <a:t>315M$</a:t>
            </a:r>
          </a:p>
        </p:txBody>
      </p:sp>
      <p:sp>
        <p:nvSpPr>
          <p:cNvPr id="18" name="TextBox 17">
            <a:extLst>
              <a:ext uri="{FF2B5EF4-FFF2-40B4-BE49-F238E27FC236}">
                <a16:creationId xmlns:a16="http://schemas.microsoft.com/office/drawing/2014/main" id="{44B39576-8C6F-9E77-902F-E2813A74AF52}"/>
              </a:ext>
            </a:extLst>
          </p:cNvPr>
          <p:cNvSpPr txBox="1"/>
          <p:nvPr/>
        </p:nvSpPr>
        <p:spPr>
          <a:xfrm>
            <a:off x="4489526" y="3529140"/>
            <a:ext cx="615874" cy="369332"/>
          </a:xfrm>
          <a:prstGeom prst="rect">
            <a:avLst/>
          </a:prstGeom>
          <a:noFill/>
        </p:spPr>
        <p:txBody>
          <a:bodyPr wrap="none" rtlCol="0">
            <a:spAutoFit/>
          </a:bodyPr>
          <a:lstStyle/>
          <a:p>
            <a:r>
              <a:rPr lang="en-US" dirty="0"/>
              <a:t>9M$</a:t>
            </a:r>
          </a:p>
        </p:txBody>
      </p:sp>
    </p:spTree>
    <p:extLst>
      <p:ext uri="{BB962C8B-B14F-4D97-AF65-F5344CB8AC3E}">
        <p14:creationId xmlns:p14="http://schemas.microsoft.com/office/powerpoint/2010/main" val="146806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map&#10;&#10;Description automatically generated">
            <a:extLst>
              <a:ext uri="{FF2B5EF4-FFF2-40B4-BE49-F238E27FC236}">
                <a16:creationId xmlns:a16="http://schemas.microsoft.com/office/drawing/2014/main" id="{184ECF04-F72C-5055-AB26-2D91EA1354DB}"/>
              </a:ext>
            </a:extLst>
          </p:cNvPr>
          <p:cNvPicPr>
            <a:picLocks noChangeAspect="1"/>
          </p:cNvPicPr>
          <p:nvPr/>
        </p:nvPicPr>
        <p:blipFill>
          <a:blip r:embed="rId2"/>
          <a:stretch>
            <a:fillRect/>
          </a:stretch>
        </p:blipFill>
        <p:spPr>
          <a:xfrm>
            <a:off x="326571" y="1371600"/>
            <a:ext cx="8490857" cy="4457700"/>
          </a:xfrm>
          <a:prstGeom prst="rect">
            <a:avLst/>
          </a:prstGeom>
        </p:spPr>
      </p:pic>
    </p:spTree>
    <p:extLst>
      <p:ext uri="{BB962C8B-B14F-4D97-AF65-F5344CB8AC3E}">
        <p14:creationId xmlns:p14="http://schemas.microsoft.com/office/powerpoint/2010/main" val="66749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434DEE-1186-0F86-DA9E-76F7B3E6E7B0}"/>
              </a:ext>
            </a:extLst>
          </p:cNvPr>
          <p:cNvSpPr txBox="1"/>
          <p:nvPr/>
        </p:nvSpPr>
        <p:spPr>
          <a:xfrm>
            <a:off x="197667" y="682565"/>
            <a:ext cx="8748665"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737373"/>
                </a:solidFill>
                <a:latin typeface="Open Sans Light" panose="020B0306030504020204" pitchFamily="34" charset="0"/>
                <a:ea typeface="Open Sans Light" panose="020B0306030504020204" pitchFamily="34" charset="0"/>
                <a:cs typeface="Open Sans Light" panose="020B0306030504020204" pitchFamily="34" charset="0"/>
              </a:rPr>
              <a:t>In 2009, Department of the Interior announced final regulations for the Outer Continental Shelf (OCS) Renewable Energy Program, which was authorized by the Energy Policy Act of 2005 (</a:t>
            </a:r>
            <a:r>
              <a:rPr lang="en-US" dirty="0" err="1">
                <a:solidFill>
                  <a:srgbClr val="737373"/>
                </a:solidFill>
                <a:latin typeface="Open Sans Light" panose="020B0306030504020204" pitchFamily="34" charset="0"/>
                <a:ea typeface="Open Sans Light" panose="020B0306030504020204" pitchFamily="34" charset="0"/>
                <a:cs typeface="Open Sans Light" panose="020B0306030504020204" pitchFamily="34" charset="0"/>
              </a:rPr>
              <a:t>EPAct</a:t>
            </a:r>
            <a:r>
              <a:rPr lang="en-US" dirty="0">
                <a:solidFill>
                  <a:srgbClr val="737373"/>
                </a:solidFill>
                <a:latin typeface="Open Sans Light" panose="020B0306030504020204" pitchFamily="34" charset="0"/>
                <a:ea typeface="Open Sans Light" panose="020B0306030504020204" pitchFamily="34" charset="0"/>
                <a:cs typeface="Open Sans Light" panose="020B0306030504020204" pitchFamily="34" charset="0"/>
              </a:rPr>
              <a:t>). DOI’s Bureau of Ocean Energy Management (BOEM) is responsible for implementing these regulations, which provide a framework for issuing leases, easements and rights-of-way for OCS activities that support production and transmission of renewable energy, including offshore wind, ocean wave energy, and ocean current energy.</a:t>
            </a:r>
          </a:p>
          <a:p>
            <a:pPr marL="285750" indent="-285750">
              <a:buFont typeface="Arial" panose="020B0604020202020204" pitchFamily="34" charset="0"/>
              <a:buChar char="•"/>
            </a:pPr>
            <a:endParaRPr lang="en-US" dirty="0">
              <a:solidFill>
                <a:srgbClr val="737373"/>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Picture 12">
            <a:extLst>
              <a:ext uri="{FF2B5EF4-FFF2-40B4-BE49-F238E27FC236}">
                <a16:creationId xmlns:a16="http://schemas.microsoft.com/office/drawing/2014/main" id="{858DD23F-CB5E-BFED-FB0A-9DD0840541D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90600" y="2990889"/>
            <a:ext cx="7391400" cy="3069077"/>
          </a:xfrm>
          <a:prstGeom prst="rect">
            <a:avLst/>
          </a:prstGeom>
        </p:spPr>
      </p:pic>
      <p:sp>
        <p:nvSpPr>
          <p:cNvPr id="15" name="TextBox 14">
            <a:extLst>
              <a:ext uri="{FF2B5EF4-FFF2-40B4-BE49-F238E27FC236}">
                <a16:creationId xmlns:a16="http://schemas.microsoft.com/office/drawing/2014/main" id="{04F63496-1539-30FA-CDF1-BE3A3CA8363B}"/>
              </a:ext>
            </a:extLst>
          </p:cNvPr>
          <p:cNvSpPr txBox="1"/>
          <p:nvPr/>
        </p:nvSpPr>
        <p:spPr>
          <a:xfrm>
            <a:off x="-30178" y="6290904"/>
            <a:ext cx="8640778" cy="523220"/>
          </a:xfrm>
          <a:prstGeom prst="rect">
            <a:avLst/>
          </a:prstGeom>
          <a:noFill/>
        </p:spPr>
        <p:txBody>
          <a:bodyPr wrap="square">
            <a:spAutoFit/>
          </a:bodyPr>
          <a:lstStyle/>
          <a:p>
            <a:r>
              <a:rPr lang="en-US" sz="1400" dirty="0"/>
              <a:t>*A commercial lease gives the lessee the exclusive right to subsequently seek BOEM approval for the development of the leasehold. The lease does not grant the lessee the right to construct any facilities</a:t>
            </a:r>
          </a:p>
        </p:txBody>
      </p:sp>
      <p:sp>
        <p:nvSpPr>
          <p:cNvPr id="17" name="TextBox 16">
            <a:extLst>
              <a:ext uri="{FF2B5EF4-FFF2-40B4-BE49-F238E27FC236}">
                <a16:creationId xmlns:a16="http://schemas.microsoft.com/office/drawing/2014/main" id="{FE7986D6-7EF0-2FC6-228F-AFB0E86985B2}"/>
              </a:ext>
            </a:extLst>
          </p:cNvPr>
          <p:cNvSpPr txBox="1"/>
          <p:nvPr/>
        </p:nvSpPr>
        <p:spPr>
          <a:xfrm>
            <a:off x="8067392" y="5787039"/>
            <a:ext cx="802741" cy="261610"/>
          </a:xfrm>
          <a:prstGeom prst="rect">
            <a:avLst/>
          </a:prstGeom>
          <a:noFill/>
        </p:spPr>
        <p:txBody>
          <a:bodyPr wrap="square">
            <a:spAutoFit/>
          </a:bodyPr>
          <a:lstStyle/>
          <a:p>
            <a:r>
              <a:rPr lang="en-US" sz="1050" dirty="0">
                <a:hlinkClick r:id="rId4"/>
              </a:rPr>
              <a:t>BOEM Link</a:t>
            </a:r>
            <a:endParaRPr lang="en-US" sz="1050" dirty="0"/>
          </a:p>
        </p:txBody>
      </p:sp>
    </p:spTree>
    <p:extLst>
      <p:ext uri="{BB962C8B-B14F-4D97-AF65-F5344CB8AC3E}">
        <p14:creationId xmlns:p14="http://schemas.microsoft.com/office/powerpoint/2010/main" val="169461819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ncstate-ppt-template-horizontal-left-logo</Template>
  <TotalTime>7604</TotalTime>
  <Words>136</Words>
  <Application>Microsoft Office PowerPoint</Application>
  <PresentationFormat>On-screen Show (4:3)</PresentationFormat>
  <Paragraphs>8</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Open Sans Light</vt:lpstr>
      <vt:lpstr>NCStateU-horizontal-left-logo</vt:lpstr>
      <vt:lpstr>Wind Lease Areas And Offshore Resources</vt:lpstr>
      <vt:lpstr>PowerPoint Presentation</vt:lpstr>
      <vt:lpstr>PowerPoint Presentation</vt:lpstr>
      <vt:lpstr>PowerPoint Presentation</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Victor Augusto Duraes De Faria</cp:lastModifiedBy>
  <cp:revision>542</cp:revision>
  <dcterms:created xsi:type="dcterms:W3CDTF">2019-07-25T17:58:12Z</dcterms:created>
  <dcterms:modified xsi:type="dcterms:W3CDTF">2023-08-24T12:40:48Z</dcterms:modified>
</cp:coreProperties>
</file>