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2" r:id="rId3"/>
    <p:sldId id="276" r:id="rId4"/>
    <p:sldId id="258" r:id="rId5"/>
    <p:sldId id="257" r:id="rId6"/>
    <p:sldId id="259" r:id="rId7"/>
    <p:sldId id="260" r:id="rId8"/>
    <p:sldId id="261" r:id="rId9"/>
    <p:sldId id="274" r:id="rId10"/>
    <p:sldId id="262" r:id="rId11"/>
    <p:sldId id="263" r:id="rId12"/>
    <p:sldId id="264" r:id="rId13"/>
    <p:sldId id="265" r:id="rId14"/>
    <p:sldId id="268" r:id="rId15"/>
    <p:sldId id="266" r:id="rId16"/>
    <p:sldId id="267" r:id="rId17"/>
    <p:sldId id="280" r:id="rId18"/>
    <p:sldId id="278" r:id="rId19"/>
    <p:sldId id="270" r:id="rId20"/>
    <p:sldId id="279"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B4BD-AD64-66B4-1ACB-87AFEF7D28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6E1BBF-A838-C0E1-566D-8BE0AB1EF7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425746-1055-AB63-D30B-98FD0318669D}"/>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5" name="Footer Placeholder 4">
            <a:extLst>
              <a:ext uri="{FF2B5EF4-FFF2-40B4-BE49-F238E27FC236}">
                <a16:creationId xmlns:a16="http://schemas.microsoft.com/office/drawing/2014/main" id="{4B2CD7AC-244E-1BA4-B579-25BC1CC16CC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5959481-425E-0D39-84F2-EA9201943759}"/>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919132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01A50-1E9C-51B0-4360-19172729A34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ADDA3D-2864-6DA3-A5B0-185E8D12B7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62E157-3B3B-C324-F1A9-AE753786CD4A}"/>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5" name="Footer Placeholder 4">
            <a:extLst>
              <a:ext uri="{FF2B5EF4-FFF2-40B4-BE49-F238E27FC236}">
                <a16:creationId xmlns:a16="http://schemas.microsoft.com/office/drawing/2014/main" id="{50DC7DBA-4B09-3C40-C5ED-84AB828FC9D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594E835D-C836-EEA4-3D66-A0BB3640780B}"/>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3765057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62BE2-B51D-F4F0-D30B-3D19116E57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3F553-E94E-BD9B-5832-EDA04E2854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D6BD96-13C8-A6F0-F4CB-0704D8629B30}"/>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5" name="Footer Placeholder 4">
            <a:extLst>
              <a:ext uri="{FF2B5EF4-FFF2-40B4-BE49-F238E27FC236}">
                <a16:creationId xmlns:a16="http://schemas.microsoft.com/office/drawing/2014/main" id="{D5AC0E9B-B0EF-37D5-52EE-655BC95F46FC}"/>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E806AD0-594D-3B6B-A3B7-DA4292CE5BF5}"/>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4242997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D90BE-1B3C-BDD4-0FD8-F3D425AB5D6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99045BA-754D-AD1B-1BFF-104F447202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50E675-B337-49B5-C6E2-8E4BB7FF8B9A}"/>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5" name="Footer Placeholder 4">
            <a:extLst>
              <a:ext uri="{FF2B5EF4-FFF2-40B4-BE49-F238E27FC236}">
                <a16:creationId xmlns:a16="http://schemas.microsoft.com/office/drawing/2014/main" id="{B06F5073-B4AD-B03A-0D0B-DC34A73FA1C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8846A4E4-D4BD-C1B8-8384-D3435D42B93E}"/>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2646774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1D1A3-B9E7-83FB-A0EB-34672179529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83A3EC1-4CED-5A78-3094-A1A15100A18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8FF142-4806-D8C9-72E6-C5651DF67805}"/>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5" name="Footer Placeholder 4">
            <a:extLst>
              <a:ext uri="{FF2B5EF4-FFF2-40B4-BE49-F238E27FC236}">
                <a16:creationId xmlns:a16="http://schemas.microsoft.com/office/drawing/2014/main" id="{19188A98-614F-332A-EF55-2EB77700166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70E84C7-7023-FE7C-5D62-00099FD6A23E}"/>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1248065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207EB-9BE4-1934-E2B0-7351746ED5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A3AD53A-1F37-7CAF-8BC8-E4306FDCE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D84A10-4A3B-4DC6-DCC9-F1158291EA9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63DC71-AAFD-8B66-B8D9-E43036A2407C}"/>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6" name="Footer Placeholder 5">
            <a:extLst>
              <a:ext uri="{FF2B5EF4-FFF2-40B4-BE49-F238E27FC236}">
                <a16:creationId xmlns:a16="http://schemas.microsoft.com/office/drawing/2014/main" id="{DE52C6F3-E117-D056-8F4A-5C769A7FD51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55DCDC43-088C-3C0A-35DF-AB937D5F82D0}"/>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4141757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6721A-35BA-4AD6-5D59-E19A3490EB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7387A3B-2590-445E-F070-BC43C30BE7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607E6D-DA8A-7F4B-F364-26D8826D242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74AFAF-4891-C91E-1BE3-D7C0596FC8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70C84E-243D-B7CF-E903-70B6DE969D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72146C0-58F4-6A41-3CB3-F1D143D85A21}"/>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8" name="Footer Placeholder 7">
            <a:extLst>
              <a:ext uri="{FF2B5EF4-FFF2-40B4-BE49-F238E27FC236}">
                <a16:creationId xmlns:a16="http://schemas.microsoft.com/office/drawing/2014/main" id="{B4E72F00-2183-CD88-36CE-3F29C46FCB79}"/>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3A3AE40-90B7-A933-CB3D-C9E8D7A6D8A1}"/>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3176284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43DDA-EEB3-48FA-EBB3-B5B13EBA27F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FDD749E-3E7D-C1D3-9D5E-D4DF50CB7A6B}"/>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4" name="Footer Placeholder 3">
            <a:extLst>
              <a:ext uri="{FF2B5EF4-FFF2-40B4-BE49-F238E27FC236}">
                <a16:creationId xmlns:a16="http://schemas.microsoft.com/office/drawing/2014/main" id="{2A53742E-E823-3F6A-387D-7B16F9CDD9B6}"/>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689284B-70CC-AFDA-837B-C68732549EC0}"/>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109248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86921-21DB-9E82-5096-85B6EA5E4D37}"/>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3" name="Footer Placeholder 2">
            <a:extLst>
              <a:ext uri="{FF2B5EF4-FFF2-40B4-BE49-F238E27FC236}">
                <a16:creationId xmlns:a16="http://schemas.microsoft.com/office/drawing/2014/main" id="{F47FCBA4-6C80-B708-CB67-566F5CB87A6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9294FDA6-91E2-E6F4-C112-2795308D60E6}"/>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1694592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74FFB-A2C4-D695-7776-AFDDC46D53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E239099-FB2C-C14B-077E-F10A74C0B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CBBCF9-6A55-972D-E9C8-AC54D73E15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61F18C-EDF4-F657-393D-8413699999D9}"/>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6" name="Footer Placeholder 5">
            <a:extLst>
              <a:ext uri="{FF2B5EF4-FFF2-40B4-BE49-F238E27FC236}">
                <a16:creationId xmlns:a16="http://schemas.microsoft.com/office/drawing/2014/main" id="{156917CF-F613-6728-9A3E-22594E61A7CD}"/>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F787EB3-6232-C0C1-3097-8DB101591863}"/>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73181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2AD0B-D84A-F600-426D-91739C4413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75F5FC3-77B6-7CE6-73B4-E37624A2B1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2BCE5457-9639-BAF4-97FC-4D2AD493DF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D288B9-5D37-AF00-829E-0B381E3B3095}"/>
              </a:ext>
            </a:extLst>
          </p:cNvPr>
          <p:cNvSpPr>
            <a:spLocks noGrp="1"/>
          </p:cNvSpPr>
          <p:nvPr>
            <p:ph type="dt" sz="half" idx="10"/>
          </p:nvPr>
        </p:nvSpPr>
        <p:spPr/>
        <p:txBody>
          <a:bodyPr/>
          <a:lstStyle/>
          <a:p>
            <a:fld id="{753AECE8-84FD-4146-88C7-CB3408A8B672}" type="datetimeFigureOut">
              <a:rPr lang="en-IN" smtClean="0"/>
              <a:t>15-04-2025</a:t>
            </a:fld>
            <a:endParaRPr lang="en-IN" dirty="0"/>
          </a:p>
        </p:txBody>
      </p:sp>
      <p:sp>
        <p:nvSpPr>
          <p:cNvPr id="6" name="Footer Placeholder 5">
            <a:extLst>
              <a:ext uri="{FF2B5EF4-FFF2-40B4-BE49-F238E27FC236}">
                <a16:creationId xmlns:a16="http://schemas.microsoft.com/office/drawing/2014/main" id="{54DF765A-C0E6-6FD3-0C14-7EA2201D8DB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C7C4CDB-36E5-7FC4-D151-3027EAC5A98C}"/>
              </a:ext>
            </a:extLst>
          </p:cNvPr>
          <p:cNvSpPr>
            <a:spLocks noGrp="1"/>
          </p:cNvSpPr>
          <p:nvPr>
            <p:ph type="sldNum" sz="quarter" idx="12"/>
          </p:nvPr>
        </p:nvSpPr>
        <p:spPr/>
        <p:txBody>
          <a:bodyPr/>
          <a:lstStyle/>
          <a:p>
            <a:fld id="{21B1F972-39CB-4358-86AD-0E15943E9BF0}" type="slidenum">
              <a:rPr lang="en-IN" smtClean="0"/>
              <a:t>‹#›</a:t>
            </a:fld>
            <a:endParaRPr lang="en-IN" dirty="0"/>
          </a:p>
        </p:txBody>
      </p:sp>
    </p:spTree>
    <p:extLst>
      <p:ext uri="{BB962C8B-B14F-4D97-AF65-F5344CB8AC3E}">
        <p14:creationId xmlns:p14="http://schemas.microsoft.com/office/powerpoint/2010/main" val="1649560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B5149A-06F0-1AA1-9AEB-AD5FD8493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8FBF3AE-22C3-0B08-46F7-FCD6324023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E1E3852-F0B2-00DA-BF71-41BD741E3C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3AECE8-84FD-4146-88C7-CB3408A8B672}" type="datetimeFigureOut">
              <a:rPr lang="en-IN" smtClean="0"/>
              <a:t>15-04-2025</a:t>
            </a:fld>
            <a:endParaRPr lang="en-IN" dirty="0"/>
          </a:p>
        </p:txBody>
      </p:sp>
      <p:sp>
        <p:nvSpPr>
          <p:cNvPr id="5" name="Footer Placeholder 4">
            <a:extLst>
              <a:ext uri="{FF2B5EF4-FFF2-40B4-BE49-F238E27FC236}">
                <a16:creationId xmlns:a16="http://schemas.microsoft.com/office/drawing/2014/main" id="{B69F1A7C-F090-EB28-724C-872E9B5B2C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62328C71-B12C-E17A-A9B5-B4146E11E1E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B1F972-39CB-4358-86AD-0E15943E9BF0}" type="slidenum">
              <a:rPr lang="en-IN" smtClean="0"/>
              <a:t>‹#›</a:t>
            </a:fld>
            <a:endParaRPr lang="en-IN" dirty="0"/>
          </a:p>
        </p:txBody>
      </p:sp>
    </p:spTree>
    <p:extLst>
      <p:ext uri="{BB962C8B-B14F-4D97-AF65-F5344CB8AC3E}">
        <p14:creationId xmlns:p14="http://schemas.microsoft.com/office/powerpoint/2010/main" val="733475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3123" y="314632"/>
            <a:ext cx="11385754" cy="6204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pic>
        <p:nvPicPr>
          <p:cNvPr id="4" name="image1.png">
            <a:extLst>
              <a:ext uri="{FF2B5EF4-FFF2-40B4-BE49-F238E27FC236}">
                <a16:creationId xmlns:a16="http://schemas.microsoft.com/office/drawing/2014/main" id="{233C75D7-C672-ED78-0841-2BA228E83FF7}"/>
              </a:ext>
            </a:extLst>
          </p:cNvPr>
          <p:cNvPicPr/>
          <p:nvPr/>
        </p:nvPicPr>
        <p:blipFill>
          <a:blip r:embed="rId2"/>
          <a:srcRect/>
          <a:stretch>
            <a:fillRect/>
          </a:stretch>
        </p:blipFill>
        <p:spPr>
          <a:xfrm>
            <a:off x="2841278" y="713328"/>
            <a:ext cx="6509441" cy="2152120"/>
          </a:xfrm>
          <a:prstGeom prst="rect">
            <a:avLst/>
          </a:prstGeom>
          <a:ln/>
        </p:spPr>
      </p:pic>
      <p:sp>
        <p:nvSpPr>
          <p:cNvPr id="6" name="TextBox 5">
            <a:extLst>
              <a:ext uri="{FF2B5EF4-FFF2-40B4-BE49-F238E27FC236}">
                <a16:creationId xmlns:a16="http://schemas.microsoft.com/office/drawing/2014/main" id="{B233AF2F-3D55-5C79-5F1B-F82FA95943FD}"/>
              </a:ext>
            </a:extLst>
          </p:cNvPr>
          <p:cNvSpPr txBox="1"/>
          <p:nvPr/>
        </p:nvSpPr>
        <p:spPr>
          <a:xfrm>
            <a:off x="3047998" y="3266451"/>
            <a:ext cx="6096000" cy="2496389"/>
          </a:xfrm>
          <a:prstGeom prst="rect">
            <a:avLst/>
          </a:prstGeom>
          <a:noFill/>
        </p:spPr>
        <p:txBody>
          <a:bodyPr wrap="square">
            <a:spAutoFit/>
          </a:bodyPr>
          <a:lstStyle/>
          <a:p>
            <a:pPr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SCHOOL OF ENGINEERING</a:t>
            </a:r>
          </a:p>
          <a:p>
            <a:pPr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DEPARTMENT OF COMPUTER SCIENCE AND ENGINEERING</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B.E-CSE –Final Year (8th Semester) </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Academic Year: 2025-2026</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algn="ctr">
              <a:lnSpc>
                <a:spcPct val="115000"/>
              </a:lnSpc>
              <a:spcAft>
                <a:spcPts val="10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PROJECT PHASE II</a:t>
            </a:r>
            <a:endParaRPr lang="en-IN" dirty="0"/>
          </a:p>
        </p:txBody>
      </p:sp>
    </p:spTree>
    <p:extLst>
      <p:ext uri="{BB962C8B-B14F-4D97-AF65-F5344CB8AC3E}">
        <p14:creationId xmlns:p14="http://schemas.microsoft.com/office/powerpoint/2010/main" val="1338659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F2058-B669-AB90-DF5C-2BDA08832D1C}"/>
              </a:ext>
            </a:extLst>
          </p:cNvPr>
          <p:cNvSpPr>
            <a:spLocks noGrp="1"/>
          </p:cNvSpPr>
          <p:nvPr>
            <p:ph type="title"/>
          </p:nvPr>
        </p:nvSpPr>
        <p:spPr>
          <a:xfrm>
            <a:off x="410633" y="779992"/>
            <a:ext cx="3822700" cy="456142"/>
          </a:xfrm>
        </p:spPr>
        <p:txBody>
          <a:bodyPr>
            <a:normAutofit fontScale="90000"/>
          </a:bodyPr>
          <a:lstStyle/>
          <a:p>
            <a:r>
              <a:rPr lang="en-IN" sz="3200" b="1" dirty="0">
                <a:latin typeface="Times New Roman" panose="02020603050405020304" pitchFamily="18" charset="0"/>
                <a:cs typeface="Times New Roman" panose="02020603050405020304" pitchFamily="18" charset="0"/>
              </a:rPr>
              <a:t>EXISTING </a:t>
            </a:r>
            <a:r>
              <a:rPr lang="en-IN" sz="3600" b="1" dirty="0">
                <a:latin typeface="Times New Roman" panose="02020603050405020304" pitchFamily="18" charset="0"/>
                <a:cs typeface="Times New Roman" panose="02020603050405020304" pitchFamily="18" charset="0"/>
              </a:rPr>
              <a:t>SYSTEM</a:t>
            </a:r>
          </a:p>
        </p:txBody>
      </p:sp>
      <p:sp>
        <p:nvSpPr>
          <p:cNvPr id="4" name="TextBox 3">
            <a:extLst>
              <a:ext uri="{FF2B5EF4-FFF2-40B4-BE49-F238E27FC236}">
                <a16:creationId xmlns:a16="http://schemas.microsoft.com/office/drawing/2014/main" id="{272AF386-7A2E-97FD-730F-460119F4D2EF}"/>
              </a:ext>
            </a:extLst>
          </p:cNvPr>
          <p:cNvSpPr txBox="1"/>
          <p:nvPr/>
        </p:nvSpPr>
        <p:spPr>
          <a:xfrm>
            <a:off x="410633" y="1617133"/>
            <a:ext cx="11370733" cy="5355312"/>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Current ICU patient risk monitoring systems mainly rely on </a:t>
            </a:r>
            <a:r>
              <a:rPr lang="en-US" b="1" dirty="0">
                <a:latin typeface="Times New Roman" panose="02020603050405020304" pitchFamily="18" charset="0"/>
                <a:cs typeface="Times New Roman" panose="02020603050405020304" pitchFamily="18" charset="0"/>
              </a:rPr>
              <a:t>Electronic Health Records (EHR)</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Machine Learning (ML) techniques</a:t>
            </a:r>
            <a:r>
              <a:rPr lang="en-US" dirty="0">
                <a:latin typeface="Times New Roman" panose="02020603050405020304" pitchFamily="18" charset="0"/>
                <a:cs typeface="Times New Roman" panose="02020603050405020304" pitchFamily="18" charset="0"/>
              </a:rPr>
              <a:t> to predict patient conditions. These systems process large volumes of patient data, including </a:t>
            </a:r>
            <a:r>
              <a:rPr lang="en-US" b="1" dirty="0">
                <a:latin typeface="Times New Roman" panose="02020603050405020304" pitchFamily="18" charset="0"/>
                <a:cs typeface="Times New Roman" panose="02020603050405020304" pitchFamily="18" charset="0"/>
              </a:rPr>
              <a:t>vital signs, laboratory results, and medical history</a:t>
            </a:r>
            <a:r>
              <a:rPr lang="en-US" dirty="0">
                <a:latin typeface="Times New Roman" panose="02020603050405020304" pitchFamily="18" charset="0"/>
                <a:cs typeface="Times New Roman" panose="02020603050405020304" pitchFamily="18" charset="0"/>
              </a:rPr>
              <a:t>, to detect early signs of deterioration. </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However, existing models often struggle with accurately analyzing </a:t>
            </a:r>
            <a:r>
              <a:rPr lang="en-US" b="1" dirty="0">
                <a:latin typeface="Times New Roman" panose="02020603050405020304" pitchFamily="18" charset="0"/>
                <a:cs typeface="Times New Roman" panose="02020603050405020304" pitchFamily="18" charset="0"/>
              </a:rPr>
              <a:t>multi-dimensional time-series data</a:t>
            </a:r>
            <a:r>
              <a:rPr lang="en-US" dirty="0">
                <a:latin typeface="Times New Roman" panose="02020603050405020304" pitchFamily="18" charset="0"/>
                <a:cs typeface="Times New Roman" panose="02020603050405020304" pitchFamily="18" charset="0"/>
              </a:rPr>
              <a:t>, which affects prediction accuracy. Many approaches focus on either </a:t>
            </a:r>
            <a:r>
              <a:rPr lang="en-US" b="1" dirty="0">
                <a:latin typeface="Times New Roman" panose="02020603050405020304" pitchFamily="18" charset="0"/>
                <a:cs typeface="Times New Roman" panose="02020603050405020304" pitchFamily="18" charset="0"/>
              </a:rPr>
              <a:t>temporal trends</a:t>
            </a:r>
            <a:r>
              <a:rPr lang="en-US" dirty="0">
                <a:latin typeface="Times New Roman" panose="02020603050405020304" pitchFamily="18" charset="0"/>
                <a:cs typeface="Times New Roman" panose="02020603050405020304" pitchFamily="18" charset="0"/>
              </a:rPr>
              <a:t> or </a:t>
            </a:r>
            <a:r>
              <a:rPr lang="en-US" b="1" dirty="0">
                <a:latin typeface="Times New Roman" panose="02020603050405020304" pitchFamily="18" charset="0"/>
                <a:cs typeface="Times New Roman" panose="02020603050405020304" pitchFamily="18" charset="0"/>
              </a:rPr>
              <a:t>clinical variable relationships</a:t>
            </a:r>
            <a:r>
              <a:rPr lang="en-US" dirty="0">
                <a:latin typeface="Times New Roman" panose="02020603050405020304" pitchFamily="18" charset="0"/>
                <a:cs typeface="Times New Roman" panose="02020603050405020304" pitchFamily="18" charset="0"/>
              </a:rPr>
              <a:t>, but not both together, leading to incomplete patient analysis and delayed risk assessment.</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Various technologies have been explored in research papers, including </a:t>
            </a:r>
            <a:r>
              <a:rPr lang="en-US" b="1" dirty="0">
                <a:latin typeface="Times New Roman" panose="02020603050405020304" pitchFamily="18" charset="0"/>
                <a:cs typeface="Times New Roman" panose="02020603050405020304" pitchFamily="18" charset="0"/>
              </a:rPr>
              <a:t>Graph Neural Networks (GNNs), Support Vector Machines (SVMs),  Random Forest, and Deep Learning models</a:t>
            </a:r>
            <a:r>
              <a:rPr lang="en-US" dirty="0">
                <a:latin typeface="Times New Roman" panose="02020603050405020304" pitchFamily="18" charset="0"/>
                <a:cs typeface="Times New Roman" panose="02020603050405020304" pitchFamily="18" charset="0"/>
              </a:rPr>
              <a:t>. Some studies use </a:t>
            </a:r>
            <a:r>
              <a:rPr lang="en-US" b="1" dirty="0">
                <a:latin typeface="Times New Roman" panose="02020603050405020304" pitchFamily="18" charset="0"/>
                <a:cs typeface="Times New Roman" panose="02020603050405020304" pitchFamily="18" charset="0"/>
              </a:rPr>
              <a:t>Heterogeneous Graph Neural Networks (HGNNs)</a:t>
            </a:r>
            <a:r>
              <a:rPr lang="en-US" dirty="0">
                <a:latin typeface="Times New Roman" panose="02020603050405020304" pitchFamily="18" charset="0"/>
                <a:cs typeface="Times New Roman" panose="02020603050405020304" pitchFamily="18" charset="0"/>
              </a:rPr>
              <a:t>, which require </a:t>
            </a:r>
            <a:r>
              <a:rPr lang="en-US" b="1" dirty="0">
                <a:latin typeface="Times New Roman" panose="02020603050405020304" pitchFamily="18" charset="0"/>
                <a:cs typeface="Times New Roman" panose="02020603050405020304" pitchFamily="18" charset="0"/>
              </a:rPr>
              <a:t>manual selection of Meta-Paths</a:t>
            </a:r>
            <a:r>
              <a:rPr lang="en-US" dirty="0">
                <a:latin typeface="Times New Roman" panose="02020603050405020304" pitchFamily="18" charset="0"/>
                <a:cs typeface="Times New Roman" panose="02020603050405020304" pitchFamily="18" charset="0"/>
              </a:rPr>
              <a:t>, making them less adaptable and time-consuming to configure. </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Other models, like </a:t>
            </a:r>
            <a:r>
              <a:rPr lang="en-US" b="1" dirty="0">
                <a:latin typeface="Times New Roman" panose="02020603050405020304" pitchFamily="18" charset="0"/>
                <a:cs typeface="Times New Roman" panose="02020603050405020304" pitchFamily="18" charset="0"/>
              </a:rPr>
              <a:t>Support Vector Machines</a:t>
            </a:r>
            <a:r>
              <a:rPr lang="en-US" dirty="0">
                <a:latin typeface="Times New Roman" panose="02020603050405020304" pitchFamily="18" charset="0"/>
                <a:cs typeface="Times New Roman" panose="02020603050405020304" pitchFamily="18" charset="0"/>
              </a:rPr>
              <a:t> work well for structured data but struggle with real-time, high-dimensional ICU datasets. Deep learning models have shown promise in improving predictions, but they require </a:t>
            </a:r>
            <a:r>
              <a:rPr lang="en-US" b="1" dirty="0">
                <a:latin typeface="Times New Roman" panose="02020603050405020304" pitchFamily="18" charset="0"/>
                <a:cs typeface="Times New Roman" panose="02020603050405020304" pitchFamily="18" charset="0"/>
              </a:rPr>
              <a:t>large computational resources</a:t>
            </a:r>
            <a:r>
              <a:rPr lang="en-US" dirty="0">
                <a:latin typeface="Times New Roman" panose="02020603050405020304" pitchFamily="18" charset="0"/>
                <a:cs typeface="Times New Roman" panose="02020603050405020304" pitchFamily="18" charset="0"/>
              </a:rPr>
              <a:t>, making real-time deployment challenging for most hospitals.</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8716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A8C7AEB-02D6-817C-9276-5BF06B5307B5}"/>
              </a:ext>
            </a:extLst>
          </p:cNvPr>
          <p:cNvSpPr txBox="1"/>
          <p:nvPr/>
        </p:nvSpPr>
        <p:spPr>
          <a:xfrm>
            <a:off x="749300" y="474345"/>
            <a:ext cx="10439400" cy="590931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 major limitation in the existing system is the </a:t>
            </a:r>
            <a:r>
              <a:rPr lang="en-US" b="1" dirty="0">
                <a:latin typeface="Times New Roman" panose="02020603050405020304" pitchFamily="18" charset="0"/>
                <a:cs typeface="Times New Roman" panose="02020603050405020304" pitchFamily="18" charset="0"/>
              </a:rPr>
              <a:t>lack of real-time deployment</a:t>
            </a:r>
            <a:r>
              <a:rPr lang="en-US" dirty="0">
                <a:latin typeface="Times New Roman" panose="02020603050405020304" pitchFamily="18" charset="0"/>
                <a:cs typeface="Times New Roman" panose="02020603050405020304" pitchFamily="18" charset="0"/>
              </a:rPr>
              <a:t>. Many models are developed and tested using publicly available datasets such as </a:t>
            </a:r>
            <a:r>
              <a:rPr lang="en-US" b="1" dirty="0">
                <a:latin typeface="Times New Roman" panose="02020603050405020304" pitchFamily="18" charset="0"/>
                <a:cs typeface="Times New Roman" panose="02020603050405020304" pitchFamily="18" charset="0"/>
              </a:rPr>
              <a:t>MIMIC-III</a:t>
            </a:r>
            <a:r>
              <a:rPr lang="en-US" dirty="0">
                <a:latin typeface="Times New Roman" panose="02020603050405020304" pitchFamily="18" charset="0"/>
                <a:cs typeface="Times New Roman" panose="02020603050405020304" pitchFamily="18" charset="0"/>
              </a:rPr>
              <a:t>, but they are not integrated into actual ICU environments. This gap between research and practical implementation limits the effectiveness of these models in critical situations.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Additionally, most models do not account for </a:t>
            </a:r>
            <a:r>
              <a:rPr lang="en-US" b="1" dirty="0">
                <a:latin typeface="Times New Roman" panose="02020603050405020304" pitchFamily="18" charset="0"/>
                <a:cs typeface="Times New Roman" panose="02020603050405020304" pitchFamily="18" charset="0"/>
              </a:rPr>
              <a:t>individual patient variations</a:t>
            </a:r>
            <a:r>
              <a:rPr lang="en-US" dirty="0">
                <a:latin typeface="Times New Roman" panose="02020603050405020304" pitchFamily="18" charset="0"/>
                <a:cs typeface="Times New Roman" panose="02020603050405020304" pitchFamily="18" charset="0"/>
              </a:rPr>
              <a:t>, meaning their predictions may not always generalize well to different hospital settings. The dependence on </a:t>
            </a:r>
            <a:r>
              <a:rPr lang="en-US" b="1" dirty="0">
                <a:latin typeface="Times New Roman" panose="02020603050405020304" pitchFamily="18" charset="0"/>
                <a:cs typeface="Times New Roman" panose="02020603050405020304" pitchFamily="18" charset="0"/>
              </a:rPr>
              <a:t>predefined rules and manual feature selection</a:t>
            </a:r>
            <a:r>
              <a:rPr lang="en-US" dirty="0">
                <a:latin typeface="Times New Roman" panose="02020603050405020304" pitchFamily="18" charset="0"/>
                <a:cs typeface="Times New Roman" panose="02020603050405020304" pitchFamily="18" charset="0"/>
              </a:rPr>
              <a:t> further reduces the flexibility of existing approaches.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Comparing various research studies, it is clear that while ML-based ICU monitoring systems have </a:t>
            </a:r>
            <a:r>
              <a:rPr lang="en-US" b="1" dirty="0">
                <a:latin typeface="Times New Roman" panose="02020603050405020304" pitchFamily="18" charset="0"/>
                <a:cs typeface="Times New Roman" panose="02020603050405020304" pitchFamily="18" charset="0"/>
              </a:rPr>
              <a:t>improved patient risk prediction</a:t>
            </a:r>
            <a:r>
              <a:rPr lang="en-US" dirty="0">
                <a:latin typeface="Times New Roman" panose="02020603050405020304" pitchFamily="18" charset="0"/>
                <a:cs typeface="Times New Roman" panose="02020603050405020304" pitchFamily="18" charset="0"/>
              </a:rPr>
              <a:t>, they still have limitations in terms of </a:t>
            </a:r>
            <a:r>
              <a:rPr lang="en-US" b="1" dirty="0">
                <a:latin typeface="Times New Roman" panose="02020603050405020304" pitchFamily="18" charset="0"/>
                <a:cs typeface="Times New Roman" panose="02020603050405020304" pitchFamily="18" charset="0"/>
              </a:rPr>
              <a:t>accuracy, computational efficiency, and real-time usability</a:t>
            </a:r>
            <a:r>
              <a:rPr lang="en-US" dirty="0">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Many existing methods require </a:t>
            </a:r>
            <a:r>
              <a:rPr lang="en-US" b="1" dirty="0">
                <a:latin typeface="Times New Roman" panose="02020603050405020304" pitchFamily="18" charset="0"/>
                <a:cs typeface="Times New Roman" panose="02020603050405020304" pitchFamily="18" charset="0"/>
              </a:rPr>
              <a:t>extensive feature engineering</a:t>
            </a:r>
            <a:r>
              <a:rPr lang="en-US" dirty="0">
                <a:latin typeface="Times New Roman" panose="02020603050405020304" pitchFamily="18" charset="0"/>
                <a:cs typeface="Times New Roman" panose="02020603050405020304" pitchFamily="18" charset="0"/>
              </a:rPr>
              <a:t>, making them difficult to scale across different ICU environments. The lack of </a:t>
            </a:r>
            <a:r>
              <a:rPr lang="en-US" b="1" dirty="0">
                <a:latin typeface="Times New Roman" panose="02020603050405020304" pitchFamily="18" charset="0"/>
                <a:cs typeface="Times New Roman" panose="02020603050405020304" pitchFamily="18" charset="0"/>
              </a:rPr>
              <a:t>automated feature selection and model optimization</a:t>
            </a:r>
            <a:r>
              <a:rPr lang="en-US" dirty="0">
                <a:latin typeface="Times New Roman" panose="02020603050405020304" pitchFamily="18" charset="0"/>
                <a:cs typeface="Times New Roman" panose="02020603050405020304" pitchFamily="18" charset="0"/>
              </a:rPr>
              <a:t> remains a key challenge. </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overcome these issues, a more advanced system with </a:t>
            </a:r>
            <a:r>
              <a:rPr lang="en-US" b="1" dirty="0">
                <a:latin typeface="Times New Roman" panose="02020603050405020304" pitchFamily="18" charset="0"/>
                <a:cs typeface="Times New Roman" panose="02020603050405020304" pitchFamily="18" charset="0"/>
              </a:rPr>
              <a:t>real-time data processing, improved model adaptability, and efficient deployment strategies</a:t>
            </a:r>
            <a:r>
              <a:rPr lang="en-US" dirty="0">
                <a:latin typeface="Times New Roman" panose="02020603050405020304" pitchFamily="18" charset="0"/>
                <a:cs typeface="Times New Roman" panose="02020603050405020304" pitchFamily="18" charset="0"/>
              </a:rPr>
              <a:t> is needed for better ICU patient monitoring and risk assessment.</a:t>
            </a:r>
          </a:p>
          <a:p>
            <a:pPr algn="just"/>
            <a:endParaRPr lang="en-IN" dirty="0"/>
          </a:p>
        </p:txBody>
      </p:sp>
    </p:spTree>
    <p:extLst>
      <p:ext uri="{BB962C8B-B14F-4D97-AF65-F5344CB8AC3E}">
        <p14:creationId xmlns:p14="http://schemas.microsoft.com/office/powerpoint/2010/main" val="25864467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7AFA0-0486-5686-B676-77FBA2D514EE}"/>
              </a:ext>
            </a:extLst>
          </p:cNvPr>
          <p:cNvSpPr>
            <a:spLocks noGrp="1"/>
          </p:cNvSpPr>
          <p:nvPr>
            <p:ph type="title"/>
          </p:nvPr>
        </p:nvSpPr>
        <p:spPr>
          <a:xfrm>
            <a:off x="660399" y="788458"/>
            <a:ext cx="4809067" cy="642408"/>
          </a:xfrm>
        </p:spPr>
        <p:txBody>
          <a:bodyPr>
            <a:noAutofit/>
          </a:bodyPr>
          <a:lstStyle/>
          <a:p>
            <a:r>
              <a:rPr lang="en-IN" sz="3200" b="1" dirty="0">
                <a:latin typeface="Times New Roman" panose="02020603050405020304" pitchFamily="18" charset="0"/>
                <a:cs typeface="Times New Roman" panose="02020603050405020304" pitchFamily="18" charset="0"/>
              </a:rPr>
              <a:t>PROPOSED SOLUTION:</a:t>
            </a:r>
          </a:p>
        </p:txBody>
      </p:sp>
      <p:sp>
        <p:nvSpPr>
          <p:cNvPr id="4" name="TextBox 3">
            <a:extLst>
              <a:ext uri="{FF2B5EF4-FFF2-40B4-BE49-F238E27FC236}">
                <a16:creationId xmlns:a16="http://schemas.microsoft.com/office/drawing/2014/main" id="{47F5DC59-D7C7-BF7C-618D-9455C19A375B}"/>
              </a:ext>
            </a:extLst>
          </p:cNvPr>
          <p:cNvSpPr txBox="1"/>
          <p:nvPr/>
        </p:nvSpPr>
        <p:spPr>
          <a:xfrm>
            <a:off x="660400" y="1833204"/>
            <a:ext cx="10693400" cy="5139869"/>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Machine Learning for ICU Risk Prediction:</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This project introduces an </a:t>
            </a:r>
            <a:r>
              <a:rPr lang="en-US" b="1" dirty="0">
                <a:latin typeface="Times New Roman" panose="02020603050405020304" pitchFamily="18" charset="0"/>
                <a:cs typeface="Times New Roman" panose="02020603050405020304" pitchFamily="18" charset="0"/>
              </a:rPr>
              <a:t>ICU Patient Risk Level Monitoring System</a:t>
            </a:r>
            <a:r>
              <a:rPr lang="en-US" dirty="0">
                <a:latin typeface="Times New Roman" panose="02020603050405020304" pitchFamily="18" charset="0"/>
                <a:cs typeface="Times New Roman" panose="02020603050405020304" pitchFamily="18" charset="0"/>
              </a:rPr>
              <a:t> using </a:t>
            </a:r>
            <a:r>
              <a:rPr lang="en-US" b="1" dirty="0">
                <a:latin typeface="Times New Roman" panose="02020603050405020304" pitchFamily="18" charset="0"/>
                <a:cs typeface="Times New Roman" panose="02020603050405020304" pitchFamily="18" charset="0"/>
              </a:rPr>
              <a:t>classification and ensemble learning techniques</a:t>
            </a:r>
            <a:r>
              <a:rPr lang="en-US" dirty="0">
                <a:latin typeface="Times New Roman" panose="02020603050405020304" pitchFamily="18" charset="0"/>
                <a:cs typeface="Times New Roman" panose="02020603050405020304" pitchFamily="18" charset="0"/>
              </a:rPr>
              <a:t>. It analyzes </a:t>
            </a:r>
            <a:r>
              <a:rPr lang="en-US" b="1" dirty="0">
                <a:latin typeface="Times New Roman" panose="02020603050405020304" pitchFamily="18" charset="0"/>
                <a:cs typeface="Times New Roman" panose="02020603050405020304" pitchFamily="18" charset="0"/>
              </a:rPr>
              <a:t>real-world ICU patient data from the MIMIC dataset</a:t>
            </a:r>
            <a:r>
              <a:rPr lang="en-US" dirty="0">
                <a:latin typeface="Times New Roman" panose="02020603050405020304" pitchFamily="18" charset="0"/>
                <a:cs typeface="Times New Roman" panose="02020603050405020304" pitchFamily="18" charset="0"/>
              </a:rPr>
              <a:t>, which includes vital signs, medical history, lab results, and medication records. The system applies </a:t>
            </a:r>
            <a:r>
              <a:rPr lang="en-US" b="1" dirty="0">
                <a:latin typeface="Times New Roman" panose="02020603050405020304" pitchFamily="18" charset="0"/>
                <a:cs typeface="Times New Roman" panose="02020603050405020304" pitchFamily="18" charset="0"/>
              </a:rPr>
              <a:t>K-Nearest Neighbors (KNN), Support Vector Machine (SVM), and Decision Tree Classifier</a:t>
            </a:r>
            <a:r>
              <a:rPr lang="en-US" dirty="0">
                <a:latin typeface="Times New Roman" panose="02020603050405020304" pitchFamily="18" charset="0"/>
                <a:cs typeface="Times New Roman" panose="02020603050405020304" pitchFamily="18" charset="0"/>
              </a:rPr>
              <a:t>  to improve prediction accuracy and enable early detection of critical conditions.</a:t>
            </a:r>
          </a:p>
          <a:p>
            <a:pPr algn="just"/>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Data Preprocessing and Feature Engineering:</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To ensure high-quality predictions, </a:t>
            </a:r>
            <a:r>
              <a:rPr lang="en-US" b="1" dirty="0">
                <a:latin typeface="Times New Roman" panose="02020603050405020304" pitchFamily="18" charset="0"/>
                <a:cs typeface="Times New Roman" panose="02020603050405020304" pitchFamily="18" charset="0"/>
              </a:rPr>
              <a:t>data preprocessing techniques</a:t>
            </a:r>
            <a:r>
              <a:rPr lang="en-US" dirty="0">
                <a:latin typeface="Times New Roman" panose="02020603050405020304" pitchFamily="18" charset="0"/>
                <a:cs typeface="Times New Roman" panose="02020603050405020304" pitchFamily="18" charset="0"/>
              </a:rPr>
              <a:t> will handle </a:t>
            </a:r>
            <a:r>
              <a:rPr lang="en-US" b="1" dirty="0">
                <a:latin typeface="Times New Roman" panose="02020603050405020304" pitchFamily="18" charset="0"/>
                <a:cs typeface="Times New Roman" panose="02020603050405020304" pitchFamily="18" charset="0"/>
              </a:rPr>
              <a:t>missing values, duplicates, and normalization</a:t>
            </a:r>
            <a:r>
              <a:rPr lang="en-US" dirty="0">
                <a:latin typeface="Times New Roman" panose="02020603050405020304" pitchFamily="18" charset="0"/>
                <a:cs typeface="Times New Roman" panose="02020603050405020304" pitchFamily="18" charset="0"/>
              </a:rPr>
              <a:t>. Feature selection will identify key clinical variables influencing patient risk levels. The system will use </a:t>
            </a:r>
            <a:r>
              <a:rPr lang="en-US" b="1" dirty="0">
                <a:latin typeface="Times New Roman" panose="02020603050405020304" pitchFamily="18" charset="0"/>
                <a:cs typeface="Times New Roman" panose="02020603050405020304" pitchFamily="18" charset="0"/>
              </a:rPr>
              <a:t>exploratory data analysis (EDA) with Matplotlib and Seaborn</a:t>
            </a:r>
            <a:r>
              <a:rPr lang="en-US" dirty="0">
                <a:latin typeface="Times New Roman" panose="02020603050405020304" pitchFamily="18" charset="0"/>
                <a:cs typeface="Times New Roman" panose="02020603050405020304" pitchFamily="18" charset="0"/>
              </a:rPr>
              <a:t> to detect trends in ICU data from MIMIC. </a:t>
            </a:r>
            <a:r>
              <a:rPr lang="en-US" b="1" dirty="0">
                <a:latin typeface="Times New Roman" panose="02020603050405020304" pitchFamily="18" charset="0"/>
                <a:cs typeface="Times New Roman" panose="02020603050405020304" pitchFamily="18" charset="0"/>
              </a:rPr>
              <a:t>Outlier detection and handling</a:t>
            </a:r>
            <a:r>
              <a:rPr lang="en-US" dirty="0">
                <a:latin typeface="Times New Roman" panose="02020603050405020304" pitchFamily="18" charset="0"/>
                <a:cs typeface="Times New Roman" panose="02020603050405020304" pitchFamily="18" charset="0"/>
              </a:rPr>
              <a:t> will enhance data consistency, ensuring reliable model performance.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0037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F3C2034-D6EA-E58A-01E9-5EB1BA8BF4D1}"/>
              </a:ext>
            </a:extLst>
          </p:cNvPr>
          <p:cNvSpPr txBox="1"/>
          <p:nvPr/>
        </p:nvSpPr>
        <p:spPr>
          <a:xfrm>
            <a:off x="677333" y="955657"/>
            <a:ext cx="10837334" cy="5755422"/>
          </a:xfrm>
          <a:prstGeom prst="rect">
            <a:avLst/>
          </a:prstGeom>
          <a:noFill/>
        </p:spPr>
        <p:txBody>
          <a:bodyPr wrap="square" rtlCol="0">
            <a:spAutoFit/>
          </a:bodyPr>
          <a:lstStyle/>
          <a:p>
            <a:pPr marL="342900" indent="-342900" algn="just">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Optimized Machine Learning Algorithms:</a:t>
            </a:r>
          </a:p>
          <a:p>
            <a:pPr algn="just"/>
            <a:endParaRPr lang="en-US"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system integrates </a:t>
            </a:r>
            <a:r>
              <a:rPr lang="en-US" b="1" dirty="0">
                <a:latin typeface="Times New Roman" panose="02020603050405020304" pitchFamily="18" charset="0"/>
                <a:cs typeface="Times New Roman" panose="02020603050405020304" pitchFamily="18" charset="0"/>
              </a:rPr>
              <a:t>KNN for similarity-based risk assessment, SVM for precise classification, and Decision Trees for structured decision-making</a:t>
            </a:r>
            <a:r>
              <a:rPr lang="en-US" dirty="0">
                <a:latin typeface="Times New Roman" panose="02020603050405020304" pitchFamily="18" charset="0"/>
                <a:cs typeface="Times New Roman" panose="02020603050405020304" pitchFamily="18" charset="0"/>
              </a:rPr>
              <a:t> will enhance prediction stability by combining multiple classifiers. These models will </a:t>
            </a:r>
            <a:r>
              <a:rPr lang="en-US" b="1" dirty="0">
                <a:latin typeface="Times New Roman" panose="02020603050405020304" pitchFamily="18" charset="0"/>
                <a:cs typeface="Times New Roman" panose="02020603050405020304" pitchFamily="18" charset="0"/>
              </a:rPr>
              <a:t>continuously learn from ICU records in the MIMIC database</a:t>
            </a:r>
            <a:r>
              <a:rPr lang="en-US" dirty="0">
                <a:latin typeface="Times New Roman" panose="02020603050405020304" pitchFamily="18" charset="0"/>
                <a:cs typeface="Times New Roman" panose="02020603050405020304" pitchFamily="18" charset="0"/>
              </a:rPr>
              <a:t>, improving accuracy over time.</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Model Evaluation &amp; Deployment with Django:</a:t>
            </a:r>
          </a:p>
          <a:p>
            <a:pPr marL="342900" indent="-342900">
              <a:buFont typeface="Wingdings" panose="05000000000000000000" pitchFamily="2" charset="2"/>
              <a:buChar char="q"/>
            </a:pPr>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Performance Assessment:</a:t>
            </a:r>
            <a:r>
              <a:rPr lang="en-IN" dirty="0">
                <a:latin typeface="Times New Roman" panose="02020603050405020304" pitchFamily="18" charset="0"/>
                <a:cs typeface="Times New Roman" panose="02020603050405020304" pitchFamily="18" charset="0"/>
              </a:rPr>
              <a:t> Evaluate the trained models using accuracy, precision, recall, F1-score.</a:t>
            </a:r>
          </a:p>
          <a:p>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Django Integration:</a:t>
            </a:r>
            <a:r>
              <a:rPr lang="en-IN" dirty="0">
                <a:latin typeface="Times New Roman" panose="02020603050405020304" pitchFamily="18" charset="0"/>
                <a:cs typeface="Times New Roman" panose="02020603050405020304" pitchFamily="18" charset="0"/>
              </a:rPr>
              <a:t> Deploy the trained model as a Django REST API, enabling real-time risk level predictions.</a:t>
            </a:r>
          </a:p>
          <a:p>
            <a:pPr marL="285750" indent="-285750">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Frontend &amp; Dashboard:</a:t>
            </a:r>
            <a:r>
              <a:rPr lang="en-IN" dirty="0">
                <a:latin typeface="Times New Roman" panose="02020603050405020304" pitchFamily="18" charset="0"/>
                <a:cs typeface="Times New Roman" panose="02020603050405020304" pitchFamily="18" charset="0"/>
              </a:rPr>
              <a:t> Use Django templates or integrate with a HTML, CSS, JavaScript used for frontend for a responsive UI.</a:t>
            </a:r>
          </a:p>
          <a:p>
            <a:pPr marL="285750" indent="-28575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034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47BA14-7B01-0982-F56E-02EBBEA18F02}"/>
              </a:ext>
            </a:extLst>
          </p:cNvPr>
          <p:cNvSpPr txBox="1"/>
          <p:nvPr/>
        </p:nvSpPr>
        <p:spPr>
          <a:xfrm>
            <a:off x="634999" y="563218"/>
            <a:ext cx="4529667"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ARCHITECTURE</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3274" y="1142999"/>
            <a:ext cx="6243177" cy="5184645"/>
          </a:xfrm>
          <a:prstGeom prst="rect">
            <a:avLst/>
          </a:prstGeom>
        </p:spPr>
      </p:pic>
    </p:spTree>
    <p:extLst>
      <p:ext uri="{BB962C8B-B14F-4D97-AF65-F5344CB8AC3E}">
        <p14:creationId xmlns:p14="http://schemas.microsoft.com/office/powerpoint/2010/main" val="226222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FE7D7-4C90-4646-67D5-09DD04D9ACA2}"/>
              </a:ext>
            </a:extLst>
          </p:cNvPr>
          <p:cNvSpPr>
            <a:spLocks noGrp="1"/>
          </p:cNvSpPr>
          <p:nvPr>
            <p:ph type="title"/>
          </p:nvPr>
        </p:nvSpPr>
        <p:spPr>
          <a:xfrm>
            <a:off x="1041400" y="712259"/>
            <a:ext cx="8407400" cy="642408"/>
          </a:xfrm>
        </p:spPr>
        <p:txBody>
          <a:bodyPr>
            <a:normAutofit fontScale="90000"/>
          </a:bodyPr>
          <a:lstStyle/>
          <a:p>
            <a:r>
              <a:rPr lang="en-IN" sz="3200" b="1" dirty="0">
                <a:latin typeface="Times New Roman" panose="02020603050405020304" pitchFamily="18" charset="0"/>
                <a:cs typeface="Times New Roman" panose="02020603050405020304" pitchFamily="18" charset="0"/>
              </a:rPr>
              <a:t>HARDWARE &amp; SOFTWARE REQUIREMENTS</a:t>
            </a:r>
          </a:p>
        </p:txBody>
      </p:sp>
      <p:sp>
        <p:nvSpPr>
          <p:cNvPr id="4" name="TextBox 3">
            <a:extLst>
              <a:ext uri="{FF2B5EF4-FFF2-40B4-BE49-F238E27FC236}">
                <a16:creationId xmlns:a16="http://schemas.microsoft.com/office/drawing/2014/main" id="{2DB70200-B939-510F-2259-D8A0ECB866FE}"/>
              </a:ext>
            </a:extLst>
          </p:cNvPr>
          <p:cNvSpPr txBox="1"/>
          <p:nvPr/>
        </p:nvSpPr>
        <p:spPr>
          <a:xfrm>
            <a:off x="1041400" y="1862667"/>
            <a:ext cx="11150600" cy="3447098"/>
          </a:xfrm>
          <a:prstGeom prst="rect">
            <a:avLst/>
          </a:prstGeom>
          <a:noFill/>
        </p:spPr>
        <p:txBody>
          <a:bodyPr wrap="square" rtlCol="0">
            <a:spAutoFit/>
          </a:bodyPr>
          <a:lstStyle/>
          <a:p>
            <a:pPr marL="342900" indent="-34290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Hardware Requirements</a:t>
            </a:r>
          </a:p>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Processor:</a:t>
            </a:r>
            <a:r>
              <a:rPr lang="en-IN" dirty="0">
                <a:latin typeface="Times New Roman" panose="02020603050405020304" pitchFamily="18" charset="0"/>
                <a:cs typeface="Times New Roman" panose="02020603050405020304" pitchFamily="18" charset="0"/>
              </a:rPr>
              <a:t> Intel Core i3 or higher (recommended i5/i7 for faster processing)</a:t>
            </a:r>
          </a:p>
          <a:p>
            <a:pPr marL="285750" indent="-285750">
              <a:buFont typeface="Wingdings" panose="05000000000000000000" pitchFamily="2" charset="2"/>
              <a:buChar char="ü"/>
            </a:pP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RAM:</a:t>
            </a:r>
            <a:r>
              <a:rPr lang="en-IN" dirty="0">
                <a:latin typeface="Times New Roman" panose="02020603050405020304" pitchFamily="18" charset="0"/>
                <a:cs typeface="Times New Roman" panose="02020603050405020304" pitchFamily="18" charset="0"/>
              </a:rPr>
              <a:t> Minimum 4GB (recommended 8GB or more for handling large datasets)</a:t>
            </a:r>
          </a:p>
          <a:p>
            <a:pPr marL="285750" indent="-285750">
              <a:buFont typeface="Wingdings" panose="05000000000000000000" pitchFamily="2" charset="2"/>
              <a:buChar char="ü"/>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Storage:</a:t>
            </a:r>
            <a:r>
              <a:rPr lang="en-IN" dirty="0">
                <a:latin typeface="Times New Roman" panose="02020603050405020304" pitchFamily="18" charset="0"/>
                <a:cs typeface="Times New Roman" panose="02020603050405020304" pitchFamily="18" charset="0"/>
              </a:rPr>
              <a:t> Minimum 10GB free space (recommended SSD for better performance)</a:t>
            </a:r>
          </a:p>
          <a:p>
            <a:pPr marL="285750" indent="-285750">
              <a:buFont typeface="Wingdings" panose="05000000000000000000" pitchFamily="2" charset="2"/>
              <a:buChar char="ü"/>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GPU (Optional):</a:t>
            </a:r>
            <a:r>
              <a:rPr lang="en-IN" dirty="0">
                <a:latin typeface="Times New Roman" panose="02020603050405020304" pitchFamily="18" charset="0"/>
                <a:cs typeface="Times New Roman" panose="02020603050405020304" pitchFamily="18" charset="0"/>
              </a:rPr>
              <a:t> NVIDIA GPU for faster machine learning model training</a:t>
            </a:r>
          </a:p>
          <a:p>
            <a:pPr marL="285750" indent="-285750">
              <a:buFont typeface="Wingdings" panose="05000000000000000000" pitchFamily="2" charset="2"/>
              <a:buChar char="ü"/>
            </a:pPr>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b="1" dirty="0">
                <a:latin typeface="Times New Roman" panose="02020603050405020304" pitchFamily="18" charset="0"/>
                <a:cs typeface="Times New Roman" panose="02020603050405020304" pitchFamily="18" charset="0"/>
              </a:rPr>
              <a:t>Network:</a:t>
            </a:r>
            <a:r>
              <a:rPr lang="en-IN" dirty="0">
                <a:latin typeface="Times New Roman" panose="02020603050405020304" pitchFamily="18" charset="0"/>
                <a:cs typeface="Times New Roman" panose="02020603050405020304" pitchFamily="18" charset="0"/>
              </a:rPr>
              <a:t> Stable internet connection for accessing cloud-based resources (if applicable)</a:t>
            </a:r>
          </a:p>
          <a:p>
            <a:endParaRPr lang="en-IN" dirty="0"/>
          </a:p>
        </p:txBody>
      </p:sp>
    </p:spTree>
    <p:extLst>
      <p:ext uri="{BB962C8B-B14F-4D97-AF65-F5344CB8AC3E}">
        <p14:creationId xmlns:p14="http://schemas.microsoft.com/office/powerpoint/2010/main" val="62419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F7E4DC-3C5E-15E6-92B2-252FF1E98727}"/>
              </a:ext>
            </a:extLst>
          </p:cNvPr>
          <p:cNvSpPr txBox="1"/>
          <p:nvPr/>
        </p:nvSpPr>
        <p:spPr>
          <a:xfrm>
            <a:off x="952500" y="728132"/>
            <a:ext cx="11866034" cy="5970865"/>
          </a:xfrm>
          <a:prstGeom prst="rect">
            <a:avLst/>
          </a:prstGeom>
          <a:noFill/>
        </p:spPr>
        <p:txBody>
          <a:bodyPr wrap="square" rtlCol="0">
            <a:spAutoFit/>
          </a:bodyPr>
          <a:lstStyle/>
          <a:p>
            <a:pPr marL="285750" indent="-285750">
              <a:buFont typeface="Wingdings" panose="05000000000000000000" pitchFamily="2" charset="2"/>
              <a:buChar char="q"/>
            </a:pPr>
            <a:r>
              <a:rPr lang="en-IN" sz="2000" b="1" dirty="0">
                <a:latin typeface="Times New Roman" panose="02020603050405020304" pitchFamily="18" charset="0"/>
                <a:cs typeface="Times New Roman" panose="02020603050405020304" pitchFamily="18" charset="0"/>
              </a:rPr>
              <a:t>Software Requirements</a:t>
            </a:r>
          </a:p>
          <a:p>
            <a:endParaRPr lang="en-IN" sz="2000"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Operating System:</a:t>
            </a:r>
            <a:r>
              <a:rPr lang="en-IN" sz="1800" dirty="0">
                <a:latin typeface="Times New Roman" panose="02020603050405020304" pitchFamily="18" charset="0"/>
                <a:cs typeface="Times New Roman" panose="02020603050405020304" pitchFamily="18" charset="0"/>
              </a:rPr>
              <a:t> Windows 10 or later / Linux / macOS</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Programming Language:</a:t>
            </a:r>
            <a:r>
              <a:rPr lang="en-IN" sz="1800" dirty="0">
                <a:latin typeface="Times New Roman" panose="02020603050405020304" pitchFamily="18" charset="0"/>
                <a:cs typeface="Times New Roman" panose="02020603050405020304" pitchFamily="18" charset="0"/>
              </a:rPr>
              <a:t> Python (Latest stable version)</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Development Tools:</a:t>
            </a:r>
            <a:r>
              <a:rPr lang="en-IN" b="1"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Jupyter Notebook (via Anaconda Navigator) for coding and testing </a:t>
            </a:r>
          </a:p>
          <a:p>
            <a:pPr lvl="5"/>
            <a:r>
              <a:rPr lang="en-IN" dirty="0">
                <a:latin typeface="Times New Roman" panose="02020603050405020304" pitchFamily="18" charset="0"/>
                <a:cs typeface="Times New Roman" panose="02020603050405020304" pitchFamily="18" charset="0"/>
              </a:rPr>
              <a:t>&amp; Flask for web-based deployment</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N" b="1" dirty="0">
                <a:latin typeface="Times New Roman" panose="02020603050405020304" pitchFamily="18" charset="0"/>
                <a:cs typeface="Times New Roman" panose="02020603050405020304" pitchFamily="18" charset="0"/>
              </a:rPr>
              <a:t>Libraries &amp; Frameworks:</a:t>
            </a:r>
          </a:p>
          <a:p>
            <a:endParaRPr lang="en-IN" b="1"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Machine Learning:</a:t>
            </a:r>
            <a:r>
              <a:rPr lang="en-IN" sz="1800" dirty="0">
                <a:latin typeface="Times New Roman" panose="02020603050405020304" pitchFamily="18" charset="0"/>
                <a:cs typeface="Times New Roman" panose="02020603050405020304" pitchFamily="18" charset="0"/>
              </a:rPr>
              <a:t> Scikit-learn, KNN, SVM, Decision Tree</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Data Processing:</a:t>
            </a:r>
            <a:r>
              <a:rPr lang="en-IN" sz="1800" dirty="0">
                <a:latin typeface="Times New Roman" panose="02020603050405020304" pitchFamily="18" charset="0"/>
                <a:cs typeface="Times New Roman" panose="02020603050405020304" pitchFamily="18" charset="0"/>
              </a:rPr>
              <a:t> NumPy, Panda</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Data Visualization:</a:t>
            </a:r>
            <a:r>
              <a:rPr lang="en-IN" sz="1800" dirty="0">
                <a:latin typeface="Times New Roman" panose="02020603050405020304" pitchFamily="18" charset="0"/>
                <a:cs typeface="Times New Roman" panose="02020603050405020304" pitchFamily="18" charset="0"/>
              </a:rPr>
              <a:t> Matplotlib, Seaborn</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Model Evaluation:</a:t>
            </a:r>
            <a:r>
              <a:rPr lang="en-IN" sz="1800" dirty="0">
                <a:latin typeface="Times New Roman" panose="02020603050405020304" pitchFamily="18" charset="0"/>
                <a:cs typeface="Times New Roman" panose="02020603050405020304" pitchFamily="18" charset="0"/>
              </a:rPr>
              <a:t> SciPy, Statsmodels</a:t>
            </a:r>
          </a:p>
          <a:p>
            <a:endParaRPr lang="en-IN" sz="1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IN" sz="1800" b="1" dirty="0">
                <a:latin typeface="Times New Roman" panose="02020603050405020304" pitchFamily="18" charset="0"/>
                <a:cs typeface="Times New Roman" panose="02020603050405020304" pitchFamily="18" charset="0"/>
              </a:rPr>
              <a:t>Database (if required):</a:t>
            </a:r>
            <a:r>
              <a:rPr lang="en-IN" sz="1800" dirty="0">
                <a:latin typeface="Times New Roman" panose="02020603050405020304" pitchFamily="18" charset="0"/>
                <a:cs typeface="Times New Roman" panose="02020603050405020304" pitchFamily="18" charset="0"/>
              </a:rPr>
              <a:t> MIMIC dataset (Real-world ICU patient data)</a:t>
            </a:r>
            <a:br>
              <a:rPr lang="en-IN" sz="1800"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4458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1110" y="304800"/>
            <a:ext cx="417870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COMPARISON GRAPH:</a:t>
            </a:r>
          </a:p>
        </p:txBody>
      </p:sp>
      <p:pic>
        <p:nvPicPr>
          <p:cNvPr id="2" name="Picture 1">
            <a:extLst>
              <a:ext uri="{FF2B5EF4-FFF2-40B4-BE49-F238E27FC236}">
                <a16:creationId xmlns:a16="http://schemas.microsoft.com/office/drawing/2014/main" id="{D20120BE-6941-2BF0-DD27-771D468994C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74171" y="1265695"/>
            <a:ext cx="9637801" cy="4771424"/>
          </a:xfrm>
          <a:prstGeom prst="rect">
            <a:avLst/>
          </a:prstGeom>
          <a:noFill/>
          <a:ln>
            <a:noFill/>
          </a:ln>
        </p:spPr>
      </p:pic>
    </p:spTree>
    <p:extLst>
      <p:ext uri="{BB962C8B-B14F-4D97-AF65-F5344CB8AC3E}">
        <p14:creationId xmlns:p14="http://schemas.microsoft.com/office/powerpoint/2010/main" val="26231855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21110" y="304800"/>
            <a:ext cx="4178709" cy="523220"/>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COMPARISON GRAPH:</a:t>
            </a:r>
          </a:p>
        </p:txBody>
      </p:sp>
      <p:pic>
        <p:nvPicPr>
          <p:cNvPr id="2" name="Picture 1">
            <a:extLst>
              <a:ext uri="{FF2B5EF4-FFF2-40B4-BE49-F238E27FC236}">
                <a16:creationId xmlns:a16="http://schemas.microsoft.com/office/drawing/2014/main" id="{E6F3DC95-B939-0676-E4D1-1B059ED8F10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88596" y="1143000"/>
            <a:ext cx="9234986" cy="4572000"/>
          </a:xfrm>
          <a:prstGeom prst="rect">
            <a:avLst/>
          </a:prstGeom>
          <a:noFill/>
          <a:ln>
            <a:noFill/>
          </a:ln>
        </p:spPr>
      </p:pic>
    </p:spTree>
    <p:extLst>
      <p:ext uri="{BB962C8B-B14F-4D97-AF65-F5344CB8AC3E}">
        <p14:creationId xmlns:p14="http://schemas.microsoft.com/office/powerpoint/2010/main" val="2145249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E8B043-C8CB-7AC8-03F5-0C0E6C7CE794}"/>
              </a:ext>
            </a:extLst>
          </p:cNvPr>
          <p:cNvSpPr txBox="1"/>
          <p:nvPr/>
        </p:nvSpPr>
        <p:spPr>
          <a:xfrm>
            <a:off x="351366" y="921444"/>
            <a:ext cx="3149600"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2" name="TextBox 1">
            <a:extLst>
              <a:ext uri="{FF2B5EF4-FFF2-40B4-BE49-F238E27FC236}">
                <a16:creationId xmlns:a16="http://schemas.microsoft.com/office/drawing/2014/main" id="{10994A03-9BF1-6438-B143-D795FCC21878}"/>
              </a:ext>
            </a:extLst>
          </p:cNvPr>
          <p:cNvSpPr txBox="1"/>
          <p:nvPr/>
        </p:nvSpPr>
        <p:spPr>
          <a:xfrm>
            <a:off x="351366" y="1811867"/>
            <a:ext cx="11489267"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ICU Patient Risk Level Monitoring System</a:t>
            </a:r>
            <a:r>
              <a:rPr lang="en-US" dirty="0">
                <a:latin typeface="Times New Roman" panose="02020603050405020304" pitchFamily="18" charset="0"/>
                <a:cs typeface="Times New Roman" panose="02020603050405020304" pitchFamily="18" charset="0"/>
              </a:rPr>
              <a:t> is being developed to enhance real-time patient risk assessment using </a:t>
            </a:r>
            <a:r>
              <a:rPr lang="en-US" b="1" dirty="0">
                <a:latin typeface="Times New Roman" panose="02020603050405020304" pitchFamily="18" charset="0"/>
                <a:cs typeface="Times New Roman" panose="02020603050405020304" pitchFamily="18" charset="0"/>
              </a:rPr>
              <a:t>machine learning techniques</a:t>
            </a:r>
            <a:r>
              <a:rPr lang="en-US" dirty="0">
                <a:latin typeface="Times New Roman" panose="02020603050405020304" pitchFamily="18" charset="0"/>
                <a:cs typeface="Times New Roman" panose="02020603050405020304" pitchFamily="18" charset="0"/>
              </a:rPr>
              <a:t>. By leveraging the </a:t>
            </a:r>
            <a:r>
              <a:rPr lang="en-US" b="1" dirty="0">
                <a:latin typeface="Times New Roman" panose="02020603050405020304" pitchFamily="18" charset="0"/>
                <a:cs typeface="Times New Roman" panose="02020603050405020304" pitchFamily="18" charset="0"/>
              </a:rPr>
              <a:t>MIMIC dataset</a:t>
            </a:r>
            <a:r>
              <a:rPr lang="en-US" dirty="0">
                <a:latin typeface="Times New Roman" panose="02020603050405020304" pitchFamily="18" charset="0"/>
                <a:cs typeface="Times New Roman" panose="02020603050405020304" pitchFamily="18" charset="0"/>
              </a:rPr>
              <a:t>, the system aims to improve </a:t>
            </a:r>
            <a:r>
              <a:rPr lang="en-US" b="1" dirty="0">
                <a:latin typeface="Times New Roman" panose="02020603050405020304" pitchFamily="18" charset="0"/>
                <a:cs typeface="Times New Roman" panose="02020603050405020304" pitchFamily="18" charset="0"/>
              </a:rPr>
              <a:t>early detection of critical conditions</a:t>
            </a:r>
            <a:r>
              <a:rPr lang="en-US" dirty="0">
                <a:latin typeface="Times New Roman" panose="02020603050405020304" pitchFamily="18" charset="0"/>
                <a:cs typeface="Times New Roman" panose="02020603050405020304" pitchFamily="18" charset="0"/>
              </a:rPr>
              <a:t> and assist healthcare professionals in making timely decisions. The integration of </a:t>
            </a:r>
            <a:r>
              <a:rPr lang="en-US" b="1" dirty="0">
                <a:latin typeface="Times New Roman" panose="02020603050405020304" pitchFamily="18" charset="0"/>
                <a:cs typeface="Times New Roman" panose="02020603050405020304" pitchFamily="18" charset="0"/>
              </a:rPr>
              <a:t>classification algorithms like KNN, SVM, and Decision Tree</a:t>
            </a:r>
            <a:r>
              <a:rPr lang="en-US" dirty="0">
                <a:latin typeface="Times New Roman" panose="02020603050405020304" pitchFamily="18" charset="0"/>
                <a:cs typeface="Times New Roman" panose="02020603050405020304" pitchFamily="18" charset="0"/>
              </a:rPr>
              <a:t> ensures a more accurate and scalable approach to ICU monitoring.</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Currently, the project is in its </a:t>
            </a:r>
            <a:r>
              <a:rPr lang="en-US" b="1" dirty="0">
                <a:latin typeface="Times New Roman" panose="02020603050405020304" pitchFamily="18" charset="0"/>
                <a:cs typeface="Times New Roman" panose="02020603050405020304" pitchFamily="18" charset="0"/>
              </a:rPr>
              <a:t>development phase</a:t>
            </a:r>
            <a:r>
              <a:rPr lang="en-US" dirty="0">
                <a:latin typeface="Times New Roman" panose="02020603050405020304" pitchFamily="18" charset="0"/>
                <a:cs typeface="Times New Roman" panose="02020603050405020304" pitchFamily="18" charset="0"/>
              </a:rPr>
              <a:t>, with ongoing work on </a:t>
            </a:r>
            <a:r>
              <a:rPr lang="en-US" b="1" dirty="0">
                <a:latin typeface="Times New Roman" panose="02020603050405020304" pitchFamily="18" charset="0"/>
                <a:cs typeface="Times New Roman" panose="02020603050405020304" pitchFamily="18" charset="0"/>
              </a:rPr>
              <a:t>data preprocessing, model optimization, and real-time deployment</a:t>
            </a:r>
            <a:r>
              <a:rPr lang="en-US" dirty="0">
                <a:latin typeface="Times New Roman" panose="02020603050405020304" pitchFamily="18" charset="0"/>
                <a:cs typeface="Times New Roman" panose="02020603050405020304" pitchFamily="18" charset="0"/>
              </a:rPr>
              <a:t>. Efforts are being made to fine-tune the system by handling </a:t>
            </a:r>
            <a:r>
              <a:rPr lang="en-US" b="1" dirty="0">
                <a:latin typeface="Times New Roman" panose="02020603050405020304" pitchFamily="18" charset="0"/>
                <a:cs typeface="Times New Roman" panose="02020603050405020304" pitchFamily="18" charset="0"/>
              </a:rPr>
              <a:t>missing values, outliers, and feature selection</a:t>
            </a:r>
            <a:r>
              <a:rPr lang="en-US" dirty="0">
                <a:latin typeface="Times New Roman" panose="02020603050405020304" pitchFamily="18" charset="0"/>
                <a:cs typeface="Times New Roman" panose="02020603050405020304" pitchFamily="18" charset="0"/>
              </a:rPr>
              <a:t> to ensure reliable performance. Additionally, the </a:t>
            </a:r>
            <a:r>
              <a:rPr lang="en-US" b="1" dirty="0">
                <a:latin typeface="Times New Roman" panose="02020603050405020304" pitchFamily="18" charset="0"/>
                <a:cs typeface="Times New Roman" panose="02020603050405020304" pitchFamily="18" charset="0"/>
              </a:rPr>
              <a:t>Flask-based web deployment</a:t>
            </a:r>
            <a:r>
              <a:rPr lang="en-US" dirty="0">
                <a:latin typeface="Times New Roman" panose="02020603050405020304" pitchFamily="18" charset="0"/>
                <a:cs typeface="Times New Roman" panose="02020603050405020304" pitchFamily="18" charset="0"/>
              </a:rPr>
              <a:t> is being designed to provide an interactive and user-friendly interface for healthcare professionals.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As development progresses, further improvements will focus on </a:t>
            </a:r>
            <a:r>
              <a:rPr lang="en-US" b="1" dirty="0">
                <a:latin typeface="Times New Roman" panose="02020603050405020304" pitchFamily="18" charset="0"/>
                <a:cs typeface="Times New Roman" panose="02020603050405020304" pitchFamily="18" charset="0"/>
              </a:rPr>
              <a:t>enhancing model accuracy, integrating real-time data streaming, and optimizing computational efficiency</a:t>
            </a:r>
            <a:r>
              <a:rPr lang="en-US" dirty="0">
                <a:latin typeface="Times New Roman" panose="02020603050405020304" pitchFamily="18" charset="0"/>
                <a:cs typeface="Times New Roman" panose="02020603050405020304" pitchFamily="18" charset="0"/>
              </a:rPr>
              <a:t>. Future implementations may also include </a:t>
            </a:r>
            <a:r>
              <a:rPr lang="en-US" b="1" dirty="0">
                <a:latin typeface="Times New Roman" panose="02020603050405020304" pitchFamily="18" charset="0"/>
                <a:cs typeface="Times New Roman" panose="02020603050405020304" pitchFamily="18" charset="0"/>
              </a:rPr>
              <a:t>IoT-based patient monitoring and cloud integration</a:t>
            </a:r>
            <a:r>
              <a:rPr lang="en-US" dirty="0">
                <a:latin typeface="Times New Roman" panose="02020603050405020304" pitchFamily="18" charset="0"/>
                <a:cs typeface="Times New Roman" panose="02020603050405020304" pitchFamily="18" charset="0"/>
              </a:rPr>
              <a:t> to expand the system’s capabilities. Once completed, this project is expected to provide </a:t>
            </a:r>
            <a:r>
              <a:rPr lang="en-US" b="1" dirty="0">
                <a:latin typeface="Times New Roman" panose="02020603050405020304" pitchFamily="18" charset="0"/>
                <a:cs typeface="Times New Roman" panose="02020603050405020304" pitchFamily="18" charset="0"/>
              </a:rPr>
              <a:t>a scalable, data-driven solution for ICU risk monitoring, improving patient safety and hospital resource management</a:t>
            </a:r>
            <a:r>
              <a:rPr lang="en-US" dirty="0">
                <a:latin typeface="Times New Roman" panose="02020603050405020304" pitchFamily="18" charset="0"/>
                <a:cs typeface="Times New Roman" panose="02020603050405020304" pitchFamily="18" charset="0"/>
              </a:rPr>
              <a: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687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03123" y="314632"/>
            <a:ext cx="11385754" cy="62041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
        <p:nvSpPr>
          <p:cNvPr id="5" name="TextBox 4">
            <a:extLst>
              <a:ext uri="{FF2B5EF4-FFF2-40B4-BE49-F238E27FC236}">
                <a16:creationId xmlns:a16="http://schemas.microsoft.com/office/drawing/2014/main" id="{6E19175D-0AF8-0B3B-09BF-FDC5B8AFA6EC}"/>
              </a:ext>
            </a:extLst>
          </p:cNvPr>
          <p:cNvSpPr txBox="1"/>
          <p:nvPr/>
        </p:nvSpPr>
        <p:spPr>
          <a:xfrm>
            <a:off x="2113280" y="1378635"/>
            <a:ext cx="8392160" cy="954107"/>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ICU Patient Risk Level Monitoring System Using     	Unsupervised Learning Approaches</a:t>
            </a:r>
            <a:endParaRPr lang="en-IN" sz="28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34AC04B-63B8-8897-8AEB-AEBBB5408955}"/>
              </a:ext>
            </a:extLst>
          </p:cNvPr>
          <p:cNvSpPr txBox="1"/>
          <p:nvPr/>
        </p:nvSpPr>
        <p:spPr>
          <a:xfrm>
            <a:off x="1361440" y="3429000"/>
            <a:ext cx="3647440" cy="1704569"/>
          </a:xfrm>
          <a:prstGeom prst="rect">
            <a:avLst/>
          </a:prstGeom>
          <a:noFill/>
        </p:spPr>
        <p:txBody>
          <a:bodyPr wrap="square">
            <a:spAutoFit/>
          </a:bodyPr>
          <a:lstStyle/>
          <a:p>
            <a:pPr>
              <a:lnSpc>
                <a:spcPct val="150000"/>
              </a:lnSpc>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SUBMITTED BY :</a:t>
            </a:r>
          </a:p>
          <a:p>
            <a:pPr>
              <a:lnSpc>
                <a:spcPct val="150000"/>
              </a:lnSpc>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Rajesh D </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21602155</a:t>
            </a: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lnSpc>
                <a:spcPct val="150000"/>
              </a:lnSpc>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Rajalakshmi R (21602154)</a:t>
            </a:r>
          </a:p>
          <a:p>
            <a:pPr>
              <a:lnSpc>
                <a:spcPct val="150000"/>
              </a:lnSpc>
            </a:pPr>
            <a:r>
              <a:rPr lang="en-US" sz="1800" dirty="0">
                <a:solidFill>
                  <a:schemeClr val="tx1">
                    <a:lumMod val="95000"/>
                    <a:lumOff val="5000"/>
                  </a:schemeClr>
                </a:solidFill>
                <a:latin typeface="Times New Roman" panose="02020603050405020304" pitchFamily="18" charset="0"/>
                <a:cs typeface="Times New Roman" panose="02020603050405020304" pitchFamily="18" charset="0"/>
              </a:rPr>
              <a:t>Christina Evangeline J (21602111)</a:t>
            </a:r>
          </a:p>
        </p:txBody>
      </p:sp>
      <p:sp>
        <p:nvSpPr>
          <p:cNvPr id="8" name="TextBox 7">
            <a:extLst>
              <a:ext uri="{FF2B5EF4-FFF2-40B4-BE49-F238E27FC236}">
                <a16:creationId xmlns:a16="http://schemas.microsoft.com/office/drawing/2014/main" id="{C9854879-39A5-B43F-1E0C-28E1AF09CDFD}"/>
              </a:ext>
            </a:extLst>
          </p:cNvPr>
          <p:cNvSpPr txBox="1"/>
          <p:nvPr/>
        </p:nvSpPr>
        <p:spPr>
          <a:xfrm>
            <a:off x="8358681" y="3429000"/>
            <a:ext cx="2622586" cy="1200329"/>
          </a:xfrm>
          <a:prstGeom prst="rect">
            <a:avLst/>
          </a:prstGeom>
          <a:noFill/>
        </p:spPr>
        <p:txBody>
          <a:bodyPr wrap="square" rtlCol="0">
            <a:spAutoFit/>
          </a:bodyPr>
          <a:lstStyle/>
          <a:p>
            <a:pPr>
              <a:lnSpc>
                <a:spcPct val="150000"/>
              </a:lnSpc>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INTERNAL GUIDE :</a:t>
            </a:r>
          </a:p>
          <a:p>
            <a:pPr>
              <a:lnSpc>
                <a:spcPct val="150000"/>
              </a:lnSpc>
            </a:pPr>
            <a:r>
              <a:rPr lang="en-IN" dirty="0">
                <a:latin typeface="Times New Roman" panose="02020603050405020304" pitchFamily="18" charset="0"/>
                <a:cs typeface="Times New Roman" panose="02020603050405020304" pitchFamily="18" charset="0"/>
              </a:rPr>
              <a:t>Dr.A.Saritha </a:t>
            </a:r>
          </a:p>
          <a:p>
            <a:r>
              <a:rPr lang="en-IN" dirty="0">
                <a:latin typeface="Times New Roman" panose="02020603050405020304" pitchFamily="18" charset="0"/>
                <a:cs typeface="Times New Roman" panose="02020603050405020304" pitchFamily="18" charset="0"/>
              </a:rPr>
              <a:t>Associate Professor(CSE)</a:t>
            </a:r>
            <a:endParaRPr lang="en-US"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42910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903" y="453615"/>
            <a:ext cx="8010832" cy="549275"/>
          </a:xfrm>
        </p:spPr>
        <p:txBody>
          <a:bodyPr>
            <a:normAutofit/>
          </a:bodyPr>
          <a:lstStyle/>
          <a:p>
            <a:r>
              <a:rPr lang="en-IN" sz="3200" b="1" dirty="0">
                <a:latin typeface="Times New Roman" panose="02020603050405020304" pitchFamily="18" charset="0"/>
                <a:cs typeface="Times New Roman" panose="02020603050405020304" pitchFamily="18" charset="0"/>
              </a:rPr>
              <a:t>FUTURE WORK AND ENHANCEMENTS:</a:t>
            </a:r>
          </a:p>
        </p:txBody>
      </p:sp>
      <p:sp>
        <p:nvSpPr>
          <p:cNvPr id="4" name="Rectangle 3"/>
          <p:cNvSpPr/>
          <p:nvPr/>
        </p:nvSpPr>
        <p:spPr>
          <a:xfrm>
            <a:off x="432618" y="1103610"/>
            <a:ext cx="11297265" cy="5601533"/>
          </a:xfrm>
          <a:prstGeom prst="rect">
            <a:avLst/>
          </a:prstGeom>
        </p:spPr>
        <p:txBody>
          <a:bodyPr wrap="square">
            <a:spAutoFit/>
          </a:bodyPr>
          <a:lstStyle/>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Cloud Deployment for Real-time Automation</a:t>
            </a:r>
          </a:p>
          <a:p>
            <a:endParaRPr lang="en-US" sz="20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 cloud-based deployment to </a:t>
            </a:r>
            <a:r>
              <a:rPr lang="en-US" b="1" dirty="0">
                <a:latin typeface="Times New Roman" panose="02020603050405020304" pitchFamily="18" charset="0"/>
                <a:cs typeface="Times New Roman" panose="02020603050405020304" pitchFamily="18" charset="0"/>
              </a:rPr>
              <a:t>automate data streaming</a:t>
            </a:r>
            <a:r>
              <a:rPr lang="en-US" dirty="0">
                <a:latin typeface="Times New Roman" panose="02020603050405020304" pitchFamily="18" charset="0"/>
                <a:cs typeface="Times New Roman" panose="02020603050405020304" pitchFamily="18" charset="0"/>
              </a:rPr>
              <a:t> from ICU machines to the trained model.</a:t>
            </a: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Enable real-time predictions by directly feeding </a:t>
            </a:r>
            <a:r>
              <a:rPr lang="en-US" b="1" dirty="0">
                <a:latin typeface="Times New Roman" panose="02020603050405020304" pitchFamily="18" charset="0"/>
                <a:cs typeface="Times New Roman" panose="02020603050405020304" pitchFamily="18" charset="0"/>
              </a:rPr>
              <a:t>live patient data</a:t>
            </a:r>
            <a:r>
              <a:rPr lang="en-US" dirty="0">
                <a:latin typeface="Times New Roman" panose="02020603050405020304" pitchFamily="18" charset="0"/>
                <a:cs typeface="Times New Roman" panose="02020603050405020304" pitchFamily="18" charset="0"/>
              </a:rPr>
              <a:t> into the system.</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Scalable &amp; Distributed Processing</a:t>
            </a:r>
          </a:p>
          <a:p>
            <a:endParaRPr lang="en-US" sz="20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Use </a:t>
            </a:r>
            <a:r>
              <a:rPr lang="en-US" b="1" dirty="0">
                <a:latin typeface="Times New Roman" panose="02020603050405020304" pitchFamily="18" charset="0"/>
                <a:cs typeface="Times New Roman" panose="02020603050405020304" pitchFamily="18" charset="0"/>
              </a:rPr>
              <a:t>cloud services</a:t>
            </a:r>
            <a:r>
              <a:rPr lang="en-US" dirty="0">
                <a:latin typeface="Times New Roman" panose="02020603050405020304" pitchFamily="18" charset="0"/>
                <a:cs typeface="Times New Roman" panose="02020603050405020304" pitchFamily="18" charset="0"/>
              </a:rPr>
              <a:t> (Firebase, AWS, or Google Cloud) to ensure </a:t>
            </a:r>
            <a:r>
              <a:rPr lang="en-US" b="1" dirty="0">
                <a:latin typeface="Times New Roman" panose="02020603050405020304" pitchFamily="18" charset="0"/>
                <a:cs typeface="Times New Roman" panose="02020603050405020304" pitchFamily="18" charset="0"/>
              </a:rPr>
              <a:t>scalability and reliability</a:t>
            </a:r>
            <a:r>
              <a:rPr lang="en-US" dirty="0">
                <a:latin typeface="Times New Roman" panose="02020603050405020304" pitchFamily="18" charset="0"/>
                <a:cs typeface="Times New Roman" panose="02020603050405020304" pitchFamily="18" charset="0"/>
              </a:rPr>
              <a:t> of the system.</a:t>
            </a: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 </a:t>
            </a:r>
            <a:r>
              <a:rPr lang="en-US" b="1" dirty="0">
                <a:latin typeface="Times New Roman" panose="02020603050405020304" pitchFamily="18" charset="0"/>
                <a:cs typeface="Times New Roman" panose="02020603050405020304" pitchFamily="18" charset="0"/>
              </a:rPr>
              <a:t>server less functions</a:t>
            </a:r>
            <a:r>
              <a:rPr lang="en-US" dirty="0">
                <a:latin typeface="Times New Roman" panose="02020603050405020304" pitchFamily="18" charset="0"/>
                <a:cs typeface="Times New Roman" panose="02020603050405020304" pitchFamily="18" charset="0"/>
              </a:rPr>
              <a:t> or cloud-based APIs for </a:t>
            </a:r>
            <a:r>
              <a:rPr lang="en-US" b="1" dirty="0">
                <a:latin typeface="Times New Roman" panose="02020603050405020304" pitchFamily="18" charset="0"/>
                <a:cs typeface="Times New Roman" panose="02020603050405020304" pitchFamily="18" charset="0"/>
              </a:rPr>
              <a:t>automated data ingestion and model inference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Integration with IoT &amp; Healthcare Systems</a:t>
            </a:r>
          </a:p>
          <a:p>
            <a:endParaRPr lang="en-US" sz="20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Connect with </a:t>
            </a:r>
            <a:r>
              <a:rPr lang="en-US" b="1" dirty="0">
                <a:latin typeface="Times New Roman" panose="02020603050405020304" pitchFamily="18" charset="0"/>
                <a:cs typeface="Times New Roman" panose="02020603050405020304" pitchFamily="18" charset="0"/>
              </a:rPr>
              <a:t>hospital IoT devices</a:t>
            </a:r>
            <a:r>
              <a:rPr lang="en-US" dirty="0">
                <a:latin typeface="Times New Roman" panose="02020603050405020304" pitchFamily="18" charset="0"/>
                <a:cs typeface="Times New Roman" panose="02020603050405020304" pitchFamily="18" charset="0"/>
              </a:rPr>
              <a:t> for direct data flow into the prediction model.</a:t>
            </a: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Ensure </a:t>
            </a:r>
            <a:r>
              <a:rPr lang="en-US" b="1" dirty="0">
                <a:latin typeface="Times New Roman" panose="02020603050405020304" pitchFamily="18" charset="0"/>
                <a:cs typeface="Times New Roman" panose="02020603050405020304" pitchFamily="18" charset="0"/>
              </a:rPr>
              <a:t>secure and compliant</a:t>
            </a:r>
            <a:r>
              <a:rPr lang="en-US" dirty="0">
                <a:latin typeface="Times New Roman" panose="02020603050405020304" pitchFamily="18" charset="0"/>
                <a:cs typeface="Times New Roman" panose="02020603050405020304" pitchFamily="18" charset="0"/>
              </a:rPr>
              <a:t> integration with existing </a:t>
            </a:r>
            <a:r>
              <a:rPr lang="en-US" b="1" dirty="0">
                <a:latin typeface="Times New Roman" panose="02020603050405020304" pitchFamily="18" charset="0"/>
                <a:cs typeface="Times New Roman" panose="02020603050405020304" pitchFamily="18" charset="0"/>
              </a:rPr>
              <a:t>Electronic Health Records (EHRs)</a:t>
            </a:r>
            <a:r>
              <a:rPr lang="en-US"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Continuous Model Improvement</a:t>
            </a:r>
          </a:p>
          <a:p>
            <a:endParaRPr lang="en-US" sz="2000" b="1" dirty="0">
              <a:latin typeface="Times New Roman" panose="02020603050405020304" pitchFamily="18" charset="0"/>
              <a:cs typeface="Times New Roman" panose="02020603050405020304" pitchFamily="18" charset="0"/>
            </a:endParaRP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Implement </a:t>
            </a:r>
            <a:r>
              <a:rPr lang="en-US" b="1" dirty="0">
                <a:latin typeface="Times New Roman" panose="02020603050405020304" pitchFamily="18" charset="0"/>
                <a:cs typeface="Times New Roman" panose="02020603050405020304" pitchFamily="18" charset="0"/>
              </a:rPr>
              <a:t>automated model retraining</a:t>
            </a:r>
            <a:r>
              <a:rPr lang="en-US" dirty="0">
                <a:latin typeface="Times New Roman" panose="02020603050405020304" pitchFamily="18" charset="0"/>
                <a:cs typeface="Times New Roman" panose="02020603050405020304" pitchFamily="18" charset="0"/>
              </a:rPr>
              <a:t> using real-time ICU data for continuous accuracy improvement.</a:t>
            </a:r>
          </a:p>
          <a:p>
            <a:pPr marL="742950" lvl="1"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Leverage </a:t>
            </a:r>
            <a:r>
              <a:rPr lang="en-US" b="1" dirty="0">
                <a:latin typeface="Times New Roman" panose="02020603050405020304" pitchFamily="18" charset="0"/>
                <a:cs typeface="Times New Roman" panose="02020603050405020304" pitchFamily="18" charset="0"/>
              </a:rPr>
              <a:t>AI/ML pipelines</a:t>
            </a:r>
            <a:r>
              <a:rPr lang="en-US" dirty="0">
                <a:latin typeface="Times New Roman" panose="02020603050405020304" pitchFamily="18" charset="0"/>
                <a:cs typeface="Times New Roman" panose="02020603050405020304" pitchFamily="18" charset="0"/>
              </a:rPr>
              <a:t> for </a:t>
            </a:r>
            <a:r>
              <a:rPr lang="en-US" b="1" dirty="0">
                <a:latin typeface="Times New Roman" panose="02020603050405020304" pitchFamily="18" charset="0"/>
                <a:cs typeface="Times New Roman" panose="02020603050405020304" pitchFamily="18" charset="0"/>
              </a:rPr>
              <a:t>self-adaptive learning</a:t>
            </a:r>
            <a:r>
              <a:rPr lang="en-US" dirty="0">
                <a:latin typeface="Times New Roman" panose="02020603050405020304" pitchFamily="18" charset="0"/>
                <a:cs typeface="Times New Roman" panose="02020603050405020304" pitchFamily="18" charset="0"/>
              </a:rPr>
              <a:t> and enhanced performance.</a:t>
            </a:r>
          </a:p>
        </p:txBody>
      </p:sp>
    </p:spTree>
    <p:extLst>
      <p:ext uri="{BB962C8B-B14F-4D97-AF65-F5344CB8AC3E}">
        <p14:creationId xmlns:p14="http://schemas.microsoft.com/office/powerpoint/2010/main" val="14476869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ED3806-8CC8-54D2-9969-D810B6D955AB}"/>
              </a:ext>
            </a:extLst>
          </p:cNvPr>
          <p:cNvSpPr txBox="1"/>
          <p:nvPr/>
        </p:nvSpPr>
        <p:spPr>
          <a:xfrm>
            <a:off x="3048000" y="2921168"/>
            <a:ext cx="6096000" cy="1200329"/>
          </a:xfrm>
          <a:prstGeom prst="rect">
            <a:avLst/>
          </a:prstGeom>
          <a:noFill/>
        </p:spPr>
        <p:txBody>
          <a:bodyPr wrap="square">
            <a:spAutoFit/>
          </a:bodyPr>
          <a:lstStyle/>
          <a:p>
            <a:pPr algn="ctr"/>
            <a:r>
              <a:rPr lang="en-US" sz="72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en-US" sz="7200" b="1" dirty="0">
                <a:ln w="0">
                  <a:solidFill>
                    <a:schemeClr val="bg1"/>
                  </a:solidFill>
                </a:ln>
                <a:effectLst>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rPr>
              <a:t>THANK YOU</a:t>
            </a:r>
            <a:endParaRPr lang="en-US" sz="7200" b="1" cap="all" spc="0" dirty="0">
              <a:ln w="0">
                <a:solidFill>
                  <a:schemeClr val="bg1"/>
                </a:solidFill>
              </a:ln>
              <a:solidFill>
                <a:schemeClr val="tx1">
                  <a:lumMod val="95000"/>
                  <a:lumOff val="5000"/>
                </a:schemeClr>
              </a:solidFill>
              <a:effectLst>
                <a:outerShdw blurRad="38100" dist="19050" dir="2700000" algn="tl" rotWithShape="0">
                  <a:schemeClr val="dk1">
                    <a:alpha val="40000"/>
                  </a:schemeClr>
                </a:outerShdw>
                <a:reflection blurRad="6350" stA="55000" endA="300" endPos="45500" dir="5400000" sy="-100000" algn="bl" rotWithShape="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30587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100E49-8279-A634-C404-A9958A42866D}"/>
              </a:ext>
            </a:extLst>
          </p:cNvPr>
          <p:cNvSpPr txBox="1"/>
          <p:nvPr/>
        </p:nvSpPr>
        <p:spPr>
          <a:xfrm>
            <a:off x="190089" y="442453"/>
            <a:ext cx="436552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TABLE OF CONTENT</a:t>
            </a:r>
          </a:p>
        </p:txBody>
      </p:sp>
      <p:graphicFrame>
        <p:nvGraphicFramePr>
          <p:cNvPr id="5" name="Table 4">
            <a:extLst>
              <a:ext uri="{FF2B5EF4-FFF2-40B4-BE49-F238E27FC236}">
                <a16:creationId xmlns:a16="http://schemas.microsoft.com/office/drawing/2014/main" id="{5135BCF6-9655-87CA-7B27-9B0D49DFB56A}"/>
              </a:ext>
            </a:extLst>
          </p:cNvPr>
          <p:cNvGraphicFramePr>
            <a:graphicFrameLocks noGrp="1"/>
          </p:cNvGraphicFramePr>
          <p:nvPr>
            <p:extLst>
              <p:ext uri="{D42A27DB-BD31-4B8C-83A1-F6EECF244321}">
                <p14:modId xmlns:p14="http://schemas.microsoft.com/office/powerpoint/2010/main" val="1031982600"/>
              </p:ext>
            </p:extLst>
          </p:nvPr>
        </p:nvGraphicFramePr>
        <p:xfrm>
          <a:off x="4024670" y="659302"/>
          <a:ext cx="4064000" cy="5844736"/>
        </p:xfrm>
        <a:graphic>
          <a:graphicData uri="http://schemas.openxmlformats.org/drawingml/2006/table">
            <a:tbl>
              <a:tblPr firstRow="1" bandRow="1">
                <a:effectLst>
                  <a:innerShdw blurRad="63500" dist="50800" dir="16200000">
                    <a:prstClr val="black">
                      <a:alpha val="50000"/>
                    </a:prstClr>
                  </a:innerShdw>
                </a:effectLst>
                <a:tableStyleId>{2D5ABB26-0587-4C30-8999-92F81FD0307C}</a:tableStyleId>
              </a:tblPr>
              <a:tblGrid>
                <a:gridCol w="4064000">
                  <a:extLst>
                    <a:ext uri="{9D8B030D-6E8A-4147-A177-3AD203B41FA5}">
                      <a16:colId xmlns:a16="http://schemas.microsoft.com/office/drawing/2014/main" val="1768231043"/>
                    </a:ext>
                  </a:extLst>
                </a:gridCol>
              </a:tblGrid>
              <a:tr h="570572">
                <a:tc>
                  <a:txBody>
                    <a:bodyPr/>
                    <a:lstStyle/>
                    <a:p>
                      <a:endParaRPr lang="en-IN" b="1"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8972793"/>
                  </a:ext>
                </a:extLst>
              </a:tr>
              <a:tr h="570572">
                <a:tc>
                  <a:txBody>
                    <a:bodyPr/>
                    <a:lstStyle/>
                    <a:p>
                      <a:pPr marL="400050" indent="-400050" algn="l">
                        <a:buAutoNum type="romanUcPeriod"/>
                      </a:pPr>
                      <a:r>
                        <a:rPr lang="en-IN" dirty="0">
                          <a:latin typeface="Times New Roman" panose="02020603050405020304" pitchFamily="18" charset="0"/>
                          <a:cs typeface="Times New Roman" panose="02020603050405020304" pitchFamily="18" charset="0"/>
                        </a:rPr>
                        <a:t>     INTRODCUTION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56124576"/>
                  </a:ext>
                </a:extLst>
              </a:tr>
              <a:tr h="570572">
                <a:tc>
                  <a:txBody>
                    <a:bodyPr/>
                    <a:lstStyle/>
                    <a:p>
                      <a:pPr marL="400050" indent="-400050" algn="l">
                        <a:buAutoNum type="romanUcPeriod" startAt="2"/>
                      </a:pPr>
                      <a:r>
                        <a:rPr lang="en-IN" dirty="0">
                          <a:latin typeface="Times New Roman" panose="02020603050405020304" pitchFamily="18" charset="0"/>
                          <a:cs typeface="Times New Roman" panose="02020603050405020304" pitchFamily="18" charset="0"/>
                        </a:rPr>
                        <a:t>     ABSTRACT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7323099"/>
                  </a:ext>
                </a:extLst>
              </a:tr>
              <a:tr h="570572">
                <a:tc>
                  <a:txBody>
                    <a:bodyPr/>
                    <a:lstStyle/>
                    <a:p>
                      <a:pPr marL="400050" indent="-400050" algn="l">
                        <a:buAutoNum type="romanUcPeriod" startAt="3"/>
                      </a:pPr>
                      <a:r>
                        <a:rPr lang="en-IN" dirty="0">
                          <a:latin typeface="Times New Roman" panose="02020603050405020304" pitchFamily="18" charset="0"/>
                          <a:cs typeface="Times New Roman" panose="02020603050405020304" pitchFamily="18" charset="0"/>
                        </a:rPr>
                        <a:t>     OBJECTIVE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21514432"/>
                  </a:ext>
                </a:extLst>
              </a:tr>
              <a:tr h="570572">
                <a:tc>
                  <a:txBody>
                    <a:bodyPr/>
                    <a:lstStyle/>
                    <a:p>
                      <a:pPr algn="l"/>
                      <a:r>
                        <a:rPr lang="en-IN" dirty="0">
                          <a:latin typeface="Times New Roman" panose="02020603050405020304" pitchFamily="18" charset="0"/>
                          <a:cs typeface="Times New Roman" panose="02020603050405020304" pitchFamily="18" charset="0"/>
                        </a:rPr>
                        <a:t>IV.    </a:t>
                      </a:r>
                      <a:r>
                        <a:rPr lang="en-IN" baseline="0" dirty="0">
                          <a:latin typeface="Times New Roman" panose="02020603050405020304" pitchFamily="18"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   PROBLEM STATEMENT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36037204"/>
                  </a:ext>
                </a:extLst>
              </a:tr>
              <a:tr h="570572">
                <a:tc>
                  <a:txBody>
                    <a:bodyPr/>
                    <a:lstStyle/>
                    <a:p>
                      <a:pPr algn="l"/>
                      <a:r>
                        <a:rPr lang="en-IN" dirty="0">
                          <a:latin typeface="Times New Roman" panose="02020603050405020304" pitchFamily="18" charset="0"/>
                          <a:cs typeface="Times New Roman" panose="02020603050405020304" pitchFamily="18" charset="0"/>
                        </a:rPr>
                        <a:t>V.          LITERATURE SURVEY</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6167935"/>
                  </a:ext>
                </a:extLst>
              </a:tr>
              <a:tr h="570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VI.         EXISTING SYSTEM</a:t>
                      </a:r>
                    </a:p>
                    <a:p>
                      <a:pPr algn="l"/>
                      <a:r>
                        <a:rPr lang="en-IN" dirty="0">
                          <a:latin typeface="Times New Roman" panose="02020603050405020304" pitchFamily="18" charset="0"/>
                          <a:cs typeface="Times New Roman" panose="02020603050405020304" pitchFamily="18" charset="0"/>
                        </a:rPr>
                        <a:t> </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35758108"/>
                  </a:ext>
                </a:extLst>
              </a:tr>
              <a:tr h="5705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VII.        PROPOSED SOLUTION</a:t>
                      </a:r>
                    </a:p>
                    <a:p>
                      <a:pPr algn="l"/>
                      <a:endParaRPr lang="en-IN" dirty="0">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8720979"/>
                  </a:ext>
                </a:extLst>
              </a:tr>
              <a:tr h="570572">
                <a:tc>
                  <a:txBody>
                    <a:bodyPr/>
                    <a:lstStyle/>
                    <a:p>
                      <a:pPr marL="400050" indent="-400050" algn="l">
                        <a:buAutoNum type="romanUcPeriod" startAt="8"/>
                      </a:pPr>
                      <a:r>
                        <a:rPr lang="en-IN" dirty="0">
                          <a:latin typeface="Times New Roman" panose="02020603050405020304" pitchFamily="18" charset="0"/>
                          <a:cs typeface="Times New Roman" panose="02020603050405020304" pitchFamily="18" charset="0"/>
                        </a:rPr>
                        <a:t>       REQUIREMENTS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11802964"/>
                  </a:ext>
                </a:extLst>
              </a:tr>
              <a:tr h="570572">
                <a:tc>
                  <a:txBody>
                    <a:bodyPr/>
                    <a:lstStyle/>
                    <a:p>
                      <a:pPr marL="400050" indent="-400050" algn="l">
                        <a:buAutoNum type="romanUcPeriod" startAt="9"/>
                      </a:pPr>
                      <a:r>
                        <a:rPr lang="en-IN" dirty="0">
                          <a:latin typeface="Times New Roman" panose="02020603050405020304" pitchFamily="18" charset="0"/>
                          <a:cs typeface="Times New Roman" panose="02020603050405020304" pitchFamily="18" charset="0"/>
                        </a:rPr>
                        <a:t>        ARCHITECTURE</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5314972"/>
                  </a:ext>
                </a:extLst>
              </a:tr>
            </a:tbl>
          </a:graphicData>
        </a:graphic>
      </p:graphicFrame>
    </p:spTree>
    <p:extLst>
      <p:ext uri="{BB962C8B-B14F-4D97-AF65-F5344CB8AC3E}">
        <p14:creationId xmlns:p14="http://schemas.microsoft.com/office/powerpoint/2010/main" val="1676616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5AFCD-FFDD-1BA1-5E1F-84D05B7BC479}"/>
              </a:ext>
            </a:extLst>
          </p:cNvPr>
          <p:cNvSpPr>
            <a:spLocks noGrp="1"/>
          </p:cNvSpPr>
          <p:nvPr>
            <p:ph type="title"/>
          </p:nvPr>
        </p:nvSpPr>
        <p:spPr>
          <a:xfrm>
            <a:off x="474133" y="568325"/>
            <a:ext cx="3268133" cy="625475"/>
          </a:xfrm>
        </p:spPr>
        <p:txBody>
          <a:bodyPr>
            <a:normAutofit fontScale="90000"/>
          </a:bodyPr>
          <a:lstStyle/>
          <a:p>
            <a:r>
              <a:rPr lang="en-US" sz="3200" b="1" dirty="0">
                <a:latin typeface="Times New Roman" panose="02020603050405020304" pitchFamily="18" charset="0"/>
                <a:cs typeface="Times New Roman" panose="02020603050405020304" pitchFamily="18" charset="0"/>
              </a:rPr>
              <a:t>INTRODUCTION</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3157C9-C2A5-1CAD-D0C4-DEAB3A8C0C4B}"/>
              </a:ext>
            </a:extLst>
          </p:cNvPr>
          <p:cNvSpPr txBox="1"/>
          <p:nvPr/>
        </p:nvSpPr>
        <p:spPr>
          <a:xfrm>
            <a:off x="474133" y="1329267"/>
            <a:ext cx="11353800" cy="5078313"/>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 hospitals, especially in Intensive Care Units (ICUs), doctors and nurses must continuously monitor patients to ensure their condition does not worsen. However, with a high volume of patients and large amounts of medical data, tracking every change in real time can be challenging. Delays in detecting critical conditions can affect patient recovery and increase the risk of complications.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To address this issue, the </a:t>
            </a:r>
            <a:r>
              <a:rPr lang="en-US" b="1" dirty="0">
                <a:latin typeface="Times New Roman" panose="02020603050405020304" pitchFamily="18" charset="0"/>
                <a:cs typeface="Times New Roman" panose="02020603050405020304" pitchFamily="18" charset="0"/>
              </a:rPr>
              <a:t>ICU Patient Risk Level Monitoring System</a:t>
            </a:r>
            <a:r>
              <a:rPr lang="en-US" dirty="0">
                <a:latin typeface="Times New Roman" panose="02020603050405020304" pitchFamily="18" charset="0"/>
                <a:cs typeface="Times New Roman" panose="02020603050405020304" pitchFamily="18" charset="0"/>
              </a:rPr>
              <a:t> is designed using </a:t>
            </a:r>
            <a:r>
              <a:rPr lang="en-US" b="1" dirty="0">
                <a:latin typeface="Times New Roman" panose="02020603050405020304" pitchFamily="18" charset="0"/>
                <a:cs typeface="Times New Roman" panose="02020603050405020304" pitchFamily="18" charset="0"/>
              </a:rPr>
              <a:t>supervised learning techniques</a:t>
            </a:r>
            <a:r>
              <a:rPr lang="en-US" dirty="0">
                <a:latin typeface="Times New Roman" panose="02020603050405020304" pitchFamily="18" charset="0"/>
                <a:cs typeface="Times New Roman" panose="02020603050405020304" pitchFamily="18" charset="0"/>
              </a:rPr>
              <a:t> to analyze patient data and predict risk levels. By processing vital signs, medical history, oxygen levels, and other clinical parameters, the system can generate real-time alerts when a patient’s condition becomes critical.</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project utilizes </a:t>
            </a:r>
            <a:r>
              <a:rPr lang="en-US" b="1" dirty="0">
                <a:latin typeface="Times New Roman" panose="02020603050405020304" pitchFamily="18" charset="0"/>
                <a:cs typeface="Times New Roman" panose="02020603050405020304" pitchFamily="18" charset="0"/>
              </a:rPr>
              <a:t>machine learning algorithms such as K-Nearest Neighbors (KNN), Decision tree classifier</a:t>
            </a:r>
            <a:r>
              <a:rPr lang="en-US" dirty="0">
                <a:latin typeface="Times New Roman" panose="02020603050405020304" pitchFamily="18" charset="0"/>
                <a:cs typeface="Times New Roman" panose="02020603050405020304" pitchFamily="18" charset="0"/>
              </a:rPr>
              <a:t> to train models on ICU patient data. The primary objective is to build an efficient and accurate risk prediction model that enhances clinical decision-making and improves patient outcomes.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Currently, many hospitals rely on manual monitoring and traditional risk prediction methods, which may not always be fast or precise. Automating this process with machine learning can reduce human errors and ensure timely medical intervention. In the future, this technology can be integrated with IoT devices to enhance ICU monitoring, making critical care management more advanced and reliable.</a:t>
            </a:r>
          </a:p>
          <a:p>
            <a:endParaRPr lang="en-IN" dirty="0"/>
          </a:p>
        </p:txBody>
      </p:sp>
    </p:spTree>
    <p:extLst>
      <p:ext uri="{BB962C8B-B14F-4D97-AF65-F5344CB8AC3E}">
        <p14:creationId xmlns:p14="http://schemas.microsoft.com/office/powerpoint/2010/main" val="7192724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C48B3A-E44B-A095-B6A6-DA4944A136BF}"/>
              </a:ext>
            </a:extLst>
          </p:cNvPr>
          <p:cNvSpPr txBox="1"/>
          <p:nvPr/>
        </p:nvSpPr>
        <p:spPr>
          <a:xfrm>
            <a:off x="533401" y="672812"/>
            <a:ext cx="244686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B13E79F6-0892-9C80-0562-35D84AB1B57C}"/>
              </a:ext>
            </a:extLst>
          </p:cNvPr>
          <p:cNvSpPr txBox="1"/>
          <p:nvPr/>
        </p:nvSpPr>
        <p:spPr>
          <a:xfrm>
            <a:off x="533401" y="1556993"/>
            <a:ext cx="11218333" cy="3970318"/>
          </a:xfrm>
          <a:prstGeom prst="rect">
            <a:avLst/>
          </a:prstGeom>
          <a:noFill/>
        </p:spPr>
        <p:txBody>
          <a:bodyPr wrap="square" rtlCol="0">
            <a:spAutoFit/>
          </a:bodyPr>
          <a:lstStyle/>
          <a:p>
            <a:pPr algn="just"/>
            <a:r>
              <a:rPr lang="en-US">
                <a:latin typeface="Times New Roman" panose="02020603050405020304" pitchFamily="18" charset="0"/>
                <a:cs typeface="Times New Roman" panose="02020603050405020304" pitchFamily="18" charset="0"/>
              </a:rPr>
              <a:t>	Modern </a:t>
            </a:r>
            <a:r>
              <a:rPr lang="en-US" dirty="0">
                <a:latin typeface="Times New Roman" panose="02020603050405020304" pitchFamily="18" charset="0"/>
                <a:cs typeface="Times New Roman" panose="02020603050405020304" pitchFamily="18" charset="0"/>
              </a:rPr>
              <a:t>Intensive Care Units (ICUs) provide continuous monitoring of critically ill patients who are susceptible to many complications affecting morbidity and mortality. ICU settings require a high staff-to-patient ratio and generate a vast volume of data. For clinicians, the real-time interpretation of this data and decision-making is a challenging task. Machine Learning (ML) Algorithms like K-Nearest classifier, Decision Tree, Support vector classifier are making significant progress in ICUs by enabling the early detection of high-risk events due to increased processing power and freely available datasets such as the Medical Information Mart for Intensive Care (MIMIC).This project aims to explore New ML techniques like K-Nearest Neighbors (KNN), Support Vector Machine (SVM), and Decision Tree Classifier in ICU settings using MIMIC data. The approach will assemble qualified articles to gain insights into areas of application, clinical variables used, and treatment outcomes, which can pave the way for further adoption of this promising technology in routine clinical decision-making. The lessons learned from research will provide guidance to researchers on the application of ML techniques, increasing their adoption in healthcare. The ICU patient risk level monitoring system will play a crucial role in improving patient safety, optimizing resource allocation, and enhancing clinical decision-making in intensive care settings. By continuously monitoring and analyzing patient data, this system will provide valuable insights to help healthcare providers intervene promptly and prevent adverse outcomes.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6693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AE19E2D-06EB-BD80-89F6-9B3A4176C4FE}"/>
              </a:ext>
            </a:extLst>
          </p:cNvPr>
          <p:cNvSpPr txBox="1"/>
          <p:nvPr/>
        </p:nvSpPr>
        <p:spPr>
          <a:xfrm>
            <a:off x="330200" y="457200"/>
            <a:ext cx="331046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OBJECTIVE</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97E49DD-F741-D07D-14B2-478CC9A086E8}"/>
              </a:ext>
            </a:extLst>
          </p:cNvPr>
          <p:cNvSpPr txBox="1"/>
          <p:nvPr/>
        </p:nvSpPr>
        <p:spPr>
          <a:xfrm>
            <a:off x="330200" y="1151467"/>
            <a:ext cx="11480800" cy="5909310"/>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main objective of this project is to develop a </a:t>
            </a:r>
            <a:r>
              <a:rPr lang="en-US" b="1" dirty="0">
                <a:latin typeface="Times New Roman" panose="02020603050405020304" pitchFamily="18" charset="0"/>
                <a:cs typeface="Times New Roman" panose="02020603050405020304" pitchFamily="18" charset="0"/>
              </a:rPr>
              <a:t>Machine Learning-based ICU Patient Risk Level Monitoring System</a:t>
            </a:r>
            <a:r>
              <a:rPr lang="en-US" dirty="0">
                <a:latin typeface="Times New Roman" panose="02020603050405020304" pitchFamily="18" charset="0"/>
                <a:cs typeface="Times New Roman" panose="02020603050405020304" pitchFamily="18" charset="0"/>
              </a:rPr>
              <a:t> that can predict patient risk levels in real-time. By using supervised learning techniques, the system will analyze large-scale datasets like </a:t>
            </a:r>
            <a:r>
              <a:rPr lang="en-US" b="1" dirty="0">
                <a:latin typeface="Times New Roman" panose="02020603050405020304" pitchFamily="18" charset="0"/>
                <a:cs typeface="Times New Roman" panose="02020603050405020304" pitchFamily="18" charset="0"/>
              </a:rPr>
              <a:t>MIMIC</a:t>
            </a:r>
            <a:r>
              <a:rPr lang="en-US" dirty="0">
                <a:latin typeface="Times New Roman" panose="02020603050405020304" pitchFamily="18" charset="0"/>
                <a:cs typeface="Times New Roman" panose="02020603050405020304" pitchFamily="18" charset="0"/>
              </a:rPr>
              <a:t> to train accurate prediction models. This will help doctors and nurses identify high-risk patients early, allowing for timely medical intervention. Ensuring quick response to critical conditions can improve patient outcomes and reduce ICU mortality rates.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Another important goal is to </a:t>
            </a:r>
            <a:r>
              <a:rPr lang="en-US" b="1" dirty="0">
                <a:latin typeface="Times New Roman" panose="02020603050405020304" pitchFamily="18" charset="0"/>
                <a:cs typeface="Times New Roman" panose="02020603050405020304" pitchFamily="18" charset="0"/>
              </a:rPr>
              <a:t>enhance early detection of critical health conditions</a:t>
            </a:r>
            <a:r>
              <a:rPr lang="en-US" dirty="0">
                <a:latin typeface="Times New Roman" panose="02020603050405020304" pitchFamily="18" charset="0"/>
                <a:cs typeface="Times New Roman" panose="02020603050405020304" pitchFamily="18" charset="0"/>
              </a:rPr>
              <a:t> by analyzing key clinical variables. Vital signs, oxygen levels, medical history, and lab results will be processed using machine learning models. These models will detect patterns that indicate potential complications before they become severe. This automation will reduce delays in diagnosis and minimize human errors in ICU monitoring.</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The project also aims to </a:t>
            </a:r>
            <a:r>
              <a:rPr lang="en-US" b="1" dirty="0">
                <a:latin typeface="Times New Roman" panose="02020603050405020304" pitchFamily="18" charset="0"/>
                <a:cs typeface="Times New Roman" panose="02020603050405020304" pitchFamily="18" charset="0"/>
              </a:rPr>
              <a:t>improve clinical decision-making</a:t>
            </a:r>
            <a:r>
              <a:rPr lang="en-US" dirty="0">
                <a:latin typeface="Times New Roman" panose="02020603050405020304" pitchFamily="18" charset="0"/>
                <a:cs typeface="Times New Roman" panose="02020603050405020304" pitchFamily="18" charset="0"/>
              </a:rPr>
              <a:t> by providing real-time risk assessments to healthcare professionals. Traditional monitoring methods rely on manual observation, which can be time-consuming and inconsistent. By using AI-driven insights, the system will support medical staff in making faster and more accurate decisions. This can optimize ICU resource management and improve patient care quality.</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Finally, this project seeks to </a:t>
            </a:r>
            <a:r>
              <a:rPr lang="en-US" b="1" dirty="0">
                <a:latin typeface="Times New Roman" panose="02020603050405020304" pitchFamily="18" charset="0"/>
                <a:cs typeface="Times New Roman" panose="02020603050405020304" pitchFamily="18" charset="0"/>
              </a:rPr>
              <a:t>facilitate the integration of machine learning in ICU environments</a:t>
            </a:r>
            <a:r>
              <a:rPr lang="en-US" dirty="0">
                <a:latin typeface="Times New Roman" panose="02020603050405020304" pitchFamily="18" charset="0"/>
                <a:cs typeface="Times New Roman" panose="02020603050405020304" pitchFamily="18" charset="0"/>
              </a:rPr>
              <a:t> by evaluating different ML approaches. The effectiveness of various models in predicting patient risks will be analyzed and compared. Insights from this research can help hospitals and researchers adopt AI-based solutions in critical care settings. A scalable and efficient system can contribute to better patient monitoring and hospital management.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407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4259C-19B0-17F4-AB55-DC1C45B0D24F}"/>
              </a:ext>
            </a:extLst>
          </p:cNvPr>
          <p:cNvSpPr txBox="1"/>
          <p:nvPr/>
        </p:nvSpPr>
        <p:spPr>
          <a:xfrm>
            <a:off x="541867" y="999067"/>
            <a:ext cx="4834466"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45DB3DE-2CDF-A13E-B3F5-84DDCD97585D}"/>
              </a:ext>
            </a:extLst>
          </p:cNvPr>
          <p:cNvSpPr txBox="1"/>
          <p:nvPr/>
        </p:nvSpPr>
        <p:spPr>
          <a:xfrm>
            <a:off x="541867" y="2108198"/>
            <a:ext cx="11226801" cy="3970318"/>
          </a:xfrm>
          <a:prstGeom prst="rect">
            <a:avLst/>
          </a:prstGeom>
          <a:noFill/>
        </p:spPr>
        <p:txBody>
          <a:bodyPr wrap="square" rtlCol="0">
            <a:spAutoFit/>
          </a:bodyPr>
          <a:lstStyle/>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Intensive Care Units (ICUs) require continuous monitoring of critically ill patients, but tracking large amounts of real-time data is challenging. Traditional monitoring relies on manual observation, which can lead to delays in detecting critical health conditions. These delays increase the risk of complications, making early intervention difficult for healthcare professionals.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Existing ICU systems struggle to analyze complex patient data, including vital signs, lab results, and medical history. Limited medical staff and resource constraints make it harder to provide timely and personalized care. Without an advanced predictive system, subtle warning signs may go unnoticed, leading to poor patient outcomes.</a:t>
            </a:r>
          </a:p>
          <a:p>
            <a:pPr marL="285750" indent="-285750" algn="just">
              <a:buFont typeface="Wingdings" panose="05000000000000000000" pitchFamily="2" charset="2"/>
              <a:buChar char="q"/>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This project proposes an </a:t>
            </a:r>
            <a:r>
              <a:rPr lang="en-US" b="1" dirty="0">
                <a:latin typeface="Times New Roman" panose="02020603050405020304" pitchFamily="18" charset="0"/>
                <a:cs typeface="Times New Roman" panose="02020603050405020304" pitchFamily="18" charset="0"/>
              </a:rPr>
              <a:t>ICU Patient Risk Level Monitoring System</a:t>
            </a:r>
            <a:r>
              <a:rPr lang="en-US" dirty="0">
                <a:latin typeface="Times New Roman" panose="02020603050405020304" pitchFamily="18" charset="0"/>
                <a:cs typeface="Times New Roman" panose="02020603050405020304" pitchFamily="18" charset="0"/>
              </a:rPr>
              <a:t> using </a:t>
            </a:r>
            <a:r>
              <a:rPr lang="en-US" b="1" dirty="0">
                <a:latin typeface="Times New Roman" panose="02020603050405020304" pitchFamily="18" charset="0"/>
                <a:cs typeface="Times New Roman" panose="02020603050405020304" pitchFamily="18" charset="0"/>
              </a:rPr>
              <a:t>supervised learning techniques</a:t>
            </a:r>
            <a:r>
              <a:rPr lang="en-US" dirty="0">
                <a:latin typeface="Times New Roman" panose="02020603050405020304" pitchFamily="18" charset="0"/>
                <a:cs typeface="Times New Roman" panose="02020603050405020304" pitchFamily="18" charset="0"/>
              </a:rPr>
              <a:t> to predict patient risk levels. Machine learning models will analyze patient data and provide real-time alerts for early intervention. Automating risk assessment can improve patient safety, reduce ICU workload, and enhance hospital efficiency.</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6786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5BF22-E26F-A0AB-F591-7A8E937F4782}"/>
              </a:ext>
            </a:extLst>
          </p:cNvPr>
          <p:cNvSpPr>
            <a:spLocks noGrp="1"/>
          </p:cNvSpPr>
          <p:nvPr>
            <p:ph type="title"/>
          </p:nvPr>
        </p:nvSpPr>
        <p:spPr>
          <a:xfrm>
            <a:off x="364068" y="111126"/>
            <a:ext cx="4622799" cy="642408"/>
          </a:xfrm>
        </p:spPr>
        <p:txBody>
          <a:bodyPr>
            <a:noAutofit/>
          </a:bodyPr>
          <a:lstStyle/>
          <a:p>
            <a:r>
              <a:rPr lang="en-US" sz="3200" b="1" dirty="0">
                <a:latin typeface="Times New Roman" panose="02020603050405020304" pitchFamily="18" charset="0"/>
                <a:cs typeface="Times New Roman" panose="02020603050405020304" pitchFamily="18" charset="0"/>
              </a:rPr>
              <a:t>LITERATURE SURVEY</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98012047"/>
              </p:ext>
            </p:extLst>
          </p:nvPr>
        </p:nvGraphicFramePr>
        <p:xfrm>
          <a:off x="717755" y="940347"/>
          <a:ext cx="10933471" cy="5698805"/>
        </p:xfrm>
        <a:graphic>
          <a:graphicData uri="http://schemas.openxmlformats.org/drawingml/2006/table">
            <a:tbl>
              <a:tblPr>
                <a:tableStyleId>{616DA210-FB5B-4158-B5E0-FEB733F419BA}</a:tableStyleId>
              </a:tblPr>
              <a:tblGrid>
                <a:gridCol w="580133">
                  <a:extLst>
                    <a:ext uri="{9D8B030D-6E8A-4147-A177-3AD203B41FA5}">
                      <a16:colId xmlns:a16="http://schemas.microsoft.com/office/drawing/2014/main" val="3480559508"/>
                    </a:ext>
                  </a:extLst>
                </a:gridCol>
                <a:gridCol w="1838603">
                  <a:extLst>
                    <a:ext uri="{9D8B030D-6E8A-4147-A177-3AD203B41FA5}">
                      <a16:colId xmlns:a16="http://schemas.microsoft.com/office/drawing/2014/main" val="2503837198"/>
                    </a:ext>
                  </a:extLst>
                </a:gridCol>
                <a:gridCol w="2576051">
                  <a:extLst>
                    <a:ext uri="{9D8B030D-6E8A-4147-A177-3AD203B41FA5}">
                      <a16:colId xmlns:a16="http://schemas.microsoft.com/office/drawing/2014/main" val="2217016566"/>
                    </a:ext>
                  </a:extLst>
                </a:gridCol>
                <a:gridCol w="2949678">
                  <a:extLst>
                    <a:ext uri="{9D8B030D-6E8A-4147-A177-3AD203B41FA5}">
                      <a16:colId xmlns:a16="http://schemas.microsoft.com/office/drawing/2014/main" val="4014724179"/>
                    </a:ext>
                  </a:extLst>
                </a:gridCol>
                <a:gridCol w="1455174">
                  <a:extLst>
                    <a:ext uri="{9D8B030D-6E8A-4147-A177-3AD203B41FA5}">
                      <a16:colId xmlns:a16="http://schemas.microsoft.com/office/drawing/2014/main" val="1379408021"/>
                    </a:ext>
                  </a:extLst>
                </a:gridCol>
                <a:gridCol w="1533832">
                  <a:extLst>
                    <a:ext uri="{9D8B030D-6E8A-4147-A177-3AD203B41FA5}">
                      <a16:colId xmlns:a16="http://schemas.microsoft.com/office/drawing/2014/main" val="633403425"/>
                    </a:ext>
                  </a:extLst>
                </a:gridCol>
              </a:tblGrid>
              <a:tr h="258958">
                <a:tc>
                  <a:txBody>
                    <a:bodyPr/>
                    <a:lstStyle/>
                    <a:p>
                      <a:r>
                        <a:rPr lang="en-IN" sz="1600" b="1">
                          <a:latin typeface="Times New Roman" panose="02020603050405020304" pitchFamily="18" charset="0"/>
                          <a:cs typeface="Times New Roman" panose="02020603050405020304" pitchFamily="18" charset="0"/>
                        </a:rPr>
                        <a:t>S.No</a:t>
                      </a:r>
                      <a:endParaRPr lang="en-IN" sz="1600" b="1"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b="1">
                          <a:latin typeface="Times New Roman" panose="02020603050405020304" pitchFamily="18" charset="0"/>
                          <a:cs typeface="Times New Roman" panose="02020603050405020304" pitchFamily="18" charset="0"/>
                        </a:rPr>
                        <a:t>Title</a:t>
                      </a:r>
                      <a:endParaRPr lang="en-IN" sz="1600" b="1"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b="1">
                          <a:latin typeface="Times New Roman" panose="02020603050405020304" pitchFamily="18" charset="0"/>
                          <a:cs typeface="Times New Roman" panose="02020603050405020304" pitchFamily="18" charset="0"/>
                        </a:rPr>
                        <a:t>Author(s)</a:t>
                      </a:r>
                      <a:endParaRPr lang="en-IN" sz="1600" b="1"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b="1">
                          <a:latin typeface="Times New Roman" panose="02020603050405020304" pitchFamily="18" charset="0"/>
                          <a:cs typeface="Times New Roman" panose="02020603050405020304" pitchFamily="18" charset="0"/>
                        </a:rPr>
                        <a:t>Description</a:t>
                      </a:r>
                      <a:endParaRPr lang="en-IN" sz="1600" b="1"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b="1">
                          <a:latin typeface="Times New Roman" panose="02020603050405020304" pitchFamily="18" charset="0"/>
                          <a:cs typeface="Times New Roman" panose="02020603050405020304" pitchFamily="18" charset="0"/>
                        </a:rPr>
                        <a:t>Advantages</a:t>
                      </a:r>
                      <a:endParaRPr lang="en-IN" sz="1600" b="1"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b="1">
                          <a:latin typeface="Times New Roman" panose="02020603050405020304" pitchFamily="18" charset="0"/>
                          <a:cs typeface="Times New Roman" panose="02020603050405020304" pitchFamily="18" charset="0"/>
                        </a:rPr>
                        <a:t>Disadvantages</a:t>
                      </a:r>
                      <a:endParaRPr lang="en-IN" sz="1600" b="1" dirty="0">
                        <a:latin typeface="Times New Roman" panose="02020603050405020304" pitchFamily="18" charset="0"/>
                        <a:cs typeface="Times New Roman" panose="02020603050405020304" pitchFamily="18" charset="0"/>
                      </a:endParaRPr>
                    </a:p>
                  </a:txBody>
                  <a:tcPr marL="27281" marR="27281" marT="13641" marB="13641" anchor="ctr"/>
                </a:tc>
                <a:extLst>
                  <a:ext uri="{0D108BD9-81ED-4DB2-BD59-A6C34878D82A}">
                    <a16:rowId xmlns:a16="http://schemas.microsoft.com/office/drawing/2014/main" val="1211872122"/>
                  </a:ext>
                </a:extLst>
              </a:tr>
              <a:tr h="717620">
                <a:tc>
                  <a:txBody>
                    <a:bodyPr/>
                    <a:lstStyle/>
                    <a:p>
                      <a:r>
                        <a:rPr lang="en-IN" sz="1600">
                          <a:latin typeface="Times New Roman" panose="02020603050405020304" pitchFamily="18" charset="0"/>
                          <a:cs typeface="Times New Roman" panose="02020603050405020304" pitchFamily="18" charset="0"/>
                        </a:rPr>
                        <a:t>1.</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Edge AI for Real-Time ICU Patient Monitoring:</a:t>
                      </a:r>
                      <a:r>
                        <a:rPr lang="en-US" sz="1600" baseline="0">
                          <a:latin typeface="Times New Roman" panose="02020603050405020304" pitchFamily="18" charset="0"/>
                          <a:cs typeface="Times New Roman" panose="02020603050405020304" pitchFamily="18" charset="0"/>
                        </a:rPr>
                        <a:t> A scalable Approach</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a:latin typeface="Times New Roman" panose="02020603050405020304" pitchFamily="18" charset="0"/>
                          <a:cs typeface="Times New Roman" panose="02020603050405020304" pitchFamily="18" charset="0"/>
                        </a:rPr>
                        <a:t>Roberts, B., &amp; Adams, T., (2023)</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a:latin typeface="Times New Roman" panose="02020603050405020304" pitchFamily="18" charset="0"/>
                          <a:cs typeface="Times New Roman" panose="02020603050405020304" pitchFamily="18" charset="0"/>
                        </a:rPr>
                        <a:t>Proposes an Edge AI-based ICU monitoring system for real-time patient data analysis</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Reduces latency in decision-making.</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Limited processing power on edge devices.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extLst>
                  <a:ext uri="{0D108BD9-81ED-4DB2-BD59-A6C34878D82A}">
                    <a16:rowId xmlns:a16="http://schemas.microsoft.com/office/drawing/2014/main" val="1311717404"/>
                  </a:ext>
                </a:extLst>
              </a:tr>
              <a:tr h="1038400">
                <a:tc>
                  <a:txBody>
                    <a:bodyPr/>
                    <a:lstStyle/>
                    <a:p>
                      <a:r>
                        <a:rPr lang="en-IN" sz="1600">
                          <a:latin typeface="Times New Roman" panose="02020603050405020304" pitchFamily="18" charset="0"/>
                          <a:cs typeface="Times New Roman" panose="02020603050405020304" pitchFamily="18" charset="0"/>
                        </a:rPr>
                        <a:t>2.</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a:latin typeface="Times New Roman" panose="02020603050405020304" pitchFamily="18" charset="0"/>
                          <a:cs typeface="Times New Roman" panose="02020603050405020304" pitchFamily="18" charset="0"/>
                        </a:rPr>
                        <a:t>Enhancing ICU Monitoring with AI-Driven Anomaly Detection</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Zhang, L., &amp; Wang, H.(2023)</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Proposes</a:t>
                      </a:r>
                      <a:r>
                        <a:rPr lang="en-US" sz="1600" baseline="0">
                          <a:latin typeface="Times New Roman" panose="02020603050405020304" pitchFamily="18" charset="0"/>
                          <a:cs typeface="Times New Roman" panose="02020603050405020304" pitchFamily="18" charset="0"/>
                        </a:rPr>
                        <a:t> as AI-based anomaly detection system to identify sudden patient deterioration.</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Reduces</a:t>
                      </a:r>
                      <a:r>
                        <a:rPr lang="en-US" sz="1600" baseline="0">
                          <a:latin typeface="Times New Roman" panose="02020603050405020304" pitchFamily="18" charset="0"/>
                          <a:cs typeface="Times New Roman" panose="02020603050405020304" pitchFamily="18" charset="0"/>
                        </a:rPr>
                        <a:t> false alarms in ICU settings.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May miss rare anomalies due</a:t>
                      </a:r>
                      <a:r>
                        <a:rPr lang="en-US" sz="1600" baseline="0">
                          <a:latin typeface="Times New Roman" panose="02020603050405020304" pitchFamily="18" charset="0"/>
                          <a:cs typeface="Times New Roman" panose="02020603050405020304" pitchFamily="18" charset="0"/>
                        </a:rPr>
                        <a:t> to model biases.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extLst>
                  <a:ext uri="{0D108BD9-81ED-4DB2-BD59-A6C34878D82A}">
                    <a16:rowId xmlns:a16="http://schemas.microsoft.com/office/drawing/2014/main" val="503192724"/>
                  </a:ext>
                </a:extLst>
              </a:tr>
              <a:tr h="1137517">
                <a:tc>
                  <a:txBody>
                    <a:bodyPr/>
                    <a:lstStyle/>
                    <a:p>
                      <a:r>
                        <a:rPr lang="en-IN" sz="1600">
                          <a:latin typeface="Times New Roman" panose="02020603050405020304" pitchFamily="18" charset="0"/>
                          <a:cs typeface="Times New Roman" panose="02020603050405020304" pitchFamily="18" charset="0"/>
                        </a:rPr>
                        <a:t>3.</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Reducing False Alarms in ICU Monitoring Using Hybrid AI Models</a:t>
                      </a:r>
                    </a:p>
                  </a:txBody>
                  <a:tcPr marL="27281" marR="27281" marT="13641" marB="13641" anchor="ctr"/>
                </a:tc>
                <a:tc>
                  <a:txBody>
                    <a:bodyPr/>
                    <a:lstStyle/>
                    <a:p>
                      <a:r>
                        <a:rPr lang="en-IN" sz="1600">
                          <a:latin typeface="Times New Roman" panose="02020603050405020304" pitchFamily="18" charset="0"/>
                          <a:cs typeface="Times New Roman" panose="02020603050405020304" pitchFamily="18" charset="0"/>
                        </a:rPr>
                        <a:t>Wang, X., &amp; Zhao, J. (2023)</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a:latin typeface="Times New Roman" panose="02020603050405020304" pitchFamily="18" charset="0"/>
                          <a:cs typeface="Times New Roman" panose="02020603050405020304" pitchFamily="18" charset="0"/>
                        </a:rPr>
                        <a:t>Develops a hybrid AI model to reduce alarm fatigue in ICU monitoring.</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Improves alarm precision, reducing unnecessary alerts.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ReMay require continuous model retraining for reliability.</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extLst>
                  <a:ext uri="{0D108BD9-81ED-4DB2-BD59-A6C34878D82A}">
                    <a16:rowId xmlns:a16="http://schemas.microsoft.com/office/drawing/2014/main" val="1605684033"/>
                  </a:ext>
                </a:extLst>
              </a:tr>
              <a:tr h="1137517">
                <a:tc>
                  <a:txBody>
                    <a:bodyPr/>
                    <a:lstStyle/>
                    <a:p>
                      <a:r>
                        <a:rPr lang="en-IN" sz="1600">
                          <a:latin typeface="Times New Roman" panose="02020603050405020304" pitchFamily="18" charset="0"/>
                          <a:cs typeface="Times New Roman" panose="02020603050405020304" pitchFamily="18" charset="0"/>
                        </a:rPr>
                        <a:t>4.</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Edge AI for Real-Time ICU Patient Monitoring: A Scalable Approach</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Roberts, B., &amp; Adams, T. (2023)</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Proposes an Edge AI-based ICU monitoring system for real-time patient data analysis.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a:latin typeface="Times New Roman" panose="02020603050405020304" pitchFamily="18" charset="0"/>
                          <a:cs typeface="Times New Roman" panose="02020603050405020304" pitchFamily="18" charset="0"/>
                        </a:rPr>
                        <a:t>Reduces latency in decision-making.</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Limited processing power on edge devices.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extLst>
                  <a:ext uri="{0D108BD9-81ED-4DB2-BD59-A6C34878D82A}">
                    <a16:rowId xmlns:a16="http://schemas.microsoft.com/office/drawing/2014/main" val="3125198218"/>
                  </a:ext>
                </a:extLst>
              </a:tr>
              <a:tr h="917877">
                <a:tc>
                  <a:txBody>
                    <a:bodyPr/>
                    <a:lstStyle/>
                    <a:p>
                      <a:r>
                        <a:rPr lang="en-IN" sz="1600">
                          <a:latin typeface="Times New Roman" panose="02020603050405020304" pitchFamily="18" charset="0"/>
                          <a:cs typeface="Times New Roman" panose="02020603050405020304" pitchFamily="18" charset="0"/>
                        </a:rPr>
                        <a:t>5.</a:t>
                      </a:r>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Federated Learning for Privacy-Preserving ICU Data Analysis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Miller, A., &amp; Thompson, J. (2022)</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Applies federated learning for secure and decentralized ICU data analysis.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Protects patient data privacy while enabling AI training.</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dirty="0">
                          <a:latin typeface="Times New Roman" panose="02020603050405020304" pitchFamily="18" charset="0"/>
                          <a:cs typeface="Times New Roman" panose="02020603050405020304" pitchFamily="18" charset="0"/>
                        </a:rPr>
                        <a:t>Requires significant computational power.</a:t>
                      </a:r>
                    </a:p>
                  </a:txBody>
                  <a:tcPr marL="27281" marR="27281" marT="13641" marB="13641" anchor="ctr"/>
                </a:tc>
                <a:extLst>
                  <a:ext uri="{0D108BD9-81ED-4DB2-BD59-A6C34878D82A}">
                    <a16:rowId xmlns:a16="http://schemas.microsoft.com/office/drawing/2014/main" val="1640607847"/>
                  </a:ext>
                </a:extLst>
              </a:tr>
            </a:tbl>
          </a:graphicData>
        </a:graphic>
      </p:graphicFrame>
    </p:spTree>
    <p:extLst>
      <p:ext uri="{BB962C8B-B14F-4D97-AF65-F5344CB8AC3E}">
        <p14:creationId xmlns:p14="http://schemas.microsoft.com/office/powerpoint/2010/main" val="1362450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6">
            <a:extLst>
              <a:ext uri="{FF2B5EF4-FFF2-40B4-BE49-F238E27FC236}">
                <a16:creationId xmlns:a16="http://schemas.microsoft.com/office/drawing/2014/main" id="{9EE1FB0A-3D07-EDB6-A6EC-CA3875B8C36B}"/>
              </a:ext>
            </a:extLst>
          </p:cNvPr>
          <p:cNvGraphicFramePr>
            <a:graphicFrameLocks noGrp="1"/>
          </p:cNvGraphicFramePr>
          <p:nvPr>
            <p:ph idx="1"/>
            <p:extLst>
              <p:ext uri="{D42A27DB-BD31-4B8C-83A1-F6EECF244321}">
                <p14:modId xmlns:p14="http://schemas.microsoft.com/office/powerpoint/2010/main" val="2934821859"/>
              </p:ext>
            </p:extLst>
          </p:nvPr>
        </p:nvGraphicFramePr>
        <p:xfrm>
          <a:off x="521758" y="639096"/>
          <a:ext cx="11099970" cy="5884182"/>
        </p:xfrm>
        <a:graphic>
          <a:graphicData uri="http://schemas.openxmlformats.org/drawingml/2006/table">
            <a:tbl>
              <a:tblPr>
                <a:tableStyleId>{616DA210-FB5B-4158-B5E0-FEB733F419BA}</a:tableStyleId>
              </a:tblPr>
              <a:tblGrid>
                <a:gridCol w="761737">
                  <a:extLst>
                    <a:ext uri="{9D8B030D-6E8A-4147-A177-3AD203B41FA5}">
                      <a16:colId xmlns:a16="http://schemas.microsoft.com/office/drawing/2014/main" val="4290677820"/>
                    </a:ext>
                  </a:extLst>
                </a:gridCol>
                <a:gridCol w="2319416">
                  <a:extLst>
                    <a:ext uri="{9D8B030D-6E8A-4147-A177-3AD203B41FA5}">
                      <a16:colId xmlns:a16="http://schemas.microsoft.com/office/drawing/2014/main" val="1307509998"/>
                    </a:ext>
                  </a:extLst>
                </a:gridCol>
                <a:gridCol w="2179578">
                  <a:extLst>
                    <a:ext uri="{9D8B030D-6E8A-4147-A177-3AD203B41FA5}">
                      <a16:colId xmlns:a16="http://schemas.microsoft.com/office/drawing/2014/main" val="3199218087"/>
                    </a:ext>
                  </a:extLst>
                </a:gridCol>
                <a:gridCol w="2139249">
                  <a:extLst>
                    <a:ext uri="{9D8B030D-6E8A-4147-A177-3AD203B41FA5}">
                      <a16:colId xmlns:a16="http://schemas.microsoft.com/office/drawing/2014/main" val="3648646489"/>
                    </a:ext>
                  </a:extLst>
                </a:gridCol>
                <a:gridCol w="1849995">
                  <a:extLst>
                    <a:ext uri="{9D8B030D-6E8A-4147-A177-3AD203B41FA5}">
                      <a16:colId xmlns:a16="http://schemas.microsoft.com/office/drawing/2014/main" val="1555887707"/>
                    </a:ext>
                  </a:extLst>
                </a:gridCol>
                <a:gridCol w="1849995">
                  <a:extLst>
                    <a:ext uri="{9D8B030D-6E8A-4147-A177-3AD203B41FA5}">
                      <a16:colId xmlns:a16="http://schemas.microsoft.com/office/drawing/2014/main" val="2497402774"/>
                    </a:ext>
                  </a:extLst>
                </a:gridCol>
              </a:tblGrid>
              <a:tr h="277498">
                <a:tc>
                  <a:txBody>
                    <a:bodyPr/>
                    <a:lstStyle/>
                    <a:p>
                      <a:r>
                        <a:rPr lang="en-IN" sz="1600" b="1" dirty="0">
                          <a:latin typeface="Times New Roman" panose="02020603050405020304" pitchFamily="18" charset="0"/>
                          <a:cs typeface="Times New Roman" panose="02020603050405020304" pitchFamily="18" charset="0"/>
                        </a:rPr>
                        <a:t>S.No</a:t>
                      </a:r>
                    </a:p>
                  </a:txBody>
                  <a:tcPr marL="27281" marR="27281" marT="13641" marB="13641" anchor="ctr"/>
                </a:tc>
                <a:tc>
                  <a:txBody>
                    <a:bodyPr/>
                    <a:lstStyle/>
                    <a:p>
                      <a:r>
                        <a:rPr lang="en-IN" sz="1600" b="1" dirty="0">
                          <a:latin typeface="Times New Roman" panose="02020603050405020304" pitchFamily="18" charset="0"/>
                          <a:cs typeface="Times New Roman" panose="02020603050405020304" pitchFamily="18" charset="0"/>
                        </a:rPr>
                        <a:t>Title</a:t>
                      </a:r>
                    </a:p>
                  </a:txBody>
                  <a:tcPr marL="27281" marR="27281" marT="13641" marB="13641" anchor="ctr"/>
                </a:tc>
                <a:tc>
                  <a:txBody>
                    <a:bodyPr/>
                    <a:lstStyle/>
                    <a:p>
                      <a:r>
                        <a:rPr lang="en-IN" sz="1600" b="1" dirty="0">
                          <a:latin typeface="Times New Roman" panose="02020603050405020304" pitchFamily="18" charset="0"/>
                          <a:cs typeface="Times New Roman" panose="02020603050405020304" pitchFamily="18" charset="0"/>
                        </a:rPr>
                        <a:t>Author(s)</a:t>
                      </a:r>
                    </a:p>
                  </a:txBody>
                  <a:tcPr marL="27281" marR="27281" marT="13641" marB="13641" anchor="ctr"/>
                </a:tc>
                <a:tc>
                  <a:txBody>
                    <a:bodyPr/>
                    <a:lstStyle/>
                    <a:p>
                      <a:r>
                        <a:rPr lang="en-IN" sz="1600" b="1" dirty="0">
                          <a:latin typeface="Times New Roman" panose="02020603050405020304" pitchFamily="18" charset="0"/>
                          <a:cs typeface="Times New Roman" panose="02020603050405020304" pitchFamily="18" charset="0"/>
                        </a:rPr>
                        <a:t>Description</a:t>
                      </a:r>
                    </a:p>
                  </a:txBody>
                  <a:tcPr marL="27281" marR="27281" marT="13641" marB="13641" anchor="ctr"/>
                </a:tc>
                <a:tc>
                  <a:txBody>
                    <a:bodyPr/>
                    <a:lstStyle/>
                    <a:p>
                      <a:r>
                        <a:rPr lang="en-IN" sz="1600" b="1" dirty="0">
                          <a:latin typeface="Times New Roman" panose="02020603050405020304" pitchFamily="18" charset="0"/>
                          <a:cs typeface="Times New Roman" panose="02020603050405020304" pitchFamily="18" charset="0"/>
                        </a:rPr>
                        <a:t>Advantages</a:t>
                      </a:r>
                    </a:p>
                  </a:txBody>
                  <a:tcPr marL="27281" marR="27281" marT="13641" marB="13641" anchor="ctr"/>
                </a:tc>
                <a:tc>
                  <a:txBody>
                    <a:bodyPr/>
                    <a:lstStyle/>
                    <a:p>
                      <a:r>
                        <a:rPr lang="en-IN" sz="1600" b="1" dirty="0">
                          <a:latin typeface="Times New Roman" panose="02020603050405020304" pitchFamily="18" charset="0"/>
                          <a:cs typeface="Times New Roman" panose="02020603050405020304" pitchFamily="18" charset="0"/>
                        </a:rPr>
                        <a:t>Disadvantages</a:t>
                      </a:r>
                    </a:p>
                  </a:txBody>
                  <a:tcPr marL="27281" marR="27281" marT="13641" marB="13641" anchor="ctr"/>
                </a:tc>
                <a:extLst>
                  <a:ext uri="{0D108BD9-81ED-4DB2-BD59-A6C34878D82A}">
                    <a16:rowId xmlns:a16="http://schemas.microsoft.com/office/drawing/2014/main" val="3337620716"/>
                  </a:ext>
                </a:extLst>
              </a:tr>
              <a:tr h="1275798">
                <a:tc>
                  <a:txBody>
                    <a:bodyPr/>
                    <a:lstStyle/>
                    <a:p>
                      <a:r>
                        <a:rPr lang="en-IN" sz="1600" dirty="0">
                          <a:latin typeface="Times New Roman" panose="02020603050405020304" pitchFamily="18" charset="0"/>
                          <a:cs typeface="Times New Roman" panose="02020603050405020304" pitchFamily="18" charset="0"/>
                        </a:rPr>
                        <a:t>6.</a:t>
                      </a: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Federated Learning for Privacy-Preserving ICU Data Analysis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Miller, A., &amp; Thompson, J. (2022)</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Applies federated learning for secure and decentralized ICU data analysis.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a:latin typeface="Times New Roman" panose="02020603050405020304" pitchFamily="18" charset="0"/>
                          <a:cs typeface="Times New Roman" panose="02020603050405020304" pitchFamily="18" charset="0"/>
                        </a:rPr>
                        <a:t>Protects patient data privacy while enabling AI training.</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IN" sz="1600" dirty="0">
                          <a:latin typeface="Times New Roman" panose="02020603050405020304" pitchFamily="18" charset="0"/>
                          <a:cs typeface="Times New Roman" panose="02020603050405020304" pitchFamily="18" charset="0"/>
                        </a:rPr>
                        <a:t>Requires significant computational power.</a:t>
                      </a:r>
                    </a:p>
                  </a:txBody>
                  <a:tcPr marL="27281" marR="27281" marT="13641" marB="13641" anchor="ctr"/>
                </a:tc>
                <a:extLst>
                  <a:ext uri="{0D108BD9-81ED-4DB2-BD59-A6C34878D82A}">
                    <a16:rowId xmlns:a16="http://schemas.microsoft.com/office/drawing/2014/main" val="2448507296"/>
                  </a:ext>
                </a:extLst>
              </a:tr>
              <a:tr h="1026223">
                <a:tc>
                  <a:txBody>
                    <a:bodyPr/>
                    <a:lstStyle/>
                    <a:p>
                      <a:r>
                        <a:rPr lang="en-IN" sz="1600" dirty="0">
                          <a:latin typeface="Times New Roman" panose="02020603050405020304" pitchFamily="18" charset="0"/>
                          <a:cs typeface="Times New Roman" panose="02020603050405020304" pitchFamily="18" charset="0"/>
                        </a:rPr>
                        <a:t>7.</a:t>
                      </a:r>
                    </a:p>
                  </a:txBody>
                  <a:tcPr marL="27281" marR="27281" marT="13641" marB="13641" anchor="ctr"/>
                </a:tc>
                <a:tc>
                  <a:txBody>
                    <a:bodyPr/>
                    <a:lstStyle/>
                    <a:p>
                      <a:r>
                        <a:rPr lang="en-IN" sz="1600" dirty="0">
                          <a:latin typeface="Times New Roman" panose="02020603050405020304" pitchFamily="18" charset="0"/>
                          <a:cs typeface="Times New Roman" panose="02020603050405020304" pitchFamily="18" charset="0"/>
                        </a:rPr>
                        <a:t>Multimodal Data Fusion in ICU Patient Monitoring Systems</a:t>
                      </a: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Carter, E., &amp; Mitchell, L. (2022)</a:t>
                      </a: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Combines various data sources (vitals, imaging, EHR) for comprehensive ICU monitoring.</a:t>
                      </a: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Enhances diagnostic accuracy through multi-source data.</a:t>
                      </a: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High complexity in data integration and processing.</a:t>
                      </a:r>
                    </a:p>
                  </a:txBody>
                  <a:tcPr marL="27281" marR="27281" marT="13641" marB="13641" anchor="ctr"/>
                </a:tc>
                <a:extLst>
                  <a:ext uri="{0D108BD9-81ED-4DB2-BD59-A6C34878D82A}">
                    <a16:rowId xmlns:a16="http://schemas.microsoft.com/office/drawing/2014/main" val="991548638"/>
                  </a:ext>
                </a:extLst>
              </a:tr>
              <a:tr h="1026223">
                <a:tc>
                  <a:txBody>
                    <a:bodyPr/>
                    <a:lstStyle/>
                    <a:p>
                      <a:r>
                        <a:rPr lang="en-IN" sz="1600" dirty="0">
                          <a:latin typeface="Times New Roman" panose="02020603050405020304" pitchFamily="18" charset="0"/>
                          <a:cs typeface="Times New Roman" panose="02020603050405020304" pitchFamily="18" charset="0"/>
                        </a:rPr>
                        <a:t>8.</a:t>
                      </a:r>
                    </a:p>
                  </a:txBody>
                  <a:tcPr marL="27281" marR="27281" marT="13641" marB="13641" anchor="ctr"/>
                </a:tc>
                <a:tc>
                  <a:txBody>
                    <a:bodyPr/>
                    <a:lstStyle/>
                    <a:p>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endParaRPr lang="en-IN"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endParaRPr lang="en-US" sz="1600" dirty="0">
                        <a:latin typeface="Times New Roman" panose="02020603050405020304" pitchFamily="18" charset="0"/>
                        <a:cs typeface="Times New Roman" panose="02020603050405020304" pitchFamily="18" charset="0"/>
                      </a:endParaRPr>
                    </a:p>
                  </a:txBody>
                  <a:tcPr marL="27281" marR="27281" marT="13641" marB="13641" anchor="ctr"/>
                </a:tc>
                <a:extLst>
                  <a:ext uri="{0D108BD9-81ED-4DB2-BD59-A6C34878D82A}">
                    <a16:rowId xmlns:a16="http://schemas.microsoft.com/office/drawing/2014/main" val="3293031635"/>
                  </a:ext>
                </a:extLst>
              </a:tr>
              <a:tr h="1275798">
                <a:tc>
                  <a:txBody>
                    <a:bodyPr/>
                    <a:lstStyle/>
                    <a:p>
                      <a:r>
                        <a:rPr lang="en-IN" sz="1600" dirty="0">
                          <a:latin typeface="Times New Roman" panose="02020603050405020304" pitchFamily="18" charset="0"/>
                          <a:cs typeface="Times New Roman" panose="02020603050405020304" pitchFamily="18" charset="0"/>
                        </a:rPr>
                        <a:t>9.</a:t>
                      </a: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Deep Reinforcement Learning for Predictive ICU Treatment Planning</a:t>
                      </a:r>
                    </a:p>
                  </a:txBody>
                  <a:tcPr marL="27281" marR="27281" marT="13641" marB="13641" anchor="ctr"/>
                </a:tc>
                <a:tc>
                  <a:txBody>
                    <a:bodyPr/>
                    <a:lstStyle/>
                    <a:p>
                      <a:r>
                        <a:rPr lang="pl-PL" sz="1600" dirty="0">
                          <a:latin typeface="Times New Roman" panose="02020603050405020304" pitchFamily="18" charset="0"/>
                          <a:cs typeface="Times New Roman" panose="02020603050405020304" pitchFamily="18" charset="0"/>
                        </a:rPr>
                        <a:t>Nakamura, Y., &amp; Suzuki, K. (2020)</a:t>
                      </a: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Uses reinforcement learning for ICU treatment optimization.</a:t>
                      </a:r>
                    </a:p>
                  </a:txBody>
                  <a:tcPr marL="27281" marR="27281" marT="13641" marB="13641" anchor="ctr"/>
                </a:tc>
                <a:tc>
                  <a:txBody>
                    <a:bodyPr/>
                    <a:lstStyle/>
                    <a:p>
                      <a:r>
                        <a:rPr lang="en-IN" sz="1600" dirty="0">
                          <a:latin typeface="Times New Roman" panose="02020603050405020304" pitchFamily="18" charset="0"/>
                          <a:cs typeface="Times New Roman" panose="02020603050405020304" pitchFamily="18" charset="0"/>
                        </a:rPr>
                        <a:t>Improves personalized treatment strategies.</a:t>
                      </a:r>
                      <a:endParaRPr lang="en-US" sz="1600" dirty="0">
                        <a:latin typeface="Times New Roman" panose="02020603050405020304" pitchFamily="18" charset="0"/>
                        <a:cs typeface="Times New Roman" panose="02020603050405020304" pitchFamily="18" charset="0"/>
                      </a:endParaRP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Requires extensive training data and simulations.</a:t>
                      </a:r>
                    </a:p>
                  </a:txBody>
                  <a:tcPr marL="27281" marR="27281" marT="13641" marB="13641" anchor="ctr"/>
                </a:tc>
                <a:extLst>
                  <a:ext uri="{0D108BD9-81ED-4DB2-BD59-A6C34878D82A}">
                    <a16:rowId xmlns:a16="http://schemas.microsoft.com/office/drawing/2014/main" val="1069478867"/>
                  </a:ext>
                </a:extLst>
              </a:tr>
              <a:tr h="387414">
                <a:tc>
                  <a:txBody>
                    <a:bodyPr/>
                    <a:lstStyle/>
                    <a:p>
                      <a:r>
                        <a:rPr lang="en-IN" sz="1600" dirty="0">
                          <a:latin typeface="Times New Roman" panose="02020603050405020304" pitchFamily="18" charset="0"/>
                          <a:cs typeface="Times New Roman" panose="02020603050405020304" pitchFamily="18" charset="0"/>
                        </a:rPr>
                        <a:t>10.</a:t>
                      </a: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IoT-Based Vital Signs Monitoring for Critical Care Patients</a:t>
                      </a:r>
                    </a:p>
                  </a:txBody>
                  <a:tcPr marL="27281" marR="27281" marT="13641" marB="13641"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i-FI" sz="1600" dirty="0">
                          <a:latin typeface="Times New Roman" panose="02020603050405020304" pitchFamily="18" charset="0"/>
                          <a:cs typeface="Times New Roman" panose="02020603050405020304" pitchFamily="18" charset="0"/>
                        </a:rPr>
                        <a:t>Lee, C., &amp; Kim, D. (2020)</a:t>
                      </a: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Discusses the integration of IoT sensors for continuous patient monitoring in ICUs.</a:t>
                      </a:r>
                    </a:p>
                  </a:txBody>
                  <a:tcPr marL="27281" marR="27281" marT="13641" marB="13641" anchor="ctr"/>
                </a:tc>
                <a:tc>
                  <a:txBody>
                    <a:bodyPr/>
                    <a:lstStyle/>
                    <a:p>
                      <a:r>
                        <a:rPr lang="en-IN" sz="1600" dirty="0">
                          <a:latin typeface="Times New Roman" panose="02020603050405020304" pitchFamily="18" charset="0"/>
                          <a:cs typeface="Times New Roman" panose="02020603050405020304" pitchFamily="18" charset="0"/>
                        </a:rPr>
                        <a:t>Enables real-time remote monitoring.</a:t>
                      </a:r>
                    </a:p>
                  </a:txBody>
                  <a:tcPr marL="27281" marR="27281" marT="13641" marB="13641" anchor="ctr"/>
                </a:tc>
                <a:tc>
                  <a:txBody>
                    <a:bodyPr/>
                    <a:lstStyle/>
                    <a:p>
                      <a:r>
                        <a:rPr lang="en-US" sz="1600" dirty="0">
                          <a:latin typeface="Times New Roman" panose="02020603050405020304" pitchFamily="18" charset="0"/>
                          <a:cs typeface="Times New Roman" panose="02020603050405020304" pitchFamily="18" charset="0"/>
                        </a:rPr>
                        <a:t>RData privacy and security concerns.</a:t>
                      </a:r>
                    </a:p>
                  </a:txBody>
                  <a:tcPr marL="27281" marR="27281" marT="13641" marB="13641" anchor="ctr"/>
                </a:tc>
                <a:extLst>
                  <a:ext uri="{0D108BD9-81ED-4DB2-BD59-A6C34878D82A}">
                    <a16:rowId xmlns:a16="http://schemas.microsoft.com/office/drawing/2014/main" val="2316150910"/>
                  </a:ext>
                </a:extLst>
              </a:tr>
            </a:tbl>
          </a:graphicData>
        </a:graphic>
      </p:graphicFrame>
    </p:spTree>
    <p:extLst>
      <p:ext uri="{BB962C8B-B14F-4D97-AF65-F5344CB8AC3E}">
        <p14:creationId xmlns:p14="http://schemas.microsoft.com/office/powerpoint/2010/main" val="42026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10646</TotalTime>
  <Words>2693</Words>
  <Application>Microsoft Office PowerPoint</Application>
  <PresentationFormat>Widescreen</PresentationFormat>
  <Paragraphs>220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INTRODUCTION</vt:lpstr>
      <vt:lpstr>PowerPoint Presentation</vt:lpstr>
      <vt:lpstr>PowerPoint Presentation</vt:lpstr>
      <vt:lpstr>PowerPoint Presentation</vt:lpstr>
      <vt:lpstr>LITERATURE SURVEY</vt:lpstr>
      <vt:lpstr>PowerPoint Presentation</vt:lpstr>
      <vt:lpstr>EXISTING SYSTEM</vt:lpstr>
      <vt:lpstr>PowerPoint Presentation</vt:lpstr>
      <vt:lpstr>PROPOSED SOLUTION:</vt:lpstr>
      <vt:lpstr>PowerPoint Presentation</vt:lpstr>
      <vt:lpstr>PowerPoint Presentation</vt:lpstr>
      <vt:lpstr>HARDWARE &amp; SOFTWARE REQUIREMENTS</vt:lpstr>
      <vt:lpstr>PowerPoint Presentation</vt:lpstr>
      <vt:lpstr>PowerPoint Presentation</vt:lpstr>
      <vt:lpstr>PowerPoint Presentation</vt:lpstr>
      <vt:lpstr>PowerPoint Presentation</vt:lpstr>
      <vt:lpstr>FUTURE WORK AND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Boopathi D</dc:creator>
  <cp:lastModifiedBy>Christina Evangeline J</cp:lastModifiedBy>
  <cp:revision>42</cp:revision>
  <dcterms:created xsi:type="dcterms:W3CDTF">2025-02-25T08:29:43Z</dcterms:created>
  <dcterms:modified xsi:type="dcterms:W3CDTF">2025-04-15T05:56:50Z</dcterms:modified>
</cp:coreProperties>
</file>