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Сортировка выборкой</a:t>
            </a:r>
          </a:p>
        </c:rich>
      </c:tx>
      <c:layout>
        <c:manualLayout>
          <c:xMode val="edge"/>
          <c:yMode val="edge"/>
          <c:x val="0.34485439852071748"/>
          <c:y val="1.9062748212867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Расчетная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18</c:v>
                </c:pt>
                <c:pt idx="3">
                  <c:v>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48-4CFF-ABA1-456A45290C3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Практическая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Лист1!$C$2:$C$5</c:f>
              <c:numCache>
                <c:formatCode>General</c:formatCode>
                <c:ptCount val="4"/>
                <c:pt idx="0">
                  <c:v>1.5</c:v>
                </c:pt>
                <c:pt idx="1">
                  <c:v>7.8</c:v>
                </c:pt>
                <c:pt idx="2">
                  <c:v>19</c:v>
                </c:pt>
                <c:pt idx="3">
                  <c:v>31.4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648-4CFF-ABA1-456A45290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161839"/>
        <c:axId val="1954162671"/>
      </c:scatterChart>
      <c:valAx>
        <c:axId val="195416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данных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2671"/>
        <c:crosses val="autoZero"/>
        <c:crossBetween val="midCat"/>
      </c:valAx>
      <c:valAx>
        <c:axId val="195416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18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Сортировка методом шелла</a:t>
            </a:r>
          </a:p>
        </c:rich>
      </c:tx>
      <c:layout>
        <c:manualLayout>
          <c:xMode val="edge"/>
          <c:yMode val="edge"/>
          <c:x val="0.34485439852071748"/>
          <c:y val="1.9062748212867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Практическая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8.0000000000000002E-3</c:v>
                </c:pt>
                <c:pt idx="1">
                  <c:v>1.4E-2</c:v>
                </c:pt>
                <c:pt idx="2">
                  <c:v>2.8000000000000001E-2</c:v>
                </c:pt>
                <c:pt idx="3">
                  <c:v>3.5999999999999997E-2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E8-45C9-A404-9C5A90376B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Расчетная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Лист1!$C$2:$C$5</c:f>
              <c:numCache>
                <c:formatCode>General</c:formatCode>
                <c:ptCount val="4"/>
                <c:pt idx="0">
                  <c:v>7.0000000000000001E-3</c:v>
                </c:pt>
                <c:pt idx="1">
                  <c:v>1.4E-2</c:v>
                </c:pt>
                <c:pt idx="2">
                  <c:v>2.1000000000000001E-2</c:v>
                </c:pt>
                <c:pt idx="3">
                  <c:v>0.03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E8-45C9-A404-9C5A90376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161839"/>
        <c:axId val="1954162671"/>
      </c:scatterChart>
      <c:valAx>
        <c:axId val="195416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данных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2671"/>
        <c:crosses val="autoZero"/>
        <c:crossBetween val="midCat"/>
      </c:valAx>
      <c:valAx>
        <c:axId val="195416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18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9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95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vaduxa4/fli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74000">
              <a:srgbClr val="002060"/>
            </a:gs>
            <a:gs pos="74000">
              <a:schemeClr val="bg1">
                <a:lumMod val="85000"/>
                <a:lumOff val="1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2880" y="919163"/>
            <a:ext cx="9144000" cy="15748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1600" b="1" dirty="0">
                <a:latin typeface="Times New Roman"/>
                <a:cs typeface="Times New Roman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latin typeface="Times New Roman"/>
                <a:cs typeface="Times New Roman"/>
              </a:rPr>
            </a:br>
            <a:br>
              <a:rPr lang="ru-RU" sz="1600" b="1" dirty="0">
                <a:latin typeface="Times New Roman"/>
                <a:cs typeface="Times New Roman"/>
              </a:rPr>
            </a:br>
            <a:r>
              <a:rPr lang="ru-RU" sz="1600" b="1" dirty="0">
                <a:latin typeface="Times New Roman"/>
                <a:cs typeface="Times New Roman"/>
              </a:rPr>
              <a:t>МОСКОВСКИЙ ГОСУДАРСТВЕННЫЙ ТЕХНИЧЕСКИЙ УНИВЕРСИТЕТ</a:t>
            </a:r>
            <a:br>
              <a:rPr lang="ru-RU" sz="1600" b="1" dirty="0">
                <a:latin typeface="Times New Roman"/>
                <a:cs typeface="Times New Roman"/>
              </a:rPr>
            </a:br>
            <a:r>
              <a:rPr lang="ru-RU" sz="1600" b="1" dirty="0">
                <a:latin typeface="Times New Roman"/>
                <a:cs typeface="Times New Roman"/>
              </a:rPr>
              <a:t>им. Н.Э. Баумана</a:t>
            </a:r>
            <a:br>
              <a:rPr lang="ru-RU" sz="1600" b="1" dirty="0">
                <a:latin typeface="Times New Roman"/>
                <a:cs typeface="Times New Roman"/>
              </a:rPr>
            </a:br>
            <a:br>
              <a:rPr lang="ru-RU" sz="1600" b="1" dirty="0">
                <a:latin typeface="Times New Roman"/>
                <a:cs typeface="Times New Roman"/>
              </a:rPr>
            </a:br>
            <a:r>
              <a:rPr lang="ru-RU" sz="1600" b="1" dirty="0">
                <a:latin typeface="Times New Roman"/>
                <a:cs typeface="Times New Roman"/>
              </a:rPr>
              <a:t>КАФЕДРА "ПРОЕКТИРОВАНИЕ И ТЕХНОЛОГИЯ ПРОИЗВОДСТВА ЭЛЕКТРОННОЙ</a:t>
            </a:r>
            <a:br>
              <a:rPr lang="ru-RU" sz="1600" b="1" dirty="0">
                <a:latin typeface="Times New Roman"/>
                <a:cs typeface="Times New Roman"/>
              </a:rPr>
            </a:br>
            <a:r>
              <a:rPr lang="ru-RU" sz="1600" b="1" dirty="0">
                <a:latin typeface="Times New Roman"/>
                <a:cs typeface="Times New Roman"/>
              </a:rPr>
              <a:t>АППАРАТУРЫ"</a:t>
            </a:r>
            <a:br>
              <a:rPr lang="ru-RU" sz="1600" b="1" dirty="0">
                <a:latin typeface="Times New Roman"/>
                <a:cs typeface="Times New Roman"/>
              </a:rPr>
            </a:br>
            <a:endParaRPr lang="ru-RU" sz="1600" b="1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61120" y="158366"/>
            <a:ext cx="3180080" cy="654126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Отчет о выполнении практического задания №3 по курсу</a:t>
            </a:r>
          </a:p>
          <a:p>
            <a:r>
              <a:rPr lang="ru-RU" sz="1600" dirty="0">
                <a:latin typeface="Times New Roman"/>
                <a:cs typeface="Times New Roman"/>
              </a:rPr>
              <a:t>"Функциональная логика и теория алгоритмов"</a:t>
            </a:r>
          </a:p>
          <a:p>
            <a:r>
              <a:rPr lang="ru-RU" sz="1600" dirty="0">
                <a:latin typeface="Times New Roman"/>
                <a:cs typeface="Times New Roman"/>
              </a:rPr>
              <a:t>"Сортировка массива подсчетом и вставками"</a:t>
            </a:r>
          </a:p>
          <a:p>
            <a:pPr algn="r"/>
            <a:r>
              <a:rPr lang="ru-RU" sz="1600" dirty="0">
                <a:latin typeface="Times New Roman"/>
                <a:cs typeface="Times New Roman"/>
              </a:rPr>
              <a:t>Выполнили (РТ2-21Б):</a:t>
            </a:r>
          </a:p>
          <a:p>
            <a:pPr algn="r"/>
            <a:r>
              <a:rPr lang="ru-RU" sz="1600" i="1" dirty="0">
                <a:latin typeface="Times New Roman"/>
                <a:cs typeface="Times New Roman"/>
              </a:rPr>
              <a:t>Менеджер</a:t>
            </a:r>
            <a:r>
              <a:rPr lang="ru-RU" sz="1600" dirty="0">
                <a:latin typeface="Times New Roman"/>
                <a:cs typeface="Times New Roman"/>
              </a:rPr>
              <a:t>: </a:t>
            </a:r>
            <a:r>
              <a:rPr lang="ru-RU" sz="1600" b="1" dirty="0">
                <a:latin typeface="Times New Roman"/>
                <a:cs typeface="Times New Roman"/>
              </a:rPr>
              <a:t>Вадим Васин</a:t>
            </a:r>
            <a:endParaRPr lang="ru-RU" sz="2000" dirty="0"/>
          </a:p>
          <a:p>
            <a:pPr algn="r"/>
            <a:r>
              <a:rPr lang="ru-RU" sz="1600" i="1" dirty="0">
                <a:latin typeface="Times New Roman"/>
                <a:cs typeface="Times New Roman"/>
              </a:rPr>
              <a:t>Программист/</a:t>
            </a:r>
            <a:r>
              <a:rPr lang="ru-RU" sz="1600" i="1" dirty="0" err="1">
                <a:latin typeface="Times New Roman"/>
                <a:cs typeface="Times New Roman"/>
              </a:rPr>
              <a:t>тех.писатель</a:t>
            </a:r>
            <a:r>
              <a:rPr lang="ru-RU" sz="1600" dirty="0">
                <a:latin typeface="Times New Roman"/>
                <a:cs typeface="Times New Roman"/>
              </a:rPr>
              <a:t>: </a:t>
            </a:r>
            <a:r>
              <a:rPr lang="ru-RU" sz="1600" b="1" dirty="0">
                <a:latin typeface="Times New Roman"/>
                <a:cs typeface="Times New Roman"/>
              </a:rPr>
              <a:t>Кочергин Иван и Данила Чудаков </a:t>
            </a:r>
          </a:p>
          <a:p>
            <a:pPr algn="r"/>
            <a:r>
              <a:rPr lang="ru-RU" sz="1600" i="1" dirty="0">
                <a:latin typeface="Times New Roman"/>
                <a:cs typeface="Times New Roman"/>
              </a:rPr>
              <a:t>Тестировщик</a:t>
            </a:r>
            <a:r>
              <a:rPr lang="ru-RU" sz="1600" dirty="0">
                <a:latin typeface="Times New Roman"/>
                <a:cs typeface="Times New Roman"/>
              </a:rPr>
              <a:t>: </a:t>
            </a:r>
            <a:r>
              <a:rPr lang="ru-RU" sz="1600" b="1" dirty="0">
                <a:latin typeface="Times New Roman"/>
                <a:cs typeface="Times New Roman"/>
              </a:rPr>
              <a:t>Демид Канюков</a:t>
            </a:r>
          </a:p>
          <a:p>
            <a:pPr algn="r"/>
            <a:r>
              <a:rPr lang="ru-RU" sz="1900" dirty="0">
                <a:latin typeface="Times New Roman"/>
                <a:cs typeface="Times New Roman"/>
              </a:rPr>
              <a:t>Проверил:</a:t>
            </a:r>
          </a:p>
          <a:p>
            <a:pPr algn="r"/>
            <a:r>
              <a:rPr lang="ru-RU" sz="1600" b="1" u="sng" dirty="0">
                <a:latin typeface="Times New Roman"/>
                <a:cs typeface="Times New Roman"/>
              </a:rPr>
              <a:t>Владимир Владимирович Терехов</a:t>
            </a:r>
            <a:endParaRPr lang="ru-RU" sz="2000" b="1" u="sng" dirty="0"/>
          </a:p>
          <a:p>
            <a:r>
              <a:rPr lang="ru-RU" sz="1600" dirty="0">
                <a:latin typeface="Times New Roman"/>
                <a:cs typeface="Times New Roman"/>
              </a:rPr>
              <a:t>Москва 2023</a:t>
            </a:r>
          </a:p>
          <a:p>
            <a:pPr algn="r"/>
            <a:endParaRPr lang="ru-RU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61E8-BA4E-4A8A-A4B3-A59C1FEF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79" y="749534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Эталонные и практические значения графически</a:t>
            </a:r>
          </a:p>
        </p:txBody>
      </p:sp>
      <p:graphicFrame>
        <p:nvGraphicFramePr>
          <p:cNvPr id="4" name="Объект 16">
            <a:extLst>
              <a:ext uri="{FF2B5EF4-FFF2-40B4-BE49-F238E27FC236}">
                <a16:creationId xmlns:a16="http://schemas.microsoft.com/office/drawing/2014/main" id="{46FDB2B8-5399-4D3A-8025-E238B4701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763120"/>
              </p:ext>
            </p:extLst>
          </p:nvPr>
        </p:nvGraphicFramePr>
        <p:xfrm>
          <a:off x="2019898" y="2111141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87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EACE5-475E-43CB-824D-570A22A9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13386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Сравнение сортировок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F21EA-D372-40AA-ADD8-90AD4AE4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612" y="1412241"/>
            <a:ext cx="4627388" cy="53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dirty="0"/>
              <a:t>Плюсы сортировки шелла:</a:t>
            </a:r>
          </a:p>
          <a:p>
            <a:r>
              <a:rPr lang="ru-RU" sz="1400" dirty="0"/>
              <a:t>Быстрее, чем простая сортировка вставками и выбором.</a:t>
            </a:r>
          </a:p>
          <a:p>
            <a:r>
              <a:rPr lang="ru-RU" sz="1400" dirty="0"/>
              <a:t>Может быть эффективна в случаях, когда данные не упорядочены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Хорошо масштабируется для больших наборов данных.</a:t>
            </a:r>
          </a:p>
          <a:p>
            <a:pPr marL="0" indent="0">
              <a:buNone/>
            </a:pPr>
            <a:r>
              <a:rPr lang="ru-RU" sz="1400" b="1" dirty="0"/>
              <a:t>Минусы сортировки шелла:</a:t>
            </a:r>
          </a:p>
          <a:p>
            <a:r>
              <a:rPr lang="ru-RU" sz="1400" dirty="0"/>
              <a:t>Не гарантирует наилучшую производительность для всех типов данных.</a:t>
            </a:r>
          </a:p>
          <a:p>
            <a:r>
              <a:rPr lang="ru-RU" sz="1400" dirty="0"/>
              <a:t>Не является стабильной сортировкой, то есть порядок элементов с одинаковым значением может измениться.</a:t>
            </a:r>
          </a:p>
          <a:p>
            <a:r>
              <a:rPr lang="ru-RU" sz="1400" dirty="0"/>
              <a:t>Не так проста в реализации, как простая сортировка вставками или выбором.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8667B-479E-4DE3-8750-B8F2974B6F47}"/>
              </a:ext>
            </a:extLst>
          </p:cNvPr>
          <p:cNvSpPr txBox="1"/>
          <p:nvPr/>
        </p:nvSpPr>
        <p:spPr>
          <a:xfrm>
            <a:off x="1468612" y="821283"/>
            <a:ext cx="260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Сортировка шелла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5DAEE-1055-48C7-AD86-6DC831EB22F2}"/>
              </a:ext>
            </a:extLst>
          </p:cNvPr>
          <p:cNvSpPr txBox="1"/>
          <p:nvPr/>
        </p:nvSpPr>
        <p:spPr>
          <a:xfrm>
            <a:off x="6420225" y="872892"/>
            <a:ext cx="296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Сортировка выбором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9FC930E-9A95-4CE8-ADC7-715DC128164D}"/>
              </a:ext>
            </a:extLst>
          </p:cNvPr>
          <p:cNvSpPr txBox="1">
            <a:spLocks/>
          </p:cNvSpPr>
          <p:nvPr/>
        </p:nvSpPr>
        <p:spPr>
          <a:xfrm>
            <a:off x="6420225" y="1242224"/>
            <a:ext cx="4627388" cy="550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b="1" dirty="0"/>
              <a:t>Плюсы сортировки выбором</a:t>
            </a:r>
          </a:p>
          <a:p>
            <a:r>
              <a:rPr lang="ru-RU" sz="1400" dirty="0"/>
              <a:t>Проста в реализации и понимании.</a:t>
            </a:r>
          </a:p>
          <a:p>
            <a:r>
              <a:rPr lang="ru-RU" sz="1400" dirty="0"/>
              <a:t>Работает эффективно для небольших наборов данных.</a:t>
            </a:r>
          </a:p>
          <a:p>
            <a:r>
              <a:rPr lang="ru-RU" sz="1400" dirty="0"/>
              <a:t>Не требует дополнительной памяти для сортировки.</a:t>
            </a:r>
            <a:endParaRPr lang="en-US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b="1" dirty="0"/>
              <a:t>Минусы сортировки выбором:</a:t>
            </a:r>
          </a:p>
          <a:p>
            <a:r>
              <a:rPr lang="ru-RU" sz="1400" dirty="0"/>
              <a:t>Не является самой быстрой сортировкой.</a:t>
            </a:r>
          </a:p>
          <a:p>
            <a:r>
              <a:rPr lang="ru-RU" sz="1400" dirty="0"/>
              <a:t>Не работает эффективно для больших наборов данных.</a:t>
            </a:r>
          </a:p>
          <a:p>
            <a:r>
              <a:rPr lang="ru-RU" sz="1400" dirty="0"/>
              <a:t>Не является стабильной сортировкой, то есть порядок элементов с одинаковым значением может измениться.</a:t>
            </a:r>
          </a:p>
        </p:txBody>
      </p:sp>
    </p:spTree>
    <p:extLst>
      <p:ext uri="{BB962C8B-B14F-4D97-AF65-F5344CB8AC3E}">
        <p14:creationId xmlns:p14="http://schemas.microsoft.com/office/powerpoint/2010/main" val="91790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888A5-F96E-4C77-A1BD-EF8F170B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389" y="998251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F347-48AB-496D-AEE2-ABBC69A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284" y="998251"/>
            <a:ext cx="7796540" cy="3997828"/>
          </a:xfrm>
        </p:spPr>
        <p:txBody>
          <a:bodyPr/>
          <a:lstStyle/>
          <a:p>
            <a:r>
              <a:rPr lang="en-US" dirty="0"/>
              <a:t>GITHUB - </a:t>
            </a:r>
            <a:r>
              <a:rPr lang="en-US" dirty="0">
                <a:hlinkClick r:id="rId2"/>
              </a:rPr>
              <a:t>https://github.com/vaduxa4/flita</a:t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A3EB5-930E-469E-A5F3-3EC42531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76" y="3342157"/>
            <a:ext cx="3012402" cy="30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94862-2297-4911-9BFA-C0A9CE27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81522" y="808056"/>
            <a:ext cx="7958331" cy="1077229"/>
          </a:xfrm>
        </p:spPr>
        <p:txBody>
          <a:bodyPr>
            <a:normAutofit/>
          </a:bodyPr>
          <a:lstStyle/>
          <a:p>
            <a:r>
              <a:rPr lang="ru-RU" sz="4400" b="1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7DAD-6218-4B33-8D41-FD1812CE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064" y="1624605"/>
            <a:ext cx="7796540" cy="3997828"/>
          </a:xfrm>
        </p:spPr>
        <p:txBody>
          <a:bodyPr/>
          <a:lstStyle/>
          <a:p>
            <a:r>
              <a:rPr lang="ru-RU" dirty="0"/>
              <a:t>Описание видов сортировок</a:t>
            </a:r>
          </a:p>
          <a:p>
            <a:r>
              <a:rPr lang="ru-RU" dirty="0"/>
              <a:t>Изучение методик и процессов</a:t>
            </a:r>
          </a:p>
          <a:p>
            <a:r>
              <a:rPr lang="ru-RU" dirty="0"/>
              <a:t>Анализ и составление графиков показаний</a:t>
            </a:r>
          </a:p>
          <a:p>
            <a:r>
              <a:rPr lang="ru-RU" dirty="0"/>
              <a:t>Сравнительный анализ сортировки шелла и сортировкой выбора</a:t>
            </a:r>
          </a:p>
        </p:txBody>
      </p:sp>
    </p:spTree>
    <p:extLst>
      <p:ext uri="{BB962C8B-B14F-4D97-AF65-F5344CB8AC3E}">
        <p14:creationId xmlns:p14="http://schemas.microsoft.com/office/powerpoint/2010/main" val="38688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FAEEC-1B7C-425A-9F65-EF60C2DB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8916" y="784305"/>
            <a:ext cx="7958331" cy="1077229"/>
          </a:xfrm>
        </p:spPr>
        <p:txBody>
          <a:bodyPr>
            <a:normAutofit/>
          </a:bodyPr>
          <a:lstStyle/>
          <a:p>
            <a:r>
              <a:rPr lang="ru-RU" sz="4400" b="1" dirty="0"/>
              <a:t>Сортировка выбором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BDC51-1486-415C-A1AA-32FCE726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33" y="2241869"/>
            <a:ext cx="5779856" cy="42420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В неотсортированном </a:t>
            </a:r>
            <a:r>
              <a:rPr lang="ru-RU" dirty="0" err="1"/>
              <a:t>подмассиве</a:t>
            </a:r>
            <a:r>
              <a:rPr lang="ru-RU" dirty="0"/>
              <a:t> ищется локальный максимум (минимум).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Найденный максимум (минимум) меняется местами с последним (первым) элементом в </a:t>
            </a:r>
            <a:r>
              <a:rPr lang="ru-RU" dirty="0" err="1"/>
              <a:t>подмассиве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Если в массиве остались неотсортированные </a:t>
            </a:r>
            <a:r>
              <a:rPr lang="ru-RU" dirty="0" err="1"/>
              <a:t>подмассивы</a:t>
            </a:r>
            <a:r>
              <a:rPr lang="ru-RU" dirty="0"/>
              <a:t> — смотри пункт 1.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51946B-E35E-4D00-8F5A-356C4C6B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89" y="2336872"/>
            <a:ext cx="5263314" cy="35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BDCC4-E81E-4BD2-93F2-EDA985CC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8106" y="61906"/>
            <a:ext cx="9613861" cy="1080938"/>
          </a:xfrm>
        </p:spPr>
        <p:txBody>
          <a:bodyPr>
            <a:normAutofit/>
          </a:bodyPr>
          <a:lstStyle/>
          <a:p>
            <a:r>
              <a:rPr lang="ru-RU" sz="4400" b="1" dirty="0"/>
              <a:t>Код сортировки выбором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8D5D61-643C-467C-B39A-B000BC584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573" y="695114"/>
            <a:ext cx="4912427" cy="630976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0CFF82-615C-4432-8EB3-3871338F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304"/>
            <a:ext cx="7279574" cy="48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790C-F218-42AB-BEAB-E8C56A6E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39455" y="618050"/>
            <a:ext cx="7958331" cy="1077229"/>
          </a:xfrm>
        </p:spPr>
        <p:txBody>
          <a:bodyPr/>
          <a:lstStyle/>
          <a:p>
            <a:r>
              <a:rPr lang="ru-RU" sz="5400" b="1" dirty="0"/>
              <a:t>ГОСТ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71E96B-A5CA-4677-A09C-3F13C4F9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63" y="5715"/>
            <a:ext cx="3641103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73D8E7-1D02-4F0A-8254-A42B1F87F7D5}"/>
              </a:ext>
            </a:extLst>
          </p:cNvPr>
          <p:cNvSpPr/>
          <p:nvPr/>
        </p:nvSpPr>
        <p:spPr>
          <a:xfrm>
            <a:off x="5955030" y="4027170"/>
            <a:ext cx="169545" cy="169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A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E9B98-BB4A-4745-B4F4-58B669F18E34}"/>
              </a:ext>
            </a:extLst>
          </p:cNvPr>
          <p:cNvSpPr txBox="1"/>
          <p:nvPr/>
        </p:nvSpPr>
        <p:spPr>
          <a:xfrm>
            <a:off x="8153400" y="3095625"/>
            <a:ext cx="37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78A8D-33FD-4ADE-A1FF-8C5E810E60F8}"/>
              </a:ext>
            </a:extLst>
          </p:cNvPr>
          <p:cNvSpPr txBox="1"/>
          <p:nvPr/>
        </p:nvSpPr>
        <p:spPr>
          <a:xfrm>
            <a:off x="7579360" y="3775075"/>
            <a:ext cx="37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01C9CB-1871-4FCD-BD95-40AEF75F6A56}"/>
              </a:ext>
            </a:extLst>
          </p:cNvPr>
          <p:cNvSpPr/>
          <p:nvPr/>
        </p:nvSpPr>
        <p:spPr>
          <a:xfrm>
            <a:off x="7534910" y="4870450"/>
            <a:ext cx="169545" cy="169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C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424489-7698-4D2E-9F32-B85C30EE3264}"/>
              </a:ext>
            </a:extLst>
          </p:cNvPr>
          <p:cNvSpPr/>
          <p:nvPr/>
        </p:nvSpPr>
        <p:spPr>
          <a:xfrm>
            <a:off x="7534910" y="6041390"/>
            <a:ext cx="169545" cy="169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B</a:t>
            </a:r>
            <a:endParaRPr lang="ru-RU" sz="700" dirty="0">
              <a:solidFill>
                <a:schemeClr val="bg1"/>
              </a:solidFill>
            </a:endParaRPr>
          </a:p>
        </p:txBody>
      </p:sp>
      <p:pic>
        <p:nvPicPr>
          <p:cNvPr id="10" name="Объект 6">
            <a:extLst>
              <a:ext uri="{FF2B5EF4-FFF2-40B4-BE49-F238E27FC236}">
                <a16:creationId xmlns:a16="http://schemas.microsoft.com/office/drawing/2014/main" id="{BC19D3D1-49A1-422D-8E79-762F50DA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" y="3095625"/>
            <a:ext cx="5254522" cy="3759200"/>
          </a:xfrm>
        </p:spPr>
      </p:pic>
    </p:spTree>
    <p:extLst>
      <p:ext uri="{BB962C8B-B14F-4D97-AF65-F5344CB8AC3E}">
        <p14:creationId xmlns:p14="http://schemas.microsoft.com/office/powerpoint/2010/main" val="216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EBCBF-DBC2-4E90-AF25-ECA0AABC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97" y="641801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Эталонные и практические значения графически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F0150E3-FC83-4603-A754-796DE1F71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459653"/>
              </p:ext>
            </p:extLst>
          </p:nvPr>
        </p:nvGraphicFramePr>
        <p:xfrm>
          <a:off x="1960474" y="2052638"/>
          <a:ext cx="8609101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5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65516-47BB-4149-8B75-AC519FA2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Сортировка методом Шелла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36725-D6A8-4003-A6D1-3A9FE4C6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582" y="1496161"/>
            <a:ext cx="4924972" cy="4714444"/>
          </a:xfrm>
        </p:spPr>
        <p:txBody>
          <a:bodyPr/>
          <a:lstStyle/>
          <a:p>
            <a:r>
              <a:rPr lang="ru-RU" dirty="0"/>
              <a:t>Идея </a:t>
            </a:r>
            <a:r>
              <a:rPr lang="ru-RU" b="1" dirty="0"/>
              <a:t>сортировки методом Шелла</a:t>
            </a:r>
            <a:r>
              <a:rPr lang="ru-RU" dirty="0"/>
              <a:t> состоит в том, чтобы сортировать элементы отстоящие друг от друга на некотором расстоянии </a:t>
            </a:r>
            <a:r>
              <a:rPr lang="ru-RU" dirty="0" err="1"/>
              <a:t>step</a:t>
            </a:r>
            <a:r>
              <a:rPr lang="ru-RU" dirty="0"/>
              <a:t>. Затем сортировка повторяется при меньших значениях </a:t>
            </a:r>
            <a:r>
              <a:rPr lang="ru-RU" dirty="0" err="1"/>
              <a:t>step</a:t>
            </a:r>
            <a:r>
              <a:rPr lang="ru-RU" dirty="0"/>
              <a:t>, и в конце процесс сортировки Шелла завершается при </a:t>
            </a:r>
            <a:r>
              <a:rPr lang="ru-RU" dirty="0" err="1"/>
              <a:t>step</a:t>
            </a:r>
            <a:r>
              <a:rPr lang="ru-RU" dirty="0"/>
              <a:t> = 1 (а именно обычной сортировкой вставками).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AB89B-8189-4E9F-B9C5-3878D0FF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96" y="2376883"/>
            <a:ext cx="5543835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D7036-E0F3-40C5-BADC-75ED9F9C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62" y="727588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ГОСТ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3CC92C-1410-4ABF-B239-8486CF20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" y="3098800"/>
            <a:ext cx="5254522" cy="375920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CF076-2CD6-4709-9B10-E396F3E9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79" y="0"/>
            <a:ext cx="4327753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653F79A-8102-4831-8BC2-591F4DD78600}"/>
              </a:ext>
            </a:extLst>
          </p:cNvPr>
          <p:cNvSpPr/>
          <p:nvPr/>
        </p:nvSpPr>
        <p:spPr>
          <a:xfrm>
            <a:off x="9477374" y="4000500"/>
            <a:ext cx="186690" cy="2019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E5E5B-ED09-4267-890B-06CCD3071910}"/>
              </a:ext>
            </a:extLst>
          </p:cNvPr>
          <p:cNvSpPr txBox="1"/>
          <p:nvPr/>
        </p:nvSpPr>
        <p:spPr>
          <a:xfrm>
            <a:off x="9450333" y="4017764"/>
            <a:ext cx="240772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4CFC3C-98C0-4D05-A91B-4B42A76CE8A9}"/>
              </a:ext>
            </a:extLst>
          </p:cNvPr>
          <p:cNvSpPr/>
          <p:nvPr/>
        </p:nvSpPr>
        <p:spPr>
          <a:xfrm>
            <a:off x="7536180" y="4220025"/>
            <a:ext cx="186690" cy="1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A</a:t>
            </a:r>
            <a:endParaRPr lang="ru-RU" sz="7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1D6B33-A27C-4049-ABFA-4F04FAF3A757}"/>
              </a:ext>
            </a:extLst>
          </p:cNvPr>
          <p:cNvSpPr/>
          <p:nvPr/>
        </p:nvSpPr>
        <p:spPr>
          <a:xfrm>
            <a:off x="9491662" y="5374004"/>
            <a:ext cx="172402" cy="184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C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EDEC43-6D59-4DC5-9CAD-0684443AD5A5}"/>
              </a:ext>
            </a:extLst>
          </p:cNvPr>
          <p:cNvSpPr/>
          <p:nvPr/>
        </p:nvSpPr>
        <p:spPr>
          <a:xfrm>
            <a:off x="9486899" y="5962650"/>
            <a:ext cx="177165" cy="1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B</a:t>
            </a:r>
            <a:endParaRPr lang="ru-RU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56B3-BAF1-4FC4-BE3D-DC39C8F5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88" y="199670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Код сортировки методом шелла 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35A625FD-5409-43AA-91B7-1313DB24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904340"/>
            <a:ext cx="6482079" cy="595207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C8D6665-9860-4408-A264-005CA4DF1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6879"/>
            <a:ext cx="5123904" cy="3879533"/>
          </a:xfrm>
        </p:spPr>
      </p:pic>
    </p:spTree>
    <p:extLst>
      <p:ext uri="{BB962C8B-B14F-4D97-AF65-F5344CB8AC3E}">
        <p14:creationId xmlns:p14="http://schemas.microsoft.com/office/powerpoint/2010/main" val="126980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131</TotalTime>
  <Words>382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MS Shell Dlg 2</vt:lpstr>
      <vt:lpstr>Times New Roman</vt:lpstr>
      <vt:lpstr>Wingdings</vt:lpstr>
      <vt:lpstr>Wingdings 3</vt:lpstr>
      <vt:lpstr>Мэдисон</vt:lpstr>
      <vt:lpstr>МИНИСТЕРСТВО НАУКИ И ВЫСШЕГО ОБРАЗОВАНИЯ РОССИЙСКОЙ ФЕДЕРАЦИИ  МОСКОВСКИЙ ГОСУДАРСТВЕННЫЙ ТЕХНИЧЕСКИЙ УНИВЕРСИТЕТ им. Н.Э. Баумана  КАФЕДРА "ПРОЕКТИРОВАНИЕ И ТЕХНОЛОГИЯ ПРОИЗВОДСТВА ЭЛЕКТРОННОЙ АППАРАТУРЫ" </vt:lpstr>
      <vt:lpstr>Цели</vt:lpstr>
      <vt:lpstr>Сортировка выбором</vt:lpstr>
      <vt:lpstr>Код сортировки выбором</vt:lpstr>
      <vt:lpstr>ГОСТ</vt:lpstr>
      <vt:lpstr>Эталонные и практические значения графически</vt:lpstr>
      <vt:lpstr>Сортировка методом Шелла</vt:lpstr>
      <vt:lpstr>ГОСТ</vt:lpstr>
      <vt:lpstr>Код сортировки методом шелла </vt:lpstr>
      <vt:lpstr>Эталонные и практические значения графически</vt:lpstr>
      <vt:lpstr>Сравнение сортировок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Atomic</dc:creator>
  <cp:lastModifiedBy>Кан Дема</cp:lastModifiedBy>
  <cp:revision>28</cp:revision>
  <dcterms:created xsi:type="dcterms:W3CDTF">2023-05-12T06:10:42Z</dcterms:created>
  <dcterms:modified xsi:type="dcterms:W3CDTF">2023-05-12T12:03:17Z</dcterms:modified>
</cp:coreProperties>
</file>