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Сортировка выборкой</a:t>
            </a:r>
          </a:p>
        </c:rich>
      </c:tx>
      <c:layout>
        <c:manualLayout>
          <c:xMode val="edge"/>
          <c:yMode val="edge"/>
          <c:x val="0.34485439852071748"/>
          <c:y val="1.90627482128673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Расчетная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18</c:v>
                </c:pt>
                <c:pt idx="3">
                  <c:v>32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48-4CFF-ABA1-456A45290C3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Практическая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</c:numCache>
            </c:numRef>
          </c:xVal>
          <c:yVal>
            <c:numRef>
              <c:f>Лист1!$C$2:$C$5</c:f>
              <c:numCache>
                <c:formatCode>General</c:formatCode>
                <c:ptCount val="4"/>
                <c:pt idx="0">
                  <c:v>1.5</c:v>
                </c:pt>
                <c:pt idx="1">
                  <c:v>7.8</c:v>
                </c:pt>
                <c:pt idx="2">
                  <c:v>19</c:v>
                </c:pt>
                <c:pt idx="3">
                  <c:v>31.4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648-4CFF-ABA1-456A45290C3A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1954161839"/>
        <c:axId val="1954162671"/>
      </c:scatterChart>
      <c:valAx>
        <c:axId val="1954161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данных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162671"/>
        <c:crosses val="autoZero"/>
        <c:crossBetween val="midCat"/>
      </c:valAx>
      <c:valAx>
        <c:axId val="195416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1618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Сортировка методом шелла</a:t>
            </a:r>
          </a:p>
        </c:rich>
      </c:tx>
      <c:layout>
        <c:manualLayout>
          <c:xMode val="edge"/>
          <c:yMode val="edge"/>
          <c:x val="0.34485439852071748"/>
          <c:y val="1.90627482128673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Практическая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</c:numCache>
            </c:numRef>
          </c:xVal>
          <c:yVal>
            <c:numRef>
              <c:f>Лист1!$B$2:$B$5</c:f>
              <c:numCache>
                <c:formatCode>General</c:formatCode>
                <c:ptCount val="4"/>
                <c:pt idx="0">
                  <c:v>8.0000000000000002E-3</c:v>
                </c:pt>
                <c:pt idx="1">
                  <c:v>1.4E-2</c:v>
                </c:pt>
                <c:pt idx="2">
                  <c:v>2.8000000000000001E-2</c:v>
                </c:pt>
                <c:pt idx="3">
                  <c:v>3.5999999999999997E-2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E8-45C9-A404-9C5A90376B4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Расчетная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Лист1!$A$2:$A$5</c:f>
              <c:numCache>
                <c:formatCode>General</c:formatCode>
                <c:ptCount val="4"/>
                <c:pt idx="0">
                  <c:v>100000</c:v>
                </c:pt>
                <c:pt idx="1">
                  <c:v>200000</c:v>
                </c:pt>
                <c:pt idx="2">
                  <c:v>300000</c:v>
                </c:pt>
                <c:pt idx="3">
                  <c:v>400000</c:v>
                </c:pt>
              </c:numCache>
            </c:numRef>
          </c:xVal>
          <c:yVal>
            <c:numRef>
              <c:f>Лист1!$C$2:$C$5</c:f>
              <c:numCache>
                <c:formatCode>General</c:formatCode>
                <c:ptCount val="4"/>
                <c:pt idx="0">
                  <c:v>7.0000000000000001E-3</c:v>
                </c:pt>
                <c:pt idx="1">
                  <c:v>1.4E-2</c:v>
                </c:pt>
                <c:pt idx="2">
                  <c:v>2.1000000000000001E-2</c:v>
                </c:pt>
                <c:pt idx="3">
                  <c:v>0.03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DE8-45C9-A404-9C5A90376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4161839"/>
        <c:axId val="1954162671"/>
      </c:scatterChart>
      <c:valAx>
        <c:axId val="1954161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Количество</a:t>
                </a:r>
                <a:r>
                  <a:rPr lang="ru-RU" baseline="0" dirty="0"/>
                  <a:t> данных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162671"/>
        <c:crosses val="autoZero"/>
        <c:crossBetween val="midCat"/>
      </c:valAx>
      <c:valAx>
        <c:axId val="195416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541618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0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89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30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3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9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8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52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73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25C703A-A6CB-4204-8210-577AEA00AB3C}" type="datetimeFigureOut">
              <a:rPr lang="ru-RU" smtClean="0"/>
              <a:t>12.05.2023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91AA-75D8-40DA-A1DA-FD45B3DDFF6E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9950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vaduxa4/fli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4299B-F075-4385-A221-7424878E4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997AF6-6AC7-43F3-9D18-0FF01F328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12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61E8-BA4E-4A8A-A4B3-A59C1FEF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279" y="749534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Эталонные и практические значения графически</a:t>
            </a:r>
          </a:p>
        </p:txBody>
      </p:sp>
      <p:graphicFrame>
        <p:nvGraphicFramePr>
          <p:cNvPr id="4" name="Объект 16">
            <a:extLst>
              <a:ext uri="{FF2B5EF4-FFF2-40B4-BE49-F238E27FC236}">
                <a16:creationId xmlns:a16="http://schemas.microsoft.com/office/drawing/2014/main" id="{46FDB2B8-5399-4D3A-8025-E238B4701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763120"/>
              </p:ext>
            </p:extLst>
          </p:nvPr>
        </p:nvGraphicFramePr>
        <p:xfrm>
          <a:off x="2019898" y="2111141"/>
          <a:ext cx="7796212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187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EACE5-475E-43CB-824D-570A22A9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сортировок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F21EA-D372-40AA-ADD8-90AD4AE4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612" y="2077517"/>
            <a:ext cx="4164092" cy="4667097"/>
          </a:xfrm>
        </p:spPr>
        <p:txBody>
          <a:bodyPr>
            <a:normAutofit fontScale="92500"/>
          </a:bodyPr>
          <a:lstStyle/>
          <a:p>
            <a:r>
              <a:rPr lang="ru-RU" sz="1200" dirty="0"/>
              <a:t>Плюсы сортировки шелла:</a:t>
            </a:r>
          </a:p>
          <a:p>
            <a:r>
              <a:rPr lang="ru-RU" sz="1200" dirty="0"/>
              <a:t>• Быстрее, чем простая сортировка вставками и выбором.</a:t>
            </a:r>
          </a:p>
          <a:p>
            <a:r>
              <a:rPr lang="ru-RU" sz="1200" dirty="0"/>
              <a:t>• Может быть эффективна в случаях, когда данные не упорядочены или имеют частичный порядок.</a:t>
            </a:r>
          </a:p>
          <a:p>
            <a:r>
              <a:rPr lang="ru-RU" sz="1200" dirty="0"/>
              <a:t>• Хорошо масштабируется для больших наборов данных.</a:t>
            </a:r>
          </a:p>
          <a:p>
            <a:r>
              <a:rPr lang="ru-RU" sz="1200" dirty="0"/>
              <a:t>Минусы сортировки шелла:</a:t>
            </a:r>
          </a:p>
          <a:p>
            <a:r>
              <a:rPr lang="ru-RU" sz="1200" dirty="0"/>
              <a:t>• Не гарантирует наилучшую производительность для всех типов данных.</a:t>
            </a:r>
          </a:p>
          <a:p>
            <a:r>
              <a:rPr lang="ru-RU" sz="1200" dirty="0"/>
              <a:t>• Не является стабильной сортировкой, то есть порядок элементов с одинаковым значением может измениться.</a:t>
            </a:r>
          </a:p>
          <a:p>
            <a:r>
              <a:rPr lang="ru-RU" sz="1200" dirty="0"/>
              <a:t>• Не так проста в реализации, как простая сортировка вставками или выбором.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8667B-479E-4DE3-8750-B8F2974B6F47}"/>
              </a:ext>
            </a:extLst>
          </p:cNvPr>
          <p:cNvSpPr txBox="1"/>
          <p:nvPr/>
        </p:nvSpPr>
        <p:spPr>
          <a:xfrm>
            <a:off x="2399386" y="1636569"/>
            <a:ext cx="221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Сортировка шелла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5DAEE-1055-48C7-AD86-6DC831EB22F2}"/>
              </a:ext>
            </a:extLst>
          </p:cNvPr>
          <p:cNvSpPr txBox="1"/>
          <p:nvPr/>
        </p:nvSpPr>
        <p:spPr>
          <a:xfrm>
            <a:off x="7717536" y="1636569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A9FC930E-9A95-4CE8-ADC7-715DC128164D}"/>
              </a:ext>
            </a:extLst>
          </p:cNvPr>
          <p:cNvSpPr txBox="1">
            <a:spLocks/>
          </p:cNvSpPr>
          <p:nvPr/>
        </p:nvSpPr>
        <p:spPr>
          <a:xfrm>
            <a:off x="6698980" y="2077517"/>
            <a:ext cx="4164092" cy="466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Плюсы сортировки выбором</a:t>
            </a:r>
          </a:p>
          <a:p>
            <a:r>
              <a:rPr lang="ru-RU" sz="1200" dirty="0"/>
              <a:t>• Проста в реализации и понимании.</a:t>
            </a:r>
          </a:p>
          <a:p>
            <a:r>
              <a:rPr lang="ru-RU" sz="1200" dirty="0"/>
              <a:t>• Работает эффективно для небольших наборов данных.</a:t>
            </a:r>
          </a:p>
          <a:p>
            <a:r>
              <a:rPr lang="ru-RU" sz="1200" dirty="0"/>
              <a:t>• Не требует дополнительной памяти для сортировки.</a:t>
            </a:r>
          </a:p>
          <a:p>
            <a:r>
              <a:rPr lang="ru-RU" sz="1200" dirty="0"/>
              <a:t>Минусы сортировки выбором:</a:t>
            </a:r>
          </a:p>
          <a:p>
            <a:r>
              <a:rPr lang="ru-RU" sz="1200" dirty="0"/>
              <a:t>• Не является самой быстрой сортировкой.</a:t>
            </a:r>
          </a:p>
          <a:p>
            <a:r>
              <a:rPr lang="ru-RU" sz="1200" dirty="0"/>
              <a:t>• Не работает эффективно для больших наборов данных.</a:t>
            </a:r>
          </a:p>
          <a:p>
            <a:r>
              <a:rPr lang="ru-RU" sz="1200" dirty="0"/>
              <a:t>• Не является стабильной сортировкой, то есть порядок элементов с одинаковым значением может измениться.</a:t>
            </a:r>
          </a:p>
        </p:txBody>
      </p:sp>
    </p:spTree>
    <p:extLst>
      <p:ext uri="{BB962C8B-B14F-4D97-AF65-F5344CB8AC3E}">
        <p14:creationId xmlns:p14="http://schemas.microsoft.com/office/powerpoint/2010/main" val="91790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888A5-F96E-4C77-A1BD-EF8F170B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389" y="998251"/>
            <a:ext cx="7958331" cy="1077229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6F347-48AB-496D-AEE2-ABBC69AB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3284" y="998251"/>
            <a:ext cx="7796540" cy="3997828"/>
          </a:xfrm>
        </p:spPr>
        <p:txBody>
          <a:bodyPr/>
          <a:lstStyle/>
          <a:p>
            <a:r>
              <a:rPr lang="en-US" dirty="0"/>
              <a:t>GITHUB - </a:t>
            </a:r>
            <a:r>
              <a:rPr lang="en-US" dirty="0">
                <a:hlinkClick r:id="rId2"/>
              </a:rPr>
              <a:t>https://github.com/vaduxa4/flita</a:t>
            </a:r>
            <a:br>
              <a:rPr lang="en-US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EA3EB5-930E-469E-A5F3-3EC42531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76" y="3342157"/>
            <a:ext cx="3012402" cy="30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94862-2297-4911-9BFA-C0A9CE27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81522" y="808056"/>
            <a:ext cx="7958331" cy="1077229"/>
          </a:xfrm>
        </p:spPr>
        <p:txBody>
          <a:bodyPr>
            <a:normAutofit/>
          </a:bodyPr>
          <a:lstStyle/>
          <a:p>
            <a:r>
              <a:rPr lang="ru-RU" sz="4400" b="1" dirty="0"/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27DAD-6218-4B33-8D41-FD1812CE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064" y="1624605"/>
            <a:ext cx="7796540" cy="3997828"/>
          </a:xfrm>
        </p:spPr>
        <p:txBody>
          <a:bodyPr/>
          <a:lstStyle/>
          <a:p>
            <a:r>
              <a:rPr lang="ru-RU" dirty="0"/>
              <a:t>Описание видов сортировок</a:t>
            </a:r>
          </a:p>
          <a:p>
            <a:r>
              <a:rPr lang="ru-RU" dirty="0"/>
              <a:t>Изучение методик и процессов</a:t>
            </a:r>
          </a:p>
          <a:p>
            <a:r>
              <a:rPr lang="ru-RU" dirty="0"/>
              <a:t>Анализ и составление графиков показаний</a:t>
            </a:r>
          </a:p>
          <a:p>
            <a:r>
              <a:rPr lang="ru-RU" dirty="0"/>
              <a:t>Сравнительный анализ сортировки шелла и сортировкой выбора</a:t>
            </a:r>
          </a:p>
        </p:txBody>
      </p:sp>
    </p:spTree>
    <p:extLst>
      <p:ext uri="{BB962C8B-B14F-4D97-AF65-F5344CB8AC3E}">
        <p14:creationId xmlns:p14="http://schemas.microsoft.com/office/powerpoint/2010/main" val="386888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FAEEC-1B7C-425A-9F65-EF60C2DB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8916" y="784305"/>
            <a:ext cx="7958331" cy="1077229"/>
          </a:xfrm>
        </p:spPr>
        <p:txBody>
          <a:bodyPr>
            <a:normAutofit/>
          </a:bodyPr>
          <a:lstStyle/>
          <a:p>
            <a:r>
              <a:rPr lang="ru-RU" sz="4400" b="1" dirty="0"/>
              <a:t>Сортировка выбором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BDC51-1486-415C-A1AA-32FCE726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33" y="2241869"/>
            <a:ext cx="5779856" cy="424205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В неотсортированном </a:t>
            </a:r>
            <a:r>
              <a:rPr lang="ru-RU" dirty="0" err="1"/>
              <a:t>подмассиве</a:t>
            </a:r>
            <a:r>
              <a:rPr lang="ru-RU" dirty="0"/>
              <a:t> ищется локальный максимум (минимум).</a:t>
            </a:r>
          </a:p>
          <a:p>
            <a:pPr>
              <a:buFont typeface="+mj-lt"/>
              <a:buAutoNum type="arabicPeriod"/>
            </a:pPr>
            <a:r>
              <a:rPr lang="ru-RU" dirty="0"/>
              <a:t>Найденный максимум (минимум) меняется местами с последним (первым) элементом в </a:t>
            </a:r>
            <a:r>
              <a:rPr lang="ru-RU" dirty="0" err="1"/>
              <a:t>подмассиве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Если в массиве остались неотсортированные </a:t>
            </a:r>
            <a:r>
              <a:rPr lang="ru-RU" dirty="0" err="1"/>
              <a:t>подмассивы</a:t>
            </a:r>
            <a:r>
              <a:rPr lang="ru-RU" dirty="0"/>
              <a:t> — смотри пункт 1.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51946B-E35E-4D00-8F5A-356C4C6B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889" y="2336872"/>
            <a:ext cx="5263314" cy="35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9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BDCC4-E81E-4BD2-93F2-EDA985CC5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21612" y="713305"/>
            <a:ext cx="9613861" cy="1080938"/>
          </a:xfrm>
        </p:spPr>
        <p:txBody>
          <a:bodyPr>
            <a:normAutofit/>
          </a:bodyPr>
          <a:lstStyle/>
          <a:p>
            <a:r>
              <a:rPr lang="ru-RU" sz="4400" b="1" dirty="0"/>
              <a:t>Код сортировки выбором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8D5D61-643C-467C-B39A-B000BC584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9573" y="1971304"/>
            <a:ext cx="3918857" cy="503357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0CFF82-615C-4432-8EB3-3871338F1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304"/>
            <a:ext cx="7279574" cy="48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7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E790C-F218-42AB-BEAB-E8C56A6E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39455" y="618050"/>
            <a:ext cx="7958331" cy="1077229"/>
          </a:xfrm>
        </p:spPr>
        <p:txBody>
          <a:bodyPr/>
          <a:lstStyle/>
          <a:p>
            <a:r>
              <a:rPr lang="ru-RU" sz="5400" b="1" dirty="0"/>
              <a:t>ГОСТ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71E96B-A5CA-4677-A09C-3F13C4F9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942" y="0"/>
            <a:ext cx="3641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EBCBF-DBC2-4E90-AF25-ECA0AABC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97" y="641801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Эталонные и практические значения графически</a:t>
            </a:r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CF0150E3-FC83-4603-A754-796DE1F71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459653"/>
              </p:ext>
            </p:extLst>
          </p:nvPr>
        </p:nvGraphicFramePr>
        <p:xfrm>
          <a:off x="1960474" y="2052638"/>
          <a:ext cx="8609101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57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65516-47BB-4149-8B75-AC519FA2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Сортировка методом Шелла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36725-D6A8-4003-A6D1-3A9FE4C65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582" y="1496161"/>
            <a:ext cx="4924972" cy="4714444"/>
          </a:xfrm>
        </p:spPr>
        <p:txBody>
          <a:bodyPr/>
          <a:lstStyle/>
          <a:p>
            <a:r>
              <a:rPr lang="ru-RU" dirty="0"/>
              <a:t>Идея </a:t>
            </a:r>
            <a:r>
              <a:rPr lang="ru-RU" b="1" dirty="0"/>
              <a:t>сортировки методом Шелла</a:t>
            </a:r>
            <a:r>
              <a:rPr lang="ru-RU" dirty="0"/>
              <a:t> состоит в том, чтобы сортировать элементы отстоящие друг от друга на некотором расстоянии </a:t>
            </a:r>
            <a:r>
              <a:rPr lang="ru-RU" dirty="0" err="1"/>
              <a:t>step</a:t>
            </a:r>
            <a:r>
              <a:rPr lang="ru-RU" dirty="0"/>
              <a:t>. Затем сортировка повторяется при меньших значениях </a:t>
            </a:r>
            <a:r>
              <a:rPr lang="ru-RU" dirty="0" err="1"/>
              <a:t>step</a:t>
            </a:r>
            <a:r>
              <a:rPr lang="ru-RU" dirty="0"/>
              <a:t>, и в конце процесс сортировки Шелла завершается при </a:t>
            </a:r>
            <a:r>
              <a:rPr lang="ru-RU" dirty="0" err="1"/>
              <a:t>step</a:t>
            </a:r>
            <a:r>
              <a:rPr lang="ru-RU" dirty="0"/>
              <a:t> = 1 (а именно обычной сортировкой вставками).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FAB89B-8189-4E9F-B9C5-3878D0FF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96" y="2376883"/>
            <a:ext cx="5543835" cy="294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D7036-E0F3-40C5-BADC-75ED9F9C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562" y="727588"/>
            <a:ext cx="7958331" cy="1077229"/>
          </a:xfrm>
        </p:spPr>
        <p:txBody>
          <a:bodyPr/>
          <a:lstStyle/>
          <a:p>
            <a:pPr algn="l"/>
            <a:r>
              <a:rPr lang="ru-RU" dirty="0"/>
              <a:t>ГОСТ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83CC92C-1410-4ABF-B239-8486CF20B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67" y="2532405"/>
            <a:ext cx="6046216" cy="432559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2CF076-2CD6-4709-9B10-E396F3E9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083" y="0"/>
            <a:ext cx="4327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656B3-BAF1-4FC4-BE3D-DC39C8F5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Код сортировки методом шелла 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35A625FD-5409-43AA-91B7-1313DB24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387" y="2216506"/>
            <a:ext cx="5053070" cy="4639907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AC8D6665-9860-4408-A264-005CA4DF1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13" y="2857501"/>
            <a:ext cx="5281574" cy="3998912"/>
          </a:xfrm>
        </p:spPr>
      </p:pic>
    </p:spTree>
    <p:extLst>
      <p:ext uri="{BB962C8B-B14F-4D97-AF65-F5344CB8AC3E}">
        <p14:creationId xmlns:p14="http://schemas.microsoft.com/office/powerpoint/2010/main" val="126980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92</TotalTime>
  <Words>302</Words>
  <Application>Microsoft Office PowerPoint</Application>
  <PresentationFormat>Широкоэкранный</PresentationFormat>
  <Paragraphs>44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Мэдисон</vt:lpstr>
      <vt:lpstr>Презентация PowerPoint</vt:lpstr>
      <vt:lpstr>Цели</vt:lpstr>
      <vt:lpstr>Сортировка выбором</vt:lpstr>
      <vt:lpstr>Код сортировки выбором</vt:lpstr>
      <vt:lpstr>ГОСТ</vt:lpstr>
      <vt:lpstr>Эталонные и практические значения графически</vt:lpstr>
      <vt:lpstr>Сортировка методом Шелла</vt:lpstr>
      <vt:lpstr>ГОСТ</vt:lpstr>
      <vt:lpstr>Код сортировки методом шелла </vt:lpstr>
      <vt:lpstr>Эталонные и практические значения графически</vt:lpstr>
      <vt:lpstr>Сравнение сортировок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Atomic</dc:creator>
  <cp:lastModifiedBy>Atomic</cp:lastModifiedBy>
  <cp:revision>9</cp:revision>
  <dcterms:created xsi:type="dcterms:W3CDTF">2023-05-12T06:10:42Z</dcterms:created>
  <dcterms:modified xsi:type="dcterms:W3CDTF">2023-05-12T07:43:39Z</dcterms:modified>
</cp:coreProperties>
</file>