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914dc8cc6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914dc8cc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914dc8cc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914dc8cc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824000" y="1830725"/>
            <a:ext cx="4255500" cy="24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 Dollar vs Great British Pound</a:t>
            </a:r>
            <a:endParaRPr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 Dollar vs Indian Rupee</a:t>
            </a:r>
            <a:endParaRPr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 Dollar vs Japanese Yen</a:t>
            </a:r>
            <a:endParaRPr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 Dollar vs Canadian Dollar</a:t>
            </a:r>
            <a:endParaRPr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 Dollar vs Euro</a:t>
            </a:r>
            <a:endParaRPr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 Dollar vs Turkish Lira</a:t>
            </a:r>
            <a:endParaRPr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 Dollar vs Russian Ruble</a:t>
            </a:r>
            <a:endParaRPr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 Dollar vs Mexican Peso</a:t>
            </a:r>
            <a:endParaRPr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 Dollar vs Australian Dollar</a:t>
            </a:r>
            <a:endParaRPr/>
          </a:p>
          <a:p>
            <a:pPr indent="-2997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 Dollar vs Chinese Yuan</a:t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2625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Programming for Business Intelligence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Calculating </a:t>
            </a:r>
            <a:r>
              <a:rPr b="1" lang="en" sz="1305"/>
              <a:t>r</a:t>
            </a:r>
            <a:r>
              <a:rPr b="1" lang="en" sz="1305"/>
              <a:t>eturn </a:t>
            </a:r>
            <a:r>
              <a:rPr lang="en" sz="1305"/>
              <a:t>as the fractional increase/decrease in the </a:t>
            </a:r>
            <a:r>
              <a:rPr b="1" lang="en" sz="1305"/>
              <a:t>price of the currency 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Finding out the </a:t>
            </a:r>
            <a:r>
              <a:rPr b="1" lang="en" sz="1305"/>
              <a:t>average return </a:t>
            </a:r>
            <a:r>
              <a:rPr lang="en" sz="1305"/>
              <a:t>and prices over </a:t>
            </a:r>
            <a:r>
              <a:rPr b="1" lang="en" sz="1305"/>
              <a:t>6 minutes </a:t>
            </a:r>
            <a:r>
              <a:rPr lang="en" sz="1305"/>
              <a:t>(360 seconds)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Calculating the standard deviation in the prices over the same time period</a:t>
            </a:r>
            <a:endParaRPr b="1"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305"/>
              <a:t>Transaction Decisions:</a:t>
            </a:r>
            <a:r>
              <a:rPr lang="en" sz="1305"/>
              <a:t> 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For every four negative average returns, the </a:t>
            </a:r>
            <a:r>
              <a:rPr b="1" lang="en" sz="1305"/>
              <a:t>4th ticker is a buy</a:t>
            </a:r>
            <a:endParaRPr b="1"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For every four positive average returns, the </a:t>
            </a:r>
            <a:r>
              <a:rPr b="1" lang="en" sz="1305"/>
              <a:t>4th ticker is a sell</a:t>
            </a:r>
            <a:endParaRPr b="1"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Profit is calculated as the sum of the transactions with a </a:t>
            </a:r>
            <a:r>
              <a:rPr b="1" lang="en" sz="1305"/>
              <a:t>buy being denoted as a negative action </a:t>
            </a:r>
            <a:r>
              <a:rPr lang="en" sz="1305"/>
              <a:t>and a </a:t>
            </a:r>
            <a:r>
              <a:rPr b="1" lang="en" sz="1305"/>
              <a:t>sale being denoted as a positive action</a:t>
            </a:r>
            <a:endParaRPr b="1"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Bollinger Bands have been offset </a:t>
            </a:r>
            <a:r>
              <a:rPr b="1" lang="en" sz="1305"/>
              <a:t>1.25 Standard Deviations </a:t>
            </a:r>
            <a:r>
              <a:rPr lang="en" sz="1305"/>
              <a:t>away from the price ticker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96075"/>
            <a:ext cx="70305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Profits generated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1139250" y="1433313"/>
            <a:ext cx="1373100" cy="969600"/>
            <a:chOff x="1427525" y="335075"/>
            <a:chExt cx="1373100" cy="969600"/>
          </a:xfrm>
        </p:grpSpPr>
        <p:sp>
          <p:nvSpPr>
            <p:cNvPr id="291" name="Google Shape;291;p15"/>
            <p:cNvSpPr txBox="1"/>
            <p:nvPr/>
          </p:nvSpPr>
          <p:spPr>
            <a:xfrm>
              <a:off x="1427525" y="9044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USD vs GBP</a:t>
              </a:r>
              <a:endParaRPr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Google Shape;292;p15"/>
            <p:cNvSpPr txBox="1"/>
            <p:nvPr/>
          </p:nvSpPr>
          <p:spPr>
            <a:xfrm>
              <a:off x="1427525" y="335075"/>
              <a:ext cx="137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-1.0%</a:t>
              </a:r>
              <a:endParaRPr b="1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93" name="Google Shape;293;p15"/>
          <p:cNvGrpSpPr/>
          <p:nvPr/>
        </p:nvGrpSpPr>
        <p:grpSpPr>
          <a:xfrm>
            <a:off x="3885450" y="1433313"/>
            <a:ext cx="1373100" cy="969600"/>
            <a:chOff x="1427525" y="335075"/>
            <a:chExt cx="1373100" cy="969600"/>
          </a:xfrm>
        </p:grpSpPr>
        <p:sp>
          <p:nvSpPr>
            <p:cNvPr id="294" name="Google Shape;294;p15"/>
            <p:cNvSpPr txBox="1"/>
            <p:nvPr/>
          </p:nvSpPr>
          <p:spPr>
            <a:xfrm>
              <a:off x="1427525" y="9044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USD vs INR</a:t>
              </a:r>
              <a:endParaRPr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5" name="Google Shape;295;p15"/>
            <p:cNvSpPr txBox="1"/>
            <p:nvPr/>
          </p:nvSpPr>
          <p:spPr>
            <a:xfrm>
              <a:off x="1427525" y="335075"/>
              <a:ext cx="137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-0.0011%</a:t>
              </a:r>
              <a:endParaRPr b="1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96" name="Google Shape;296;p15"/>
          <p:cNvGrpSpPr/>
          <p:nvPr/>
        </p:nvGrpSpPr>
        <p:grpSpPr>
          <a:xfrm>
            <a:off x="1139250" y="2740575"/>
            <a:ext cx="1373100" cy="969600"/>
            <a:chOff x="1427525" y="335075"/>
            <a:chExt cx="1373100" cy="969600"/>
          </a:xfrm>
        </p:grpSpPr>
        <p:sp>
          <p:nvSpPr>
            <p:cNvPr id="297" name="Google Shape;297;p15"/>
            <p:cNvSpPr txBox="1"/>
            <p:nvPr/>
          </p:nvSpPr>
          <p:spPr>
            <a:xfrm>
              <a:off x="1427525" y="9044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USD vs JPY</a:t>
              </a:r>
              <a:endParaRPr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15"/>
            <p:cNvSpPr txBox="1"/>
            <p:nvPr/>
          </p:nvSpPr>
          <p:spPr>
            <a:xfrm>
              <a:off x="1427525" y="335075"/>
              <a:ext cx="1373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-0.00010</a:t>
              </a: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%</a:t>
              </a:r>
              <a:endParaRPr b="1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99" name="Google Shape;299;p15"/>
          <p:cNvGrpSpPr/>
          <p:nvPr/>
        </p:nvGrpSpPr>
        <p:grpSpPr>
          <a:xfrm>
            <a:off x="2512350" y="2740575"/>
            <a:ext cx="1373100" cy="969600"/>
            <a:chOff x="1427525" y="335075"/>
            <a:chExt cx="1373100" cy="969600"/>
          </a:xfrm>
        </p:grpSpPr>
        <p:sp>
          <p:nvSpPr>
            <p:cNvPr id="300" name="Google Shape;300;p15"/>
            <p:cNvSpPr txBox="1"/>
            <p:nvPr/>
          </p:nvSpPr>
          <p:spPr>
            <a:xfrm>
              <a:off x="1427525" y="9044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USD vs CAD</a:t>
              </a:r>
              <a:endParaRPr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15"/>
            <p:cNvSpPr txBox="1"/>
            <p:nvPr/>
          </p:nvSpPr>
          <p:spPr>
            <a:xfrm>
              <a:off x="1427525" y="335075"/>
              <a:ext cx="137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-0.998</a:t>
              </a: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%</a:t>
              </a:r>
              <a:endParaRPr b="1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02" name="Google Shape;302;p15"/>
          <p:cNvGrpSpPr/>
          <p:nvPr/>
        </p:nvGrpSpPr>
        <p:grpSpPr>
          <a:xfrm>
            <a:off x="2512350" y="1433300"/>
            <a:ext cx="1373100" cy="969600"/>
            <a:chOff x="1427525" y="335075"/>
            <a:chExt cx="1373100" cy="969600"/>
          </a:xfrm>
        </p:grpSpPr>
        <p:sp>
          <p:nvSpPr>
            <p:cNvPr id="303" name="Google Shape;303;p15"/>
            <p:cNvSpPr txBox="1"/>
            <p:nvPr/>
          </p:nvSpPr>
          <p:spPr>
            <a:xfrm>
              <a:off x="1427525" y="9044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Nunito"/>
                  <a:ea typeface="Nunito"/>
                  <a:cs typeface="Nunito"/>
                  <a:sym typeface="Nunito"/>
                </a:rPr>
                <a:t>USD vs EUR</a:t>
              </a:r>
              <a:endParaRPr b="1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15"/>
            <p:cNvSpPr txBox="1"/>
            <p:nvPr/>
          </p:nvSpPr>
          <p:spPr>
            <a:xfrm>
              <a:off x="1427525" y="335075"/>
              <a:ext cx="137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AA84F"/>
                  </a:solidFill>
                  <a:latin typeface="Nunito"/>
                  <a:ea typeface="Nunito"/>
                  <a:cs typeface="Nunito"/>
                  <a:sym typeface="Nunito"/>
                </a:rPr>
                <a:t>+0.0012</a:t>
              </a:r>
              <a:r>
                <a:rPr b="1" lang="en" sz="1800">
                  <a:solidFill>
                    <a:srgbClr val="6AA84F"/>
                  </a:solidFill>
                  <a:latin typeface="Nunito"/>
                  <a:ea typeface="Nunito"/>
                  <a:cs typeface="Nunito"/>
                  <a:sym typeface="Nunito"/>
                </a:rPr>
                <a:t>%</a:t>
              </a:r>
              <a:endParaRPr b="1" sz="18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05" name="Google Shape;305;p15"/>
          <p:cNvGrpSpPr/>
          <p:nvPr/>
        </p:nvGrpSpPr>
        <p:grpSpPr>
          <a:xfrm>
            <a:off x="5258550" y="1433300"/>
            <a:ext cx="1373100" cy="969600"/>
            <a:chOff x="1427525" y="335075"/>
            <a:chExt cx="1373100" cy="969600"/>
          </a:xfrm>
        </p:grpSpPr>
        <p:sp>
          <p:nvSpPr>
            <p:cNvPr id="306" name="Google Shape;306;p15"/>
            <p:cNvSpPr txBox="1"/>
            <p:nvPr/>
          </p:nvSpPr>
          <p:spPr>
            <a:xfrm>
              <a:off x="1427525" y="9044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USD vs TRY</a:t>
              </a:r>
              <a:endParaRPr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15"/>
            <p:cNvSpPr txBox="1"/>
            <p:nvPr/>
          </p:nvSpPr>
          <p:spPr>
            <a:xfrm>
              <a:off x="1427525" y="335075"/>
              <a:ext cx="137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-0.0024%</a:t>
              </a:r>
              <a:endParaRPr b="1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08" name="Google Shape;308;p15"/>
          <p:cNvGrpSpPr/>
          <p:nvPr/>
        </p:nvGrpSpPr>
        <p:grpSpPr>
          <a:xfrm>
            <a:off x="6631650" y="1433313"/>
            <a:ext cx="1373100" cy="969600"/>
            <a:chOff x="1427525" y="335075"/>
            <a:chExt cx="1373100" cy="969600"/>
          </a:xfrm>
        </p:grpSpPr>
        <p:sp>
          <p:nvSpPr>
            <p:cNvPr id="309" name="Google Shape;309;p15"/>
            <p:cNvSpPr txBox="1"/>
            <p:nvPr/>
          </p:nvSpPr>
          <p:spPr>
            <a:xfrm>
              <a:off x="1427525" y="9044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Nunito"/>
                  <a:ea typeface="Nunito"/>
                  <a:cs typeface="Nunito"/>
                  <a:sym typeface="Nunito"/>
                </a:rPr>
                <a:t>USD vs RUB</a:t>
              </a:r>
              <a:endParaRPr b="1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1427525" y="335075"/>
              <a:ext cx="137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6AA84F"/>
                  </a:solidFill>
                  <a:latin typeface="Nunito"/>
                  <a:ea typeface="Nunito"/>
                  <a:cs typeface="Nunito"/>
                  <a:sym typeface="Nunito"/>
                </a:rPr>
                <a:t>+0.0233</a:t>
              </a:r>
              <a:r>
                <a:rPr b="1" lang="en" sz="1800">
                  <a:solidFill>
                    <a:srgbClr val="6AA84F"/>
                  </a:solidFill>
                  <a:latin typeface="Nunito"/>
                  <a:ea typeface="Nunito"/>
                  <a:cs typeface="Nunito"/>
                  <a:sym typeface="Nunito"/>
                </a:rPr>
                <a:t>%</a:t>
              </a:r>
              <a:endParaRPr b="1" sz="18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11" name="Google Shape;311;p15"/>
          <p:cNvGrpSpPr/>
          <p:nvPr/>
        </p:nvGrpSpPr>
        <p:grpSpPr>
          <a:xfrm>
            <a:off x="3885450" y="2740588"/>
            <a:ext cx="1373100" cy="969600"/>
            <a:chOff x="1427525" y="335075"/>
            <a:chExt cx="1373100" cy="969600"/>
          </a:xfrm>
        </p:grpSpPr>
        <p:sp>
          <p:nvSpPr>
            <p:cNvPr id="312" name="Google Shape;312;p15"/>
            <p:cNvSpPr txBox="1"/>
            <p:nvPr/>
          </p:nvSpPr>
          <p:spPr>
            <a:xfrm>
              <a:off x="1427525" y="9044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USD vs MXN</a:t>
              </a:r>
              <a:endParaRPr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15"/>
            <p:cNvSpPr txBox="1"/>
            <p:nvPr/>
          </p:nvSpPr>
          <p:spPr>
            <a:xfrm>
              <a:off x="1427525" y="335075"/>
              <a:ext cx="137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-0.99</a:t>
              </a: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%</a:t>
              </a:r>
              <a:endParaRPr b="1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14" name="Google Shape;314;p15"/>
          <p:cNvGrpSpPr/>
          <p:nvPr/>
        </p:nvGrpSpPr>
        <p:grpSpPr>
          <a:xfrm>
            <a:off x="5258550" y="2740575"/>
            <a:ext cx="1373100" cy="969600"/>
            <a:chOff x="1427525" y="335075"/>
            <a:chExt cx="1373100" cy="969600"/>
          </a:xfrm>
        </p:grpSpPr>
        <p:sp>
          <p:nvSpPr>
            <p:cNvPr id="315" name="Google Shape;315;p15"/>
            <p:cNvSpPr txBox="1"/>
            <p:nvPr/>
          </p:nvSpPr>
          <p:spPr>
            <a:xfrm>
              <a:off x="1427525" y="9044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USD vs AUD</a:t>
              </a:r>
              <a:endParaRPr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1427525" y="335075"/>
              <a:ext cx="137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-0.0004</a:t>
              </a: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%</a:t>
              </a:r>
              <a:endParaRPr b="1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17" name="Google Shape;317;p15"/>
          <p:cNvGrpSpPr/>
          <p:nvPr/>
        </p:nvGrpSpPr>
        <p:grpSpPr>
          <a:xfrm>
            <a:off x="6631650" y="2740575"/>
            <a:ext cx="1373100" cy="969600"/>
            <a:chOff x="1427525" y="335075"/>
            <a:chExt cx="1373100" cy="969600"/>
          </a:xfrm>
        </p:grpSpPr>
        <p:sp>
          <p:nvSpPr>
            <p:cNvPr id="318" name="Google Shape;318;p15"/>
            <p:cNvSpPr txBox="1"/>
            <p:nvPr/>
          </p:nvSpPr>
          <p:spPr>
            <a:xfrm>
              <a:off x="1427525" y="90447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USD vs CNY</a:t>
              </a:r>
              <a:endParaRPr b="1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" name="Google Shape;319;p15"/>
            <p:cNvSpPr txBox="1"/>
            <p:nvPr/>
          </p:nvSpPr>
          <p:spPr>
            <a:xfrm>
              <a:off x="1427525" y="335075"/>
              <a:ext cx="137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-0.0002</a:t>
              </a:r>
              <a:r>
                <a:rPr b="1" lang="en" sz="1800">
                  <a:solidFill>
                    <a:srgbClr val="FF0000"/>
                  </a:solidFill>
                  <a:latin typeface="Nunito"/>
                  <a:ea typeface="Nunito"/>
                  <a:cs typeface="Nunito"/>
                  <a:sym typeface="Nunito"/>
                </a:rPr>
                <a:t>%</a:t>
              </a:r>
              <a:endParaRPr b="1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20" name="Google Shape;320;p15"/>
          <p:cNvSpPr txBox="1"/>
          <p:nvPr/>
        </p:nvSpPr>
        <p:spPr>
          <a:xfrm>
            <a:off x="1139250" y="4162750"/>
            <a:ext cx="12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OVERALL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2588400" y="4162750"/>
            <a:ext cx="12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-2.97%</a:t>
            </a:r>
            <a:endParaRPr b="1"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3885300" y="4010350"/>
            <a:ext cx="29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Nunito"/>
                <a:ea typeface="Nunito"/>
                <a:cs typeface="Nunito"/>
                <a:sym typeface="Nunito"/>
              </a:rPr>
              <a:t>TRADES WITHIN BOLLINGER BANDS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6707700" y="4162750"/>
            <a:ext cx="12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62.5%</a:t>
            </a:r>
            <a:endParaRPr b="1"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