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77" r:id="rId4"/>
    <p:sldId id="280" r:id="rId5"/>
    <p:sldId id="258" r:id="rId6"/>
    <p:sldId id="260" r:id="rId7"/>
    <p:sldId id="270" r:id="rId8"/>
    <p:sldId id="267" r:id="rId9"/>
    <p:sldId id="269" r:id="rId10"/>
    <p:sldId id="261" r:id="rId11"/>
    <p:sldId id="259" r:id="rId12"/>
    <p:sldId id="271" r:id="rId13"/>
    <p:sldId id="273" r:id="rId14"/>
    <p:sldId id="266" r:id="rId15"/>
    <p:sldId id="264" r:id="rId16"/>
    <p:sldId id="268" r:id="rId17"/>
    <p:sldId id="274" r:id="rId18"/>
    <p:sldId id="275" r:id="rId19"/>
    <p:sldId id="265" r:id="rId20"/>
    <p:sldId id="278" r:id="rId21"/>
    <p:sldId id="279" r:id="rId22"/>
    <p:sldId id="281" r:id="rId23"/>
    <p:sldId id="276" r:id="rId24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0E70C-E39B-45EF-83FA-C2DF2D237731}" type="datetimeFigureOut">
              <a:rPr lang="ru-UA" smtClean="0"/>
              <a:t>14.07.2024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B0449-C0B4-46EE-BF18-1B08BD52297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84110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B0449-C0B4-46EE-BF18-1B08BD522971}" type="slidenum">
              <a:rPr lang="ru-UA" smtClean="0"/>
              <a:t>22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48248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C0B8B-52DE-4ED3-1161-C621AE700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956265-5B9E-41FD-EB7F-2FA7174E8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C750CA-EE05-1FA1-8302-309B2A65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F7DF-66F4-4EA1-BE56-95DF81616D1F}" type="datetimeFigureOut">
              <a:rPr lang="ru-UA" smtClean="0"/>
              <a:t>14.07.2024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C91740-7FE0-41D8-A8BC-8A276966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056A28-4A4A-D219-4C25-C7478E76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61BC-4AC0-457C-B264-AD0FE393BB8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0239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B57F8-9242-6D6C-26F3-4ACC5647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86F443-FE0F-3D59-7391-0747F42F9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F646FF-A532-BE2C-2D59-CD3F78DD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F7DF-66F4-4EA1-BE56-95DF81616D1F}" type="datetimeFigureOut">
              <a:rPr lang="ru-UA" smtClean="0"/>
              <a:t>14.07.2024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02E4CF-CDC0-CEF8-7760-8CEAFA94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8BB8DF-052B-8095-DF28-83DB8CB3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61BC-4AC0-457C-B264-AD0FE393BB8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3034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71522F-CC9B-7183-39D2-A5FD6CDBC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34501C-A3DC-8BF1-A28F-7C8FA2C6A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6FD2BC-DD89-7B64-106A-23AFBA61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F7DF-66F4-4EA1-BE56-95DF81616D1F}" type="datetimeFigureOut">
              <a:rPr lang="ru-UA" smtClean="0"/>
              <a:t>14.07.2024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34D39E-0DE3-1349-FCC2-AA028D42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28911-D6A6-C1B2-D61E-DE2AA883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61BC-4AC0-457C-B264-AD0FE393BB8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0670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AC417-3261-B6AF-2DA2-B19F5905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8ACFDB-E273-4696-71D3-3EF2FB12A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66EC26-9F88-3210-2D6B-3EB4131F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F7DF-66F4-4EA1-BE56-95DF81616D1F}" type="datetimeFigureOut">
              <a:rPr lang="ru-UA" smtClean="0"/>
              <a:t>14.07.2024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8610DA-C9CA-51F0-8B39-978F1525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345321-0481-D601-149F-B7F268DD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61BC-4AC0-457C-B264-AD0FE393BB8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8472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E1761-7391-3B60-01B0-A273BB98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222294-68F1-5D1A-55B8-973AB92DD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797BC5-8734-431D-81F5-3E05B9BF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F7DF-66F4-4EA1-BE56-95DF81616D1F}" type="datetimeFigureOut">
              <a:rPr lang="ru-UA" smtClean="0"/>
              <a:t>14.07.2024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AFE82B-9081-32C1-391E-39F0FB8A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CEF46C-BFA1-B33B-1D01-D4294CFC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61BC-4AC0-457C-B264-AD0FE393BB8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0010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BEAB8-0052-8EAD-3C73-FB949B76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F29033-4F33-A56C-C5BF-4A60EF6A7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412E61-65B1-A9A3-38CD-A7B312F9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0C3186-6734-C9E9-F5AE-FAF15739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F7DF-66F4-4EA1-BE56-95DF81616D1F}" type="datetimeFigureOut">
              <a:rPr lang="ru-UA" smtClean="0"/>
              <a:t>14.07.2024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979E3D-4B0C-911D-47F5-F6D55D93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F7AA52-5EB4-C583-28EC-4BB0D69B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61BC-4AC0-457C-B264-AD0FE393BB8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3330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6C005-37CC-D2A5-5793-04BB7F6B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FCCAA3-6594-2A4E-883B-9965BFC28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7ECC18-6F61-CCEE-F4F6-DB212AFC4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82F86A-E8E2-6800-B5D6-F9D3CC41E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01A4A5-4C7C-8C14-D2A3-5690A5290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E960FFE-D3F0-E750-5F98-19142261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F7DF-66F4-4EA1-BE56-95DF81616D1F}" type="datetimeFigureOut">
              <a:rPr lang="ru-UA" smtClean="0"/>
              <a:t>14.07.2024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045439F-6A30-A4B6-545D-D3D726F16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79E6C2A-37CD-2AF2-74BD-E91EE0FD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61BC-4AC0-457C-B264-AD0FE393BB8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6728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2C920-D479-CE8A-B267-3EB9FB06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558594-6F67-AA74-46A7-9C652922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F7DF-66F4-4EA1-BE56-95DF81616D1F}" type="datetimeFigureOut">
              <a:rPr lang="ru-UA" smtClean="0"/>
              <a:t>14.07.2024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1EA3D3-B0EA-A16D-AD31-984DDB34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7E9CBE-8E72-0B91-04CC-56730F5D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61BC-4AC0-457C-B264-AD0FE393BB8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6658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5E2723-5852-59AC-7EA0-1FE75831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F7DF-66F4-4EA1-BE56-95DF81616D1F}" type="datetimeFigureOut">
              <a:rPr lang="ru-UA" smtClean="0"/>
              <a:t>14.07.2024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51FFDE-55CC-97D9-2DDE-72041C32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6078B8-25E4-8223-7E2D-166DA31E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61BC-4AC0-457C-B264-AD0FE393BB8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1517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2B75F-353F-B5A7-52A3-95FCCFE4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029AC-44F1-258E-9F51-723AFC443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0B0524-1BF4-E819-3C1D-415127F88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69E3A5-9FF6-5ABD-4F1A-3F212657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F7DF-66F4-4EA1-BE56-95DF81616D1F}" type="datetimeFigureOut">
              <a:rPr lang="ru-UA" smtClean="0"/>
              <a:t>14.07.2024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4FFDB6-A636-E62E-53BE-25785D13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6D6F57-0169-BEB4-DDAA-B541342A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61BC-4AC0-457C-B264-AD0FE393BB8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1038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4B1FF-9F3B-BF2E-4CBB-6CAC581F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7C17FE-A0F8-6983-2A66-F80FB0665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5D3E6E-4CAF-23C8-F8ED-F4601ABF1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5A4896-1881-20AF-08D5-A53108C4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F7DF-66F4-4EA1-BE56-95DF81616D1F}" type="datetimeFigureOut">
              <a:rPr lang="ru-UA" smtClean="0"/>
              <a:t>14.07.2024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6A84AD-3481-AE59-5602-6E07AC06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922CC4-2C5B-C398-D988-58B32D60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61BC-4AC0-457C-B264-AD0FE393BB8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4317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34E01-CBBA-F9E0-06CA-8BBF9BFF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4BB9B1-F9A3-BE02-2CFD-8AAFAFF17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F19A09-4515-C32C-A491-D37F6BCDB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DF7DF-66F4-4EA1-BE56-95DF81616D1F}" type="datetimeFigureOut">
              <a:rPr lang="ru-UA" smtClean="0"/>
              <a:t>14.07.2024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00A2AC-DAE2-82DB-1482-B6444AB0D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378E24-5531-9B9A-7A56-21ACF8B1E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D61BC-4AC0-457C-B264-AD0FE393BB8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950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F5853-7AB0-D4B8-09E4-53BD6D067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261" y="701749"/>
            <a:ext cx="3806456" cy="4029739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r>
              <a:rPr lang="uk-UA" sz="3200" b="1" i="1" dirty="0">
                <a:solidFill>
                  <a:schemeClr val="accent1">
                    <a:lumMod val="75000"/>
                  </a:schemeClr>
                </a:solidFill>
              </a:rPr>
              <a:t>Тема проекту:</a:t>
            </a:r>
            <a:br>
              <a:rPr lang="uk-UA" sz="3200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uk-UA" sz="32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uk-UA" sz="320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Аналіз продажів в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retail</a:t>
            </a:r>
            <a:r>
              <a:rPr lang="uk-UA" sz="3200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, р</a:t>
            </a:r>
            <a:r>
              <a:rPr lang="uk-UA" sz="320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озрахунок продуктових метрик на основі продажу товарів.</a:t>
            </a:r>
            <a:br>
              <a:rPr lang="ru-UA" sz="320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UA" sz="32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CF010-AEA4-70A3-83E9-E0CD83637CDF}"/>
              </a:ext>
            </a:extLst>
          </p:cNvPr>
          <p:cNvSpPr txBox="1"/>
          <p:nvPr/>
        </p:nvSpPr>
        <p:spPr>
          <a:xfrm>
            <a:off x="510364" y="5041490"/>
            <a:ext cx="3838353" cy="12003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uk-UA" sz="3600" dirty="0">
                <a:solidFill>
                  <a:schemeClr val="accent1">
                    <a:lumMod val="75000"/>
                  </a:schemeClr>
                </a:solidFill>
              </a:rPr>
              <a:t>Розробив проект: Степко Вадим</a:t>
            </a:r>
            <a:endParaRPr lang="ru-UA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E01BABE-5332-05D9-662C-DBC892D57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860" y="701748"/>
            <a:ext cx="6858000" cy="554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7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DEE8C5-5FB0-4824-8B54-2F91633AC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1" y="584791"/>
            <a:ext cx="6475228" cy="580537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211C2E-F2BB-1548-A260-AE7D2EB68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670" y="691872"/>
            <a:ext cx="4334539" cy="36143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118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D6CD48-1703-ABE2-22EB-D30B7D64A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35" y="255181"/>
            <a:ext cx="11249246" cy="634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9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CD8E11-7775-F5FE-0F00-D63B2D072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479" y="595423"/>
            <a:ext cx="10271051" cy="57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0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90FA08-3AEB-8110-C8DC-2ABF11C42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14" y="393406"/>
            <a:ext cx="11004698" cy="574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70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28ED151-DC52-340B-F6FF-F822E9A10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43" y="425301"/>
            <a:ext cx="5496489" cy="25092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3DEEA6-72BC-4BDB-9D3F-AB0E50BE1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963" y="425301"/>
            <a:ext cx="5280294" cy="2509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17AF75-DDD3-3578-0FE7-D18F72D47406}"/>
              </a:ext>
            </a:extLst>
          </p:cNvPr>
          <p:cNvSpPr txBox="1"/>
          <p:nvPr/>
        </p:nvSpPr>
        <p:spPr>
          <a:xfrm>
            <a:off x="457742" y="3115338"/>
            <a:ext cx="54964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Average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Custome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Lifespan ACL =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DIVIDE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[Churn Rate]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C7037E-7671-0AF8-216C-BDB84A3BEF5D}"/>
              </a:ext>
            </a:extLst>
          </p:cNvPr>
          <p:cNvSpPr txBox="1"/>
          <p:nvPr/>
        </p:nvSpPr>
        <p:spPr>
          <a:xfrm>
            <a:off x="457742" y="3923974"/>
            <a:ext cx="54964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Average purchase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Frequen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APF =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DIVIDE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[Nr of Orders]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[Nr of Customers]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39724-7002-E927-0486-B88AB1FD309F}"/>
              </a:ext>
            </a:extLst>
          </p:cNvPr>
          <p:cNvSpPr txBox="1"/>
          <p:nvPr/>
        </p:nvSpPr>
        <p:spPr>
          <a:xfrm>
            <a:off x="457742" y="4732610"/>
            <a:ext cx="54964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Average purchase value AVP = </a:t>
            </a:r>
            <a:r>
              <a:rPr lang="en-US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DIVIDE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Total_Sales</a:t>
            </a:r>
            <a:r>
              <a:rPr lang="en-US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[Nr of Orders]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982C0D-509D-91BD-786F-9F87F778EDC1}"/>
              </a:ext>
            </a:extLst>
          </p:cNvPr>
          <p:cNvSpPr txBox="1"/>
          <p:nvPr/>
        </p:nvSpPr>
        <p:spPr>
          <a:xfrm>
            <a:off x="6453963" y="3459767"/>
            <a:ext cx="528029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af-Z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Churn Rate = </a:t>
            </a:r>
          </a:p>
          <a:p>
            <a:r>
              <a:rPr lang="af-Z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af-Z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af-Z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af-ZA" b="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BegginingCust</a:t>
            </a:r>
            <a:r>
              <a:rPr lang="af-Z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af-ZA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[Active Members previous month]</a:t>
            </a:r>
            <a:endParaRPr lang="af-Z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af-Z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af-Z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af-Z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af-ZA" b="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EndingCust</a:t>
            </a:r>
            <a:r>
              <a:rPr lang="af-Z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af-ZA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[Active_Members]</a:t>
            </a:r>
            <a:endParaRPr lang="af-Z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af-Z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af-Z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af-Z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af-ZA" b="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DiffCust</a:t>
            </a:r>
            <a:r>
              <a:rPr lang="af-Z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af-ZA" b="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BegginingCust</a:t>
            </a:r>
            <a:r>
              <a:rPr lang="af-Z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af-ZA" b="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EndingCust</a:t>
            </a:r>
            <a:endParaRPr lang="af-Z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af-Z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af-Z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af-Z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af-ZA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af-Z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af-ZA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DIVIDE</a:t>
            </a:r>
            <a:r>
              <a:rPr lang="af-Z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af-ZA" b="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DiffCust</a:t>
            </a:r>
            <a:r>
              <a:rPr lang="af-Z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af-ZA" b="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BegginingCust</a:t>
            </a:r>
            <a:r>
              <a:rPr lang="af-Z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&lt;&gt; </a:t>
            </a:r>
            <a:r>
              <a:rPr lang="af-ZA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blanK</a:t>
            </a:r>
            <a:r>
              <a:rPr lang="af-Z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af-ZA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DIVIDE</a:t>
            </a:r>
            <a:r>
              <a:rPr lang="af-Z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af-ZA" b="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DiffCust</a:t>
            </a:r>
            <a:r>
              <a:rPr lang="af-Z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af-ZA" b="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BegginingCust</a:t>
            </a:r>
            <a:r>
              <a:rPr lang="af-Z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B19CA-98AE-3C87-0711-C207F5C50D63}"/>
              </a:ext>
            </a:extLst>
          </p:cNvPr>
          <p:cNvSpPr txBox="1"/>
          <p:nvPr/>
        </p:nvSpPr>
        <p:spPr>
          <a:xfrm>
            <a:off x="457741" y="5541246"/>
            <a:ext cx="549648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Customer Live Time Value = (</a:t>
            </a:r>
            <a:r>
              <a:rPr lang="en-US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[Average purchase value AVP]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[Average purchase </a:t>
            </a:r>
            <a:r>
              <a:rPr lang="en-US" b="0" dirty="0" err="1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Frequen</a:t>
            </a:r>
            <a:r>
              <a:rPr lang="en-US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APF]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[Average </a:t>
            </a:r>
            <a:r>
              <a:rPr lang="en-US" b="0" dirty="0" err="1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Custome</a:t>
            </a:r>
            <a:r>
              <a:rPr lang="en-US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Lifespan ACL]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8271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CE9F73-0FD3-5140-C88D-AABA3E57A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90" y="325512"/>
            <a:ext cx="7017489" cy="60073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9A9FEF-00AD-5636-DE2F-B3DB4375E224}"/>
              </a:ext>
            </a:extLst>
          </p:cNvPr>
          <p:cNvSpPr txBox="1"/>
          <p:nvPr/>
        </p:nvSpPr>
        <p:spPr>
          <a:xfrm>
            <a:off x="7517219" y="361507"/>
            <a:ext cx="43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chemeClr val="accent1">
                    <a:lumMod val="75000"/>
                  </a:schemeClr>
                </a:solidFill>
              </a:rPr>
              <a:t>Формули для  прогнозу продажів в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EXCEL</a:t>
            </a:r>
            <a:endParaRPr lang="ru-U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E5A299-7A69-9D07-D633-9B33893DF90D}"/>
              </a:ext>
            </a:extLst>
          </p:cNvPr>
          <p:cNvSpPr txBox="1"/>
          <p:nvPr/>
        </p:nvSpPr>
        <p:spPr>
          <a:xfrm>
            <a:off x="7761765" y="863427"/>
            <a:ext cx="4201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UA" dirty="0"/>
              <a:t>=ПРЕДСКАЗ.ETS(Z$2;$B4:$Y4;$B$2:$Y$2)*ИНДЕКС(AL4:AW4;МЕСЯЦ(AX2))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003E53-6EE4-05D2-7DF1-8DDDA6336BE6}"/>
              </a:ext>
            </a:extLst>
          </p:cNvPr>
          <p:cNvSpPr txBox="1"/>
          <p:nvPr/>
        </p:nvSpPr>
        <p:spPr>
          <a:xfrm>
            <a:off x="7624873" y="1699887"/>
            <a:ext cx="433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chemeClr val="accent1">
                    <a:lumMod val="75000"/>
                  </a:schemeClr>
                </a:solidFill>
              </a:rPr>
              <a:t>Формула для розрахунку коефіцієнту сезонності в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EXCEL</a:t>
            </a:r>
            <a:endParaRPr lang="ru-U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9AF665-B54B-F8DC-2356-0A00FD2B4FCF}"/>
              </a:ext>
            </a:extLst>
          </p:cNvPr>
          <p:cNvSpPr txBox="1"/>
          <p:nvPr/>
        </p:nvSpPr>
        <p:spPr>
          <a:xfrm>
            <a:off x="7761766" y="2363062"/>
            <a:ext cx="4093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UA" dirty="0"/>
              <a:t>=((B4:M4+N4:Y4)/СУММ(B4:Y4))*12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B3B22B-6B6A-0DF0-BEB3-7426DF6C15CE}"/>
              </a:ext>
            </a:extLst>
          </p:cNvPr>
          <p:cNvSpPr txBox="1"/>
          <p:nvPr/>
        </p:nvSpPr>
        <p:spPr>
          <a:xfrm>
            <a:off x="7761766" y="2774882"/>
            <a:ext cx="359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chemeClr val="accent1">
                    <a:lumMod val="75000"/>
                  </a:schemeClr>
                </a:solidFill>
              </a:rPr>
              <a:t>Індекс</a:t>
            </a:r>
            <a:endParaRPr lang="ru-U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5671D4-9757-41CA-383B-86C9234AA106}"/>
              </a:ext>
            </a:extLst>
          </p:cNvPr>
          <p:cNvSpPr txBox="1"/>
          <p:nvPr/>
        </p:nvSpPr>
        <p:spPr>
          <a:xfrm>
            <a:off x="7797652" y="3074523"/>
            <a:ext cx="3777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UA" dirty="0"/>
              <a:t>=ИНДЕКС(AL4:AW4;МЕСЯЦ(AX2))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A94EE9-5670-A214-7914-B789C8D3B361}"/>
              </a:ext>
            </a:extLst>
          </p:cNvPr>
          <p:cNvSpPr txBox="1"/>
          <p:nvPr/>
        </p:nvSpPr>
        <p:spPr>
          <a:xfrm>
            <a:off x="7888693" y="3402109"/>
            <a:ext cx="359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chemeClr val="accent1">
                    <a:lumMod val="75000"/>
                  </a:schemeClr>
                </a:solidFill>
              </a:rPr>
              <a:t>Стандартне відхилення</a:t>
            </a:r>
            <a:endParaRPr lang="ru-U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07BA5D-A624-D120-78AD-47534E8E45A5}"/>
              </a:ext>
            </a:extLst>
          </p:cNvPr>
          <p:cNvSpPr txBox="1"/>
          <p:nvPr/>
        </p:nvSpPr>
        <p:spPr>
          <a:xfrm>
            <a:off x="8070554" y="3791619"/>
            <a:ext cx="3231412" cy="66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UA" dirty="0"/>
              <a:t>=ДОВЕРИТ(0,05;СТАНДОТКЛОН(Z5:AK5);СЧЁТ(Z5:AK5))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661278-164B-0A79-DF63-590904546DF4}"/>
              </a:ext>
            </a:extLst>
          </p:cNvPr>
          <p:cNvSpPr txBox="1"/>
          <p:nvPr/>
        </p:nvSpPr>
        <p:spPr>
          <a:xfrm>
            <a:off x="7517219" y="4479772"/>
            <a:ext cx="435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chemeClr val="accent1">
                    <a:lumMod val="75000"/>
                  </a:schemeClr>
                </a:solidFill>
              </a:rPr>
              <a:t>Песимістичний прогноз (Прогноз продажів – </a:t>
            </a:r>
            <a:r>
              <a:rPr lang="uk-UA" dirty="0" err="1">
                <a:solidFill>
                  <a:schemeClr val="accent1">
                    <a:lumMod val="75000"/>
                  </a:schemeClr>
                </a:solidFill>
              </a:rPr>
              <a:t>Станд.Відхилення</a:t>
            </a:r>
            <a:endParaRPr lang="ru-U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D38A27-7515-EE26-C219-BF0EB95A467B}"/>
              </a:ext>
            </a:extLst>
          </p:cNvPr>
          <p:cNvSpPr txBox="1"/>
          <p:nvPr/>
        </p:nvSpPr>
        <p:spPr>
          <a:xfrm>
            <a:off x="9106118" y="5093102"/>
            <a:ext cx="135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UA" dirty="0"/>
              <a:t>=Z4-BJ4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6275B6-A073-A2BC-2A8E-6A317FF1BA8F}"/>
              </a:ext>
            </a:extLst>
          </p:cNvPr>
          <p:cNvSpPr txBox="1"/>
          <p:nvPr/>
        </p:nvSpPr>
        <p:spPr>
          <a:xfrm>
            <a:off x="7606264" y="5379242"/>
            <a:ext cx="4356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solidFill>
                  <a:schemeClr val="accent1">
                    <a:lumMod val="75000"/>
                  </a:schemeClr>
                </a:solidFill>
              </a:rPr>
              <a:t>Оптимістичний прогноз (Прогноз продажів + </a:t>
            </a:r>
            <a:r>
              <a:rPr lang="uk-UA" dirty="0" err="1">
                <a:solidFill>
                  <a:schemeClr val="accent1">
                    <a:lumMod val="75000"/>
                  </a:schemeClr>
                </a:solidFill>
              </a:rPr>
              <a:t>Станд.Відхилення</a:t>
            </a:r>
            <a:endParaRPr lang="ru-U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B1B7EF-A565-926C-2609-2695C07CEC29}"/>
              </a:ext>
            </a:extLst>
          </p:cNvPr>
          <p:cNvSpPr txBox="1"/>
          <p:nvPr/>
        </p:nvSpPr>
        <p:spPr>
          <a:xfrm>
            <a:off x="9106118" y="6094045"/>
            <a:ext cx="1016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UA" dirty="0"/>
              <a:t>=Z4+BJ4</a:t>
            </a:r>
          </a:p>
        </p:txBody>
      </p:sp>
    </p:spTree>
    <p:extLst>
      <p:ext uri="{BB962C8B-B14F-4D97-AF65-F5344CB8AC3E}">
        <p14:creationId xmlns:p14="http://schemas.microsoft.com/office/powerpoint/2010/main" val="4289846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029FE5-A09E-09EC-7999-70E73FCB8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63" y="680484"/>
            <a:ext cx="10462438" cy="529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9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876E82-292C-C1CE-2793-7A67EA52F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8" y="350873"/>
            <a:ext cx="11132288" cy="611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76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77B851-D5FC-0E24-848E-B76AF7CEA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66" y="446567"/>
            <a:ext cx="11217349" cy="60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22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D0449E-2BBF-7A1F-4767-B98E47A16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322" y="0"/>
            <a:ext cx="4191215" cy="58904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82E81B-728C-8910-503A-CD9469777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4" y="287079"/>
            <a:ext cx="6549655" cy="574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9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130104-A4A9-FA5D-B4E0-F0A3B037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09" y="435935"/>
            <a:ext cx="11303581" cy="574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81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8F53CE-B1E5-71F9-FC82-64351804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>
                <a:solidFill>
                  <a:schemeClr val="accent1">
                    <a:lumMod val="75000"/>
                  </a:schemeClr>
                </a:solidFill>
              </a:rPr>
              <a:t>Висновки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ru-UA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514B5C-A1A6-2DA4-1A33-DFC2CCE7D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Sales: </a:t>
            </a:r>
            <a:r>
              <a:rPr lang="uk-UA" dirty="0"/>
              <a:t>є позитивна </a:t>
            </a:r>
            <a:r>
              <a:rPr lang="uk-UA" dirty="0" err="1"/>
              <a:t>тандеція</a:t>
            </a:r>
            <a:r>
              <a:rPr lang="uk-UA" dirty="0"/>
              <a:t> зростання продажів;</a:t>
            </a:r>
          </a:p>
          <a:p>
            <a:r>
              <a:rPr lang="en-US" dirty="0"/>
              <a:t>Profit: </a:t>
            </a:r>
            <a:r>
              <a:rPr lang="uk-UA" dirty="0"/>
              <a:t>поступове зростання прибутку з року в рік, що є гарним сигналом в розвитку бізнесу;</a:t>
            </a:r>
          </a:p>
          <a:p>
            <a:r>
              <a:rPr lang="en-US" dirty="0" err="1"/>
              <a:t>Profi</a:t>
            </a:r>
            <a:r>
              <a:rPr lang="en-US" dirty="0"/>
              <a:t> Rate: </a:t>
            </a:r>
            <a:r>
              <a:rPr lang="uk-UA" dirty="0"/>
              <a:t>даний показник тримається на рівні 12%;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20976E-9997-F272-0285-117AC222F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Active Customers: </a:t>
            </a:r>
            <a:r>
              <a:rPr lang="uk-UA" dirty="0"/>
              <a:t>відбувається постійне зростання активних клієнтів;</a:t>
            </a:r>
          </a:p>
          <a:p>
            <a:r>
              <a:rPr lang="en-US" dirty="0"/>
              <a:t>Churn: </a:t>
            </a:r>
            <a:r>
              <a:rPr lang="uk-UA" dirty="0"/>
              <a:t> даний показник в компанії наближається до 0, що є свідченням малого відтоку клієнтів;</a:t>
            </a:r>
          </a:p>
          <a:p>
            <a:r>
              <a:rPr lang="en-US" dirty="0"/>
              <a:t>ARPU: </a:t>
            </a:r>
            <a:r>
              <a:rPr lang="uk-UA" dirty="0"/>
              <a:t> компанія має позитивну </a:t>
            </a:r>
            <a:r>
              <a:rPr lang="uk-UA" dirty="0" err="1"/>
              <a:t>тендецію</a:t>
            </a:r>
            <a:r>
              <a:rPr lang="uk-UA" dirty="0"/>
              <a:t> росту середнього доходу від користувача.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384822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2DEF5-E6C9-2245-4A96-F2FADE86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>
                <a:solidFill>
                  <a:schemeClr val="accent1">
                    <a:lumMod val="75000"/>
                  </a:schemeClr>
                </a:solidFill>
              </a:rPr>
              <a:t>Рекомендації</a:t>
            </a:r>
            <a:endParaRPr lang="ru-UA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15D3BA-414D-9BDD-0C28-161E7AC36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21409" cy="4351338"/>
          </a:xfrm>
        </p:spPr>
        <p:txBody>
          <a:bodyPr/>
          <a:lstStyle/>
          <a:p>
            <a:r>
              <a:rPr lang="uk-UA" dirty="0"/>
              <a:t>Продовжувати розвивати ті регіони, які в топі;</a:t>
            </a:r>
          </a:p>
          <a:p>
            <a:r>
              <a:rPr lang="uk-UA" dirty="0"/>
              <a:t>Звернути увагу на регіони де низькі продажі ти прибутки, зробити більш глибокий аналіз цих регіонів та прийняти рішення для подальшого розвитку цих регіонів або взагалі від них відмовитись;</a:t>
            </a:r>
          </a:p>
          <a:p>
            <a:r>
              <a:rPr lang="uk-UA" dirty="0"/>
              <a:t>Ефективно було б зробити географічну сегментацію клієнтів компанії;</a:t>
            </a:r>
          </a:p>
          <a:p>
            <a:r>
              <a:rPr lang="uk-UA" dirty="0"/>
              <a:t>В компанії спостерігається низький рівень відтоку клієнтів та постійний ріст притоку нових. Що говорить про збільшення аудиторії клієнтів, потрібно ефективно спрямовувати маркетингові компанії на дану аудиторію;</a:t>
            </a:r>
          </a:p>
          <a:p>
            <a:endParaRPr lang="uk-UA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558176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2DEF5-E6C9-2245-4A96-F2FADE86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i="1" dirty="0">
                <a:solidFill>
                  <a:schemeClr val="accent1">
                    <a:lumMod val="75000"/>
                  </a:schemeClr>
                </a:solidFill>
              </a:rPr>
              <a:t>Рекомендації</a:t>
            </a:r>
            <a:endParaRPr lang="ru-UA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15D3BA-414D-9BDD-0C28-161E7AC36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21409" cy="3352431"/>
          </a:xfrm>
        </p:spPr>
        <p:txBody>
          <a:bodyPr/>
          <a:lstStyle/>
          <a:p>
            <a:r>
              <a:rPr lang="uk-UA" dirty="0"/>
              <a:t>Визначити потреби клієнтів та на їх основі  будувати маркетингову стратегію;</a:t>
            </a:r>
          </a:p>
          <a:p>
            <a:r>
              <a:rPr lang="uk-UA" dirty="0"/>
              <a:t>Аналіз відгуків клієнтів для розуміння їх лояльності до продукту та сервісу компанії;</a:t>
            </a:r>
          </a:p>
          <a:p>
            <a:r>
              <a:rPr lang="uk-UA" dirty="0"/>
              <a:t>Постійний моніторинг продуктових та маркетингових метрик, для завчасного попередження їх падіння та аналізу чинників, що призвели до нього.</a:t>
            </a:r>
          </a:p>
          <a:p>
            <a:endParaRPr lang="uk-UA" dirty="0"/>
          </a:p>
          <a:p>
            <a:endParaRPr lang="uk-UA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511606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6DCA72-83BB-8CB8-4E94-45543889C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74" y="956930"/>
            <a:ext cx="11366205" cy="568675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98CFC-02CE-0EE5-EDDF-A9419D76A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0549" y="141547"/>
            <a:ext cx="7130902" cy="1104603"/>
          </a:xfrm>
        </p:spPr>
        <p:txBody>
          <a:bodyPr/>
          <a:lstStyle/>
          <a:p>
            <a:r>
              <a:rPr lang="uk-UA" b="1" i="1" dirty="0">
                <a:solidFill>
                  <a:schemeClr val="accent1">
                    <a:lumMod val="75000"/>
                  </a:schemeClr>
                </a:solidFill>
              </a:rPr>
              <a:t>Дякую за увагу!</a:t>
            </a:r>
            <a:endParaRPr lang="ru-UA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9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31A7C-7B5C-5282-F540-2C5B394B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i="1" dirty="0">
                <a:solidFill>
                  <a:schemeClr val="accent1">
                    <a:lumMod val="75000"/>
                  </a:schemeClr>
                </a:solidFill>
              </a:rPr>
              <a:t>Мета та ціль проекту</a:t>
            </a:r>
            <a:endParaRPr lang="ru-UA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DA6F8F-BBC9-CED6-4C87-D122E0A96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uk-UA" dirty="0"/>
              <a:t>Мета</a:t>
            </a:r>
            <a:endParaRPr lang="ru-UA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4285FB7-C48C-A32F-D1F3-CF63C8DFC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algn="just"/>
            <a:r>
              <a:rPr lang="uk-UA" i="1" dirty="0"/>
              <a:t>Виконати глибокий аналіз продаж компанії на основі статистичних методів та продуктових метрик. Виявити ключові </a:t>
            </a:r>
            <a:r>
              <a:rPr lang="uk-UA" i="1" dirty="0" err="1"/>
              <a:t>патерни</a:t>
            </a:r>
            <a:r>
              <a:rPr lang="uk-UA" i="1" dirty="0"/>
              <a:t> та закономірності, які впливають на розвиток бізнесу. Надати ефективні висновки для топ-менеджменту компанії.</a:t>
            </a:r>
            <a:endParaRPr lang="ru-UA" i="1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98EF15D7-721B-42E1-D84D-AC33E685E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uk-UA" dirty="0"/>
              <a:t>Ціль</a:t>
            </a:r>
            <a:endParaRPr lang="ru-UA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F11878F-4A23-34D5-C5E3-099F169D2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algn="just"/>
            <a:r>
              <a:rPr lang="uk-UA" i="1" dirty="0"/>
              <a:t>Провести аналітичне дослідження на основі даних за попередні періоди</a:t>
            </a:r>
            <a:r>
              <a:rPr lang="en-US" i="1" dirty="0"/>
              <a:t> </a:t>
            </a:r>
            <a:r>
              <a:rPr lang="uk-UA" i="1" dirty="0"/>
              <a:t>та допомогти бізнесу в прийнятті правильних та ефективних рішень.</a:t>
            </a:r>
            <a:endParaRPr lang="ru-UA" i="1" dirty="0"/>
          </a:p>
        </p:txBody>
      </p:sp>
    </p:spTree>
    <p:extLst>
      <p:ext uri="{BB962C8B-B14F-4D97-AF65-F5344CB8AC3E}">
        <p14:creationId xmlns:p14="http://schemas.microsoft.com/office/powerpoint/2010/main" val="393371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0BD2C-1324-0E55-B21C-6E0ADD7D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96753"/>
            <a:ext cx="10175542" cy="1325563"/>
          </a:xfrm>
        </p:spPr>
        <p:txBody>
          <a:bodyPr/>
          <a:lstStyle/>
          <a:p>
            <a:pPr algn="ctr"/>
            <a:r>
              <a:rPr lang="uk-UA" b="1" i="1" dirty="0">
                <a:solidFill>
                  <a:schemeClr val="accent1">
                    <a:lumMod val="75000"/>
                  </a:schemeClr>
                </a:solidFill>
              </a:rPr>
              <a:t>Засоби та методи аналізу</a:t>
            </a:r>
            <a:endParaRPr lang="ru-UA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646CF36-FF73-24B0-A627-FBA38A6ED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175542" cy="3684588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Microsoft SQL </a:t>
            </a:r>
            <a:r>
              <a:rPr lang="en-US" dirty="0"/>
              <a:t>– </a:t>
            </a:r>
            <a:r>
              <a:rPr lang="uk-UA" dirty="0"/>
              <a:t>для збору даних та подальшого аналізу;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uk-UA" dirty="0">
                <a:solidFill>
                  <a:schemeClr val="accent1">
                    <a:lumMod val="75000"/>
                  </a:schemeClr>
                </a:solidFill>
              </a:rPr>
              <a:t>с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xel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Google Sheets </a:t>
            </a:r>
            <a:r>
              <a:rPr lang="en-US" dirty="0"/>
              <a:t>– </a:t>
            </a:r>
            <a:r>
              <a:rPr lang="uk-UA" dirty="0"/>
              <a:t>для прогнозу продаж та простих обрахунків;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Power Query </a:t>
            </a:r>
            <a:r>
              <a:rPr lang="en-US" dirty="0"/>
              <a:t>– </a:t>
            </a:r>
            <a:r>
              <a:rPr lang="uk-UA" dirty="0"/>
              <a:t>для підготовки, очищення та трансформації даних;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Power BI </a:t>
            </a:r>
            <a:r>
              <a:rPr lang="en-US" dirty="0"/>
              <a:t>– </a:t>
            </a:r>
            <a:r>
              <a:rPr lang="uk-UA" dirty="0"/>
              <a:t>для глибокої аналітики та побудови інтерактивних аналітичних візуалізацій даних.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03683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D0E8C1-940F-C527-DD40-6900D5748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65" y="382772"/>
            <a:ext cx="11121656" cy="609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9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7148FB-8E06-FB5E-5077-F61AE5419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12" y="414670"/>
            <a:ext cx="10728251" cy="591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9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020F03-D2FC-79CE-5EFC-B38BF78C6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6" y="616688"/>
            <a:ext cx="10972799" cy="609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0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C0BF36-A1E0-F61B-5FD5-5B8AF09A1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92" y="1052622"/>
            <a:ext cx="5058963" cy="26900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4D742E-60D5-C031-576F-DA5A8B00E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176" y="1052622"/>
            <a:ext cx="5058963" cy="25837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24F94A-76C2-6EF4-71AD-CF56E7128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37" y="4113425"/>
            <a:ext cx="4956918" cy="24681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E306ED-198F-8718-49C9-7AE10D2B76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58" y="4113425"/>
            <a:ext cx="4956918" cy="24681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993882-8FF6-BE3C-72BD-282C185B64A6}"/>
              </a:ext>
            </a:extLst>
          </p:cNvPr>
          <p:cNvSpPr txBox="1"/>
          <p:nvPr/>
        </p:nvSpPr>
        <p:spPr>
          <a:xfrm>
            <a:off x="2317897" y="372141"/>
            <a:ext cx="720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Sales by Category</a:t>
            </a:r>
            <a:endParaRPr lang="ru-UA" sz="2400" b="1" dirty="0"/>
          </a:p>
        </p:txBody>
      </p:sp>
    </p:spTree>
    <p:extLst>
      <p:ext uri="{BB962C8B-B14F-4D97-AF65-F5344CB8AC3E}">
        <p14:creationId xmlns:p14="http://schemas.microsoft.com/office/powerpoint/2010/main" val="504713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3CE0CD-35B8-9861-4036-DF6C9B3EF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" y="382772"/>
            <a:ext cx="10643190" cy="584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576</Words>
  <Application>Microsoft Office PowerPoint</Application>
  <PresentationFormat>Широкоэкранный</PresentationFormat>
  <Paragraphs>54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Segoe UI</vt:lpstr>
      <vt:lpstr>Times New Roman</vt:lpstr>
      <vt:lpstr>Тема Office</vt:lpstr>
      <vt:lpstr>Тема проекту:  Аналіз продажів в retail, розрахунок продуктових метрик на основі продажу товарів. </vt:lpstr>
      <vt:lpstr>Презентация PowerPoint</vt:lpstr>
      <vt:lpstr>Мета та ціль проекту</vt:lpstr>
      <vt:lpstr>Засоби та методи аналізу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Висновки:</vt:lpstr>
      <vt:lpstr>Рекомендації</vt:lpstr>
      <vt:lpstr>Рекомендації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Вадим Степко</dc:creator>
  <cp:lastModifiedBy>Вадим Степко</cp:lastModifiedBy>
  <cp:revision>6</cp:revision>
  <dcterms:created xsi:type="dcterms:W3CDTF">2024-07-11T06:48:06Z</dcterms:created>
  <dcterms:modified xsi:type="dcterms:W3CDTF">2024-07-14T10:40:40Z</dcterms:modified>
</cp:coreProperties>
</file>