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D5FEC6-7E95-4C3B-8389-8E9EA7D9B15E}" type="datetimeFigureOut">
              <a:rPr lang="uk-UA" smtClean="0"/>
              <a:t>16.09.2023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7B49880-5E48-4DFE-BBC0-78EC0DF2F7C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196752"/>
            <a:ext cx="5976664" cy="32403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ru-RU" dirty="0" err="1" smtClean="0"/>
              <a:t>System.Object</a:t>
            </a:r>
            <a:r>
              <a:rPr lang="ru-RU" dirty="0" smtClean="0"/>
              <a:t> в C#. </a:t>
            </a:r>
            <a:r>
              <a:rPr lang="ru-RU" dirty="0" err="1" smtClean="0"/>
              <a:t>Конструктори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/>
              <a:t>Деструктори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/>
              <a:t>Ключове</a:t>
            </a:r>
            <a:r>
              <a:rPr lang="ru-RU" dirty="0" smtClean="0"/>
              <a:t> слово 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772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88691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9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Інші види методів в ООП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239000" cy="547500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Public Methods (</a:t>
            </a:r>
            <a:r>
              <a:rPr lang="uk-UA" b="1" dirty="0"/>
              <a:t>публічні методи</a:t>
            </a:r>
            <a:r>
              <a:rPr lang="uk-UA" b="1" dirty="0" smtClean="0"/>
              <a:t>)</a:t>
            </a:r>
          </a:p>
          <a:p>
            <a:r>
              <a:rPr lang="uk-UA" dirty="0" smtClean="0"/>
              <a:t> </a:t>
            </a:r>
            <a:r>
              <a:rPr lang="en-US" b="1" dirty="0" smtClean="0"/>
              <a:t>Private </a:t>
            </a:r>
            <a:r>
              <a:rPr lang="en-US" b="1" dirty="0"/>
              <a:t>Methods (</a:t>
            </a:r>
            <a:r>
              <a:rPr lang="uk-UA" b="1" dirty="0"/>
              <a:t>приватні методи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smtClean="0"/>
              <a:t>Protected </a:t>
            </a:r>
            <a:r>
              <a:rPr lang="en-US" b="1" dirty="0"/>
              <a:t>Methods (</a:t>
            </a:r>
            <a:r>
              <a:rPr lang="uk-UA" b="1" dirty="0"/>
              <a:t>захищені методи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smtClean="0"/>
              <a:t>Internal </a:t>
            </a:r>
            <a:r>
              <a:rPr lang="en-US" b="1" dirty="0"/>
              <a:t>Methods (</a:t>
            </a:r>
            <a:r>
              <a:rPr lang="uk-UA" b="1" dirty="0"/>
              <a:t>внутрішні методи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smtClean="0"/>
              <a:t>Static </a:t>
            </a:r>
            <a:r>
              <a:rPr lang="en-US" b="1" dirty="0"/>
              <a:t>Methods (</a:t>
            </a:r>
            <a:r>
              <a:rPr lang="uk-UA" b="1" dirty="0"/>
              <a:t>статичні методи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err="1" smtClean="0"/>
              <a:t>Async</a:t>
            </a:r>
            <a:r>
              <a:rPr lang="en-US" b="1" dirty="0" smtClean="0"/>
              <a:t> </a:t>
            </a:r>
            <a:r>
              <a:rPr lang="en-US" b="1" dirty="0"/>
              <a:t>Methods (</a:t>
            </a:r>
            <a:r>
              <a:rPr lang="uk-UA" b="1" dirty="0"/>
              <a:t>асинхронні методи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smtClean="0"/>
              <a:t>Event </a:t>
            </a:r>
            <a:r>
              <a:rPr lang="en-US" b="1" dirty="0"/>
              <a:t>Handlers (</a:t>
            </a:r>
            <a:r>
              <a:rPr lang="uk-UA" b="1" dirty="0"/>
              <a:t>обробники подій</a:t>
            </a:r>
            <a:r>
              <a:rPr lang="uk-UA" b="1" dirty="0" smtClean="0"/>
              <a:t>)</a:t>
            </a:r>
            <a:endParaRPr lang="uk-UA" dirty="0"/>
          </a:p>
          <a:p>
            <a:r>
              <a:rPr lang="en-US" b="1" dirty="0" smtClean="0"/>
              <a:t>Constructor </a:t>
            </a:r>
            <a:r>
              <a:rPr lang="en-US" b="1" dirty="0"/>
              <a:t>Methods (</a:t>
            </a:r>
            <a:r>
              <a:rPr lang="uk-UA" b="1" dirty="0"/>
              <a:t>конструктори</a:t>
            </a:r>
            <a:r>
              <a:rPr lang="uk-UA" b="1" dirty="0" smtClean="0"/>
              <a:t>)</a:t>
            </a:r>
            <a:endParaRPr lang="uk-UA" dirty="0"/>
          </a:p>
          <a:p>
            <a:pPr marL="0" indent="0">
              <a:buNone/>
            </a:pPr>
            <a:r>
              <a:rPr lang="uk-UA" dirty="0"/>
              <a:t/>
            </a:r>
            <a:br>
              <a:rPr lang="uk-UA" dirty="0"/>
            </a:b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417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uk-UA" dirty="0" smtClean="0"/>
              <a:t>Конструктори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/>
          <a:lstStyle/>
          <a:p>
            <a:pPr marL="0" indent="355600" algn="just">
              <a:buNone/>
            </a:pPr>
            <a:r>
              <a:rPr lang="uk-UA" i="1" dirty="0">
                <a:solidFill>
                  <a:schemeClr val="accent2">
                    <a:lumMod val="75000"/>
                  </a:schemeClr>
                </a:solidFill>
              </a:rPr>
              <a:t>Конструктори</a:t>
            </a:r>
            <a:r>
              <a:rPr lang="uk-UA" dirty="0"/>
              <a:t> є спеціальними методами, які викликаються при створенні нового об'єкта </a:t>
            </a:r>
            <a:r>
              <a:rPr lang="uk-UA" dirty="0" smtClean="0"/>
              <a:t>класу.</a:t>
            </a:r>
          </a:p>
          <a:p>
            <a:pPr marL="0" indent="355600" algn="just">
              <a:buNone/>
            </a:pPr>
            <a:r>
              <a:rPr lang="uk-UA" dirty="0" smtClean="0"/>
              <a:t>Вони </a:t>
            </a:r>
            <a:r>
              <a:rPr lang="uk-UA" dirty="0"/>
              <a:t>використовуються для ініціалізації об'єкта, встановлення початкових значень полів і виконання інших дій, які потрібні при створенні </a:t>
            </a:r>
            <a:r>
              <a:rPr lang="uk-UA" dirty="0" smtClean="0"/>
              <a:t>об'єкта.</a:t>
            </a:r>
          </a:p>
          <a:p>
            <a:pPr marL="0" indent="35560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2247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Порожній конструктор (</a:t>
            </a:r>
            <a:r>
              <a:rPr lang="en-US" dirty="0"/>
              <a:t>Default Constructor)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Порожній</a:t>
            </a:r>
            <a:r>
              <a:rPr lang="ru-RU" dirty="0"/>
              <a:t> конструктор не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жодних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і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конструктор за </a:t>
            </a:r>
            <a:r>
              <a:rPr lang="ru-RU" dirty="0" err="1"/>
              <a:t>замовчуванням</a:t>
            </a:r>
            <a:r>
              <a:rPr lang="ru-RU" dirty="0"/>
              <a:t>, коли </a:t>
            </a:r>
            <a:r>
              <a:rPr lang="ru-RU" dirty="0" smtClean="0"/>
              <a:t>не </a:t>
            </a:r>
            <a:r>
              <a:rPr lang="ru-RU" dirty="0" err="1" smtClean="0"/>
              <a:t>визначено</a:t>
            </a:r>
            <a:r>
              <a:rPr lang="ru-RU" dirty="0" smtClean="0"/>
              <a:t> </a:t>
            </a:r>
            <a:r>
              <a:rPr lang="ru-RU" dirty="0" err="1"/>
              <a:t>жодного</a:t>
            </a:r>
            <a:r>
              <a:rPr lang="ru-RU" dirty="0"/>
              <a:t> </a:t>
            </a:r>
            <a:r>
              <a:rPr lang="ru-RU" dirty="0" smtClean="0"/>
              <a:t>конструктора.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 smtClean="0"/>
              <a:t>()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endParaRPr lang="uk-UA" dirty="0" smtClean="0"/>
          </a:p>
          <a:p>
            <a:pPr marL="0" indent="0">
              <a:buNone/>
            </a:pPr>
            <a:r>
              <a:rPr lang="uk-UA" dirty="0"/>
              <a:t> </a:t>
            </a:r>
            <a:r>
              <a:rPr lang="uk-UA" dirty="0" smtClean="0"/>
              <a:t>      </a:t>
            </a:r>
            <a:r>
              <a:rPr lang="en-US" dirty="0" smtClean="0"/>
              <a:t>// </a:t>
            </a:r>
            <a:r>
              <a:rPr lang="uk-UA" dirty="0" smtClean="0"/>
              <a:t>ініціалізація полів </a:t>
            </a:r>
            <a:r>
              <a:rPr lang="uk-UA" dirty="0"/>
              <a:t>об'єкта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 </a:t>
            </a:r>
            <a:r>
              <a:rPr lang="uk-UA" dirty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473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Конструктори з параметрами (</a:t>
            </a:r>
            <a:r>
              <a:rPr lang="en-US" dirty="0"/>
              <a:t>Parameterized Constructors)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err="1"/>
              <a:t>Конструктори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приймати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ініціалізації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з </a:t>
            </a:r>
            <a:r>
              <a:rPr lang="ru-RU" dirty="0" err="1"/>
              <a:t>конкретними</a:t>
            </a:r>
            <a:r>
              <a:rPr lang="ru-RU" dirty="0"/>
              <a:t> </a:t>
            </a:r>
            <a:r>
              <a:rPr lang="ru-RU" dirty="0" err="1"/>
              <a:t>значеннями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при </a:t>
            </a:r>
            <a:r>
              <a:rPr lang="ru-RU" dirty="0" err="1" smtClean="0"/>
              <a:t>створенні</a:t>
            </a:r>
            <a:r>
              <a:rPr lang="ru-RU" dirty="0" smtClean="0"/>
              <a:t> </a:t>
            </a:r>
            <a:r>
              <a:rPr lang="ru-RU" dirty="0" err="1" smtClean="0"/>
              <a:t>об'єкта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// </a:t>
            </a:r>
            <a:r>
              <a:rPr lang="uk-UA" dirty="0" err="1"/>
              <a:t>Ініціалізуємо</a:t>
            </a:r>
            <a:r>
              <a:rPr lang="uk-UA" dirty="0"/>
              <a:t> об'єкт з параметром </a:t>
            </a:r>
            <a:r>
              <a:rPr lang="en-US" dirty="0"/>
              <a:t>value.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93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27168" cy="1143000"/>
          </a:xfrm>
        </p:spPr>
        <p:txBody>
          <a:bodyPr>
            <a:normAutofit/>
          </a:bodyPr>
          <a:lstStyle/>
          <a:p>
            <a:r>
              <a:rPr lang="ru-RU" sz="2800" dirty="0" err="1"/>
              <a:t>Конструктори</a:t>
            </a:r>
            <a:r>
              <a:rPr lang="ru-RU" sz="2800" dirty="0"/>
              <a:t> за </a:t>
            </a:r>
            <a:r>
              <a:rPr lang="ru-RU" sz="2800" dirty="0" err="1"/>
              <a:t>замовчуванням</a:t>
            </a:r>
            <a:r>
              <a:rPr lang="ru-RU" sz="2800" dirty="0"/>
              <a:t> (</a:t>
            </a:r>
            <a:r>
              <a:rPr lang="ru-RU" sz="2800" dirty="0" err="1"/>
              <a:t>Default</a:t>
            </a:r>
            <a:r>
              <a:rPr lang="ru-RU" sz="2800" dirty="0"/>
              <a:t> </a:t>
            </a:r>
            <a:r>
              <a:rPr lang="ru-RU" sz="2800" dirty="0" err="1"/>
              <a:t>Constructors</a:t>
            </a:r>
            <a:r>
              <a:rPr lang="ru-RU" sz="2800" dirty="0"/>
              <a:t>)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конструктор за </a:t>
            </a:r>
            <a:r>
              <a:rPr lang="ru-RU" dirty="0" err="1"/>
              <a:t>замовчуванням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замовчуванням</a:t>
            </a:r>
            <a:r>
              <a:rPr lang="ru-RU" dirty="0"/>
              <a:t> для </a:t>
            </a:r>
            <a:r>
              <a:rPr lang="ru-RU" dirty="0" err="1" smtClean="0"/>
              <a:t>параметрів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, коли </a:t>
            </a:r>
            <a:r>
              <a:rPr lang="ru-RU" dirty="0" err="1" smtClean="0"/>
              <a:t>створюється</a:t>
            </a:r>
            <a:r>
              <a:rPr lang="ru-RU" dirty="0" smtClean="0"/>
              <a:t> </a:t>
            </a:r>
            <a:r>
              <a:rPr lang="ru-RU" dirty="0" err="1"/>
              <a:t>об'єкт</a:t>
            </a:r>
            <a:r>
              <a:rPr lang="ru-RU" dirty="0"/>
              <a:t> без </a:t>
            </a:r>
            <a:r>
              <a:rPr lang="ru-RU" dirty="0" err="1"/>
              <a:t>вказання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 smtClean="0"/>
              <a:t>параметрів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 = 0)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// </a:t>
            </a:r>
            <a:r>
              <a:rPr lang="uk-UA" dirty="0" err="1"/>
              <a:t>Ініціалізуємо</a:t>
            </a:r>
            <a:r>
              <a:rPr lang="uk-UA" dirty="0"/>
              <a:t> об'єкт з параметром </a:t>
            </a:r>
            <a:r>
              <a:rPr lang="en-US" dirty="0"/>
              <a:t>value </a:t>
            </a:r>
            <a:r>
              <a:rPr lang="uk-UA" dirty="0"/>
              <a:t>або значенням 0, якщо параметр не передано.</a:t>
            </a:r>
          </a:p>
          <a:p>
            <a:pPr marL="0" indent="0" algn="just">
              <a:buNone/>
            </a:pPr>
            <a:r>
              <a:rPr lang="uk-UA" dirty="0"/>
              <a:t>}</a:t>
            </a:r>
          </a:p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23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Конструктори копіювання (</a:t>
            </a:r>
            <a:r>
              <a:rPr lang="en-US" dirty="0"/>
              <a:t>Copy Constructors)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/>
              <a:t>створити</a:t>
            </a:r>
            <a:r>
              <a:rPr lang="ru-RU" dirty="0"/>
              <a:t> конструктор,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приймає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того ж </a:t>
            </a:r>
            <a:r>
              <a:rPr lang="ru-RU" dirty="0" err="1"/>
              <a:t>класу</a:t>
            </a:r>
            <a:r>
              <a:rPr lang="ru-RU" dirty="0"/>
              <a:t> і </a:t>
            </a:r>
            <a:r>
              <a:rPr lang="ru-RU" dirty="0" err="1"/>
              <a:t>копіює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до нового </a:t>
            </a:r>
            <a:r>
              <a:rPr lang="ru-RU" dirty="0" err="1" smtClean="0"/>
              <a:t>об'єкта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копії</a:t>
            </a:r>
            <a:r>
              <a:rPr lang="ru-RU" dirty="0"/>
              <a:t> </a:t>
            </a:r>
            <a:r>
              <a:rPr lang="ru-RU" dirty="0" err="1" smtClean="0"/>
              <a:t>об'єктів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 other)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// </a:t>
            </a:r>
            <a:r>
              <a:rPr lang="ru-RU" dirty="0" err="1"/>
              <a:t>Копіюємо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з 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en-US" dirty="0"/>
              <a:t>other </a:t>
            </a:r>
            <a:r>
              <a:rPr lang="ru-RU" dirty="0"/>
              <a:t>до поточного </a:t>
            </a:r>
            <a:r>
              <a:rPr lang="ru-RU" dirty="0" err="1"/>
              <a:t>об'єкта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r>
              <a:rPr lang="ru-RU" dirty="0"/>
              <a:t>}</a:t>
            </a:r>
          </a:p>
          <a:p>
            <a:pPr marL="0" indent="0" algn="just">
              <a:buNone/>
            </a:pPr>
            <a:r>
              <a:rPr lang="ru-RU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235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MyForm</a:t>
            </a:r>
            <a:r>
              <a:rPr lang="en-US" dirty="0"/>
              <a:t> : Form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uk-UA" dirty="0"/>
              <a:t>Додаткова ініціалізація форми.</a:t>
            </a:r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    // Інші методи та властивості форми.</a:t>
            </a:r>
          </a:p>
          <a:p>
            <a:pPr marL="0" indent="0">
              <a:buNone/>
            </a:pPr>
            <a:r>
              <a:rPr lang="uk-UA" dirty="0"/>
              <a:t>}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130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pPr algn="ctr"/>
            <a:r>
              <a:rPr lang="uk-UA" dirty="0" smtClean="0"/>
              <a:t>Деструктори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330992"/>
          </a:xfrm>
        </p:spPr>
        <p:txBody>
          <a:bodyPr>
            <a:normAutofit/>
          </a:bodyPr>
          <a:lstStyle/>
          <a:p>
            <a:pPr marL="0" indent="452438" algn="just">
              <a:buNone/>
            </a:pPr>
            <a:r>
              <a:rPr lang="uk-UA" dirty="0"/>
              <a:t>В </a:t>
            </a:r>
            <a:r>
              <a:rPr lang="en-US" dirty="0"/>
              <a:t>C# </a:t>
            </a:r>
            <a:r>
              <a:rPr lang="uk-UA" dirty="0" smtClean="0"/>
              <a:t>деструктор </a:t>
            </a:r>
            <a:r>
              <a:rPr lang="uk-UA" dirty="0"/>
              <a:t>(</a:t>
            </a:r>
            <a:r>
              <a:rPr lang="en-US" dirty="0"/>
              <a:t>Destructor) - </a:t>
            </a:r>
            <a:r>
              <a:rPr lang="uk-UA" dirty="0"/>
              <a:t>це спеціальний метод класу, який викликається автоматично при звільненні пам'яті об'єкта (коли об'єкт видаляється з пам'яті або завершує своє існування). Деструктори використовуються для виконання завершальних операцій перед звільненням ресурсів, таких як закриття файлів, відключення від баз даних тощо.</a:t>
            </a:r>
          </a:p>
          <a:p>
            <a:pPr marL="0" indent="452438" algn="just">
              <a:buNone/>
            </a:pPr>
            <a:r>
              <a:rPr lang="uk-UA" dirty="0"/>
              <a:t>В </a:t>
            </a:r>
            <a:r>
              <a:rPr lang="en-US" dirty="0"/>
              <a:t>C# </a:t>
            </a:r>
            <a:r>
              <a:rPr lang="uk-UA" dirty="0"/>
              <a:t>деструктори називаються </a:t>
            </a:r>
            <a:r>
              <a:rPr lang="uk-UA" dirty="0" err="1"/>
              <a:t>фіналізаторами</a:t>
            </a:r>
            <a:r>
              <a:rPr lang="uk-UA" dirty="0"/>
              <a:t> і визначаються з допомогою символу тильди ~ перед ім'ям </a:t>
            </a:r>
            <a:r>
              <a:rPr lang="uk-UA" dirty="0" smtClean="0"/>
              <a:t>класу.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217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239000" cy="5835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uk-UA" dirty="0"/>
              <a:t>Конструктор</a:t>
            </a:r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uk-UA" dirty="0"/>
              <a:t>Ініціалізація об'єкта</a:t>
            </a:r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    // Деструктор (</a:t>
            </a:r>
            <a:r>
              <a:rPr lang="uk-UA" dirty="0" err="1"/>
              <a:t>фіналізатор</a:t>
            </a:r>
            <a:r>
              <a:rPr lang="uk-UA" dirty="0"/>
              <a:t>)</a:t>
            </a:r>
          </a:p>
          <a:p>
            <a:pPr marL="0" indent="0">
              <a:buNone/>
            </a:pPr>
            <a:r>
              <a:rPr lang="uk-UA" dirty="0"/>
              <a:t>    ~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uk-UA" dirty="0"/>
              <a:t>Код </a:t>
            </a:r>
            <a:r>
              <a:rPr lang="uk-UA" dirty="0" err="1"/>
              <a:t>фіналізатора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r>
              <a:rPr lang="uk-UA" dirty="0"/>
              <a:t>}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37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Основні методи та властивості класу </a:t>
            </a:r>
            <a:r>
              <a:rPr lang="en-US" sz="2400" dirty="0" err="1"/>
              <a:t>System.Object</a:t>
            </a:r>
            <a:endParaRPr lang="uk-UA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9416"/>
            <a:ext cx="7643192" cy="48463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Equals(Object)</a:t>
            </a:r>
            <a:endParaRPr lang="en-US" sz="3600" dirty="0"/>
          </a:p>
          <a:p>
            <a:r>
              <a:rPr lang="en-US" sz="3600" dirty="0" err="1" smtClean="0"/>
              <a:t>GetHashCode</a:t>
            </a:r>
            <a:r>
              <a:rPr lang="en-US" sz="3600" dirty="0" smtClean="0"/>
              <a:t>()</a:t>
            </a:r>
            <a:endParaRPr lang="en-US" sz="3600" dirty="0"/>
          </a:p>
          <a:p>
            <a:r>
              <a:rPr lang="en-US" sz="3600" dirty="0" err="1" smtClean="0"/>
              <a:t>ToString</a:t>
            </a:r>
            <a:r>
              <a:rPr lang="en-US" sz="3600" dirty="0" smtClean="0"/>
              <a:t>()</a:t>
            </a:r>
            <a:endParaRPr lang="en-US" sz="3600" dirty="0"/>
          </a:p>
          <a:p>
            <a:r>
              <a:rPr lang="en-US" sz="3600" dirty="0" err="1" smtClean="0"/>
              <a:t>GetType</a:t>
            </a:r>
            <a:r>
              <a:rPr lang="en-US" sz="3600" dirty="0" smtClean="0"/>
              <a:t>()</a:t>
            </a:r>
            <a:endParaRPr lang="en-US" sz="3600" dirty="0"/>
          </a:p>
          <a:p>
            <a:r>
              <a:rPr lang="en-US" sz="3600" dirty="0" err="1" smtClean="0"/>
              <a:t>MemberwiseClone</a:t>
            </a:r>
            <a:r>
              <a:rPr lang="en-US" sz="3600" dirty="0" smtClean="0"/>
              <a:t>()</a:t>
            </a:r>
            <a:endParaRPr lang="en-US" sz="3600" dirty="0"/>
          </a:p>
          <a:p>
            <a:r>
              <a:rPr lang="en-US" sz="3600" dirty="0" err="1" smtClean="0"/>
              <a:t>ReferenceEquals</a:t>
            </a:r>
            <a:r>
              <a:rPr lang="en-US" sz="3600" dirty="0" smtClean="0"/>
              <a:t>(Object</a:t>
            </a:r>
            <a:r>
              <a:rPr lang="en-US" sz="3600" dirty="0"/>
              <a:t>, Object</a:t>
            </a:r>
            <a:r>
              <a:rPr lang="en-US" sz="3600" dirty="0" smtClean="0"/>
              <a:t>)</a:t>
            </a:r>
            <a:endParaRPr lang="en-US" sz="3600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405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936104"/>
          </a:xfrm>
        </p:spPr>
        <p:txBody>
          <a:bodyPr>
            <a:normAutofit/>
          </a:bodyPr>
          <a:lstStyle/>
          <a:p>
            <a:pPr algn="ctr"/>
            <a:r>
              <a:rPr lang="uk-UA" sz="2800" b="0" dirty="0"/>
              <a:t>Інтерфейс </a:t>
            </a:r>
            <a:r>
              <a:rPr lang="en-US" sz="2800" dirty="0" err="1" smtClean="0"/>
              <a:t>Idisposable</a:t>
            </a:r>
            <a:r>
              <a:rPr lang="uk-UA" sz="2800" b="0" dirty="0"/>
              <a:t/>
            </a:r>
            <a:br>
              <a:rPr lang="uk-UA" sz="2800" b="0" dirty="0"/>
            </a:br>
            <a:r>
              <a:rPr lang="uk-UA" sz="2800" b="0" dirty="0" smtClean="0"/>
              <a:t>і </a:t>
            </a:r>
            <a:r>
              <a:rPr lang="uk-UA" sz="2800" b="0" dirty="0"/>
              <a:t>метод </a:t>
            </a:r>
            <a:r>
              <a:rPr lang="en-US" sz="2800" dirty="0"/>
              <a:t>Dispose</a:t>
            </a:r>
            <a:r>
              <a:rPr lang="en-US" sz="2800" b="0" dirty="0"/>
              <a:t> </a:t>
            </a:r>
            <a:endParaRPr lang="uk-UA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5000230" cy="356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62" y="4653136"/>
            <a:ext cx="5904997" cy="2115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55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uk-UA" b="0" dirty="0"/>
              <a:t>Ключове слово </a:t>
            </a:r>
            <a:r>
              <a:rPr lang="en-US" dirty="0"/>
              <a:t>this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ru-RU" dirty="0"/>
              <a:t> у C# (</a:t>
            </a:r>
            <a:r>
              <a:rPr lang="ru-RU" dirty="0" err="1"/>
              <a:t>включаючи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)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вказівки</a:t>
            </a:r>
            <a:r>
              <a:rPr lang="ru-RU" dirty="0"/>
              <a:t> на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виклик</a:t>
            </a:r>
            <a:r>
              <a:rPr lang="ru-RU" dirty="0"/>
              <a:t> методу </a:t>
            </a:r>
            <a:r>
              <a:rPr lang="ru-RU" dirty="0" err="1"/>
              <a:t>або</a:t>
            </a:r>
            <a:r>
              <a:rPr lang="ru-RU" dirty="0"/>
              <a:t> доступ до </a:t>
            </a:r>
            <a:r>
              <a:rPr lang="ru-RU" dirty="0" err="1" smtClean="0"/>
              <a:t>властивостей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b="1" i="1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ru-RU" dirty="0" smtClean="0"/>
              <a:t> </a:t>
            </a:r>
            <a:r>
              <a:rPr lang="ru-RU" dirty="0" err="1"/>
              <a:t>вказує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звер</a:t>
            </a:r>
            <a:r>
              <a:rPr lang="uk-UA" dirty="0" err="1" smtClean="0"/>
              <a:t>нення</a:t>
            </a:r>
            <a:r>
              <a:rPr lang="uk-UA" dirty="0" smtClean="0"/>
              <a:t> відбувається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dirty="0" err="1"/>
              <a:t>членів</a:t>
            </a:r>
            <a:r>
              <a:rPr lang="ru-RU" dirty="0"/>
              <a:t> поточного </a:t>
            </a:r>
            <a:r>
              <a:rPr lang="ru-RU" dirty="0" err="1"/>
              <a:t>об'єкта</a:t>
            </a:r>
            <a:r>
              <a:rPr lang="ru-RU" dirty="0"/>
              <a:t>, а не до </a:t>
            </a:r>
            <a:r>
              <a:rPr lang="ru-RU" dirty="0" err="1"/>
              <a:t>локальних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з таким самим </a:t>
            </a:r>
            <a:r>
              <a:rPr lang="ru-RU" dirty="0" err="1"/>
              <a:t>іменем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959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88680"/>
          </a:xfrm>
        </p:spPr>
        <p:txBody>
          <a:bodyPr/>
          <a:lstStyle/>
          <a:p>
            <a:r>
              <a:rPr lang="uk-UA" dirty="0" smtClean="0"/>
              <a:t>Використання слова </a:t>
            </a:r>
            <a:r>
              <a:rPr lang="en-US" dirty="0" smtClean="0"/>
              <a:t>THIS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239000" cy="5403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ru-RU" dirty="0" smtClean="0"/>
              <a:t>Доступ </a:t>
            </a:r>
            <a:r>
              <a:rPr lang="ru-RU" dirty="0"/>
              <a:t>до </a:t>
            </a:r>
            <a:r>
              <a:rPr lang="ru-RU" dirty="0" err="1"/>
              <a:t>полів</a:t>
            </a:r>
            <a:r>
              <a:rPr lang="ru-RU" dirty="0"/>
              <a:t> і </a:t>
            </a:r>
            <a:r>
              <a:rPr lang="ru-RU" dirty="0" err="1"/>
              <a:t>властивостей</a:t>
            </a:r>
            <a:r>
              <a:rPr lang="ru-RU" dirty="0"/>
              <a:t> </a:t>
            </a:r>
            <a:r>
              <a:rPr lang="ru-RU" dirty="0" err="1" smtClean="0"/>
              <a:t>об'єкта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public 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string 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Person(string name)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this.name = name; // </a:t>
            </a:r>
            <a:r>
              <a:rPr lang="uk-UA" dirty="0"/>
              <a:t>Використання </a:t>
            </a:r>
            <a:r>
              <a:rPr lang="en-US" dirty="0"/>
              <a:t>this </a:t>
            </a:r>
            <a:r>
              <a:rPr lang="uk-UA" dirty="0"/>
              <a:t>для доступу до поля класу.</a:t>
            </a:r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    </a:t>
            </a:r>
            <a:r>
              <a:rPr lang="en-US" dirty="0"/>
              <a:t>public void Display()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MessageBox.Show</a:t>
            </a:r>
            <a:r>
              <a:rPr lang="en-US" dirty="0"/>
              <a:t>("My name is " + this.name); // </a:t>
            </a:r>
            <a:r>
              <a:rPr lang="uk-UA" dirty="0"/>
              <a:t>Використання </a:t>
            </a:r>
            <a:r>
              <a:rPr lang="en-US" dirty="0"/>
              <a:t>this </a:t>
            </a:r>
            <a:r>
              <a:rPr lang="uk-UA" dirty="0"/>
              <a:t>для доступу до поля класу в методі.</a:t>
            </a:r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r>
              <a:rPr lang="uk-UA" dirty="0"/>
              <a:t>}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837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 smtClean="0"/>
              <a:t>2) </a:t>
            </a:r>
            <a:r>
              <a:rPr lang="uk-UA" dirty="0"/>
              <a:t>Уникнення конфліктів </a:t>
            </a:r>
            <a:r>
              <a:rPr lang="uk-UA" dirty="0" smtClean="0"/>
              <a:t>імен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3) Параметризація конструкторів: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this.value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value)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540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4)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в делегатах і </a:t>
            </a:r>
            <a:r>
              <a:rPr lang="ru-RU" dirty="0" smtClean="0"/>
              <a:t>лямбда-</a:t>
            </a:r>
            <a:r>
              <a:rPr lang="ru-RU" dirty="0" err="1" smtClean="0"/>
              <a:t>виразах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uk-UA" dirty="0"/>
              <a:t>В </a:t>
            </a:r>
            <a:r>
              <a:rPr lang="en-US" dirty="0"/>
              <a:t>C# </a:t>
            </a:r>
            <a:r>
              <a:rPr lang="uk-UA" dirty="0"/>
              <a:t>делегати і лямбда-вирази - це механізми, які дозволяють працювати з функціями як об'єктами і передавати їх як параметри методів, а також здійснювати інші операції з функціями в мові програмування.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1337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</p:spPr>
        <p:txBody>
          <a:bodyPr>
            <a:normAutofit fontScale="90000"/>
          </a:bodyPr>
          <a:lstStyle/>
          <a:p>
            <a:r>
              <a:rPr lang="uk-UA" dirty="0"/>
              <a:t>Делегати (</a:t>
            </a:r>
            <a:r>
              <a:rPr lang="en-US" dirty="0"/>
              <a:t>Delegates)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7239000" cy="55470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uk-UA" dirty="0"/>
              <a:t>// Оголошення делегата, який приймає два </a:t>
            </a:r>
            <a:r>
              <a:rPr lang="uk-UA" dirty="0" err="1"/>
              <a:t>цілочисельних</a:t>
            </a:r>
            <a:r>
              <a:rPr lang="uk-UA" dirty="0"/>
              <a:t> параметри і повертає ціле значення.</a:t>
            </a:r>
          </a:p>
          <a:p>
            <a:pPr marL="0" indent="0">
              <a:buNone/>
            </a:pPr>
            <a:r>
              <a:rPr lang="en-US" dirty="0"/>
              <a:t>delegate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MathOperation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</a:t>
            </a:r>
            <a:r>
              <a:rPr lang="uk-UA" dirty="0"/>
              <a:t>Метод, який відповідає делегату </a:t>
            </a:r>
            <a:r>
              <a:rPr lang="en-US" dirty="0" err="1"/>
              <a:t>MathOperation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return x + y;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Calculator </a:t>
            </a:r>
            <a:r>
              <a:rPr lang="en-US" dirty="0" err="1"/>
              <a:t>calc</a:t>
            </a:r>
            <a:r>
              <a:rPr lang="en-US" dirty="0"/>
              <a:t> = new Calculator();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MathOperation</a:t>
            </a:r>
            <a:r>
              <a:rPr lang="en-US" dirty="0"/>
              <a:t> operation = </a:t>
            </a:r>
            <a:r>
              <a:rPr lang="en-US" dirty="0" err="1"/>
              <a:t>calc.Add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result = operation(5, 3); // </a:t>
            </a:r>
            <a:r>
              <a:rPr lang="uk-UA" dirty="0"/>
              <a:t>Виклик методу через делегат.</a:t>
            </a:r>
          </a:p>
          <a:p>
            <a:pPr marL="0" indent="0">
              <a:buNone/>
            </a:pPr>
            <a:r>
              <a:rPr lang="uk-UA" dirty="0"/>
              <a:t>        </a:t>
            </a:r>
            <a:r>
              <a:rPr lang="en-GB" dirty="0" err="1" smtClean="0"/>
              <a:t>MessageBox</a:t>
            </a:r>
            <a:r>
              <a:rPr lang="en-US" dirty="0" smtClean="0"/>
              <a:t>.Show(result</a:t>
            </a:r>
            <a:r>
              <a:rPr lang="en-US" dirty="0"/>
              <a:t>); // </a:t>
            </a:r>
            <a:r>
              <a:rPr lang="uk-UA" dirty="0"/>
              <a:t>Виведе 8</a:t>
            </a:r>
          </a:p>
          <a:p>
            <a:pPr marL="0" indent="0">
              <a:buNone/>
            </a:pPr>
            <a:r>
              <a:rPr lang="uk-UA" dirty="0"/>
              <a:t>    }</a:t>
            </a:r>
          </a:p>
          <a:p>
            <a:pPr marL="0" indent="0">
              <a:buNone/>
            </a:pPr>
            <a:r>
              <a:rPr lang="uk-UA" dirty="0" smtClean="0"/>
              <a:t>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500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Лямбда-вирази (</a:t>
            </a:r>
            <a:r>
              <a:rPr lang="en-US" dirty="0"/>
              <a:t>Lambda Expressions)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/>
              <a:t>Лямбда-вирази в </a:t>
            </a:r>
            <a:r>
              <a:rPr lang="en-US" sz="2400" dirty="0"/>
              <a:t>C# - </a:t>
            </a:r>
            <a:r>
              <a:rPr lang="uk-UA" sz="2400" dirty="0"/>
              <a:t>це коротка і зручна форма виразу для оголошення анонімних методів. Вони дозволяють створювати функції </a:t>
            </a:r>
            <a:r>
              <a:rPr lang="uk-UA" sz="2400" dirty="0" smtClean="0"/>
              <a:t>без </a:t>
            </a:r>
            <a:r>
              <a:rPr lang="uk-UA" sz="2400" dirty="0"/>
              <a:t>необхідності визначення окремих методів або делегатів. Лямбда-вирази зазвичай використовуються в методах </a:t>
            </a:r>
            <a:r>
              <a:rPr lang="en-US" sz="2400" dirty="0"/>
              <a:t>LINQ, </a:t>
            </a:r>
            <a:r>
              <a:rPr lang="uk-UA" sz="2400" dirty="0"/>
              <a:t>в подіях і в інших контекстах, де потрібно передати функцію як параметр</a:t>
            </a:r>
            <a:r>
              <a:rPr lang="uk-UA" sz="2400" dirty="0" smtClean="0"/>
              <a:t>.</a:t>
            </a:r>
            <a:endParaRPr lang="en-GB" sz="2400" dirty="0" smtClean="0"/>
          </a:p>
          <a:p>
            <a:pPr marL="0" indent="0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r>
              <a:rPr lang="en-US" sz="2400" dirty="0" err="1"/>
              <a:t>Func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&gt; add = (x, y) =&gt; x + y;</a:t>
            </a:r>
          </a:p>
          <a:p>
            <a:pPr marL="0" indent="0" algn="just">
              <a:buNone/>
            </a:pPr>
            <a:r>
              <a:rPr lang="en-US" sz="2400" dirty="0" err="1"/>
              <a:t>int</a:t>
            </a:r>
            <a:r>
              <a:rPr lang="en-US" sz="2400" dirty="0"/>
              <a:t> result = add(5, 3);</a:t>
            </a:r>
          </a:p>
          <a:p>
            <a:pPr marL="0" indent="0" algn="just">
              <a:buNone/>
            </a:pPr>
            <a:r>
              <a:rPr lang="en-GB" sz="2400" dirty="0" err="1"/>
              <a:t>MessageBox</a:t>
            </a:r>
            <a:r>
              <a:rPr lang="en-US" sz="2400" dirty="0"/>
              <a:t>.Show</a:t>
            </a:r>
            <a:r>
              <a:rPr lang="en-US" sz="2400" dirty="0"/>
              <a:t>(result</a:t>
            </a:r>
            <a:r>
              <a:rPr lang="en-US" sz="2400" dirty="0"/>
              <a:t>); // </a:t>
            </a:r>
            <a:r>
              <a:rPr lang="en-US" sz="2400" dirty="0" err="1"/>
              <a:t>Виведе</a:t>
            </a:r>
            <a:r>
              <a:rPr lang="en-US" sz="2400" dirty="0"/>
              <a:t> 8</a:t>
            </a:r>
          </a:p>
          <a:p>
            <a:pPr marL="0" indent="0" algn="just">
              <a:buNone/>
            </a:pP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49627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98336"/>
          </a:xfrm>
        </p:spPr>
        <p:txBody>
          <a:bodyPr>
            <a:normAutofit/>
          </a:bodyPr>
          <a:lstStyle/>
          <a:p>
            <a:r>
              <a:rPr lang="en-US" sz="4000" dirty="0"/>
              <a:t>Equals(Object</a:t>
            </a:r>
            <a:r>
              <a:rPr lang="en-US" sz="4000" dirty="0" smtClean="0"/>
              <a:t>)</a:t>
            </a:r>
            <a:endParaRPr lang="uk-U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31255"/>
            <a:ext cx="7128792" cy="5553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2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0" y="764704"/>
            <a:ext cx="7976031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94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7" y="548680"/>
            <a:ext cx="7767166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8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393"/>
            <a:ext cx="7272808" cy="672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9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Ключов</a:t>
            </a:r>
            <a:r>
              <a:rPr lang="uk-UA" dirty="0"/>
              <a:t>е</a:t>
            </a:r>
            <a:r>
              <a:rPr lang="uk-UA" dirty="0" smtClean="0"/>
              <a:t> слово </a:t>
            </a:r>
            <a:r>
              <a:rPr lang="en-US" i="1" dirty="0" smtClean="0"/>
              <a:t>static</a:t>
            </a:r>
            <a:endParaRPr lang="uk-UA" i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761698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>
            <a:normAutofit/>
          </a:bodyPr>
          <a:lstStyle/>
          <a:p>
            <a:r>
              <a:rPr lang="uk-UA" dirty="0"/>
              <a:t>Ключове </a:t>
            </a:r>
            <a:r>
              <a:rPr lang="uk-UA" dirty="0" smtClean="0"/>
              <a:t>слово </a:t>
            </a:r>
            <a:r>
              <a:rPr lang="en-US" i="1" dirty="0" smtClean="0"/>
              <a:t>override</a:t>
            </a:r>
            <a:endParaRPr lang="uk-UA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69330"/>
            <a:ext cx="4752527" cy="556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r>
              <a:rPr lang="uk-UA" dirty="0"/>
              <a:t>Ключове слово </a:t>
            </a:r>
            <a:r>
              <a:rPr lang="en-US" i="1" dirty="0" smtClean="0"/>
              <a:t>v</a:t>
            </a:r>
            <a:r>
              <a:rPr lang="en-GB" i="1" dirty="0" err="1" smtClean="0"/>
              <a:t>irtual</a:t>
            </a:r>
            <a:endParaRPr lang="uk-UA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99690"/>
            <a:ext cx="5976664" cy="592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87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830</TotalTime>
  <Words>881</Words>
  <Application>Microsoft Office PowerPoint</Application>
  <PresentationFormat>Экран (4:3)</PresentationFormat>
  <Paragraphs>152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Изящная</vt:lpstr>
      <vt:lpstr>Основні методи класу System.Object в C#. Конструктори. Деструктори. Ключове слово this.</vt:lpstr>
      <vt:lpstr>Основні методи та властивості класу System.Object</vt:lpstr>
      <vt:lpstr>Equals(Object)</vt:lpstr>
      <vt:lpstr>Презентация PowerPoint</vt:lpstr>
      <vt:lpstr>Презентация PowerPoint</vt:lpstr>
      <vt:lpstr>Презентация PowerPoint</vt:lpstr>
      <vt:lpstr>Ключове слово static</vt:lpstr>
      <vt:lpstr>Ключове слово override</vt:lpstr>
      <vt:lpstr>Ключове слово virtual</vt:lpstr>
      <vt:lpstr>Презентация PowerPoint</vt:lpstr>
      <vt:lpstr>Інші види методів в ООП</vt:lpstr>
      <vt:lpstr>Конструктори</vt:lpstr>
      <vt:lpstr>Порожній конструктор (Default Constructor)</vt:lpstr>
      <vt:lpstr>Конструктори з параметрами (Parameterized Constructors)</vt:lpstr>
      <vt:lpstr>Конструктори за замовчуванням (Default Constructors)</vt:lpstr>
      <vt:lpstr>Конструктори копіювання (Copy Constructors)</vt:lpstr>
      <vt:lpstr>Презентация PowerPoint</vt:lpstr>
      <vt:lpstr>Деструктори</vt:lpstr>
      <vt:lpstr>Презентация PowerPoint</vt:lpstr>
      <vt:lpstr>Інтерфейс Idisposable і метод Dispose </vt:lpstr>
      <vt:lpstr>Ключове слово this</vt:lpstr>
      <vt:lpstr>Використання слова THIS</vt:lpstr>
      <vt:lpstr>Презентация PowerPoint</vt:lpstr>
      <vt:lpstr>Презентация PowerPoint</vt:lpstr>
      <vt:lpstr>Делегати (Delegates)</vt:lpstr>
      <vt:lpstr>Лямбда-вирази (Lambda Expressions)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методи класу System.Object в C#. Конструктори. Деструктори. Ключове слово this.</dc:title>
  <dc:creator>Елена Андриюк</dc:creator>
  <cp:lastModifiedBy>Елена Андриюк</cp:lastModifiedBy>
  <cp:revision>15</cp:revision>
  <dcterms:created xsi:type="dcterms:W3CDTF">2023-09-16T06:06:46Z</dcterms:created>
  <dcterms:modified xsi:type="dcterms:W3CDTF">2023-09-16T19:57:38Z</dcterms:modified>
</cp:coreProperties>
</file>