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73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0592" autoAdjust="0"/>
  </p:normalViewPr>
  <p:slideViewPr>
    <p:cSldViewPr>
      <p:cViewPr varScale="1">
        <p:scale>
          <a:sx n="144" d="100"/>
          <a:sy n="144" d="100"/>
        </p:scale>
        <p:origin x="-10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61AFD-ACB8-4A0B-8094-3365D10ECF87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45BFD-CE41-428D-AF26-A0EEADFECF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0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Кто я.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Почему я компетентен это рассказать.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Какую</a:t>
            </a:r>
            <a:r>
              <a:rPr lang="ru-RU" baseline="0" dirty="0" smtClean="0"/>
              <a:t> задачу решаем.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886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TO NOTEBOOK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4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NOTEBOOK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1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BACK TO NOTEBOOK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3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 про </a:t>
            </a:r>
            <a:r>
              <a:rPr lang="ru-RU" dirty="0" err="1" smtClean="0"/>
              <a:t>гиперпараметры</a:t>
            </a:r>
            <a:endParaRPr lang="ru-RU" dirty="0" smtClean="0"/>
          </a:p>
          <a:p>
            <a:r>
              <a:rPr lang="ru-RU" dirty="0" smtClean="0"/>
              <a:t>След</a:t>
            </a:r>
            <a:r>
              <a:rPr lang="ru-RU" baseline="0" dirty="0" smtClean="0"/>
              <a:t> слайд про </a:t>
            </a:r>
            <a:r>
              <a:rPr lang="ru-RU" baseline="0" dirty="0" err="1" smtClean="0"/>
              <a:t>перетренерованность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3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70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48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56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impurity is a measure of how often a randomly chosen element from the set would be incorrectly labeled if it was randomly labeled according to the distribution of labels in the subset</a:t>
            </a:r>
          </a:p>
          <a:p>
            <a:endParaRPr lang="en-US" dirty="0" smtClean="0"/>
          </a:p>
          <a:p>
            <a:r>
              <a:rPr lang="en-US" b="1" dirty="0" smtClean="0"/>
              <a:t>entropy</a:t>
            </a:r>
            <a:r>
              <a:rPr lang="en-US" dirty="0" smtClean="0"/>
              <a:t> – </a:t>
            </a:r>
            <a:r>
              <a:rPr lang="ru-RU" dirty="0" smtClean="0"/>
              <a:t>Мальчик Коля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81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SLIDE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81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Powerful with small datasets.</a:t>
            </a:r>
          </a:p>
          <a:p>
            <a:r>
              <a:rPr lang="en-US" b="0" dirty="0" smtClean="0"/>
              <a:t>Have big complexity. Scales</a:t>
            </a:r>
            <a:r>
              <a:rPr lang="en-US" b="0" baseline="0" dirty="0" smtClean="0"/>
              <a:t> bad with </a:t>
            </a:r>
            <a:r>
              <a:rPr lang="en-US" b="0" baseline="0" smtClean="0"/>
              <a:t>datasets above 10000</a:t>
            </a:r>
            <a:endParaRPr lang="en-US" b="0" dirty="0" smtClean="0"/>
          </a:p>
          <a:p>
            <a:r>
              <a:rPr lang="en-US" b="1" dirty="0" smtClean="0"/>
              <a:t>GO TO Notebook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8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Describe data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Columns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Values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Describe existing approach: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Match of substring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Match of UICs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задач классификации используется СМ</a:t>
            </a:r>
          </a:p>
          <a:p>
            <a:endParaRPr lang="ru-RU" dirty="0" smtClean="0"/>
          </a:p>
          <a:p>
            <a:r>
              <a:rPr lang="en-US" dirty="0" smtClean="0"/>
              <a:t>Precision/Recall,</a:t>
            </a:r>
            <a:r>
              <a:rPr lang="en-US" baseline="0" dirty="0" smtClean="0"/>
              <a:t> </a:t>
            </a:r>
            <a:r>
              <a:rPr lang="ru-RU" baseline="0" dirty="0" smtClean="0"/>
              <a:t>пример с отпуском и загаром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0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F1</a:t>
            </a:r>
            <a:r>
              <a:rPr lang="en-US" baseline="0" dirty="0" smtClean="0"/>
              <a:t> </a:t>
            </a:r>
            <a:r>
              <a:rPr lang="ru-RU" baseline="0" dirty="0" smtClean="0"/>
              <a:t>– гармоническое среднее </a:t>
            </a:r>
            <a:r>
              <a:rPr lang="en-US" baseline="0" dirty="0" smtClean="0"/>
              <a:t>P/R. </a:t>
            </a:r>
            <a:r>
              <a:rPr lang="ru-RU" baseline="0" dirty="0" smtClean="0"/>
              <a:t>Оценка выше для сбалансированных классификаторов.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3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Area Under Curve – </a:t>
            </a:r>
            <a:r>
              <a:rPr lang="ru-RU" baseline="0" dirty="0" smtClean="0"/>
              <a:t>интеграл.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эквивалентна вероятности, что классификатор присвоит больший вес случайно выбранной положительной сущности, чем случайно выбранной отрицательной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ROC</a:t>
            </a:r>
            <a:r>
              <a:rPr lang="en-US" baseline="0" dirty="0" smtClean="0"/>
              <a:t> </a:t>
            </a:r>
            <a:r>
              <a:rPr lang="ru-RU" baseline="0" dirty="0" smtClean="0"/>
              <a:t>применяют когда </a:t>
            </a:r>
            <a:r>
              <a:rPr lang="ru-RU" baseline="0" dirty="0" err="1" smtClean="0"/>
              <a:t>датасет</a:t>
            </a:r>
            <a:r>
              <a:rPr lang="ru-RU" baseline="0" dirty="0" smtClean="0"/>
              <a:t> не </a:t>
            </a:r>
            <a:r>
              <a:rPr lang="en-US" baseline="0" dirty="0" smtClean="0"/>
              <a:t>skewed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3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u-RU" dirty="0" smtClean="0"/>
          </a:p>
          <a:p>
            <a:pPr marL="0" indent="0">
              <a:buFontTx/>
              <a:buNone/>
            </a:pPr>
            <a:r>
              <a:rPr lang="en-US" dirty="0" smtClean="0"/>
              <a:t>P/R</a:t>
            </a:r>
            <a:r>
              <a:rPr lang="en-US" baseline="0" dirty="0" smtClean="0"/>
              <a:t> – </a:t>
            </a:r>
            <a:r>
              <a:rPr lang="ru-RU" baseline="0" dirty="0" smtClean="0"/>
              <a:t>используется когда позитивный экземпляр редок.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37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Максимальный </a:t>
            </a:r>
            <a:r>
              <a:rPr lang="en-US" dirty="0" smtClean="0"/>
              <a:t>Precision (</a:t>
            </a:r>
            <a:r>
              <a:rPr lang="ru-RU" dirty="0" smtClean="0"/>
              <a:t>минимальный </a:t>
            </a:r>
            <a:r>
              <a:rPr lang="en-US" dirty="0" smtClean="0"/>
              <a:t>FP),</a:t>
            </a:r>
            <a:r>
              <a:rPr lang="en-US" baseline="0" dirty="0" smtClean="0"/>
              <a:t> </a:t>
            </a:r>
            <a:r>
              <a:rPr lang="ru-RU" baseline="0" dirty="0" smtClean="0"/>
              <a:t>Максимальный </a:t>
            </a:r>
            <a:r>
              <a:rPr lang="en-US" baseline="0" dirty="0" smtClean="0"/>
              <a:t>Recall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6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Describe existing approach: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Low Recall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Excellent Precision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45BFD-CE41-428D-AF26-A0EEADFECF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58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49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31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9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9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72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1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23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6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Matching of 1A station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hands-on approach for matching two sets of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6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to </a:t>
            </a:r>
            <a:r>
              <a:rPr lang="en-US" dirty="0" err="1" smtClean="0"/>
              <a:t>enchance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55423"/>
            <a:ext cx="1039564" cy="128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1478285" cy="92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24744"/>
            <a:ext cx="3207841" cy="121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717" y="2121829"/>
            <a:ext cx="2002085" cy="117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294" y="3789040"/>
            <a:ext cx="2056060" cy="173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947" y="3529241"/>
            <a:ext cx="2448272" cy="51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88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classify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n-US" dirty="0" smtClean="0"/>
              <a:t>20 000 1A stations</a:t>
            </a:r>
          </a:p>
          <a:p>
            <a:r>
              <a:rPr lang="en-US" dirty="0" smtClean="0"/>
              <a:t>18 000 SNCF stations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821152"/>
              </p:ext>
            </p:extLst>
          </p:nvPr>
        </p:nvGraphicFramePr>
        <p:xfrm>
          <a:off x="395536" y="3212976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296144"/>
                <a:gridCol w="2448272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8716819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AUCH ZA LAMOTHE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434143N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003651E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SNCF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8770072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Lamothe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Goas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434144N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003650E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47652"/>
              </p:ext>
            </p:extLst>
          </p:nvPr>
        </p:nvGraphicFramePr>
        <p:xfrm>
          <a:off x="395536" y="4941168"/>
          <a:ext cx="84249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296144"/>
                <a:gridCol w="3024336"/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uic_similarity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same_country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name_similarity_score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geo_distance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km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1403648" y="4365104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2699792" y="4365105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572000" y="4361589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7236296" y="4361588"/>
            <a:ext cx="288032" cy="576063"/>
          </a:xfrm>
          <a:prstGeom prst="downArrow">
            <a:avLst>
              <a:gd name="adj1" fmla="val 38957"/>
              <a:gd name="adj2" fmla="val 513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05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Train, Validate, Test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4904"/>
            <a:ext cx="46863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37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-Fold</a:t>
            </a:r>
            <a:r>
              <a:rPr lang="en-US" b="1" dirty="0" smtClean="0"/>
              <a:t> </a:t>
            </a:r>
            <a:r>
              <a:rPr lang="en-US" dirty="0"/>
              <a:t>Cross</a:t>
            </a:r>
            <a:r>
              <a:rPr lang="en-US" b="1" dirty="0"/>
              <a:t> </a:t>
            </a:r>
            <a:r>
              <a:rPr lang="en-US" dirty="0" smtClean="0"/>
              <a:t>Validation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828800"/>
            <a:ext cx="57816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54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SGDClassifier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8541"/>
            <a:ext cx="8229600" cy="4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regularized</a:t>
            </a:r>
            <a:r>
              <a:rPr lang="en-US" sz="1800" dirty="0"/>
              <a:t> linear models with </a:t>
            </a:r>
            <a:r>
              <a:rPr lang="en-US" sz="1800" b="1" dirty="0"/>
              <a:t>stochastic gradient descent</a:t>
            </a:r>
            <a:r>
              <a:rPr lang="en-US" sz="1800" dirty="0"/>
              <a:t> (SGD) learning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91125" y="1795821"/>
            <a:ext cx="8241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Loss function: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Log -</a:t>
            </a:r>
            <a:r>
              <a:rPr lang="en-US" dirty="0" smtClean="0"/>
              <a:t> </a:t>
            </a:r>
            <a:r>
              <a:rPr lang="en-US" dirty="0"/>
              <a:t>loss gives logistic regression, a probabilistic </a:t>
            </a:r>
            <a:r>
              <a:rPr lang="en-US" dirty="0" smtClean="0"/>
              <a:t>classifier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Hinge - </a:t>
            </a:r>
            <a:r>
              <a:rPr lang="en-US" dirty="0"/>
              <a:t>(soft-margin) linear Support Vector </a:t>
            </a:r>
            <a:r>
              <a:rPr lang="en-US" dirty="0" smtClean="0"/>
              <a:t>Machine</a:t>
            </a:r>
          </a:p>
          <a:p>
            <a:endParaRPr lang="en-US" dirty="0" smtClean="0"/>
          </a:p>
          <a:p>
            <a:r>
              <a:rPr lang="en-US" b="1" dirty="0" smtClean="0"/>
              <a:t>Penalty</a:t>
            </a:r>
            <a:r>
              <a:rPr lang="en-US" dirty="0" smtClean="0"/>
              <a:t>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L2 - </a:t>
            </a:r>
            <a:r>
              <a:rPr lang="en-US" dirty="0"/>
              <a:t>standard </a:t>
            </a:r>
            <a:r>
              <a:rPr lang="en-US" dirty="0" err="1"/>
              <a:t>regularizer</a:t>
            </a:r>
            <a:r>
              <a:rPr lang="en-US" dirty="0"/>
              <a:t> for linear SVM models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L1 - </a:t>
            </a:r>
            <a:r>
              <a:rPr lang="en-US" dirty="0" smtClean="0"/>
              <a:t>leads </a:t>
            </a:r>
            <a:r>
              <a:rPr lang="en-US" dirty="0"/>
              <a:t>to sparse solutions, driving most coefficients to zero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Elasticnet</a:t>
            </a:r>
            <a:r>
              <a:rPr lang="en-US" b="1" dirty="0" smtClean="0"/>
              <a:t> - </a:t>
            </a:r>
            <a:r>
              <a:rPr lang="en-US" dirty="0" smtClean="0"/>
              <a:t>convex </a:t>
            </a:r>
            <a:r>
              <a:rPr lang="en-US" dirty="0"/>
              <a:t>combination of L2 and </a:t>
            </a:r>
            <a:r>
              <a:rPr lang="en-US" dirty="0" smtClean="0"/>
              <a:t>L1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r>
              <a:rPr lang="en-US" b="1" dirty="0" smtClean="0"/>
              <a:t>Alpha</a:t>
            </a:r>
            <a:r>
              <a:rPr lang="en-US" dirty="0"/>
              <a:t> - Constant that multiplies the regularization </a:t>
            </a:r>
            <a:r>
              <a:rPr lang="en-US" dirty="0" smtClean="0"/>
              <a:t>term</a:t>
            </a:r>
          </a:p>
          <a:p>
            <a:r>
              <a:rPr lang="en-US" b="1" dirty="0" err="1"/>
              <a:t>max_iter</a:t>
            </a:r>
            <a:r>
              <a:rPr lang="en-US" dirty="0"/>
              <a:t> -maximum number of passes over the training data (aka epochs)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3215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Bias/Variance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Underfitting</a:t>
            </a:r>
            <a:r>
              <a:rPr lang="en-US" sz="1800" dirty="0"/>
              <a:t> – Validation and training error high</a:t>
            </a:r>
          </a:p>
          <a:p>
            <a:r>
              <a:rPr lang="en-US" sz="1800" dirty="0" err="1"/>
              <a:t>Overfitting</a:t>
            </a:r>
            <a:r>
              <a:rPr lang="en-US" sz="1800" dirty="0"/>
              <a:t> – Validation error is high, training error low</a:t>
            </a:r>
          </a:p>
          <a:p>
            <a:r>
              <a:rPr lang="en-US" sz="1800" dirty="0"/>
              <a:t>Good fit – Validation error low, slightly higher than the training error</a:t>
            </a:r>
          </a:p>
          <a:p>
            <a:r>
              <a:rPr lang="en-US" sz="1800" dirty="0"/>
              <a:t>Unknown fit - Validation error low, training error 'high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7628558" cy="263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52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7056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77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</a:t>
            </a:r>
            <a:r>
              <a:rPr lang="en-US" b="1" dirty="0" smtClean="0"/>
              <a:t> </a:t>
            </a:r>
            <a:r>
              <a:rPr lang="en-US" dirty="0" smtClean="0"/>
              <a:t>Forest</a:t>
            </a:r>
            <a:r>
              <a:rPr lang="en-US" b="1" dirty="0" smtClean="0"/>
              <a:t> </a:t>
            </a:r>
            <a:r>
              <a:rPr lang="en-US" dirty="0" smtClean="0"/>
              <a:t>Classifier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38541"/>
            <a:ext cx="8229600" cy="4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Ensemble of </a:t>
            </a:r>
            <a:r>
              <a:rPr lang="en-US" sz="1800" dirty="0"/>
              <a:t>decision tree classifiers</a:t>
            </a:r>
            <a:endParaRPr lang="ru-RU" sz="18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8389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5517232"/>
            <a:ext cx="6150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Split data in overlapping subsets (based on information gain)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only subset of features for each tree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Make ensemble voting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3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</a:t>
            </a:r>
            <a:r>
              <a:rPr lang="en-US" b="1" dirty="0" smtClean="0"/>
              <a:t> </a:t>
            </a:r>
            <a:r>
              <a:rPr lang="en-US" dirty="0" smtClean="0"/>
              <a:t>Forest</a:t>
            </a:r>
            <a:r>
              <a:rPr lang="en-US" b="1" dirty="0" smtClean="0"/>
              <a:t> </a:t>
            </a:r>
            <a:r>
              <a:rPr lang="en-US" dirty="0" smtClean="0"/>
              <a:t>Classifier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1125" y="1795821"/>
            <a:ext cx="82413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n_estimators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en-US" dirty="0"/>
              <a:t>The number of trees in the </a:t>
            </a:r>
            <a:r>
              <a:rPr lang="en-US" dirty="0" smtClean="0"/>
              <a:t>forest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smtClean="0"/>
              <a:t>criterion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gini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dirty="0"/>
              <a:t>for the </a:t>
            </a:r>
            <a:r>
              <a:rPr lang="en-US" dirty="0" err="1"/>
              <a:t>Gini</a:t>
            </a:r>
            <a:r>
              <a:rPr lang="en-US" dirty="0"/>
              <a:t> </a:t>
            </a:r>
            <a:r>
              <a:rPr lang="en-US" dirty="0" smtClean="0"/>
              <a:t>impurity, probability labeling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entropy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dirty="0"/>
              <a:t>for the information gain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/>
              <a:t>max_depth</a:t>
            </a:r>
            <a:r>
              <a:rPr lang="en-US" b="1" dirty="0"/>
              <a:t> </a:t>
            </a:r>
            <a:r>
              <a:rPr lang="en-US" dirty="0"/>
              <a:t>- The maximum depth of the tree</a:t>
            </a:r>
            <a:endParaRPr lang="en-US" dirty="0" smtClean="0"/>
          </a:p>
          <a:p>
            <a:r>
              <a:rPr lang="en-US" b="1" dirty="0" err="1"/>
              <a:t>min_samples_split</a:t>
            </a:r>
            <a:r>
              <a:rPr lang="en-US" dirty="0"/>
              <a:t> - number of samples required to split an internal </a:t>
            </a:r>
            <a:r>
              <a:rPr lang="en-US" dirty="0" smtClean="0"/>
              <a:t>node</a:t>
            </a:r>
          </a:p>
          <a:p>
            <a:r>
              <a:rPr lang="en-US" b="1" dirty="0" err="1" smtClean="0"/>
              <a:t>min_samples_leaf</a:t>
            </a:r>
            <a:r>
              <a:rPr lang="en-US" b="1" dirty="0" smtClean="0"/>
              <a:t> - </a:t>
            </a:r>
            <a:r>
              <a:rPr lang="en-US" dirty="0"/>
              <a:t>The minimum number of samples required to be at a leaf node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6045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5006706" cy="486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hyperplane</a:t>
            </a:r>
            <a:r>
              <a:rPr lang="en-US" dirty="0" smtClean="0"/>
              <a:t> to separate classes  (linearly separable)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0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data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261879"/>
              </p:ext>
            </p:extLst>
          </p:nvPr>
        </p:nvGraphicFramePr>
        <p:xfrm>
          <a:off x="395536" y="1916832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224136"/>
                <a:gridCol w="2520280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8764342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ORSCHWILLER CHAPELLE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481655N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072155E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80G2274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Grüna(Sachs) Haltestelle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504841N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124754E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8322082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Pontemaglio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461049N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081924E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8301111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Colmegna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460123N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084521E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4365104"/>
            <a:ext cx="3867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~14000 </a:t>
            </a:r>
            <a:r>
              <a:rPr lang="en-US" sz="2800" dirty="0" smtClean="0"/>
              <a:t>stations </a:t>
            </a:r>
            <a:r>
              <a:rPr lang="en-US" sz="2800" dirty="0" smtClean="0"/>
              <a:t>1A/SNCF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512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hyperplane</a:t>
            </a:r>
            <a:r>
              <a:rPr lang="en-US" dirty="0" smtClean="0"/>
              <a:t> to separate classes  (linearly </a:t>
            </a:r>
            <a:r>
              <a:rPr lang="en-US" b="1" dirty="0" smtClean="0"/>
              <a:t>non</a:t>
            </a:r>
            <a:r>
              <a:rPr lang="en-US" dirty="0" smtClean="0"/>
              <a:t> separable)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1432"/>
            <a:ext cx="2397249" cy="2334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15871"/>
            <a:ext cx="2702605" cy="270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48651"/>
            <a:ext cx="4124017" cy="381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31840" y="1700808"/>
                <a:ext cx="5184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map the 2-d input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to 3-d feature space by a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700808"/>
                <a:ext cx="5184577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05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8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37898"/>
              </p:ext>
            </p:extLst>
          </p:nvPr>
        </p:nvGraphicFramePr>
        <p:xfrm>
          <a:off x="395536" y="1916832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224136"/>
                <a:gridCol w="2520280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8716819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AUCH ZA LAMOTHE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434144N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003651E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SNCF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8770072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Lamothe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Goas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434144N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003651E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615077"/>
              </p:ext>
            </p:extLst>
          </p:nvPr>
        </p:nvGraphicFramePr>
        <p:xfrm>
          <a:off x="395536" y="3501008"/>
          <a:ext cx="842493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224136"/>
                <a:gridCol w="2520280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Source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Country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Lat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80G0219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Heilbronn </a:t>
                      </a:r>
                      <a:r>
                        <a:rPr lang="en-US" sz="1400" dirty="0" err="1" smtClean="0"/>
                        <a:t>Harmonie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Hafenmarktpassage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490834N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091321E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SNCF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8071172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Heilbronn </a:t>
                      </a:r>
                      <a:r>
                        <a:rPr lang="en-US" sz="1400" dirty="0" err="1"/>
                        <a:t>Harmonie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Hafenmarkt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490833N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091320E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36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measure quality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Confusion </a:t>
            </a:r>
            <a:r>
              <a:rPr lang="en-US" dirty="0" smtClean="0"/>
              <a:t>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76379"/>
              </p:ext>
            </p:extLst>
          </p:nvPr>
        </p:nvGraphicFramePr>
        <p:xfrm>
          <a:off x="1331640" y="2420888"/>
          <a:ext cx="6096000" cy="1512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</a:tblGrid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</a:t>
                      </a:r>
                      <a:r>
                        <a:rPr lang="en-US" sz="1800" b="1" dirty="0" smtClean="0">
                          <a:effectLst/>
                        </a:rPr>
                        <a:t>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</a:t>
                      </a:r>
                      <a:r>
                        <a:rPr lang="en-US" sz="1800" b="1" dirty="0" smtClean="0">
                          <a:effectLst/>
                        </a:rPr>
                        <a:t>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</a:t>
                      </a:r>
                      <a:r>
                        <a:rPr lang="en-US" sz="1800" b="1" dirty="0" smtClean="0">
                          <a:effectLst/>
                        </a:rPr>
                        <a:t>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</a:t>
                      </a:r>
                      <a:r>
                        <a:rPr lang="en-US" sz="1800" b="1" dirty="0" smtClean="0">
                          <a:effectLst/>
                        </a:rPr>
                        <a:t>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Precision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i="1" dirty="0"/>
                  <a:t>Having precision = 0.9 </a:t>
                </a:r>
                <a:r>
                  <a:rPr lang="en-US" sz="1800" i="1" dirty="0" smtClean="0"/>
                  <a:t>means, when we predict something we are correct in 90%</a:t>
                </a:r>
                <a:endParaRPr lang="en-US" sz="1800" i="1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  <a:blipFill rotWithShape="1">
                <a:blip r:embed="rId3"/>
                <a:stretch>
                  <a:fillRect l="-1926" b="-2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539552" y="5248774"/>
                <a:ext cx="8229600" cy="1420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Recall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𝑇𝑃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 smtClean="0"/>
                  <a:t>; i.e. Sensitivity or </a:t>
                </a:r>
                <a:r>
                  <a:rPr lang="en-US" dirty="0" err="1" smtClean="0"/>
                  <a:t>TPRate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1800" dirty="0"/>
                  <a:t>What proportion of actual positives was identified correctly</a:t>
                </a:r>
                <a:r>
                  <a:rPr lang="en-US" sz="1800" dirty="0" smtClean="0"/>
                  <a:t>? </a:t>
                </a:r>
                <a:r>
                  <a:rPr lang="en-US" sz="1800" i="1" dirty="0" smtClean="0"/>
                  <a:t>Having recall= </a:t>
                </a:r>
                <a:r>
                  <a:rPr lang="en-US" sz="1800" i="1" dirty="0"/>
                  <a:t>0.9 </a:t>
                </a:r>
                <a:r>
                  <a:rPr lang="en-US" sz="1800" i="1" dirty="0" smtClean="0"/>
                  <a:t>means, when we discover 90% or positives</a:t>
                </a:r>
                <a:endParaRPr lang="en-US" sz="1800" i="1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48774"/>
                <a:ext cx="8229600" cy="1420586"/>
              </a:xfrm>
              <a:prstGeom prst="rect">
                <a:avLst/>
              </a:prstGeom>
              <a:blipFill rotWithShape="1">
                <a:blip r:embed="rId4"/>
                <a:stretch>
                  <a:fillRect l="-1926" b="-4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24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measure quality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Confusion </a:t>
            </a:r>
            <a:r>
              <a:rPr lang="en-US" dirty="0" smtClean="0"/>
              <a:t>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61337"/>
              </p:ext>
            </p:extLst>
          </p:nvPr>
        </p:nvGraphicFramePr>
        <p:xfrm>
          <a:off x="1331640" y="2420888"/>
          <a:ext cx="6096000" cy="15121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</a:tblGrid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</a:t>
                      </a:r>
                      <a:r>
                        <a:rPr lang="en-US" sz="1800" b="1" dirty="0" smtClean="0">
                          <a:effectLst/>
                        </a:rPr>
                        <a:t>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</a:t>
                      </a:r>
                      <a:r>
                        <a:rPr lang="en-US" sz="1800" b="1" dirty="0" smtClean="0">
                          <a:effectLst/>
                        </a:rPr>
                        <a:t>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False </a:t>
                      </a:r>
                      <a:r>
                        <a:rPr lang="en-US" sz="1800" b="1" dirty="0" smtClean="0">
                          <a:effectLst/>
                        </a:rPr>
                        <a:t>Negative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effectLst/>
                        </a:rPr>
                        <a:t>True </a:t>
                      </a:r>
                      <a:r>
                        <a:rPr lang="en-US" sz="1800" b="1" dirty="0" smtClean="0">
                          <a:effectLst/>
                        </a:rPr>
                        <a:t>Positive</a:t>
                      </a:r>
                      <a:endParaRPr lang="ru-RU" sz="1800" b="1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F1score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 ×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𝑅𝑒𝑐𝑎𝑙𝑙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/>
                          </a:rPr>
                          <m:t> +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i="1" dirty="0" smtClean="0"/>
                  <a:t>Favors classifiers with similar precision and recall</a:t>
                </a:r>
                <a:endParaRPr lang="en-US" sz="1800" i="1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8229600" cy="1188132"/>
              </a:xfrm>
              <a:prstGeom prst="rect">
                <a:avLst/>
              </a:prstGeom>
              <a:blipFill rotWithShape="1">
                <a:blip r:embed="rId3"/>
                <a:stretch>
                  <a:fillRect l="-1926" b="-3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79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measure quality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1484784"/>
            <a:ext cx="8229600" cy="118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Area Under Curve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452320" cy="37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4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5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Precision/Recall tradeoff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1484784"/>
            <a:ext cx="8229600" cy="118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Brave or scared classifier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sp>
        <p:nvSpPr>
          <p:cNvPr id="10" name="AutoShape 4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A=\int _{{\infty }}^{{-\infty }}y(T)x'(T)dT=\int _{{\infty }}^{{-\infty }}TPR(T)FPR'(T)dT=\int _{{-\infty }}^{{\infty }}TPR(T)P_{0}(T)dT=\langle TPR\rangle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49278"/>
            <a:ext cx="8308777" cy="417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45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aim 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672" y="1485797"/>
            <a:ext cx="1224136" cy="79208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en-US" sz="12800" dirty="0" err="1" smtClean="0"/>
              <a:t>Vinica</a:t>
            </a:r>
            <a:endParaRPr lang="ru-RU" sz="1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9" y="2348880"/>
            <a:ext cx="417125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48880"/>
            <a:ext cx="437896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035436" y="1485797"/>
            <a:ext cx="1308077" cy="792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pPr marL="0" indent="0">
              <a:buFont typeface="Arial" pitchFamily="34" charset="0"/>
              <a:buNone/>
            </a:pPr>
            <a:r>
              <a:rPr lang="en-US" sz="12800" dirty="0" smtClean="0"/>
              <a:t>Venice</a:t>
            </a:r>
            <a:endParaRPr lang="ru-RU" sz="1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51723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Maximize </a:t>
            </a:r>
            <a:r>
              <a:rPr lang="en-US" b="1" dirty="0" smtClean="0"/>
              <a:t>Precision </a:t>
            </a:r>
            <a:r>
              <a:rPr lang="en-US" dirty="0" smtClean="0"/>
              <a:t>(minimal FP), high </a:t>
            </a:r>
            <a:r>
              <a:rPr lang="en-US" b="1" dirty="0" smtClean="0"/>
              <a:t>Recall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5906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/>
              <a:t>approach quality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432748" cy="381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01" y="3119834"/>
            <a:ext cx="3837866" cy="102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58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760</Words>
  <Application>Microsoft Office PowerPoint</Application>
  <PresentationFormat>Экран (4:3)</PresentationFormat>
  <Paragraphs>234</Paragraphs>
  <Slides>20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Matching of 1A station</vt:lpstr>
      <vt:lpstr>Meet the data</vt:lpstr>
      <vt:lpstr>Existing approach</vt:lpstr>
      <vt:lpstr>How to measure quality</vt:lpstr>
      <vt:lpstr>How to measure quality</vt:lpstr>
      <vt:lpstr>How to measure quality</vt:lpstr>
      <vt:lpstr>Precision/Recall tradeoff</vt:lpstr>
      <vt:lpstr>What do we aim for?</vt:lpstr>
      <vt:lpstr>Existing approach quality</vt:lpstr>
      <vt:lpstr>Let’s try to enchance</vt:lpstr>
      <vt:lpstr>What to classify</vt:lpstr>
      <vt:lpstr>Train, Validate, Test</vt:lpstr>
      <vt:lpstr>K-Fold Cross Validation</vt:lpstr>
      <vt:lpstr>SGDClassifier</vt:lpstr>
      <vt:lpstr>Bias/Variance</vt:lpstr>
      <vt:lpstr>Decision Tree</vt:lpstr>
      <vt:lpstr>Random Forest Classifier</vt:lpstr>
      <vt:lpstr>Random Forest Classifier</vt:lpstr>
      <vt:lpstr>Support Vector Machine</vt:lpstr>
      <vt:lpstr>Support Vector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of 1A station</dc:title>
  <dc:creator>Vaetern</dc:creator>
  <cp:lastModifiedBy>Vaetern</cp:lastModifiedBy>
  <cp:revision>30</cp:revision>
  <dcterms:created xsi:type="dcterms:W3CDTF">2018-11-03T07:00:33Z</dcterms:created>
  <dcterms:modified xsi:type="dcterms:W3CDTF">2018-11-03T22:17:09Z</dcterms:modified>
</cp:coreProperties>
</file>