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64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3163" autoAdjust="0"/>
  </p:normalViewPr>
  <p:slideViewPr>
    <p:cSldViewPr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61AFD-ACB8-4A0B-8094-3365D10ECF87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5BFD-CE41-428D-AF26-A0EEADFEC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0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Кто я.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Почему я компетентен это рассказать.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Какую</a:t>
            </a:r>
            <a:r>
              <a:rPr lang="ru-RU" baseline="0" dirty="0" smtClean="0"/>
              <a:t> задачу решаем.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 smtClean="0"/>
              <a:t>What to</a:t>
            </a:r>
            <a:r>
              <a:rPr lang="en-US" b="0" baseline="0" dirty="0" smtClean="0"/>
              <a:t> classify?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Build classifier for each station (</a:t>
            </a:r>
            <a:r>
              <a:rPr lang="en-US" b="0" baseline="0" dirty="0" err="1" smtClean="0"/>
              <a:t>isVenice</a:t>
            </a:r>
            <a:r>
              <a:rPr lang="en-US" b="0" baseline="0" dirty="0" smtClean="0"/>
              <a:t> classifier)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Build distance vector and classify it</a:t>
            </a:r>
          </a:p>
          <a:p>
            <a:pPr marL="171450" indent="-171450">
              <a:buFontTx/>
              <a:buChar char="-"/>
            </a:pPr>
            <a:endParaRPr lang="en-US" b="0" dirty="0" smtClean="0"/>
          </a:p>
          <a:p>
            <a:r>
              <a:rPr lang="en-US" b="1" dirty="0" smtClean="0"/>
              <a:t>GO</a:t>
            </a:r>
            <a:r>
              <a:rPr lang="en-US" b="1" baseline="0" dirty="0" smtClean="0"/>
              <a:t>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NOTEBOOK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1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 BACK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regularized</a:t>
            </a:r>
            <a:r>
              <a:rPr lang="en-US" sz="1200" dirty="0" smtClean="0"/>
              <a:t> – </a:t>
            </a:r>
            <a:r>
              <a:rPr lang="ru-RU" sz="1200" dirty="0" smtClean="0"/>
              <a:t>Рассказать</a:t>
            </a:r>
            <a:r>
              <a:rPr lang="ru-RU" sz="1200" baseline="0" dirty="0" smtClean="0"/>
              <a:t> про запоминание. Минимизацию функции</a:t>
            </a:r>
            <a:endParaRPr lang="en-US" dirty="0" smtClean="0"/>
          </a:p>
          <a:p>
            <a:r>
              <a:rPr lang="ru-RU" dirty="0" smtClean="0"/>
              <a:t>Рассказать про </a:t>
            </a:r>
            <a:r>
              <a:rPr lang="ru-RU" dirty="0" err="1" smtClean="0"/>
              <a:t>гиперпараметры</a:t>
            </a:r>
            <a:endParaRPr lang="ru-RU" dirty="0" smtClean="0"/>
          </a:p>
          <a:p>
            <a:r>
              <a:rPr lang="en-US" dirty="0" smtClean="0"/>
              <a:t>NN</a:t>
            </a:r>
            <a:r>
              <a:rPr lang="en-US" baseline="0" dirty="0" smtClean="0"/>
              <a:t> - </a:t>
            </a:r>
            <a:r>
              <a:rPr lang="en-US" baseline="0" dirty="0" smtClean="0"/>
              <a:t>overkill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regularized</a:t>
            </a:r>
            <a:r>
              <a:rPr lang="en-US" sz="1200" dirty="0" smtClean="0"/>
              <a:t> – </a:t>
            </a:r>
            <a:r>
              <a:rPr lang="ru-RU" sz="1200" dirty="0" smtClean="0"/>
              <a:t>Рассказать</a:t>
            </a:r>
            <a:r>
              <a:rPr lang="ru-RU" sz="1200" baseline="0" dirty="0" smtClean="0"/>
              <a:t> про запоминание. Минимизацию функции</a:t>
            </a:r>
            <a:endParaRPr lang="en-US" dirty="0" smtClean="0"/>
          </a:p>
          <a:p>
            <a:r>
              <a:rPr lang="ru-RU" dirty="0" smtClean="0"/>
              <a:t>Рассказать про </a:t>
            </a:r>
            <a:r>
              <a:rPr lang="ru-RU" dirty="0" err="1" smtClean="0"/>
              <a:t>гиперпараметры</a:t>
            </a:r>
            <a:endParaRPr lang="ru-RU" dirty="0" smtClean="0"/>
          </a:p>
          <a:p>
            <a:r>
              <a:rPr lang="en-US" dirty="0" smtClean="0"/>
              <a:t>NN</a:t>
            </a:r>
            <a:r>
              <a:rPr lang="en-US" baseline="0" dirty="0" smtClean="0"/>
              <a:t> - overkill</a:t>
            </a:r>
            <a:endParaRPr lang="ru-RU" dirty="0" smtClean="0"/>
          </a:p>
          <a:p>
            <a:r>
              <a:rPr lang="ru-RU" dirty="0" smtClean="0"/>
              <a:t>След</a:t>
            </a:r>
            <a:r>
              <a:rPr lang="ru-RU" baseline="0" dirty="0" smtClean="0"/>
              <a:t> слайд про </a:t>
            </a:r>
            <a:r>
              <a:rPr lang="ru-RU" baseline="0" dirty="0" err="1" smtClean="0"/>
              <a:t>перетренерованность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5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7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4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6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 is a measure of how often a randomly chosen element from the set would be incorrectly labeled if it was randomly labeled according to the distribution of labels in the subset</a:t>
            </a:r>
          </a:p>
          <a:p>
            <a:endParaRPr lang="en-US" dirty="0" smtClean="0"/>
          </a:p>
          <a:p>
            <a:r>
              <a:rPr lang="en-US" b="1" dirty="0" smtClean="0"/>
              <a:t>entropy</a:t>
            </a:r>
            <a:r>
              <a:rPr lang="en-US" dirty="0" smtClean="0"/>
              <a:t> – </a:t>
            </a:r>
            <a:r>
              <a:rPr lang="ru-RU" dirty="0" smtClean="0"/>
              <a:t>Мальчик Коля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min_samples_split</a:t>
            </a:r>
            <a:r>
              <a:rPr lang="en-US" dirty="0" smtClean="0"/>
              <a:t> = 5, and there are 7 samples at an internal node, then the split is allowed. But let's say the split results in two leaves, one with 1 sample, and another with 6 samples. If </a:t>
            </a:r>
            <a:r>
              <a:rPr lang="en-US" dirty="0" err="1" smtClean="0"/>
              <a:t>min_samples_leaf</a:t>
            </a:r>
            <a:r>
              <a:rPr lang="en-US" dirty="0" smtClean="0"/>
              <a:t> = 2, then the split won't be allowed (even if the internal node has 7 samples) because one of the leaves resulted will have less then the minimum number of samples required to be at a leaf node.</a:t>
            </a:r>
          </a:p>
          <a:p>
            <a:endParaRPr lang="en-US" dirty="0" smtClean="0"/>
          </a:p>
          <a:p>
            <a:r>
              <a:rPr lang="en-US" dirty="0" err="1" smtClean="0"/>
              <a:t>min_samples_leaf</a:t>
            </a:r>
            <a:r>
              <a:rPr lang="en-US" dirty="0" smtClean="0"/>
              <a:t> guarantees a minimum number of samples in every leaf, no matter the value of </a:t>
            </a:r>
            <a:r>
              <a:rPr lang="en-US" dirty="0" err="1" smtClean="0"/>
              <a:t>min_samples_split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SLIDE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Columns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Values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Powerful with small datasets.</a:t>
            </a:r>
          </a:p>
          <a:p>
            <a:r>
              <a:rPr lang="en-US" b="0" dirty="0" smtClean="0"/>
              <a:t>Have big complexity. Scales</a:t>
            </a:r>
            <a:r>
              <a:rPr lang="en-US" b="0" baseline="0" dirty="0" smtClean="0"/>
              <a:t> bad with </a:t>
            </a:r>
            <a:r>
              <a:rPr lang="en-US" b="0" baseline="0" smtClean="0"/>
              <a:t>datasets above 10000</a:t>
            </a:r>
            <a:endParaRPr lang="en-US" b="0" dirty="0" smtClean="0"/>
          </a:p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Powerful with small datasets.</a:t>
            </a:r>
          </a:p>
          <a:p>
            <a:r>
              <a:rPr lang="en-US" b="0" dirty="0" smtClean="0"/>
              <a:t>Have big complexity. Scales</a:t>
            </a:r>
            <a:r>
              <a:rPr lang="en-US" b="0" baseline="0" dirty="0" smtClean="0"/>
              <a:t> bad with </a:t>
            </a:r>
            <a:r>
              <a:rPr lang="en-US" b="0" baseline="0" smtClean="0"/>
              <a:t>datasets above 10000</a:t>
            </a:r>
            <a:endParaRPr lang="en-US" b="0" dirty="0" smtClean="0"/>
          </a:p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3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substring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UICs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General approach is Accuracy.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But more appropriate to use Confusion matrix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Tell about CM: </a:t>
            </a:r>
            <a:r>
              <a:rPr lang="ru-RU" dirty="0" smtClean="0"/>
              <a:t>Для задач классификации используется СМ</a:t>
            </a:r>
            <a:r>
              <a:rPr lang="en-US" dirty="0" smtClean="0"/>
              <a:t>, 2x2 </a:t>
            </a:r>
            <a:r>
              <a:rPr lang="ru-RU" dirty="0" smtClean="0"/>
              <a:t> матрица,</a:t>
            </a:r>
            <a:r>
              <a:rPr lang="ru-RU" baseline="0" dirty="0" smtClean="0"/>
              <a:t> где мы пишем результаты нашего классификатора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Tell about precision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Tell about Recall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Precision/Recall,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пример с отпуском и загаром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F1</a:t>
            </a:r>
            <a:r>
              <a:rPr lang="en-US" baseline="0" dirty="0" smtClean="0"/>
              <a:t> </a:t>
            </a:r>
            <a:r>
              <a:rPr lang="ru-RU" baseline="0" dirty="0" smtClean="0"/>
              <a:t>– гармоническое среднее </a:t>
            </a:r>
            <a:r>
              <a:rPr lang="en-US" baseline="0" dirty="0" smtClean="0"/>
              <a:t>P/R. </a:t>
            </a:r>
            <a:r>
              <a:rPr lang="ru-RU" baseline="0" dirty="0" smtClean="0"/>
              <a:t>Оценка выше для сбалансированных классификаторов.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Area Under Curve – </a:t>
            </a:r>
            <a:r>
              <a:rPr lang="ru-RU" baseline="0" dirty="0" smtClean="0"/>
              <a:t>интеграл.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эквивалентна вероятности, что классификатор присвоит больший вес случайно выбранной положительной сущности, чем случайно выбранной отрицательной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ROC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применяют когда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не </a:t>
            </a:r>
            <a:r>
              <a:rPr lang="en-US" baseline="0" dirty="0" smtClean="0"/>
              <a:t>skewed</a:t>
            </a:r>
            <a:r>
              <a:rPr lang="ru-RU" baseline="0" dirty="0" smtClean="0"/>
              <a:t> (</a:t>
            </a:r>
            <a:r>
              <a:rPr lang="en-US" baseline="0" dirty="0" smtClean="0"/>
              <a:t>balanced</a:t>
            </a:r>
            <a:r>
              <a:rPr lang="ru-RU" baseline="0" dirty="0" smtClean="0"/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en-US" dirty="0" smtClean="0"/>
              <a:t>P/R</a:t>
            </a:r>
            <a:r>
              <a:rPr lang="en-US" baseline="0" dirty="0" smtClean="0"/>
              <a:t> – </a:t>
            </a:r>
            <a:r>
              <a:rPr lang="ru-RU" baseline="0" dirty="0" smtClean="0"/>
              <a:t>используется когда позитивный экземпляр редок.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Визуально понятно, что </a:t>
            </a:r>
            <a:r>
              <a:rPr lang="en-US" baseline="0" dirty="0" smtClean="0"/>
              <a:t>P/R </a:t>
            </a:r>
            <a:r>
              <a:rPr lang="ru-RU" baseline="0" dirty="0" smtClean="0"/>
              <a:t>балансируем (выше </a:t>
            </a:r>
            <a:r>
              <a:rPr lang="en-US" baseline="0" dirty="0" smtClean="0"/>
              <a:t>recall – </a:t>
            </a:r>
            <a:r>
              <a:rPr lang="ru-RU" baseline="0" dirty="0" smtClean="0"/>
              <a:t>падает </a:t>
            </a:r>
            <a:r>
              <a:rPr lang="en-US" baseline="0" dirty="0" smtClean="0"/>
              <a:t>precision</a:t>
            </a:r>
            <a:r>
              <a:rPr lang="ru-RU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  <a:r>
              <a:rPr lang="ru-RU" baseline="0" dirty="0" smtClean="0"/>
              <a:t>Испуганный классификатор – детектирует только простые случаи (</a:t>
            </a:r>
            <a:r>
              <a:rPr lang="en-US" baseline="0" dirty="0" smtClean="0"/>
              <a:t>low recall/high precision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Храбрый классификатор – ковбой, который стреляет по всему что движется (</a:t>
            </a:r>
            <a:r>
              <a:rPr lang="en-US" baseline="0" dirty="0" smtClean="0"/>
              <a:t>high </a:t>
            </a:r>
            <a:r>
              <a:rPr lang="en-US" baseline="0" smtClean="0"/>
              <a:t>recall/low precision</a:t>
            </a:r>
            <a:r>
              <a:rPr lang="ru-RU" baseline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Максимальный </a:t>
            </a:r>
            <a:r>
              <a:rPr lang="en-US" dirty="0" smtClean="0"/>
              <a:t>Precision (</a:t>
            </a:r>
            <a:r>
              <a:rPr lang="ru-RU" dirty="0" smtClean="0"/>
              <a:t>минимальный </a:t>
            </a:r>
            <a:r>
              <a:rPr lang="en-US" dirty="0" smtClean="0"/>
              <a:t>FP),</a:t>
            </a:r>
            <a:r>
              <a:rPr lang="en-US" baseline="0" dirty="0" smtClean="0"/>
              <a:t> </a:t>
            </a:r>
            <a:r>
              <a:rPr lang="ru-RU" baseline="0" dirty="0" smtClean="0"/>
              <a:t>Максимальный </a:t>
            </a:r>
            <a:r>
              <a:rPr lang="en-US" baseline="0" dirty="0" smtClean="0"/>
              <a:t>Recall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6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Low Recall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Excellent Precision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2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Matching of 1A station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hands-on approach for matching two sets of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6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enhance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5423"/>
            <a:ext cx="1039564" cy="12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1478285" cy="92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3207841" cy="121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17" y="2121829"/>
            <a:ext cx="2002085" cy="11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94" y="3789040"/>
            <a:ext cx="2056060" cy="173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47" y="3529241"/>
            <a:ext cx="2448272" cy="51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8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classify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US" dirty="0" smtClean="0"/>
              <a:t>20 000 1A stations</a:t>
            </a:r>
          </a:p>
          <a:p>
            <a:r>
              <a:rPr lang="en-US" dirty="0" smtClean="0"/>
              <a:t>18 000 SNCF stations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21152"/>
              </p:ext>
            </p:extLst>
          </p:nvPr>
        </p:nvGraphicFramePr>
        <p:xfrm>
          <a:off x="395536" y="3212976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96144"/>
                <a:gridCol w="2448272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434143N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003650E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47652"/>
              </p:ext>
            </p:extLst>
          </p:nvPr>
        </p:nvGraphicFramePr>
        <p:xfrm>
          <a:off x="395536" y="4941168"/>
          <a:ext cx="8424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96144"/>
                <a:gridCol w="3024336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uic_similarity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same_country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name_similarity_score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geo_distance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km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403648" y="4365104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2699792" y="4365105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572000" y="4361589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236296" y="4361588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8388424" y="6309320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Train, Validate, Test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4904"/>
            <a:ext cx="46863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8012" y="27463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-Fold</a:t>
            </a:r>
            <a:r>
              <a:rPr lang="en-US" b="1" dirty="0" smtClean="0"/>
              <a:t> </a:t>
            </a:r>
            <a:r>
              <a:rPr lang="en-US" dirty="0"/>
              <a:t>Cross</a:t>
            </a:r>
            <a:r>
              <a:rPr lang="en-US" b="1" dirty="0"/>
              <a:t> </a:t>
            </a:r>
            <a:r>
              <a:rPr lang="en-US" dirty="0" smtClean="0"/>
              <a:t>Validation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28800"/>
            <a:ext cx="57816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8647889" y="638132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SGDClassifier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regularized</a:t>
            </a:r>
            <a:r>
              <a:rPr lang="en-US" sz="1800" dirty="0"/>
              <a:t> linear models with </a:t>
            </a:r>
            <a:r>
              <a:rPr lang="en-US" sz="1800" b="1" dirty="0"/>
              <a:t>stochastic gradient descent</a:t>
            </a:r>
            <a:r>
              <a:rPr lang="en-US" sz="1800" dirty="0"/>
              <a:t> (SGD) learning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Penalty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L2 - </a:t>
            </a:r>
            <a:r>
              <a:rPr lang="en-US" dirty="0"/>
              <a:t>standard </a:t>
            </a:r>
            <a:r>
              <a:rPr lang="en-US" dirty="0" err="1"/>
              <a:t>regularizer</a:t>
            </a:r>
            <a:r>
              <a:rPr lang="en-US" dirty="0"/>
              <a:t> for linear SVM </a:t>
            </a:r>
            <a:r>
              <a:rPr lang="en-US" dirty="0" smtClean="0"/>
              <a:t>models (Ridge regression)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L1 - </a:t>
            </a:r>
            <a:r>
              <a:rPr lang="en-US" dirty="0" smtClean="0"/>
              <a:t>leads </a:t>
            </a:r>
            <a:r>
              <a:rPr lang="en-US" dirty="0"/>
              <a:t>to sparse solutions, driving most coefficients to </a:t>
            </a:r>
            <a:r>
              <a:rPr lang="en-US" dirty="0" smtClean="0"/>
              <a:t>zero (Lasso regression)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dirty="0"/>
              <a:t>The key difference between these techniques is that </a:t>
            </a:r>
            <a:r>
              <a:rPr lang="en-US" b="1" dirty="0"/>
              <a:t>Lasso</a:t>
            </a:r>
            <a:r>
              <a:rPr lang="en-US" dirty="0"/>
              <a:t> shrinks the less important feature’s coefficient to zero thus, removing some feature altogether. So, this works well for </a:t>
            </a:r>
            <a:r>
              <a:rPr lang="en-US" b="1" dirty="0"/>
              <a:t>feature selection </a:t>
            </a:r>
            <a:r>
              <a:rPr lang="en-US" dirty="0"/>
              <a:t>in case we have a huge number of features.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Elasticnet</a:t>
            </a:r>
            <a:r>
              <a:rPr lang="en-US" b="1" dirty="0" smtClean="0"/>
              <a:t> </a:t>
            </a:r>
            <a:r>
              <a:rPr lang="en-US" b="1" dirty="0" smtClean="0"/>
              <a:t>- </a:t>
            </a:r>
            <a:r>
              <a:rPr lang="en-US" dirty="0" smtClean="0"/>
              <a:t>convex </a:t>
            </a:r>
            <a:r>
              <a:rPr lang="en-US" dirty="0"/>
              <a:t>combination of L2 and </a:t>
            </a:r>
            <a:r>
              <a:rPr lang="en-US" dirty="0" smtClean="0"/>
              <a:t>L1</a:t>
            </a:r>
            <a:endParaRPr lang="ru-RU" b="1" dirty="0"/>
          </a:p>
        </p:txBody>
      </p:sp>
      <p:sp>
        <p:nvSpPr>
          <p:cNvPr id="5" name="Right Arrow 4"/>
          <p:cNvSpPr/>
          <p:nvPr/>
        </p:nvSpPr>
        <p:spPr>
          <a:xfrm>
            <a:off x="259427" y="130622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07" y="2429366"/>
            <a:ext cx="226695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970" y="3811215"/>
            <a:ext cx="2343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SGDClassifier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regularized</a:t>
            </a:r>
            <a:r>
              <a:rPr lang="en-US" sz="1800" dirty="0"/>
              <a:t> linear models with </a:t>
            </a:r>
            <a:r>
              <a:rPr lang="en-US" sz="1800" b="1" dirty="0"/>
              <a:t>stochastic gradient descent</a:t>
            </a:r>
            <a:r>
              <a:rPr lang="en-US" sz="1800" dirty="0"/>
              <a:t> (SGD) learning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function: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Log -</a:t>
            </a:r>
            <a:r>
              <a:rPr lang="en-US" dirty="0" smtClean="0"/>
              <a:t> </a:t>
            </a:r>
            <a:r>
              <a:rPr lang="en-US" dirty="0"/>
              <a:t>loss gives logistic regression, a probabilistic </a:t>
            </a:r>
            <a:r>
              <a:rPr lang="en-US" dirty="0" smtClean="0"/>
              <a:t>classifier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Hinge - </a:t>
            </a:r>
            <a:r>
              <a:rPr lang="en-US" dirty="0"/>
              <a:t>(soft-margin) linear Support Vector </a:t>
            </a:r>
            <a:r>
              <a:rPr lang="en-US" dirty="0" smtClean="0"/>
              <a:t>Machine</a:t>
            </a:r>
          </a:p>
          <a:p>
            <a:endParaRPr lang="en-US" dirty="0" smtClean="0"/>
          </a:p>
          <a:p>
            <a:r>
              <a:rPr lang="en-US" b="1" dirty="0" smtClean="0"/>
              <a:t>Alpha</a:t>
            </a:r>
            <a:r>
              <a:rPr lang="en-US" dirty="0" smtClean="0"/>
              <a:t> </a:t>
            </a:r>
            <a:r>
              <a:rPr lang="en-US" dirty="0"/>
              <a:t>- Constant that multiplies the regularization </a:t>
            </a:r>
            <a:r>
              <a:rPr lang="en-US" dirty="0" smtClean="0"/>
              <a:t>term</a:t>
            </a:r>
          </a:p>
          <a:p>
            <a:r>
              <a:rPr lang="en-US" b="1" dirty="0" err="1"/>
              <a:t>max_iter</a:t>
            </a:r>
            <a:r>
              <a:rPr lang="en-US" dirty="0"/>
              <a:t> -maximum number of passes over the training data (aka epochs)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  <p:sp>
        <p:nvSpPr>
          <p:cNvPr id="5" name="Right Arrow 4"/>
          <p:cNvSpPr/>
          <p:nvPr/>
        </p:nvSpPr>
        <p:spPr>
          <a:xfrm>
            <a:off x="259427" y="130622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Underfitting</a:t>
            </a:r>
            <a:r>
              <a:rPr lang="en-US" sz="1800" dirty="0" smtClean="0"/>
              <a:t>(High Bias) </a:t>
            </a:r>
            <a:r>
              <a:rPr lang="en-US" sz="1800" dirty="0"/>
              <a:t>– Validation and training error high</a:t>
            </a:r>
          </a:p>
          <a:p>
            <a:r>
              <a:rPr lang="en-US" sz="1800" dirty="0" smtClean="0"/>
              <a:t>Overfitting(High Variance) </a:t>
            </a:r>
            <a:r>
              <a:rPr lang="en-US" sz="1800" dirty="0"/>
              <a:t>– Validation error is high, training error low</a:t>
            </a:r>
          </a:p>
          <a:p>
            <a:r>
              <a:rPr lang="en-US" sz="1800" dirty="0"/>
              <a:t>Good fit – Validation error low, slightly higher than the training error</a:t>
            </a:r>
          </a:p>
          <a:p>
            <a:r>
              <a:rPr lang="en-US" sz="1800" dirty="0"/>
              <a:t>Unknown fit - Validation error low, training error </a:t>
            </a:r>
            <a:r>
              <a:rPr lang="en-US" sz="1800" dirty="0" smtClean="0"/>
              <a:t>high</a:t>
            </a:r>
            <a:endParaRPr lang="en-US" sz="1800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7628558" cy="26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388424" y="6340172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05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8012" y="27463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Ensemble of </a:t>
            </a:r>
            <a:r>
              <a:rPr lang="en-US" sz="1800" dirty="0"/>
              <a:t>decision tree classifiers</a:t>
            </a:r>
            <a:endParaRPr lang="ru-RU" sz="18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38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517232"/>
            <a:ext cx="686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Split data in overlapping/gaping subsets (based on information gain)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only subset of features for each tree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ensemble voting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3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The number of trees in the </a:t>
            </a:r>
            <a:r>
              <a:rPr lang="en-US" dirty="0" smtClean="0"/>
              <a:t>forest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criterion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gini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</a:t>
            </a:r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impurity, probability labeling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information gain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max_depth</a:t>
            </a:r>
            <a:r>
              <a:rPr lang="en-US" b="1" dirty="0" smtClean="0"/>
              <a:t> </a:t>
            </a:r>
            <a:r>
              <a:rPr lang="en-US" dirty="0"/>
              <a:t>- The maximum depth of the tree</a:t>
            </a:r>
            <a:endParaRPr lang="en-US" dirty="0" smtClean="0"/>
          </a:p>
          <a:p>
            <a:r>
              <a:rPr lang="en-US" b="1" dirty="0" err="1"/>
              <a:t>min_samples_split</a:t>
            </a:r>
            <a:r>
              <a:rPr lang="en-US" dirty="0"/>
              <a:t> - number of samples required to split an internal </a:t>
            </a:r>
            <a:r>
              <a:rPr lang="en-US" dirty="0" smtClean="0"/>
              <a:t>node</a:t>
            </a:r>
          </a:p>
          <a:p>
            <a:r>
              <a:rPr lang="en-US" b="1" dirty="0" err="1" smtClean="0"/>
              <a:t>min_samples_leaf</a:t>
            </a:r>
            <a:r>
              <a:rPr lang="en-US" b="1" dirty="0" smtClean="0"/>
              <a:t> - </a:t>
            </a:r>
            <a:r>
              <a:rPr lang="en-US" dirty="0"/>
              <a:t>The minimum number of samples required to be at a leaf </a:t>
            </a:r>
            <a:r>
              <a:rPr lang="en-US" dirty="0" smtClean="0"/>
              <a:t>node</a:t>
            </a:r>
          </a:p>
          <a:p>
            <a:endParaRPr lang="en-US" b="1" dirty="0"/>
          </a:p>
          <a:p>
            <a:r>
              <a:rPr lang="en-US" b="1" dirty="0" err="1"/>
              <a:t>max_features</a:t>
            </a:r>
            <a:r>
              <a:rPr lang="en-US" b="1" dirty="0"/>
              <a:t> </a:t>
            </a:r>
            <a:r>
              <a:rPr lang="en-US" dirty="0"/>
              <a:t>- size of the random subsets of features to split a node</a:t>
            </a:r>
          </a:p>
          <a:p>
            <a:r>
              <a:rPr lang="en-US" dirty="0" smtClean="0"/>
              <a:t>Lower – reduce variance, higher – increase bias.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  <p:sp>
        <p:nvSpPr>
          <p:cNvPr id="5" name="Right Arrow 4"/>
          <p:cNvSpPr/>
          <p:nvPr/>
        </p:nvSpPr>
        <p:spPr>
          <a:xfrm>
            <a:off x="8446790" y="6309320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data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61879"/>
              </p:ext>
            </p:extLst>
          </p:nvPr>
        </p:nvGraphicFramePr>
        <p:xfrm>
          <a:off x="395536" y="1916832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8764342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ORSCHWILLER CHAPELLE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481655N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072155E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80G2274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Grüna(Sachs) Haltestelle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504841N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124754E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8322082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Pontemaglio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461049N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081924E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Colmegna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460123N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084521E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4365104"/>
            <a:ext cx="386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~14000 stations 1A/SNCF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512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006706" cy="48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separable)</a:t>
            </a:r>
            <a:endParaRPr lang="ru-RU" dirty="0"/>
          </a:p>
        </p:txBody>
      </p:sp>
      <p:sp>
        <p:nvSpPr>
          <p:cNvPr id="5" name="Right Arrow 4"/>
          <p:cNvSpPr/>
          <p:nvPr/>
        </p:nvSpPr>
        <p:spPr>
          <a:xfrm>
            <a:off x="158824" y="29670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</a:t>
            </a:r>
            <a:r>
              <a:rPr lang="en-US" b="1" dirty="0" smtClean="0"/>
              <a:t>non</a:t>
            </a:r>
            <a:r>
              <a:rPr lang="en-US" dirty="0" smtClean="0"/>
              <a:t> separable)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3204"/>
            <a:ext cx="5184576" cy="50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</a:t>
            </a:r>
            <a:r>
              <a:rPr lang="en-US" b="1" dirty="0" smtClean="0"/>
              <a:t>non</a:t>
            </a:r>
            <a:r>
              <a:rPr lang="en-US" dirty="0" smtClean="0"/>
              <a:t> separable)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7"/>
            <a:ext cx="40222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55" y="1916832"/>
            <a:ext cx="435808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0072" y="1521727"/>
                <a:ext cx="5184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 the 2-d input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to 3-d feature space by 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2" y="1521727"/>
                <a:ext cx="518457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671284" y="6344385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1" dirty="0" smtClean="0"/>
                  <a:t>C</a:t>
                </a:r>
                <a:r>
                  <a:rPr lang="en-US" sz="1800" dirty="0" smtClean="0"/>
                  <a:t> – margin violation factor. Lower C leads to more sensitivity to training data –render SVM vulnerable to overfitting.</a:t>
                </a:r>
              </a:p>
              <a:p>
                <a:r>
                  <a:rPr lang="en-US" sz="1800" b="1" dirty="0" smtClean="0"/>
                  <a:t>Kernel – </a:t>
                </a:r>
                <a:r>
                  <a:rPr lang="en-US" sz="1800" dirty="0" smtClean="0"/>
                  <a:t>(Linear, Poly, Radial Basis Function) – define measure between </a:t>
                </a:r>
                <a:r>
                  <a:rPr lang="en-US" sz="1800" dirty="0" err="1" smtClean="0"/>
                  <a:t>datapoint</a:t>
                </a:r>
                <a:r>
                  <a:rPr lang="en-US" sz="1800" dirty="0" smtClean="0"/>
                  <a:t> and support vector</a:t>
                </a:r>
              </a:p>
              <a:p>
                <a:r>
                  <a:rPr lang="en-US" sz="1800" b="1" dirty="0" smtClean="0"/>
                  <a:t>Gamma (RBF):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gamma is too large, the radius of the area of influence of the support vectors only includes the support vector itself and no amount of regularization with C will be able to prevent overfitting.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When gamma is very small, the model is too constrained and cannot capture the complexity or “shape” of the data.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9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37898"/>
              </p:ext>
            </p:extLst>
          </p:nvPr>
        </p:nvGraphicFramePr>
        <p:xfrm>
          <a:off x="395536" y="1916832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615077"/>
              </p:ext>
            </p:extLst>
          </p:nvPr>
        </p:nvGraphicFramePr>
        <p:xfrm>
          <a:off x="395536" y="3501008"/>
          <a:ext cx="842493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80G0219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Heilbronn </a:t>
                      </a:r>
                      <a:r>
                        <a:rPr lang="en-US" sz="1400" dirty="0" err="1" smtClean="0"/>
                        <a:t>Harmonie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Hafenmarktpassage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091321E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8071172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Heilbronn </a:t>
                      </a:r>
                      <a:r>
                        <a:rPr lang="en-US" sz="1400" dirty="0" err="1"/>
                        <a:t>Harmonie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Hafenmarkt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091320E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76379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Having precision = 0.9 </a:t>
                </a:r>
                <a:r>
                  <a:rPr lang="en-US" sz="1800" i="1" dirty="0" smtClean="0"/>
                  <a:t>means, when we predict something we are correct in 90%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2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 smtClean="0"/>
                  <a:t>; i.e. Sensitivity or </a:t>
                </a:r>
                <a:r>
                  <a:rPr lang="en-US" dirty="0" err="1" smtClean="0"/>
                  <a:t>TPRate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dirty="0"/>
                  <a:t>What proportion of actual positives was identified correctly</a:t>
                </a:r>
                <a:r>
                  <a:rPr lang="en-US" sz="1800" dirty="0" smtClean="0"/>
                  <a:t>? </a:t>
                </a:r>
                <a:r>
                  <a:rPr lang="en-US" sz="1800" i="1" dirty="0" smtClean="0"/>
                  <a:t>Having recall= </a:t>
                </a:r>
                <a:r>
                  <a:rPr lang="en-US" sz="1800" i="1" dirty="0"/>
                  <a:t>0.9 </a:t>
                </a:r>
                <a:r>
                  <a:rPr lang="en-US" sz="1800" i="1" dirty="0" smtClean="0"/>
                  <a:t>means, when we discover 90% or positives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  <a:blipFill rotWithShape="1">
                <a:blip r:embed="rId4"/>
                <a:stretch>
                  <a:fillRect l="-1926" b="-4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61337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F1score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×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 smtClean="0"/>
                  <a:t>Favors classifiers with similar precision and recall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3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79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Area Under Curve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452320" cy="3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Precision/Recall tradeoff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Brave or scared classifier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49278"/>
            <a:ext cx="8308777" cy="417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4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aim 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485797"/>
            <a:ext cx="1224136" cy="79208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sz="12800" dirty="0" err="1" smtClean="0"/>
              <a:t>Vinica</a:t>
            </a:r>
            <a:endParaRPr lang="ru-RU" sz="1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9" y="2348880"/>
            <a:ext cx="417125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43789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35436" y="1485797"/>
            <a:ext cx="1308077" cy="79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pPr marL="0" indent="0">
              <a:buFont typeface="Arial" pitchFamily="34" charset="0"/>
              <a:buNone/>
            </a:pPr>
            <a:r>
              <a:rPr lang="en-US" sz="12800" dirty="0" smtClean="0"/>
              <a:t>Venice</a:t>
            </a:r>
            <a:endParaRPr lang="ru-RU" sz="1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51723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</a:t>
            </a:r>
            <a:r>
              <a:rPr lang="en-US" b="1" dirty="0" smtClean="0"/>
              <a:t>Precision </a:t>
            </a:r>
            <a:r>
              <a:rPr lang="en-US" dirty="0" smtClean="0"/>
              <a:t>(minimal FP), high </a:t>
            </a:r>
            <a:r>
              <a:rPr lang="en-US" b="1" dirty="0" smtClean="0"/>
              <a:t>Recall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90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 quality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01" y="3119834"/>
            <a:ext cx="3837866" cy="102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" y="1542491"/>
            <a:ext cx="4907356" cy="41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1084</Words>
  <Application>Microsoft Office PowerPoint</Application>
  <PresentationFormat>On-screen Show (4:3)</PresentationFormat>
  <Paragraphs>282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Тема Office</vt:lpstr>
      <vt:lpstr>Matching of 1A station</vt:lpstr>
      <vt:lpstr>Meet the data</vt:lpstr>
      <vt:lpstr>Existing approach</vt:lpstr>
      <vt:lpstr>How to measure quality</vt:lpstr>
      <vt:lpstr>How to measure quality</vt:lpstr>
      <vt:lpstr>How to measure quality</vt:lpstr>
      <vt:lpstr>Precision/Recall tradeoff</vt:lpstr>
      <vt:lpstr>What do we aim for?</vt:lpstr>
      <vt:lpstr>Existing approach quality</vt:lpstr>
      <vt:lpstr>Let’s try to enhance</vt:lpstr>
      <vt:lpstr>What to classify</vt:lpstr>
      <vt:lpstr>Train, Validate, Test</vt:lpstr>
      <vt:lpstr>K-Fold Cross Validation</vt:lpstr>
      <vt:lpstr>SGDClassifier</vt:lpstr>
      <vt:lpstr>SGDClassifier</vt:lpstr>
      <vt:lpstr>Bias/Variance</vt:lpstr>
      <vt:lpstr>Decision Tree</vt:lpstr>
      <vt:lpstr>Random Forest Classifier</vt:lpstr>
      <vt:lpstr>Random Forest Classifier</vt:lpstr>
      <vt:lpstr>Support Vector Machine</vt:lpstr>
      <vt:lpstr>Support Vector Machine</vt:lpstr>
      <vt:lpstr>Support Vector Machine</vt:lpstr>
      <vt:lpstr>SVM Hyperparameters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of 1A station</dc:title>
  <dc:creator>Vaetern</dc:creator>
  <cp:lastModifiedBy>Alexander SAFONOV</cp:lastModifiedBy>
  <cp:revision>49</cp:revision>
  <dcterms:created xsi:type="dcterms:W3CDTF">2018-11-03T07:00:33Z</dcterms:created>
  <dcterms:modified xsi:type="dcterms:W3CDTF">2018-11-08T10:49:52Z</dcterms:modified>
</cp:coreProperties>
</file>