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notesSlides/notesSlide29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3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9" d="100"/>
          <a:sy n="89" d="100"/>
        </p:scale>
        <p:origin x="360" y="86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 /><Relationship Id="rId35" Type="http://schemas.openxmlformats.org/officeDocument/2006/relationships/tableStyles" Target="tableStyles.xml" /><Relationship Id="rId3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CED03C5-23B6-4B27-AD28-3C7478F44D91}" type="datetimeFigureOut">
              <a:rPr lang="ru-RU"/>
              <a:t>19.04.2024</a:t>
            </a:fld>
            <a:endParaRPr lang="ru-RU"/>
          </a:p>
        </p:txBody>
      </p:sp>
      <p:sp>
        <p:nvSpPr>
          <p:cNvPr id="4" name="Образ слайда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E95A9B8-BF0B-41C4-903B-E7BC4A161A43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74BA2A-B2FB-E8CE-EC99-90B5F5273994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E61D80-89F4-D355-6B24-41E685ACB14C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FE928E-6993-0053-6198-90412343AE94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43B423-3645-2E5A-F0AE-BC7A47EA2F3A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0B867A-D788-96B6-680B-8046AD23E30B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5C5543-F8AF-7477-81B7-0D1572594E38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E6A466-2625-AA21-6789-916C85B13833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F5EAC7-F199-DD74-006D-461F7EEF92D3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4861795-DE64-2128-4046-396C5B8D1583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E95A9B8-BF0B-41C4-903B-E7BC4A161A43}" type="slidenum">
              <a:rPr lang="ru-RU"/>
              <a:t>18</a:t>
            </a:fld>
            <a:endParaRPr lang="ru-RU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F3CF44A-472F-4682-152D-F543EF213DA5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D9394E-79DF-3E92-6E2B-69A2E7E8F4CA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F2CDC9-6445-811E-2CD8-589A64455285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DD3364-F58B-440A-BA51-6983D13CF807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E1989C-43FD-87B4-0676-7EDAD40E2004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61729B-8C3D-BDD9-BD1A-7D18D25BB2FB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FE2559-0EB0-341A-EBB3-62D4D3BC4082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4BD5F6-5F2F-46E0-B0A6-EAAFD7242282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D67B66-D65C-34D8-85B0-E7D1244DEF8C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E708CC-12BB-5DA5-DC2C-BC260FA77656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649BB01-99A8-3CE5-EF7D-1AF98D9F6589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74F67A-F2E2-3103-F7B3-F42EAAAE4F99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4E51B7-7B4C-A4C9-3068-8ED54F0E7886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E99036-F8E5-C3B8-8BA4-2482C78455B7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17D090-4F6D-9EE7-A983-341495251C0D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3ACF1-15D3-98F1-F990-6063238E66EC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2FFE25-126A-2648-02DD-7203BDD82FDA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72CE4F-0515-C1E5-2A75-E6C9369F282D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9F7C5C-A716-99F8-7EA4-AF86E5C0A09E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4212" y="685799"/>
            <a:ext cx="8001000" cy="29718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94BF47D-CA96-4DD9-B939-DEB48E56B5EA}" type="datetimeFigureOut">
              <a:rPr lang="ru-RU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C7939D-2371-4229-870F-9FB571B42DE5}" type="slidenum">
              <a:rPr lang="ru-RU"/>
              <a:t>‹#›</a:t>
            </a:fld>
            <a:endParaRPr lang="ru-RU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 bwMode="auto"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 bwMode="auto"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 bwMode="auto"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 bwMode="auto"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 bwMode="auto"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Панорамная фотография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7" name="Picture Placeholder 2"/>
          <p:cNvSpPr>
            <a:spLocks noChangeAspect="1" noGrp="1"/>
          </p:cNvSpPr>
          <p:nvPr>
            <p:ph type="pic" idx="13"/>
          </p:nvPr>
        </p:nvSpPr>
        <p:spPr bwMode="auto">
          <a:xfrm>
            <a:off x="685800" y="533400"/>
            <a:ext cx="10818811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 bwMode="auto"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94BF47D-CA96-4DD9-B939-DEB48E56B5EA}" type="datetimeFigureOut">
              <a:rPr lang="ru-RU"/>
              <a:t>19.04.2024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C7939D-2371-4229-870F-9FB571B42DE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и подпис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94BF47D-CA96-4DD9-B939-DEB48E56B5EA}" type="datetimeFigureOut">
              <a:rPr lang="ru-RU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C7939D-2371-4229-870F-9FB571B42DE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94BF47D-CA96-4DD9-B939-DEB48E56B5EA}" type="datetimeFigureOut">
              <a:rPr lang="ru-RU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C7939D-2371-4229-870F-9FB571B42DE5}" type="slidenum">
              <a:rPr lang="ru-RU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 bwMode="auto">
          <a:xfrm>
            <a:off x="531812" y="812222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solidFill>
                  <a:schemeClr val="tx1"/>
                </a:solidFill>
              </a:rPr>
              <a:t>“</a:t>
            </a:r>
            <a:endParaRPr/>
          </a:p>
        </p:txBody>
      </p:sp>
      <p:sp>
        <p:nvSpPr>
          <p:cNvPr id="15" name="TextBox 14"/>
          <p:cNvSpPr txBox="1"/>
          <p:nvPr/>
        </p:nvSpPr>
        <p:spPr bwMode="auto">
          <a:xfrm>
            <a:off x="10285412" y="2768601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>
              <a:defRPr/>
            </a:pPr>
            <a:r>
              <a:rPr lang="en-US" sz="8000">
                <a:solidFill>
                  <a:schemeClr val="tx1"/>
                </a:solidFill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Карточка имен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94BF47D-CA96-4DD9-B939-DEB48E56B5EA}" type="datetimeFigureOut">
              <a:rPr lang="ru-RU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C7939D-2371-4229-870F-9FB571B42DE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карточки имен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>
                <a:ln w="3175" cmpd="sng">
                  <a:noFill/>
                </a:ln>
                <a:solidFill>
                  <a:schemeClr val="tx1"/>
                </a:solidFill>
              </a:defRPr>
            </a:lvl1pPr>
          </a:lstStyle>
          <a:p>
            <a:pPr marL="0" lvl="0">
              <a:spcBef>
                <a:spcPts val="0"/>
              </a:spcBef>
              <a:buNone/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94BF47D-CA96-4DD9-B939-DEB48E56B5EA}" type="datetimeFigureOut">
              <a:rPr lang="ru-RU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C7939D-2371-4229-870F-9FB571B42DE5}" type="slidenum">
              <a:rPr lang="ru-RU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 bwMode="auto">
          <a:xfrm>
            <a:off x="531812" y="812222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solidFill>
                  <a:schemeClr val="tx1"/>
                </a:solidFill>
              </a:rPr>
              <a:t>“</a:t>
            </a:r>
            <a:endParaRPr/>
          </a:p>
        </p:txBody>
      </p:sp>
      <p:sp>
        <p:nvSpPr>
          <p:cNvPr id="12" name="TextBox 11"/>
          <p:cNvSpPr txBox="1"/>
          <p:nvPr/>
        </p:nvSpPr>
        <p:spPr bwMode="auto">
          <a:xfrm>
            <a:off x="10285412" y="2768601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>
              <a:defRPr/>
            </a:pPr>
            <a:r>
              <a:rPr lang="en-US" sz="8000">
                <a:solidFill>
                  <a:schemeClr val="tx1"/>
                </a:solidFill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Истина или лож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/>
            </a:lvl1pPr>
          </a:lstStyle>
          <a:p>
            <a:pPr marL="0" lvl="0"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>
                <a:ln w="3175" cmpd="sng">
                  <a:noFill/>
                </a:ln>
                <a:solidFill>
                  <a:schemeClr val="tx1"/>
                </a:solidFill>
              </a:defRPr>
            </a:lvl1pPr>
          </a:lstStyle>
          <a:p>
            <a:pPr marL="0" lvl="0">
              <a:spcBef>
                <a:spcPts val="0"/>
              </a:spcBef>
              <a:buNone/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94BF47D-CA96-4DD9-B939-DEB48E56B5EA}" type="datetimeFigureOut">
              <a:rPr lang="ru-RU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C7939D-2371-4229-870F-9FB571B42DE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anchor="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94BF47D-CA96-4DD9-B939-DEB48E56B5EA}" type="datetimeFigureOut">
              <a:rPr lang="ru-RU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C7939D-2371-4229-870F-9FB571B42DE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685212" y="685800"/>
            <a:ext cx="2057400" cy="4572000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94BF47D-CA96-4DD9-B939-DEB48E56B5EA}" type="datetimeFigureOut">
              <a:rPr lang="ru-RU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C7939D-2371-4229-870F-9FB571B42DE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94BF47D-CA96-4DD9-B939-DEB48E56B5EA}" type="datetimeFigureOut">
              <a:rPr lang="ru-RU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C7939D-2371-4229-870F-9FB571B42DE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94BF47D-CA96-4DD9-B939-DEB48E56B5EA}" type="datetimeFigureOut">
              <a:rPr lang="ru-RU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C7939D-2371-4229-870F-9FB571B42DE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94BF47D-CA96-4DD9-B939-DEB48E56B5EA}" type="datetimeFigureOut">
              <a:rPr lang="ru-RU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C7939D-2371-4229-870F-9FB571B42DE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94BF47D-CA96-4DD9-B939-DEB48E56B5EA}" type="datetimeFigureOut">
              <a:rPr lang="ru-RU"/>
              <a:t>19.04.2024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C7939D-2371-4229-870F-9FB571B42DE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94BF47D-CA96-4DD9-B939-DEB48E56B5EA}" type="datetimeFigureOut">
              <a:rPr lang="ru-RU"/>
              <a:t>19.04.2024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C7939D-2371-4229-870F-9FB571B42DE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94BF47D-CA96-4DD9-B939-DEB48E56B5EA}" type="datetimeFigureOut">
              <a:rPr lang="ru-RU"/>
              <a:t>19.04.2024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C7939D-2371-4229-870F-9FB571B42DE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94BF47D-CA96-4DD9-B939-DEB48E56B5EA}" type="datetimeFigureOut">
              <a:rPr lang="ru-RU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C7939D-2371-4229-870F-9FB571B42DE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4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94BF47D-CA96-4DD9-B939-DEB48E56B5EA}" type="datetimeFigureOut">
              <a:rPr lang="ru-RU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C7939D-2371-4229-870F-9FB571B42DE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2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>
              <a:cxnSpLocks/>
            </p:cNvCxnSpPr>
            <p:nvPr/>
          </p:nvCxnSpPr>
          <p:spPr bwMode="auto"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 bwMode="auto"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 bwMode="auto">
            <a:xfrm flipH="1">
              <a:off x="10292292" y="3285067"/>
              <a:ext cx="1896534" cy="189653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 bwMode="auto"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 bwMode="auto"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4BF47D-CA96-4DD9-B939-DEB48E56B5EA}" type="datetimeFigureOut">
              <a:rPr lang="ru-RU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C7939D-2371-4229-870F-9FB571B42DE5}" type="slidenum">
              <a:rPr lang="ru-RU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>
        <a:spcBef>
          <a:spcPts val="0"/>
        </a:spcBef>
        <a:buNone/>
        <a:defRPr sz="3600" cap="all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285750" indent="-285750" algn="l" defTabSz="457200">
        <a:spcBef>
          <a:spcPts val="0"/>
        </a:spcBef>
        <a:spcAft>
          <a:spcPts val="600"/>
        </a:spcAft>
        <a:buClr>
          <a:schemeClr val="tx1"/>
        </a:buClr>
        <a:buSzPct val="80000"/>
        <a:buFont typeface="Wingdings 3"/>
        <a:buChar char=""/>
        <a:defRPr sz="2000" cap="none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0"/>
        </a:spcBef>
        <a:spcAft>
          <a:spcPts val="600"/>
        </a:spcAft>
        <a:buClr>
          <a:schemeClr val="tx1"/>
        </a:buClr>
        <a:buSzPct val="80000"/>
        <a:buFont typeface="Wingdings 3"/>
        <a:buChar char=""/>
        <a:defRPr sz="1800" cap="none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>
        <a:spcBef>
          <a:spcPts val="0"/>
        </a:spcBef>
        <a:spcAft>
          <a:spcPts val="600"/>
        </a:spcAft>
        <a:buClr>
          <a:schemeClr val="tx1"/>
        </a:buClr>
        <a:buSzPct val="80000"/>
        <a:buFont typeface="Wingdings 3"/>
        <a:buChar char=""/>
        <a:defRPr sz="1600" cap="none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>
        <a:spcBef>
          <a:spcPts val="0"/>
        </a:spcBef>
        <a:spcAft>
          <a:spcPts val="600"/>
        </a:spcAft>
        <a:buClr>
          <a:schemeClr val="tx1"/>
        </a:buClr>
        <a:buSzPct val="80000"/>
        <a:buFont typeface="Wingdings 3"/>
        <a:buChar char=""/>
        <a:defRPr sz="1400" cap="none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>
        <a:spcBef>
          <a:spcPts val="0"/>
        </a:spcBef>
        <a:spcAft>
          <a:spcPts val="600"/>
        </a:spcAft>
        <a:buClr>
          <a:schemeClr val="tx1"/>
        </a:buClr>
        <a:buSzPct val="80000"/>
        <a:buFont typeface="Wingdings 3"/>
        <a:buChar char=""/>
        <a:defRPr sz="1400" cap="none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0"/>
        </a:spcBef>
        <a:spcAft>
          <a:spcPts val="600"/>
        </a:spcAft>
        <a:buClr>
          <a:schemeClr val="tx1"/>
        </a:buClr>
        <a:buSzPct val="80000"/>
        <a:buFont typeface="Wingdings 3"/>
        <a:buChar char=""/>
        <a:defRPr sz="1400" cap="none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0"/>
        </a:spcBef>
        <a:spcAft>
          <a:spcPts val="600"/>
        </a:spcAft>
        <a:buClr>
          <a:schemeClr val="tx1"/>
        </a:buClr>
        <a:buSzPct val="80000"/>
        <a:buFont typeface="Wingdings 3"/>
        <a:buChar char=""/>
        <a:defRPr sz="1400" cap="none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0"/>
        </a:spcBef>
        <a:spcAft>
          <a:spcPts val="600"/>
        </a:spcAft>
        <a:buClr>
          <a:schemeClr val="tx1"/>
        </a:buClr>
        <a:buSzPct val="80000"/>
        <a:buFont typeface="Wingdings 3"/>
        <a:buChar char=""/>
        <a:defRPr sz="1400" cap="none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0"/>
        </a:spcBef>
        <a:spcAft>
          <a:spcPts val="600"/>
        </a:spcAft>
        <a:buClr>
          <a:schemeClr val="tx1"/>
        </a:buClr>
        <a:buSzPct val="80000"/>
        <a:buFont typeface="Wingdings 3"/>
        <a:buChar char=""/>
        <a:defRPr sz="1400" cap="none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rosstat.gov.ru/" TargetMode="External"/><Relationship Id="rId4" Type="http://schemas.openxmlformats.org/officeDocument/2006/relationships/hyperlink" Target="https://rosstat.gov.ru/statistics/finance" TargetMode="External"/><Relationship Id="rId5" Type="http://schemas.openxmlformats.org/officeDocument/2006/relationships/hyperlink" Target="https://bcs.ru/" TargetMode="External"/><Relationship Id="rId6" Type="http://schemas.openxmlformats.org/officeDocument/2006/relationships/hyperlink" Target="https://ru.wikipedia.org/wiki/%D0%98%D0%BD%D0%B2%D0%B5%D1%81%D1%82%D0%B8%D1%86%D0%B8%D0%B8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36. Ценные бумаги. Рынок ценных бумаг.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684212" y="3843867"/>
            <a:ext cx="9993948" cy="1947333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4400"/>
              <a:t>Дивиденды - это часть прибыли предприятия, которая ежегодно выплачивается акционерам этого предприятия после уплаты всех налогов</a:t>
            </a:r>
            <a:endParaRPr/>
          </a:p>
          <a:p>
            <a:pPr>
              <a:defRPr/>
            </a:pPr>
            <a:r>
              <a:rPr lang="ru-RU" sz="4400"/>
              <a:t> </a:t>
            </a:r>
            <a:endParaRPr/>
          </a:p>
          <a:p>
            <a:pPr>
              <a:defRPr/>
            </a:pPr>
            <a:r>
              <a:rPr lang="ru-RU" sz="4400"/>
              <a:t>Номинальная стоимость облигации -это сумма, которая указывается на облигации, которая берётся взаймы и подлежит возврату по истечении срока облигационного займа.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5400"/>
              <a:t>Проценты по облигации (купонная ставка) - сумма, начисляемая на номинальную стоимость облигации.</a:t>
            </a:r>
            <a:endParaRPr/>
          </a:p>
          <a:p>
            <a:pPr>
              <a:defRPr/>
            </a:pPr>
            <a:endParaRPr lang="ru-RU" sz="5400"/>
          </a:p>
          <a:p>
            <a:pPr>
              <a:defRPr/>
            </a:pPr>
            <a:r>
              <a:rPr lang="ru-RU" sz="5400"/>
              <a:t> Держатель облигации - лицо, получившее облигацию от эмитента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84212" y="2822714"/>
            <a:ext cx="8534400" cy="317168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8000"/>
              <a:t>3. Фондовые биржи </a:t>
            </a:r>
            <a:br>
              <a:rPr lang="ru-RU"/>
            </a:b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98849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4000"/>
              <a:t>Фондовая биржа - это определённым образом организованный рынок ценных бумаг, на котором владельцы ценных бумаг совершают сделки купли-продажи. </a:t>
            </a:r>
            <a:endParaRPr/>
          </a:p>
          <a:p>
            <a:pPr>
              <a:defRPr/>
            </a:pPr>
            <a:endParaRPr lang="ru-RU" sz="4000"/>
          </a:p>
          <a:p>
            <a:pPr>
              <a:defRPr/>
            </a:pPr>
            <a:r>
              <a:rPr lang="ru-RU" sz="4000"/>
              <a:t>Фондовая биржа - это место, где находят друг друга продавец и покупатель ценных бумаг, где цены на эти бумаги определяются спросом и предложением на них, а процесс купли-продажи регламентируется правилами и нормами.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943856"/>
            <a:ext cx="12192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6000"/>
              <a:t>Товар фондовой биржи – это ценные бумаги.</a:t>
            </a:r>
            <a:endParaRPr/>
          </a:p>
          <a:p>
            <a:pPr>
              <a:defRPr/>
            </a:pPr>
            <a:r>
              <a:rPr lang="ru-RU" sz="6000"/>
              <a:t>Цены на </a:t>
            </a:r>
            <a:r>
              <a:rPr lang="ru-RU" sz="6600"/>
              <a:t>товар</a:t>
            </a:r>
            <a:r>
              <a:rPr lang="ru-RU" sz="6000"/>
              <a:t> - это курсы ценных бумаг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79513" y="172579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4000"/>
              <a:t>Функции фондовой биржи (ФБ):</a:t>
            </a:r>
            <a:endParaRPr/>
          </a:p>
          <a:p>
            <a:pPr>
              <a:defRPr/>
            </a:pPr>
            <a:endParaRPr lang="ru-RU" sz="4000"/>
          </a:p>
          <a:p>
            <a:pPr marL="742950" indent="-742950">
              <a:buAutoNum type="arabicPeriod"/>
              <a:defRPr/>
            </a:pPr>
            <a:r>
              <a:rPr lang="ru-RU" sz="4000"/>
              <a:t>Посредническая - ФБ создаёт условия для инвесторам и эмитентам для торговли ценными бумагами;</a:t>
            </a:r>
            <a:endParaRPr/>
          </a:p>
          <a:p>
            <a:pPr marL="742950" indent="-742950">
              <a:buAutoNum type="arabicPeriod"/>
              <a:defRPr/>
            </a:pPr>
            <a:r>
              <a:rPr lang="ru-RU" sz="4000"/>
              <a:t>Индикативная - ФБ оценивает стоимость и привлекательность ценных бумаг;</a:t>
            </a:r>
            <a:endParaRPr/>
          </a:p>
          <a:p>
            <a:pPr marL="742950" indent="-742950">
              <a:buAutoNum type="arabicPeriod"/>
              <a:defRPr/>
            </a:pPr>
            <a:r>
              <a:rPr lang="ru-RU" sz="4000"/>
              <a:t> регулятивная - ФБ организует торговлю ценными бумагами.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4400"/>
              <a:t>Роль рынка ценных бумаг в экономике:</a:t>
            </a:r>
            <a:endParaRPr/>
          </a:p>
          <a:p>
            <a:pPr>
              <a:defRPr/>
            </a:pPr>
            <a:endParaRPr lang="ru-RU" sz="4400"/>
          </a:p>
          <a:p>
            <a:pPr marL="742950" indent="-742950">
              <a:buAutoNum type="arabicPeriod"/>
              <a:defRPr/>
            </a:pPr>
            <a:r>
              <a:rPr lang="ru-RU" sz="4400"/>
              <a:t>развитие РЦБ стимулирует экономический подъём;</a:t>
            </a:r>
            <a:endParaRPr/>
          </a:p>
          <a:p>
            <a:pPr marL="742950" indent="-742950">
              <a:buAutoNum type="arabicPeriod"/>
              <a:defRPr/>
            </a:pPr>
            <a:r>
              <a:rPr lang="ru-RU" sz="4400"/>
              <a:t>РЦБ эффективно распределяет ресурсы;</a:t>
            </a:r>
            <a:endParaRPr/>
          </a:p>
          <a:p>
            <a:pPr marL="742950" indent="-742950">
              <a:buAutoNum type="arabicPeriod"/>
              <a:defRPr/>
            </a:pPr>
            <a:r>
              <a:rPr lang="ru-RU" sz="4400"/>
              <a:t>РЦБ - это хороший метод выявления важной экономической информации.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646108"/>
            <a:ext cx="12192000" cy="24323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 bwMode="auto">
          <a:xfrm>
            <a:off x="9947465" y="3059668"/>
            <a:ext cx="41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Данные </a:t>
            </a:r>
            <a:r>
              <a:rPr lang="ru-RU"/>
              <a:t>РосСтат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423890"/>
            <a:ext cx="12192000" cy="57462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8319052" y="6251713"/>
            <a:ext cx="370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Данные </a:t>
            </a:r>
            <a:r>
              <a:rPr lang="ru-RU"/>
              <a:t>РосСтат</a:t>
            </a:r>
            <a:endParaRPr lang="ru-RU"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80697" y="403123"/>
            <a:ext cx="10799302" cy="5978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00343" y="463972"/>
            <a:ext cx="8534400" cy="1507067"/>
          </a:xfrm>
        </p:spPr>
        <p:txBody>
          <a:bodyPr/>
          <a:lstStyle/>
          <a:p>
            <a:pPr>
              <a:defRPr/>
            </a:pPr>
            <a:r>
              <a:rPr lang="ru-RU"/>
              <a:t>Ценные бумаги. Фондовый рынок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1083223" y="1971039"/>
            <a:ext cx="8534400" cy="3615267"/>
          </a:xfrm>
        </p:spPr>
        <p:txBody>
          <a:bodyPr/>
          <a:lstStyle/>
          <a:p>
            <a:pPr>
              <a:defRPr/>
            </a:pPr>
            <a:r>
              <a:rPr lang="ru-RU"/>
              <a:t>1. Ценные бумаги: понятия, свойства, права</a:t>
            </a:r>
            <a:endParaRPr/>
          </a:p>
          <a:p>
            <a:pPr>
              <a:defRPr/>
            </a:pPr>
            <a:r>
              <a:rPr lang="ru-RU"/>
              <a:t> 2. Виды ценных бумаг: акции, облигации </a:t>
            </a:r>
            <a:endParaRPr/>
          </a:p>
          <a:p>
            <a:pPr>
              <a:defRPr/>
            </a:pPr>
            <a:r>
              <a:rPr lang="ru-RU"/>
              <a:t>3. Фондовые биржи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5228" y="568960"/>
            <a:ext cx="4134692" cy="5720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395411" y="80600"/>
            <a:ext cx="8534401" cy="2281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4800"/>
              <a:t>Обзор ценной бумаги 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263333" y="2910840"/>
            <a:ext cx="8534400" cy="1498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/>
              <a:t>Сбербанк, привилегированная акция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96393" y="0"/>
            <a:ext cx="1139921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72160" y="152390"/>
            <a:ext cx="10631155" cy="6543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642956" y="289560"/>
            <a:ext cx="6906087" cy="6278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395411" y="80600"/>
            <a:ext cx="8534401" cy="2281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4800"/>
              <a:t>Обзор ценной бумаги 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263332" y="2910840"/>
            <a:ext cx="9668828" cy="1498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/>
              <a:t>Сбербанк, облигация выпуск </a:t>
            </a:r>
            <a:r>
              <a:rPr lang="ru-RU" sz="3600" b="1" i="0">
                <a:solidFill>
                  <a:srgbClr val="111924"/>
                </a:solidFill>
                <a:latin typeface="Suisse"/>
              </a:rPr>
              <a:t>001Р-</a:t>
            </a:r>
            <a:r>
              <a:rPr lang="en-US" sz="3600" b="1" i="0">
                <a:solidFill>
                  <a:srgbClr val="111924"/>
                </a:solidFill>
                <a:latin typeface="Suisse"/>
              </a:rPr>
              <a:t>SBER24</a:t>
            </a:r>
            <a:endParaRPr lang="ru-RU" sz="3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027081" y="0"/>
            <a:ext cx="813783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214880" y="0"/>
            <a:ext cx="7264400" cy="68676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6" name="Picture 2" descr="Можно ли раздавить бактерию? | Пикабу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3568149" y="275103"/>
            <a:ext cx="618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800"/>
              <a:t>Список литературы</a:t>
            </a:r>
            <a:endParaRPr/>
          </a:p>
        </p:txBody>
      </p:sp>
      <p:sp>
        <p:nvSpPr>
          <p:cNvPr id="3" name="TextBox 2"/>
          <p:cNvSpPr txBox="1"/>
          <p:nvPr/>
        </p:nvSpPr>
        <p:spPr bwMode="auto">
          <a:xfrm>
            <a:off x="735496" y="798322"/>
            <a:ext cx="10287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800" b="0" i="0" u="sng" strike="noStrike">
                <a:latin typeface="Arial"/>
                <a:cs typeface="Arial"/>
                <a:hlinkClick r:id="rId3" tooltip="https://rosstat.gov.ru/"/>
              </a:rPr>
              <a:t>Федеральная служба государственной статистики</a:t>
            </a:r>
            <a:endParaRPr/>
          </a:p>
          <a:p>
            <a:pPr>
              <a:defRPr/>
            </a:pPr>
            <a:r>
              <a:rPr lang="en-US" sz="2800" u="sng">
                <a:latin typeface="Arial"/>
                <a:cs typeface="Arial"/>
                <a:hlinkClick r:id="rId4" tooltip="https://rosstat.gov.ru/statistics/finance"/>
              </a:rPr>
              <a:t>https://rosstat.gov.ru/statistics/finance</a:t>
            </a:r>
            <a:endParaRPr lang="ru-RU" sz="2800">
              <a:latin typeface="Arial"/>
              <a:cs typeface="Arial"/>
            </a:endParaRPr>
          </a:p>
          <a:p>
            <a:pPr>
              <a:defRPr/>
            </a:pPr>
            <a:endParaRPr lang="ru-RU" sz="2800">
              <a:latin typeface="Arial"/>
              <a:cs typeface="Arial"/>
            </a:endParaRPr>
          </a:p>
          <a:p>
            <a:pPr>
              <a:defRPr/>
            </a:pPr>
            <a:r>
              <a:rPr lang="ru-RU" sz="2800" b="0" i="0">
                <a:latin typeface="Arial"/>
                <a:cs typeface="Arial"/>
              </a:rPr>
              <a:t>Общество с ограниченной ответственностью «</a:t>
            </a:r>
            <a:r>
              <a:rPr lang="ru-RU" sz="2800" b="1" i="0">
                <a:latin typeface="Arial"/>
                <a:cs typeface="Arial"/>
              </a:rPr>
              <a:t>Компания БрокерКредитСервис</a:t>
            </a:r>
            <a:r>
              <a:rPr lang="ru-RU" sz="2800" b="0" i="0">
                <a:latin typeface="Arial"/>
                <a:cs typeface="Arial"/>
              </a:rPr>
              <a:t>»/ ООО «</a:t>
            </a:r>
            <a:r>
              <a:rPr lang="ru-RU" sz="2800" b="1" i="0">
                <a:latin typeface="Arial"/>
                <a:cs typeface="Arial"/>
              </a:rPr>
              <a:t>Компания БКС</a:t>
            </a:r>
            <a:r>
              <a:rPr lang="ru-RU" sz="2800" b="0" i="0">
                <a:latin typeface="Arial"/>
                <a:cs typeface="Arial"/>
              </a:rPr>
              <a:t>»</a:t>
            </a:r>
            <a:endParaRPr lang="ru-RU" sz="2800">
              <a:latin typeface="Arial"/>
              <a:cs typeface="Arial"/>
            </a:endParaRPr>
          </a:p>
          <a:p>
            <a:pPr>
              <a:defRPr/>
            </a:pPr>
            <a:r>
              <a:rPr lang="en-US" sz="2800" u="sng">
                <a:latin typeface="Arial"/>
                <a:cs typeface="Arial"/>
                <a:hlinkClick r:id="rId5" tooltip="https://bcs.ru/"/>
              </a:rPr>
              <a:t>https://bcs.ru/</a:t>
            </a:r>
            <a:endParaRPr lang="ru-RU" sz="2800">
              <a:latin typeface="Arial"/>
              <a:cs typeface="Arial"/>
            </a:endParaRPr>
          </a:p>
          <a:p>
            <a:pPr>
              <a:defRPr/>
            </a:pPr>
            <a:endParaRPr lang="ru-RU" sz="2800">
              <a:latin typeface="Arial"/>
              <a:cs typeface="Arial"/>
            </a:endParaRPr>
          </a:p>
          <a:p>
            <a:pPr>
              <a:defRPr/>
            </a:pPr>
            <a:r>
              <a:rPr lang="ru-RU" sz="2800">
                <a:latin typeface="Arial"/>
                <a:cs typeface="Arial"/>
              </a:rPr>
              <a:t>«Инвестиции, термины и понятия»</a:t>
            </a:r>
            <a:endParaRPr/>
          </a:p>
          <a:p>
            <a:pPr>
              <a:defRPr/>
            </a:pPr>
            <a:r>
              <a:rPr lang="en-US" sz="2800" u="sng">
                <a:latin typeface="Arial"/>
                <a:cs typeface="Arial"/>
                <a:hlinkClick r:id="rId6" tooltip="https://ru.wikipedia.org/wiki/%D0%98%D0%BD%D0%B2%D0%B5%D1%81%D1%82%D0%B8%D1%86%D0%B8%D0%B8"/>
              </a:rPr>
              <a:t>https://ru.wikipedia.org/wiki/%D0%98%D0%BD%D0%B2%D0%B5%D1%81%D1%82%D0%B8%D1%86%D0%B8%D0%B8</a:t>
            </a:r>
            <a:endParaRPr lang="ru-RU" sz="2800">
              <a:latin typeface="Arial"/>
              <a:cs typeface="Arial"/>
            </a:endParaRPr>
          </a:p>
          <a:p>
            <a:pPr>
              <a:defRPr/>
            </a:pPr>
            <a:endParaRPr lang="ru-RU" sz="2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0322" y="501374"/>
            <a:ext cx="8493055" cy="585525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8000"/>
              <a:t>1. Ценные бумаги: понятия, свойства, права</a:t>
            </a:r>
            <a:br>
              <a:rPr lang="ru-RU"/>
            </a:b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1329675" y="228600"/>
            <a:ext cx="894449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400"/>
              <a:t>Ценная бумага – это право на долю капитала, полученного в результате первичного размещения бумаг, а также на распределение прибыли, которую дает этот капитал. </a:t>
            </a:r>
            <a:endParaRPr/>
          </a:p>
          <a:p>
            <a:pPr>
              <a:defRPr/>
            </a:pPr>
            <a:endParaRPr lang="ru-RU" sz="2400"/>
          </a:p>
          <a:p>
            <a:pPr>
              <a:defRPr/>
            </a:pPr>
            <a:endParaRPr lang="ru-RU" sz="2400"/>
          </a:p>
          <a:p>
            <a:pPr>
              <a:defRPr/>
            </a:pPr>
            <a:endParaRPr lang="ru-RU" sz="2400"/>
          </a:p>
          <a:p>
            <a:pPr>
              <a:defRPr/>
            </a:pPr>
            <a:endParaRPr lang="ru-RU" sz="2400"/>
          </a:p>
          <a:p>
            <a:pPr>
              <a:defRPr/>
            </a:pPr>
            <a:endParaRPr lang="ru-RU" sz="2400"/>
          </a:p>
          <a:p>
            <a:pPr>
              <a:defRPr/>
            </a:pPr>
            <a:endParaRPr lang="ru-RU" sz="2400"/>
          </a:p>
          <a:p>
            <a:pPr>
              <a:defRPr/>
            </a:pPr>
            <a:endParaRPr lang="ru-RU" sz="2400"/>
          </a:p>
          <a:p>
            <a:pPr>
              <a:defRPr/>
            </a:pPr>
            <a:endParaRPr lang="ru-RU" sz="2400"/>
          </a:p>
          <a:p>
            <a:pPr>
              <a:defRPr/>
            </a:pPr>
            <a:endParaRPr lang="ru-RU" sz="2400"/>
          </a:p>
          <a:p>
            <a:pPr>
              <a:defRPr/>
            </a:pPr>
            <a:endParaRPr lang="ru-RU" sz="2400"/>
          </a:p>
          <a:p>
            <a:pPr>
              <a:defRPr/>
            </a:pPr>
            <a:endParaRPr lang="ru-RU" sz="2400"/>
          </a:p>
          <a:p>
            <a:pPr>
              <a:defRPr/>
            </a:pPr>
            <a:r>
              <a:rPr lang="ru-RU" sz="2400"/>
              <a:t>Это право имеет собственную натуральную форму, например – бумажный сертификат</a:t>
            </a:r>
            <a:endParaRPr/>
          </a:p>
        </p:txBody>
      </p:sp>
      <p:pic>
        <p:nvPicPr>
          <p:cNvPr id="2050" name="Picture 2" descr="Именные ценные бумаги: что это такое, примеры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037744" y="1709211"/>
            <a:ext cx="4229091" cy="3120887"/>
          </a:xfrm>
          <a:prstGeom prst="rect">
            <a:avLst/>
          </a:prstGeom>
          <a:noFill/>
        </p:spPr>
      </p:pic>
      <p:pic>
        <p:nvPicPr>
          <p:cNvPr id="2052" name="Picture 4" descr="Ценные бумаги • СПАДИЛО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5568371" y="1559064"/>
            <a:ext cx="4477532" cy="318328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827754" y="0"/>
            <a:ext cx="10058401" cy="15503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/>
              <a:t>Свойства ценных бумаг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3840" y="894522"/>
            <a:ext cx="9731455" cy="5407992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  <a:defRPr/>
            </a:pPr>
            <a:r>
              <a:rPr lang="ru-RU" sz="2400" b="1" i="0">
                <a:latin typeface="YS Display"/>
              </a:rPr>
              <a:t>обращаемость</a:t>
            </a:r>
            <a:r>
              <a:rPr lang="ru-RU" sz="2400" b="0" i="0">
                <a:latin typeface="YS Display"/>
              </a:rPr>
              <a:t> (способность продаваться покупаться на рынке) </a:t>
            </a:r>
            <a:endParaRPr/>
          </a:p>
          <a:p>
            <a:pPr marL="342900" indent="-342900">
              <a:buFontTx/>
              <a:buChar char="-"/>
              <a:defRPr/>
            </a:pPr>
            <a:r>
              <a:rPr lang="ru-RU" sz="2400" b="1">
                <a:latin typeface="YS Display"/>
              </a:rPr>
              <a:t>стандартность</a:t>
            </a:r>
            <a:r>
              <a:rPr lang="ru-RU" sz="2400" b="0" i="0">
                <a:latin typeface="YS Display"/>
              </a:rPr>
              <a:t> (наличие стандартного образа, реквизитов, что делает их товаром) </a:t>
            </a:r>
            <a:endParaRPr/>
          </a:p>
          <a:p>
            <a:pPr marL="342900" indent="-342900">
              <a:buFontTx/>
              <a:buChar char="-"/>
              <a:defRPr/>
            </a:pPr>
            <a:r>
              <a:rPr lang="ru-RU" sz="2400" b="1" i="0">
                <a:latin typeface="YS Display"/>
              </a:rPr>
              <a:t>документальность</a:t>
            </a:r>
            <a:r>
              <a:rPr lang="ru-RU" sz="2400" b="0" i="0">
                <a:latin typeface="YS Display"/>
              </a:rPr>
              <a:t> (ценная бумага есть документ) </a:t>
            </a:r>
            <a:endParaRPr/>
          </a:p>
          <a:p>
            <a:pPr marL="342900" indent="-342900">
              <a:buFontTx/>
              <a:buChar char="-"/>
              <a:defRPr/>
            </a:pPr>
            <a:r>
              <a:rPr lang="ru-RU" sz="2400" b="1" i="0">
                <a:latin typeface="YS Display"/>
              </a:rPr>
              <a:t>рыночность</a:t>
            </a:r>
            <a:r>
              <a:rPr lang="ru-RU" sz="2400" b="0" i="0">
                <a:latin typeface="YS Display"/>
              </a:rPr>
              <a:t> (неразрывно связаны с соответствующим рынком) </a:t>
            </a:r>
            <a:endParaRPr/>
          </a:p>
          <a:p>
            <a:pPr marL="342900" indent="-342900">
              <a:buFontTx/>
              <a:buChar char="-"/>
              <a:defRPr/>
            </a:pPr>
            <a:r>
              <a:rPr lang="ru-RU" sz="2400" b="0" i="0">
                <a:latin typeface="YS Display"/>
              </a:rPr>
              <a:t> </a:t>
            </a:r>
            <a:r>
              <a:rPr lang="ru-RU" sz="2400" b="1" i="0">
                <a:latin typeface="YS Display"/>
              </a:rPr>
              <a:t>раскрытие информации </a:t>
            </a:r>
            <a:r>
              <a:rPr lang="ru-RU" sz="2400" b="0" i="0">
                <a:latin typeface="YS Display"/>
              </a:rPr>
              <a:t>(обеспечивается равный доступ к информации о ЦБ различных эмитентов) </a:t>
            </a:r>
            <a:endParaRPr/>
          </a:p>
          <a:p>
            <a:pPr marL="342900" indent="-342900">
              <a:buFontTx/>
              <a:buChar char="-"/>
              <a:defRPr/>
            </a:pPr>
            <a:r>
              <a:rPr lang="ru-RU" sz="2400" b="1" i="0">
                <a:latin typeface="YS Display"/>
              </a:rPr>
              <a:t>ликвидность</a:t>
            </a:r>
            <a:r>
              <a:rPr lang="ru-RU" sz="2400" b="0" i="0">
                <a:latin typeface="YS Display"/>
              </a:rPr>
              <a:t> (способность ЦБ быть быстро проданной и превращённой в деньги) </a:t>
            </a:r>
            <a:endParaRPr/>
          </a:p>
          <a:p>
            <a:pPr marL="342900" indent="-342900">
              <a:buFontTx/>
              <a:buChar char="-"/>
              <a:defRPr/>
            </a:pPr>
            <a:r>
              <a:rPr lang="ru-RU" sz="2400" b="0" i="0">
                <a:latin typeface="YS Display"/>
              </a:rPr>
              <a:t> </a:t>
            </a:r>
            <a:r>
              <a:rPr lang="ru-RU" sz="2400" b="1" i="0">
                <a:latin typeface="YS Display"/>
              </a:rPr>
              <a:t>риск</a:t>
            </a:r>
            <a:r>
              <a:rPr lang="ru-RU" sz="2400" b="0" i="0">
                <a:latin typeface="YS Display"/>
              </a:rPr>
              <a:t>(возможность потерь, связанных с инвестициями в ЦБ) </a:t>
            </a:r>
            <a:endParaRPr/>
          </a:p>
          <a:p>
            <a:pPr marL="342900" indent="-342900">
              <a:buFontTx/>
              <a:buChar char="-"/>
              <a:defRPr/>
            </a:pPr>
            <a:r>
              <a:rPr lang="ru-RU" sz="2400" b="0" i="0">
                <a:latin typeface="YS Display"/>
              </a:rPr>
              <a:t> </a:t>
            </a:r>
            <a:r>
              <a:rPr lang="ru-RU" sz="2400" b="1" i="0">
                <a:latin typeface="YS Display"/>
              </a:rPr>
              <a:t>доходность</a:t>
            </a:r>
            <a:r>
              <a:rPr lang="ru-RU" sz="2400" b="0" i="0">
                <a:latin typeface="YS Display"/>
              </a:rPr>
              <a:t> (это отношение дохода к затратам на покупку ЦБ)</a:t>
            </a:r>
            <a:endParaRPr lang="ru-RU"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3110807" y="-387626"/>
            <a:ext cx="7600402" cy="223196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/>
              <a:t>Понятия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84212" y="1496291"/>
            <a:ext cx="8535988" cy="449810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200"/>
              <a:t>Эмиссия – выпуск ценных бумаг эмитентом </a:t>
            </a:r>
            <a:endParaRPr/>
          </a:p>
          <a:p>
            <a:pPr>
              <a:defRPr/>
            </a:pPr>
            <a:endParaRPr lang="ru-RU" sz="3200"/>
          </a:p>
          <a:p>
            <a:pPr>
              <a:defRPr/>
            </a:pPr>
            <a:r>
              <a:rPr lang="ru-RU" sz="3200"/>
              <a:t>Эмитент – юридическое лицо, выпускающее ценные бумаги </a:t>
            </a:r>
            <a:endParaRPr/>
          </a:p>
          <a:p>
            <a:pPr>
              <a:defRPr/>
            </a:pPr>
            <a:endParaRPr lang="ru-RU" sz="3200"/>
          </a:p>
          <a:p>
            <a:pPr>
              <a:defRPr/>
            </a:pPr>
            <a:r>
              <a:rPr lang="ru-RU" sz="3200"/>
              <a:t>Инвестиции – вложения капитала с целью получения прибыли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05070" y="2335696"/>
            <a:ext cx="8413542" cy="365870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8000"/>
              <a:t> 2. Виды ценных бумаг: акции, облигации </a:t>
            </a:r>
            <a:br>
              <a:rPr lang="ru-RU"/>
            </a:b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343592" y="368832"/>
            <a:ext cx="1150481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4400"/>
              <a:t>Акция ( в соответствии с законом РФ «О рынке ценных бумаг» ) – это эмиссионная ценная бумага, закрепляющая права её владельца(акционера) на получение части прибыли акционерного общества в виде дивидендов и участие в управлении акционерным обществом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69574" y="0"/>
            <a:ext cx="1185738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4400"/>
              <a:t>Облигация (в соответствии с законом РФ «О рынке ценных бумаг»)- это эмиссионная ценная бумага, закрепляющая право её держателя на получение от эмитента облигации в предусмотренный ею срок номинальной стоимости и зафиксированного в ней процента от этой стоимости или имущественного эквивалента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Сектор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Сектор">
      <a:fillStyleLst>
        <a:solidFill>
          <a:schemeClr val="phClr"/>
        </a:solidFill>
        <a:gradFill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hueMod val="94000"/>
              <a:alpha val="60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0</Words>
  <Application>ONLYOFFICE/8.0.1.31</Application>
  <DocSecurity>0</DocSecurity>
  <PresentationFormat>Широкоэкранный</PresentationFormat>
  <Paragraphs>0</Paragraphs>
  <Slides>29</Slides>
  <Notes>29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36. Ценные бумаги. Рынок ценных бумаг.</dc:title>
  <dc:subject/>
  <dc:creator>Artur</dc:creator>
  <cp:keywords/>
  <dc:description/>
  <dc:identifier/>
  <dc:language/>
  <cp:lastModifiedBy/>
  <cp:revision>15</cp:revision>
  <dcterms:created xsi:type="dcterms:W3CDTF">2023-10-02T20:10:06Z</dcterms:created>
  <dcterms:modified xsi:type="dcterms:W3CDTF">2024-06-23T21:30:38Z</dcterms:modified>
  <cp:category/>
  <cp:contentStatus/>
  <cp:version/>
</cp:coreProperties>
</file>