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2"/>
    <p:sldId id="258" r:id="rId3"/>
    <p:sldId id="263" r:id="rId4"/>
    <p:sldId id="267" r:id="rId5"/>
    <p:sldId id="284" r:id="rId6"/>
    <p:sldId id="285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80" r:id="rId15"/>
    <p:sldId id="282" r:id="rId16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4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13691" y="1560067"/>
            <a:ext cx="4569459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3901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545658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3901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45658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3901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3901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073" y="1207008"/>
            <a:ext cx="9140950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63912" y="1560067"/>
            <a:ext cx="6618605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3901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6141" y="2314439"/>
            <a:ext cx="5090795" cy="2009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545658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15FADE-AC36-2392-A0A7-1CD32D27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0" y="4293243"/>
            <a:ext cx="6618605" cy="49244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Viet Anh Phan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BC01B8B-5F8A-9DCE-E9AC-34F81DD6C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700" y="1416051"/>
            <a:ext cx="9144001" cy="923330"/>
          </a:xfrm>
        </p:spPr>
        <p:txBody>
          <a:bodyPr/>
          <a:lstStyle/>
          <a:p>
            <a:pPr algn="ctr"/>
            <a:r>
              <a:rPr lang="en-US" sz="6000" dirty="0"/>
              <a:t>Social Engineering</a:t>
            </a:r>
          </a:p>
        </p:txBody>
      </p:sp>
    </p:spTree>
    <p:extLst>
      <p:ext uri="{BB962C8B-B14F-4D97-AF65-F5344CB8AC3E}">
        <p14:creationId xmlns:p14="http://schemas.microsoft.com/office/powerpoint/2010/main" val="373015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100"/>
              </a:spcBef>
            </a:pPr>
            <a:r>
              <a:rPr dirty="0"/>
              <a:t>Social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dirty="0"/>
              <a:t>Engineering: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10" dirty="0"/>
              <a:t>Practical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6141" y="2314439"/>
            <a:ext cx="6998334" cy="317690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894"/>
              </a:spcBef>
              <a:buClr>
                <a:srgbClr val="F3901C"/>
              </a:buClr>
              <a:buFont typeface="Arial"/>
              <a:buChar char="•"/>
              <a:tabLst>
                <a:tab pos="380365" algn="l"/>
              </a:tabLst>
            </a:pPr>
            <a:r>
              <a:rPr sz="3200" b="1" dirty="0">
                <a:solidFill>
                  <a:srgbClr val="545658"/>
                </a:solidFill>
                <a:latin typeface="Carlito"/>
                <a:cs typeface="Carlito"/>
              </a:rPr>
              <a:t>1</a:t>
            </a:r>
            <a:r>
              <a:rPr sz="3150" b="1" baseline="25132" dirty="0">
                <a:solidFill>
                  <a:srgbClr val="545658"/>
                </a:solidFill>
                <a:latin typeface="Carlito"/>
                <a:cs typeface="Carlito"/>
              </a:rPr>
              <a:t>st</a:t>
            </a:r>
            <a:r>
              <a:rPr sz="3150" spc="202" baseline="25132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45658"/>
                </a:solidFill>
                <a:latin typeface="Carlito"/>
                <a:cs typeface="Carlito"/>
              </a:rPr>
              <a:t>step:</a:t>
            </a:r>
            <a:r>
              <a:rPr sz="3200" spc="-15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545658"/>
                </a:solidFill>
                <a:latin typeface="Carlito"/>
                <a:cs typeface="Carlito"/>
              </a:rPr>
              <a:t>Protect</a:t>
            </a:r>
            <a:r>
              <a:rPr sz="3200" spc="-14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45658"/>
                </a:solidFill>
                <a:latin typeface="Carlito"/>
                <a:cs typeface="Carlito"/>
              </a:rPr>
              <a:t>your</a:t>
            </a:r>
            <a:r>
              <a:rPr sz="3200" spc="-14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545658"/>
                </a:solidFill>
                <a:latin typeface="Carlito"/>
                <a:cs typeface="Carlito"/>
              </a:rPr>
              <a:t>identity</a:t>
            </a:r>
            <a:endParaRPr sz="3200">
              <a:latin typeface="Carlito"/>
              <a:cs typeface="Carlito"/>
            </a:endParaRPr>
          </a:p>
          <a:p>
            <a:pPr marL="780415" lvl="1" indent="-285750">
              <a:lnSpc>
                <a:spcPct val="100000"/>
              </a:lnSpc>
              <a:spcBef>
                <a:spcPts val="690"/>
              </a:spcBef>
              <a:buClr>
                <a:srgbClr val="F3901C"/>
              </a:buClr>
              <a:buFont typeface="Arial"/>
              <a:buChar char="–"/>
              <a:tabLst>
                <a:tab pos="780415" algn="l"/>
              </a:tabLst>
            </a:pPr>
            <a:r>
              <a:rPr sz="2800" spc="-10" dirty="0">
                <a:solidFill>
                  <a:srgbClr val="545658"/>
                </a:solidFill>
                <a:latin typeface="Carlito"/>
                <a:cs typeface="Carlito"/>
              </a:rPr>
              <a:t>Install</a:t>
            </a:r>
            <a:r>
              <a:rPr sz="2800" spc="-114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new</a:t>
            </a:r>
            <a:r>
              <a:rPr sz="2800" spc="-10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45658"/>
                </a:solidFill>
                <a:latin typeface="Carlito"/>
                <a:cs typeface="Carlito"/>
              </a:rPr>
              <a:t>operation</a:t>
            </a:r>
            <a:r>
              <a:rPr sz="2800" spc="-11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45658"/>
                </a:solidFill>
                <a:latin typeface="Carlito"/>
                <a:cs typeface="Carlito"/>
              </a:rPr>
              <a:t>system</a:t>
            </a:r>
            <a:r>
              <a:rPr sz="2800" spc="-11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on</a:t>
            </a:r>
            <a:r>
              <a:rPr sz="2800" spc="-114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a</a:t>
            </a:r>
            <a:r>
              <a:rPr sz="2800" spc="-11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new</a:t>
            </a:r>
            <a:r>
              <a:rPr sz="2800" spc="-114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45658"/>
                </a:solidFill>
                <a:latin typeface="Carlito"/>
                <a:cs typeface="Carlito"/>
              </a:rPr>
              <a:t>disk</a:t>
            </a:r>
            <a:endParaRPr sz="2800">
              <a:latin typeface="Carlito"/>
              <a:cs typeface="Carlito"/>
            </a:endParaRPr>
          </a:p>
          <a:p>
            <a:pPr marL="780415" lvl="1" indent="-285750">
              <a:lnSpc>
                <a:spcPct val="100000"/>
              </a:lnSpc>
              <a:spcBef>
                <a:spcPts val="670"/>
              </a:spcBef>
              <a:buClr>
                <a:srgbClr val="F3901C"/>
              </a:buClr>
              <a:buFont typeface="Arial"/>
              <a:buChar char="–"/>
              <a:tabLst>
                <a:tab pos="780415" algn="l"/>
              </a:tabLst>
            </a:pP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Encrypt</a:t>
            </a:r>
            <a:r>
              <a:rPr sz="2800" spc="-13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your</a:t>
            </a:r>
            <a:r>
              <a:rPr sz="2800" spc="-13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45658"/>
                </a:solidFill>
                <a:latin typeface="Carlito"/>
                <a:cs typeface="Carlito"/>
              </a:rPr>
              <a:t>disk</a:t>
            </a:r>
            <a:endParaRPr sz="2800">
              <a:latin typeface="Carlito"/>
              <a:cs typeface="Carlito"/>
            </a:endParaRPr>
          </a:p>
          <a:p>
            <a:pPr marL="780415" lvl="1" indent="-285750">
              <a:lnSpc>
                <a:spcPct val="100000"/>
              </a:lnSpc>
              <a:spcBef>
                <a:spcPts val="670"/>
              </a:spcBef>
              <a:buClr>
                <a:srgbClr val="F3901C"/>
              </a:buClr>
              <a:buFont typeface="Arial"/>
              <a:buChar char="–"/>
              <a:tabLst>
                <a:tab pos="780415" algn="l"/>
              </a:tabLst>
            </a:pP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Use</a:t>
            </a:r>
            <a:r>
              <a:rPr sz="2800" spc="-13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45658"/>
                </a:solidFill>
                <a:latin typeface="Carlito"/>
                <a:cs typeface="Carlito"/>
              </a:rPr>
              <a:t>anonymous</a:t>
            </a:r>
            <a:r>
              <a:rPr sz="2800" spc="-8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45658"/>
                </a:solidFill>
                <a:latin typeface="Carlito"/>
                <a:cs typeface="Carlito"/>
              </a:rPr>
              <a:t>proxy</a:t>
            </a:r>
            <a:endParaRPr sz="2800">
              <a:latin typeface="Carlito"/>
              <a:cs typeface="Carlito"/>
            </a:endParaRPr>
          </a:p>
          <a:p>
            <a:pPr marL="780415" lvl="1" indent="-285750">
              <a:lnSpc>
                <a:spcPct val="100000"/>
              </a:lnSpc>
              <a:spcBef>
                <a:spcPts val="675"/>
              </a:spcBef>
              <a:buClr>
                <a:srgbClr val="F3901C"/>
              </a:buClr>
              <a:buFont typeface="Arial"/>
              <a:buChar char="–"/>
              <a:tabLst>
                <a:tab pos="780415" algn="l"/>
              </a:tabLst>
            </a:pP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Use</a:t>
            </a:r>
            <a:r>
              <a:rPr sz="2800" spc="-9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free</a:t>
            </a:r>
            <a:r>
              <a:rPr sz="2800" spc="-9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45658"/>
                </a:solidFill>
                <a:latin typeface="Carlito"/>
                <a:cs typeface="Carlito"/>
              </a:rPr>
              <a:t>Wi-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Fi</a:t>
            </a:r>
            <a:r>
              <a:rPr sz="2800" spc="-8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in</a:t>
            </a:r>
            <a:r>
              <a:rPr sz="2800" spc="-8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a</a:t>
            </a:r>
            <a:r>
              <a:rPr sz="2800" spc="-9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545658"/>
                </a:solidFill>
                <a:latin typeface="Carlito"/>
                <a:cs typeface="Carlito"/>
              </a:rPr>
              <a:t>bar</a:t>
            </a:r>
            <a:endParaRPr sz="2800">
              <a:latin typeface="Carlito"/>
              <a:cs typeface="Carlito"/>
            </a:endParaRPr>
          </a:p>
          <a:p>
            <a:pPr marL="780415" lvl="1" indent="-285750">
              <a:lnSpc>
                <a:spcPct val="100000"/>
              </a:lnSpc>
              <a:spcBef>
                <a:spcPts val="670"/>
              </a:spcBef>
              <a:buClr>
                <a:srgbClr val="F3901C"/>
              </a:buClr>
              <a:buFont typeface="Arial"/>
              <a:buChar char="–"/>
              <a:tabLst>
                <a:tab pos="780415" algn="l"/>
              </a:tabLst>
            </a:pPr>
            <a:r>
              <a:rPr sz="2800" spc="-20" dirty="0">
                <a:solidFill>
                  <a:srgbClr val="545658"/>
                </a:solidFill>
                <a:latin typeface="Carlito"/>
                <a:cs typeface="Carlito"/>
              </a:rPr>
              <a:t>Preform</a:t>
            </a:r>
            <a:r>
              <a:rPr sz="2800" spc="-14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45658"/>
                </a:solidFill>
                <a:latin typeface="Carlito"/>
                <a:cs typeface="Carlito"/>
              </a:rPr>
              <a:t>attack</a:t>
            </a:r>
            <a:r>
              <a:rPr sz="2800" spc="-15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drinking</a:t>
            </a:r>
            <a:r>
              <a:rPr sz="2800" spc="-114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cold</a:t>
            </a:r>
            <a:r>
              <a:rPr sz="2800" spc="-12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45658"/>
                </a:solidFill>
                <a:latin typeface="Carlito"/>
                <a:cs typeface="Carlito"/>
              </a:rPr>
              <a:t>beer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1154" y="4221479"/>
            <a:ext cx="272796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100"/>
              </a:spcBef>
            </a:pPr>
            <a:r>
              <a:rPr dirty="0"/>
              <a:t>Social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dirty="0"/>
              <a:t>Engineering: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10" dirty="0"/>
              <a:t>Practical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5041" y="2309481"/>
            <a:ext cx="7204075" cy="28187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484"/>
              </a:spcBef>
              <a:buClr>
                <a:srgbClr val="F3901C"/>
              </a:buClr>
              <a:buFont typeface="Arial"/>
              <a:buChar char="•"/>
              <a:tabLst>
                <a:tab pos="367665" algn="l"/>
              </a:tabLst>
            </a:pPr>
            <a:r>
              <a:rPr sz="3000" b="1" dirty="0">
                <a:solidFill>
                  <a:srgbClr val="545658"/>
                </a:solidFill>
                <a:latin typeface="Carlito"/>
                <a:cs typeface="Carlito"/>
              </a:rPr>
              <a:t>2</a:t>
            </a:r>
            <a:r>
              <a:rPr sz="3000" b="1" baseline="25000" dirty="0">
                <a:solidFill>
                  <a:srgbClr val="545658"/>
                </a:solidFill>
                <a:latin typeface="Carlito"/>
                <a:cs typeface="Carlito"/>
              </a:rPr>
              <a:t>nd</a:t>
            </a:r>
            <a:r>
              <a:rPr sz="3000" spc="179" baseline="2500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545658"/>
                </a:solidFill>
                <a:latin typeface="Carlito"/>
                <a:cs typeface="Carlito"/>
              </a:rPr>
              <a:t>step:</a:t>
            </a:r>
            <a:r>
              <a:rPr sz="3000" spc="-11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3000" b="1" spc="-40" dirty="0">
                <a:solidFill>
                  <a:srgbClr val="545658"/>
                </a:solidFill>
                <a:latin typeface="Carlito"/>
                <a:cs typeface="Carlito"/>
              </a:rPr>
              <a:t>Fake</a:t>
            </a:r>
            <a:r>
              <a:rPr sz="3000" spc="-13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545658"/>
                </a:solidFill>
                <a:latin typeface="Carlito"/>
                <a:cs typeface="Carlito"/>
              </a:rPr>
              <a:t>e-</a:t>
            </a:r>
            <a:r>
              <a:rPr sz="3000" b="1" dirty="0">
                <a:solidFill>
                  <a:srgbClr val="545658"/>
                </a:solidFill>
                <a:latin typeface="Carlito"/>
                <a:cs typeface="Carlito"/>
              </a:rPr>
              <a:t>mail</a:t>
            </a:r>
            <a:r>
              <a:rPr sz="3000" spc="-11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545658"/>
                </a:solidFill>
                <a:latin typeface="Carlito"/>
                <a:cs typeface="Carlito"/>
              </a:rPr>
              <a:t>and</a:t>
            </a:r>
            <a:r>
              <a:rPr sz="3000" spc="-11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545658"/>
                </a:solidFill>
                <a:latin typeface="Carlito"/>
                <a:cs typeface="Carlito"/>
              </a:rPr>
              <a:t>Facebook</a:t>
            </a:r>
            <a:r>
              <a:rPr sz="3000" spc="-12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545658"/>
                </a:solidFill>
                <a:latin typeface="Carlito"/>
                <a:cs typeface="Carlito"/>
              </a:rPr>
              <a:t>account</a:t>
            </a:r>
            <a:endParaRPr sz="3000">
              <a:latin typeface="Carlito"/>
              <a:cs typeface="Carlito"/>
            </a:endParaRPr>
          </a:p>
          <a:p>
            <a:pPr marL="768350" lvl="1" indent="-286385">
              <a:lnSpc>
                <a:spcPct val="100000"/>
              </a:lnSpc>
              <a:spcBef>
                <a:spcPts val="340"/>
              </a:spcBef>
              <a:buClr>
                <a:srgbClr val="F3901C"/>
              </a:buClr>
              <a:buFont typeface="Arial"/>
              <a:buChar char="–"/>
              <a:tabLst>
                <a:tab pos="768350" algn="l"/>
              </a:tabLst>
            </a:pPr>
            <a:r>
              <a:rPr sz="2600" dirty="0">
                <a:solidFill>
                  <a:srgbClr val="545658"/>
                </a:solidFill>
                <a:latin typeface="Carlito"/>
                <a:cs typeface="Carlito"/>
              </a:rPr>
              <a:t>The</a:t>
            </a:r>
            <a:r>
              <a:rPr sz="2600" spc="-12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545658"/>
                </a:solidFill>
                <a:latin typeface="Carlito"/>
                <a:cs typeface="Carlito"/>
              </a:rPr>
              <a:t>character</a:t>
            </a:r>
            <a:r>
              <a:rPr sz="2600" spc="-114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45658"/>
                </a:solidFill>
                <a:latin typeface="Carlito"/>
                <a:cs typeface="Carlito"/>
              </a:rPr>
              <a:t>must</a:t>
            </a:r>
            <a:r>
              <a:rPr sz="2600" spc="-114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545658"/>
                </a:solidFill>
                <a:latin typeface="Carlito"/>
                <a:cs typeface="Carlito"/>
              </a:rPr>
              <a:t>be:</a:t>
            </a:r>
            <a:endParaRPr sz="2600">
              <a:latin typeface="Carlito"/>
              <a:cs typeface="Carlito"/>
            </a:endParaRPr>
          </a:p>
          <a:p>
            <a:pPr marL="1167765" lvl="2" indent="-228600">
              <a:lnSpc>
                <a:spcPct val="100000"/>
              </a:lnSpc>
              <a:spcBef>
                <a:spcPts val="295"/>
              </a:spcBef>
              <a:buClr>
                <a:srgbClr val="F3901C"/>
              </a:buClr>
              <a:buFont typeface="Arial"/>
              <a:buChar char="•"/>
              <a:tabLst>
                <a:tab pos="1167765" algn="l"/>
              </a:tabLst>
            </a:pPr>
            <a:r>
              <a:rPr sz="2200" spc="-10" dirty="0">
                <a:solidFill>
                  <a:srgbClr val="545658"/>
                </a:solidFill>
                <a:latin typeface="Carlito"/>
                <a:cs typeface="Carlito"/>
              </a:rPr>
              <a:t>Woman*</a:t>
            </a:r>
            <a:endParaRPr sz="2200">
              <a:latin typeface="Carlito"/>
              <a:cs typeface="Carlito"/>
            </a:endParaRPr>
          </a:p>
          <a:p>
            <a:pPr marL="1167765" lvl="2" indent="-228600">
              <a:lnSpc>
                <a:spcPct val="100000"/>
              </a:lnSpc>
              <a:spcBef>
                <a:spcPts val="260"/>
              </a:spcBef>
              <a:buClr>
                <a:srgbClr val="F3901C"/>
              </a:buClr>
              <a:buFont typeface="Arial"/>
              <a:buChar char="•"/>
              <a:tabLst>
                <a:tab pos="1167765" algn="l"/>
              </a:tabLst>
            </a:pPr>
            <a:r>
              <a:rPr sz="2200" dirty="0">
                <a:solidFill>
                  <a:srgbClr val="545658"/>
                </a:solidFill>
                <a:latin typeface="Carlito"/>
                <a:cs typeface="Carlito"/>
              </a:rPr>
              <a:t>25</a:t>
            </a:r>
            <a:r>
              <a:rPr sz="2200" spc="-8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45658"/>
                </a:solidFill>
                <a:latin typeface="Carlito"/>
                <a:cs typeface="Carlito"/>
              </a:rPr>
              <a:t>to</a:t>
            </a:r>
            <a:r>
              <a:rPr sz="2200" spc="-6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45658"/>
                </a:solidFill>
                <a:latin typeface="Carlito"/>
                <a:cs typeface="Carlito"/>
              </a:rPr>
              <a:t>35</a:t>
            </a:r>
            <a:r>
              <a:rPr sz="2200" spc="-7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545658"/>
                </a:solidFill>
                <a:latin typeface="Carlito"/>
                <a:cs typeface="Carlito"/>
              </a:rPr>
              <a:t>years</a:t>
            </a:r>
            <a:r>
              <a:rPr sz="2200" spc="-7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545658"/>
                </a:solidFill>
                <a:latin typeface="Carlito"/>
                <a:cs typeface="Carlito"/>
              </a:rPr>
              <a:t>old</a:t>
            </a:r>
            <a:endParaRPr sz="2200">
              <a:latin typeface="Carlito"/>
              <a:cs typeface="Carlito"/>
            </a:endParaRPr>
          </a:p>
          <a:p>
            <a:pPr marL="1167765" lvl="2" indent="-228600">
              <a:lnSpc>
                <a:spcPct val="100000"/>
              </a:lnSpc>
              <a:spcBef>
                <a:spcPts val="265"/>
              </a:spcBef>
              <a:buClr>
                <a:srgbClr val="F3901C"/>
              </a:buClr>
              <a:buFont typeface="Arial"/>
              <a:buChar char="•"/>
              <a:tabLst>
                <a:tab pos="1167765" algn="l"/>
              </a:tabLst>
            </a:pPr>
            <a:r>
              <a:rPr sz="2200" spc="-10" dirty="0">
                <a:solidFill>
                  <a:srgbClr val="545658"/>
                </a:solidFill>
                <a:latin typeface="Carlito"/>
                <a:cs typeface="Carlito"/>
              </a:rPr>
              <a:t>Single</a:t>
            </a:r>
            <a:endParaRPr sz="2200">
              <a:latin typeface="Carlito"/>
              <a:cs typeface="Carlito"/>
            </a:endParaRPr>
          </a:p>
          <a:p>
            <a:pPr marL="1167765" lvl="2" indent="-228600">
              <a:lnSpc>
                <a:spcPct val="100000"/>
              </a:lnSpc>
              <a:spcBef>
                <a:spcPts val="265"/>
              </a:spcBef>
              <a:buClr>
                <a:srgbClr val="F3901C"/>
              </a:buClr>
              <a:buFont typeface="Arial"/>
              <a:buChar char="•"/>
              <a:tabLst>
                <a:tab pos="1167765" algn="l"/>
              </a:tabLst>
            </a:pPr>
            <a:r>
              <a:rPr sz="2200" dirty="0">
                <a:solidFill>
                  <a:srgbClr val="545658"/>
                </a:solidFill>
                <a:latin typeface="Carlito"/>
                <a:cs typeface="Carlito"/>
              </a:rPr>
              <a:t>High</a:t>
            </a:r>
            <a:r>
              <a:rPr sz="2200" spc="-8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545658"/>
                </a:solidFill>
                <a:latin typeface="Carlito"/>
                <a:cs typeface="Carlito"/>
              </a:rPr>
              <a:t>educated</a:t>
            </a:r>
            <a:endParaRPr sz="2200">
              <a:latin typeface="Carlito"/>
              <a:cs typeface="Carlito"/>
            </a:endParaRPr>
          </a:p>
          <a:p>
            <a:pPr marL="1167765" lvl="2" indent="-228600">
              <a:lnSpc>
                <a:spcPct val="100000"/>
              </a:lnSpc>
              <a:spcBef>
                <a:spcPts val="265"/>
              </a:spcBef>
              <a:buClr>
                <a:srgbClr val="F3901C"/>
              </a:buClr>
              <a:buFont typeface="Arial"/>
              <a:buChar char="•"/>
              <a:tabLst>
                <a:tab pos="1167765" algn="l"/>
              </a:tabLst>
            </a:pPr>
            <a:r>
              <a:rPr sz="2200" spc="-10" dirty="0">
                <a:solidFill>
                  <a:srgbClr val="545658"/>
                </a:solidFill>
                <a:latin typeface="Carlito"/>
                <a:cs typeface="Carlito"/>
              </a:rPr>
              <a:t>Interesting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2145" y="5546849"/>
            <a:ext cx="4363085" cy="4079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10000"/>
              </a:lnSpc>
              <a:spcBef>
                <a:spcPts val="100"/>
              </a:spcBef>
            </a:pPr>
            <a:r>
              <a:rPr sz="1200" dirty="0">
                <a:solidFill>
                  <a:srgbClr val="545658"/>
                </a:solidFill>
                <a:latin typeface="Carlito"/>
                <a:cs typeface="Carlito"/>
              </a:rPr>
              <a:t>*</a:t>
            </a:r>
            <a:r>
              <a:rPr sz="1200" spc="-3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545658"/>
                </a:solidFill>
                <a:latin typeface="Carlito"/>
                <a:cs typeface="Carlito"/>
              </a:rPr>
              <a:t>Statistically</a:t>
            </a:r>
            <a:r>
              <a:rPr sz="1200" spc="-6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45658"/>
                </a:solidFill>
                <a:latin typeface="Carlito"/>
                <a:cs typeface="Carlito"/>
              </a:rPr>
              <a:t>is</a:t>
            </a:r>
            <a:r>
              <a:rPr sz="1200" spc="-3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545658"/>
                </a:solidFill>
                <a:latin typeface="Carlito"/>
                <a:cs typeface="Carlito"/>
              </a:rPr>
              <a:t>proven</a:t>
            </a:r>
            <a:r>
              <a:rPr sz="1200" spc="-5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45658"/>
                </a:solidFill>
                <a:latin typeface="Carlito"/>
                <a:cs typeface="Carlito"/>
              </a:rPr>
              <a:t>that</a:t>
            </a:r>
            <a:r>
              <a:rPr sz="1200" spc="-5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45658"/>
                </a:solidFill>
                <a:latin typeface="Carlito"/>
                <a:cs typeface="Carlito"/>
              </a:rPr>
              <a:t>the</a:t>
            </a:r>
            <a:r>
              <a:rPr sz="1200" spc="-4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45658"/>
                </a:solidFill>
                <a:latin typeface="Carlito"/>
                <a:cs typeface="Carlito"/>
              </a:rPr>
              <a:t>success</a:t>
            </a:r>
            <a:r>
              <a:rPr sz="1200" spc="-1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545658"/>
                </a:solidFill>
                <a:latin typeface="Carlito"/>
                <a:cs typeface="Carlito"/>
              </a:rPr>
              <a:t>rate</a:t>
            </a:r>
            <a:r>
              <a:rPr sz="1200" spc="-5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45658"/>
                </a:solidFill>
                <a:latin typeface="Carlito"/>
                <a:cs typeface="Carlito"/>
              </a:rPr>
              <a:t>using</a:t>
            </a:r>
            <a:r>
              <a:rPr sz="1200" spc="-4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45658"/>
                </a:solidFill>
                <a:latin typeface="Carlito"/>
                <a:cs typeface="Carlito"/>
              </a:rPr>
              <a:t>a</a:t>
            </a:r>
            <a:r>
              <a:rPr sz="1200" spc="-2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45658"/>
                </a:solidFill>
                <a:latin typeface="Carlito"/>
                <a:cs typeface="Carlito"/>
              </a:rPr>
              <a:t>woman</a:t>
            </a:r>
            <a:r>
              <a:rPr sz="1200" spc="-2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545658"/>
                </a:solidFill>
                <a:latin typeface="Carlito"/>
                <a:cs typeface="Carlito"/>
              </a:rPr>
              <a:t>character</a:t>
            </a:r>
            <a:r>
              <a:rPr sz="1200" spc="-1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45658"/>
                </a:solidFill>
                <a:latin typeface="Carlito"/>
                <a:cs typeface="Carlito"/>
              </a:rPr>
              <a:t>is</a:t>
            </a:r>
            <a:r>
              <a:rPr sz="1200" spc="-4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45658"/>
                </a:solidFill>
                <a:latin typeface="Carlito"/>
                <a:cs typeface="Carlito"/>
              </a:rPr>
              <a:t>more</a:t>
            </a:r>
            <a:r>
              <a:rPr sz="1200" spc="-3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45658"/>
                </a:solidFill>
                <a:latin typeface="Carlito"/>
                <a:cs typeface="Carlito"/>
              </a:rPr>
              <a:t>than</a:t>
            </a:r>
            <a:r>
              <a:rPr sz="1200" spc="-6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45658"/>
                </a:solidFill>
                <a:latin typeface="Carlito"/>
                <a:cs typeface="Carlito"/>
              </a:rPr>
              <a:t>100</a:t>
            </a:r>
            <a:r>
              <a:rPr sz="1200" spc="-3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45658"/>
                </a:solidFill>
                <a:latin typeface="Carlito"/>
                <a:cs typeface="Carlito"/>
              </a:rPr>
              <a:t>times</a:t>
            </a:r>
            <a:r>
              <a:rPr sz="1200" spc="-4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45658"/>
                </a:solidFill>
                <a:latin typeface="Carlito"/>
                <a:cs typeface="Carlito"/>
              </a:rPr>
              <a:t>(!)</a:t>
            </a:r>
            <a:r>
              <a:rPr sz="1200" spc="-4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45658"/>
                </a:solidFill>
                <a:latin typeface="Carlito"/>
                <a:cs typeface="Carlito"/>
              </a:rPr>
              <a:t>higher</a:t>
            </a:r>
            <a:r>
              <a:rPr sz="1200" spc="-6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45658"/>
                </a:solidFill>
                <a:latin typeface="Carlito"/>
                <a:cs typeface="Carlito"/>
              </a:rPr>
              <a:t>th</a:t>
            </a:r>
            <a:r>
              <a:rPr lang="en-US" sz="1200" dirty="0">
                <a:solidFill>
                  <a:srgbClr val="545658"/>
                </a:solidFill>
                <a:latin typeface="Carlito"/>
                <a:cs typeface="Carlito"/>
              </a:rPr>
              <a:t>a</a:t>
            </a:r>
            <a:r>
              <a:rPr sz="1200" dirty="0">
                <a:solidFill>
                  <a:srgbClr val="545658"/>
                </a:solidFill>
                <a:latin typeface="Carlito"/>
                <a:cs typeface="Carlito"/>
              </a:rPr>
              <a:t>n</a:t>
            </a:r>
            <a:r>
              <a:rPr sz="1200" spc="-6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45658"/>
                </a:solidFill>
                <a:latin typeface="Carlito"/>
                <a:cs typeface="Carlito"/>
              </a:rPr>
              <a:t>using</a:t>
            </a:r>
            <a:r>
              <a:rPr sz="1200" spc="-5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45658"/>
                </a:solidFill>
                <a:latin typeface="Carlito"/>
                <a:cs typeface="Carlito"/>
              </a:rPr>
              <a:t>a</a:t>
            </a:r>
            <a:r>
              <a:rPr sz="1200" spc="-4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45658"/>
                </a:solidFill>
                <a:latin typeface="Carlito"/>
                <a:cs typeface="Carlito"/>
              </a:rPr>
              <a:t>male</a:t>
            </a:r>
            <a:r>
              <a:rPr sz="1200" spc="-3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545658"/>
                </a:solidFill>
                <a:latin typeface="Carlito"/>
                <a:cs typeface="Carlito"/>
              </a:rPr>
              <a:t>profile.</a:t>
            </a:r>
            <a:endParaRPr sz="1200" dirty="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6150" y="3398520"/>
            <a:ext cx="3790188" cy="24033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100"/>
              </a:spcBef>
            </a:pPr>
            <a:r>
              <a:rPr dirty="0"/>
              <a:t>Social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dirty="0"/>
              <a:t>Engineering: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10" dirty="0"/>
              <a:t>Practical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42265" marR="30480" indent="-342265" algn="r">
              <a:lnSpc>
                <a:spcPct val="100000"/>
              </a:lnSpc>
              <a:spcBef>
                <a:spcPts val="894"/>
              </a:spcBef>
              <a:buClr>
                <a:srgbClr val="F3901C"/>
              </a:buClr>
              <a:buFont typeface="Arial"/>
              <a:buChar char="•"/>
              <a:tabLst>
                <a:tab pos="342265" algn="l"/>
              </a:tabLst>
            </a:pPr>
            <a:r>
              <a:rPr dirty="0"/>
              <a:t>3</a:t>
            </a:r>
            <a:r>
              <a:rPr sz="3150" baseline="25132" dirty="0"/>
              <a:t>rd</a:t>
            </a:r>
            <a:r>
              <a:rPr sz="3150" b="0" spc="247" baseline="25132" dirty="0">
                <a:latin typeface="Times New Roman"/>
                <a:cs typeface="Times New Roman"/>
              </a:rPr>
              <a:t> </a:t>
            </a:r>
            <a:r>
              <a:rPr sz="3200" dirty="0"/>
              <a:t>step:</a:t>
            </a:r>
            <a:r>
              <a:rPr sz="3200" b="0" spc="-135" dirty="0">
                <a:latin typeface="Times New Roman"/>
                <a:cs typeface="Times New Roman"/>
              </a:rPr>
              <a:t> </a:t>
            </a:r>
            <a:r>
              <a:rPr sz="3200" dirty="0"/>
              <a:t>Select</a:t>
            </a:r>
            <a:r>
              <a:rPr sz="3200" b="0" spc="-114" dirty="0">
                <a:latin typeface="Times New Roman"/>
                <a:cs typeface="Times New Roman"/>
              </a:rPr>
              <a:t> </a:t>
            </a:r>
            <a:r>
              <a:rPr sz="3200" dirty="0"/>
              <a:t>the</a:t>
            </a:r>
            <a:r>
              <a:rPr sz="3200" b="0" spc="-130" dirty="0">
                <a:latin typeface="Times New Roman"/>
                <a:cs typeface="Times New Roman"/>
              </a:rPr>
              <a:t> </a:t>
            </a:r>
            <a:r>
              <a:rPr sz="3200" spc="-10" dirty="0"/>
              <a:t>victim(s)</a:t>
            </a:r>
            <a:endParaRPr sz="3200">
              <a:latin typeface="Times New Roman"/>
              <a:cs typeface="Times New Roman"/>
            </a:endParaRPr>
          </a:p>
          <a:p>
            <a:pPr marL="285750" marR="48260" lvl="1" indent="-285750" algn="r">
              <a:lnSpc>
                <a:spcPct val="100000"/>
              </a:lnSpc>
              <a:spcBef>
                <a:spcPts val="690"/>
              </a:spcBef>
              <a:buClr>
                <a:srgbClr val="F3901C"/>
              </a:buClr>
              <a:buFont typeface="Arial"/>
              <a:buChar char="–"/>
              <a:tabLst>
                <a:tab pos="285750" algn="l"/>
              </a:tabLst>
            </a:pPr>
            <a:r>
              <a:rPr sz="2800" spc="-20" dirty="0">
                <a:solidFill>
                  <a:srgbClr val="545658"/>
                </a:solidFill>
                <a:latin typeface="Carlito"/>
                <a:cs typeface="Carlito"/>
              </a:rPr>
              <a:t>Before</a:t>
            </a:r>
            <a:r>
              <a:rPr sz="2800" spc="-13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sending</a:t>
            </a:r>
            <a:r>
              <a:rPr sz="2800" spc="-8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the</a:t>
            </a:r>
            <a:r>
              <a:rPr sz="2800" spc="-11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45658"/>
                </a:solidFill>
                <a:latin typeface="Carlito"/>
                <a:cs typeface="Carlito"/>
              </a:rPr>
              <a:t>invitation:</a:t>
            </a:r>
            <a:endParaRPr sz="2800">
              <a:latin typeface="Carlito"/>
              <a:cs typeface="Carlito"/>
            </a:endParaRPr>
          </a:p>
          <a:p>
            <a:pPr marL="1179195" lvl="2" indent="-227329">
              <a:lnSpc>
                <a:spcPct val="100000"/>
              </a:lnSpc>
              <a:spcBef>
                <a:spcPts val="600"/>
              </a:spcBef>
              <a:buClr>
                <a:srgbClr val="F3901C"/>
              </a:buClr>
              <a:buFont typeface="Arial"/>
              <a:buChar char="•"/>
              <a:tabLst>
                <a:tab pos="1179195" algn="l"/>
              </a:tabLst>
            </a:pP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Get</a:t>
            </a:r>
            <a:r>
              <a:rPr sz="2400" spc="-12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him/her</a:t>
            </a:r>
            <a:r>
              <a:rPr sz="2400" spc="-10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5658"/>
                </a:solidFill>
                <a:latin typeface="Carlito"/>
                <a:cs typeface="Carlito"/>
              </a:rPr>
              <a:t>friends</a:t>
            </a:r>
            <a:endParaRPr sz="2400">
              <a:latin typeface="Carlito"/>
              <a:cs typeface="Carlito"/>
            </a:endParaRPr>
          </a:p>
          <a:p>
            <a:pPr marL="1179195" lvl="2" indent="-227329">
              <a:lnSpc>
                <a:spcPct val="100000"/>
              </a:lnSpc>
              <a:spcBef>
                <a:spcPts val="580"/>
              </a:spcBef>
              <a:buClr>
                <a:srgbClr val="F3901C"/>
              </a:buClr>
              <a:buFont typeface="Arial"/>
              <a:buChar char="•"/>
              <a:tabLst>
                <a:tab pos="1179195" algn="l"/>
              </a:tabLst>
            </a:pP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Get</a:t>
            </a:r>
            <a:r>
              <a:rPr sz="2400" spc="-12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him/her</a:t>
            </a:r>
            <a:r>
              <a:rPr sz="2400" spc="-10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5658"/>
                </a:solidFill>
                <a:latin typeface="Carlito"/>
                <a:cs typeface="Carlito"/>
              </a:rPr>
              <a:t>interests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9426" y="3560064"/>
            <a:ext cx="3428999" cy="23058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100"/>
              </a:spcBef>
            </a:pPr>
            <a:r>
              <a:rPr dirty="0"/>
              <a:t>Social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dirty="0"/>
              <a:t>Engineering: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10" dirty="0"/>
              <a:t>Practical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6141" y="2314439"/>
            <a:ext cx="7049134" cy="266446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894"/>
              </a:spcBef>
              <a:buClr>
                <a:srgbClr val="F3901C"/>
              </a:buClr>
              <a:buFont typeface="Arial"/>
              <a:buChar char="•"/>
              <a:tabLst>
                <a:tab pos="380365" algn="l"/>
              </a:tabLst>
            </a:pPr>
            <a:r>
              <a:rPr sz="3200" b="1" dirty="0">
                <a:solidFill>
                  <a:srgbClr val="545658"/>
                </a:solidFill>
                <a:latin typeface="Carlito"/>
                <a:cs typeface="Carlito"/>
              </a:rPr>
              <a:t>4</a:t>
            </a:r>
            <a:r>
              <a:rPr sz="3150" b="1" baseline="25132" dirty="0">
                <a:solidFill>
                  <a:srgbClr val="545658"/>
                </a:solidFill>
                <a:latin typeface="Carlito"/>
                <a:cs typeface="Carlito"/>
              </a:rPr>
              <a:t>th</a:t>
            </a:r>
            <a:r>
              <a:rPr sz="3150" spc="247" baseline="25132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45658"/>
                </a:solidFill>
                <a:latin typeface="Carlito"/>
                <a:cs typeface="Carlito"/>
              </a:rPr>
              <a:t>step:</a:t>
            </a:r>
            <a:r>
              <a:rPr sz="3200" spc="-12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45658"/>
                </a:solidFill>
                <a:latin typeface="Carlito"/>
                <a:cs typeface="Carlito"/>
              </a:rPr>
              <a:t>Get</a:t>
            </a:r>
            <a:r>
              <a:rPr sz="3200" spc="-9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45658"/>
                </a:solidFill>
                <a:latin typeface="Carlito"/>
                <a:cs typeface="Carlito"/>
              </a:rPr>
              <a:t>the</a:t>
            </a:r>
            <a:r>
              <a:rPr sz="3200" spc="-12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45658"/>
                </a:solidFill>
                <a:latin typeface="Carlito"/>
                <a:cs typeface="Carlito"/>
              </a:rPr>
              <a:t>victim(s)</a:t>
            </a:r>
            <a:r>
              <a:rPr sz="3200" spc="-14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45658"/>
                </a:solidFill>
                <a:latin typeface="Carlito"/>
                <a:cs typeface="Carlito"/>
              </a:rPr>
              <a:t>as</a:t>
            </a:r>
            <a:r>
              <a:rPr sz="3200" spc="-12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545658"/>
                </a:solidFill>
                <a:latin typeface="Carlito"/>
                <a:cs typeface="Carlito"/>
              </a:rPr>
              <a:t>friend</a:t>
            </a:r>
            <a:endParaRPr sz="3200">
              <a:latin typeface="Carlito"/>
              <a:cs typeface="Carlito"/>
            </a:endParaRPr>
          </a:p>
          <a:p>
            <a:pPr marL="780415" lvl="1" indent="-285750">
              <a:lnSpc>
                <a:spcPct val="100000"/>
              </a:lnSpc>
              <a:spcBef>
                <a:spcPts val="690"/>
              </a:spcBef>
              <a:buClr>
                <a:srgbClr val="F3901C"/>
              </a:buClr>
              <a:buFont typeface="Arial"/>
              <a:buChar char="–"/>
              <a:tabLst>
                <a:tab pos="780415" algn="l"/>
              </a:tabLst>
            </a:pP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Start</a:t>
            </a:r>
            <a:r>
              <a:rPr sz="2800" spc="-13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45658"/>
                </a:solidFill>
                <a:latin typeface="Carlito"/>
                <a:cs typeface="Carlito"/>
              </a:rPr>
              <a:t>chatting</a:t>
            </a:r>
            <a:r>
              <a:rPr sz="2800" spc="-13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and</a:t>
            </a:r>
            <a:r>
              <a:rPr sz="2800" spc="-12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get</a:t>
            </a:r>
            <a:r>
              <a:rPr sz="2800" spc="-14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sensitive</a:t>
            </a:r>
            <a:r>
              <a:rPr sz="2800" spc="-114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45658"/>
                </a:solidFill>
                <a:latin typeface="Carlito"/>
                <a:cs typeface="Carlito"/>
              </a:rPr>
              <a:t>information</a:t>
            </a:r>
            <a:endParaRPr sz="2800">
              <a:latin typeface="Carlito"/>
              <a:cs typeface="Carlito"/>
            </a:endParaRPr>
          </a:p>
          <a:p>
            <a:pPr marL="780415" lvl="1" indent="-285750">
              <a:lnSpc>
                <a:spcPct val="100000"/>
              </a:lnSpc>
              <a:spcBef>
                <a:spcPts val="670"/>
              </a:spcBef>
              <a:buClr>
                <a:srgbClr val="F3901C"/>
              </a:buClr>
              <a:buFont typeface="Arial"/>
              <a:buChar char="–"/>
              <a:tabLst>
                <a:tab pos="780415" algn="l"/>
              </a:tabLst>
            </a:pP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Start</a:t>
            </a:r>
            <a:r>
              <a:rPr sz="2800" spc="-12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chat</a:t>
            </a:r>
            <a:r>
              <a:rPr sz="2800" spc="-13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and</a:t>
            </a:r>
            <a:r>
              <a:rPr sz="2800" spc="-12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get</a:t>
            </a:r>
            <a:r>
              <a:rPr sz="2800" spc="-14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45658"/>
                </a:solidFill>
                <a:latin typeface="Carlito"/>
                <a:cs typeface="Carlito"/>
              </a:rPr>
              <a:t>“sensitive”</a:t>
            </a:r>
            <a:r>
              <a:rPr sz="2800" spc="-10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45658"/>
                </a:solidFill>
                <a:latin typeface="Carlito"/>
                <a:cs typeface="Carlito"/>
              </a:rPr>
              <a:t>photos</a:t>
            </a:r>
            <a:endParaRPr sz="2800">
              <a:latin typeface="Carlito"/>
              <a:cs typeface="Carlito"/>
            </a:endParaRPr>
          </a:p>
          <a:p>
            <a:pPr marL="780415" lvl="1" indent="-285750">
              <a:lnSpc>
                <a:spcPct val="100000"/>
              </a:lnSpc>
              <a:spcBef>
                <a:spcPts val="670"/>
              </a:spcBef>
              <a:buClr>
                <a:srgbClr val="F3901C"/>
              </a:buClr>
              <a:buFont typeface="Arial"/>
              <a:buChar char="–"/>
              <a:tabLst>
                <a:tab pos="780415" algn="l"/>
              </a:tabLst>
            </a:pPr>
            <a:r>
              <a:rPr sz="2800" spc="-10" dirty="0">
                <a:solidFill>
                  <a:srgbClr val="545658"/>
                </a:solidFill>
                <a:latin typeface="Carlito"/>
                <a:cs typeface="Carlito"/>
              </a:rPr>
              <a:t>Post</a:t>
            </a:r>
            <a:r>
              <a:rPr sz="2800" spc="-114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link</a:t>
            </a:r>
            <a:r>
              <a:rPr sz="2800" spc="-10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to</a:t>
            </a:r>
            <a:r>
              <a:rPr sz="2800" spc="-13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an</a:t>
            </a:r>
            <a:r>
              <a:rPr sz="2800" spc="-13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45658"/>
                </a:solidFill>
                <a:latin typeface="Carlito"/>
                <a:cs typeface="Carlito"/>
              </a:rPr>
              <a:t>infected</a:t>
            </a:r>
            <a:r>
              <a:rPr sz="2800" spc="-12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545658"/>
                </a:solidFill>
                <a:latin typeface="Carlito"/>
                <a:cs typeface="Carlito"/>
              </a:rPr>
              <a:t>site</a:t>
            </a:r>
            <a:endParaRPr sz="2800">
              <a:latin typeface="Carlito"/>
              <a:cs typeface="Carlito"/>
            </a:endParaRPr>
          </a:p>
          <a:p>
            <a:pPr marL="780415" lvl="1" indent="-285750">
              <a:lnSpc>
                <a:spcPct val="100000"/>
              </a:lnSpc>
              <a:spcBef>
                <a:spcPts val="675"/>
              </a:spcBef>
              <a:buClr>
                <a:srgbClr val="F3901C"/>
              </a:buClr>
              <a:buFont typeface="Arial"/>
              <a:buChar char="–"/>
              <a:tabLst>
                <a:tab pos="780415" algn="l"/>
              </a:tabLst>
            </a:pPr>
            <a:r>
              <a:rPr sz="2800" spc="-50" dirty="0">
                <a:solidFill>
                  <a:srgbClr val="545658"/>
                </a:solidFill>
                <a:latin typeface="Carlito"/>
                <a:cs typeface="Carlito"/>
              </a:rPr>
              <a:t>…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3069" y="3038856"/>
            <a:ext cx="1816607" cy="23119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dirty="0"/>
              <a:t>Social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dirty="0"/>
              <a:t>Engineering: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pc="-10" dirty="0"/>
              <a:t>Countermeasure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1541" y="2344927"/>
            <a:ext cx="7944484" cy="3013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F3901C"/>
              </a:buClr>
              <a:buFont typeface="Arial"/>
              <a:buChar char="•"/>
              <a:tabLst>
                <a:tab pos="354965" algn="l"/>
              </a:tabLst>
            </a:pPr>
            <a:r>
              <a:rPr sz="2700" b="1" dirty="0">
                <a:solidFill>
                  <a:srgbClr val="545658"/>
                </a:solidFill>
                <a:latin typeface="Carlito"/>
                <a:cs typeface="Carlito"/>
              </a:rPr>
              <a:t>Social</a:t>
            </a:r>
            <a:r>
              <a:rPr sz="2700" spc="-7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700" b="1" spc="-10" dirty="0">
                <a:solidFill>
                  <a:srgbClr val="545658"/>
                </a:solidFill>
                <a:latin typeface="Carlito"/>
                <a:cs typeface="Carlito"/>
              </a:rPr>
              <a:t>Engineering</a:t>
            </a:r>
            <a:r>
              <a:rPr sz="2700" spc="-8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700" b="1" spc="-10" dirty="0">
                <a:solidFill>
                  <a:srgbClr val="545658"/>
                </a:solidFill>
                <a:latin typeface="Carlito"/>
                <a:cs typeface="Carlito"/>
              </a:rPr>
              <a:t>Countermeasure</a:t>
            </a:r>
            <a:endParaRPr sz="2700" dirty="0">
              <a:latin typeface="Carlito"/>
              <a:cs typeface="Carlito"/>
            </a:endParaRPr>
          </a:p>
          <a:p>
            <a:pPr marL="754380" lvl="1" indent="-285115">
              <a:lnSpc>
                <a:spcPct val="100000"/>
              </a:lnSpc>
              <a:spcBef>
                <a:spcPts val="10"/>
              </a:spcBef>
              <a:buClr>
                <a:srgbClr val="F3901C"/>
              </a:buClr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Slow</a:t>
            </a:r>
            <a:r>
              <a:rPr sz="2400" spc="-11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down</a:t>
            </a:r>
            <a:r>
              <a:rPr sz="2400" spc="-8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and</a:t>
            </a:r>
            <a:r>
              <a:rPr sz="2400" spc="-10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5658"/>
                </a:solidFill>
                <a:latin typeface="Carlito"/>
                <a:cs typeface="Carlito"/>
              </a:rPr>
              <a:t>Research</a:t>
            </a:r>
            <a:r>
              <a:rPr sz="2400" spc="-114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the</a:t>
            </a:r>
            <a:r>
              <a:rPr sz="2400" spc="-9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5658"/>
                </a:solidFill>
                <a:latin typeface="Carlito"/>
                <a:cs typeface="Carlito"/>
              </a:rPr>
              <a:t>facts</a:t>
            </a:r>
            <a:endParaRPr sz="2400" dirty="0">
              <a:latin typeface="Carlito"/>
              <a:cs typeface="Carlito"/>
            </a:endParaRPr>
          </a:p>
          <a:p>
            <a:pPr marL="754380" lvl="1" indent="-285115">
              <a:lnSpc>
                <a:spcPct val="100000"/>
              </a:lnSpc>
              <a:buClr>
                <a:srgbClr val="F3901C"/>
              </a:buClr>
              <a:buFont typeface="Arial"/>
              <a:buChar char="–"/>
              <a:tabLst>
                <a:tab pos="754380" algn="l"/>
              </a:tabLst>
            </a:pPr>
            <a:r>
              <a:rPr sz="2400" spc="-10" dirty="0">
                <a:solidFill>
                  <a:srgbClr val="545658"/>
                </a:solidFill>
                <a:latin typeface="Carlito"/>
                <a:cs typeface="Carlito"/>
              </a:rPr>
              <a:t>Delete</a:t>
            </a:r>
            <a:r>
              <a:rPr sz="2400" spc="-12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any</a:t>
            </a:r>
            <a:r>
              <a:rPr sz="2400" spc="-10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5658"/>
                </a:solidFill>
                <a:latin typeface="Carlito"/>
                <a:cs typeface="Carlito"/>
              </a:rPr>
              <a:t>request</a:t>
            </a:r>
            <a:r>
              <a:rPr sz="2400" spc="-114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for</a:t>
            </a:r>
            <a:r>
              <a:rPr sz="2400" spc="-11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financial</a:t>
            </a:r>
            <a:r>
              <a:rPr sz="2400" spc="-12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5658"/>
                </a:solidFill>
                <a:latin typeface="Carlito"/>
                <a:cs typeface="Carlito"/>
              </a:rPr>
              <a:t>information</a:t>
            </a:r>
            <a:r>
              <a:rPr sz="2400" spc="-12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or</a:t>
            </a:r>
            <a:r>
              <a:rPr sz="2400" spc="-11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5658"/>
                </a:solidFill>
                <a:latin typeface="Carlito"/>
                <a:cs typeface="Carlito"/>
              </a:rPr>
              <a:t>passwords.</a:t>
            </a:r>
            <a:endParaRPr sz="2400" dirty="0">
              <a:latin typeface="Carlito"/>
              <a:cs typeface="Carlito"/>
            </a:endParaRPr>
          </a:p>
          <a:p>
            <a:pPr marL="754380" lvl="1" indent="-285115">
              <a:lnSpc>
                <a:spcPct val="100000"/>
              </a:lnSpc>
              <a:buClr>
                <a:srgbClr val="F3901C"/>
              </a:buClr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Reject</a:t>
            </a:r>
            <a:r>
              <a:rPr sz="2400" spc="-12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5658"/>
                </a:solidFill>
                <a:latin typeface="Carlito"/>
                <a:cs typeface="Carlito"/>
              </a:rPr>
              <a:t>requests</a:t>
            </a:r>
            <a:r>
              <a:rPr sz="2400" spc="-10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for</a:t>
            </a:r>
            <a:r>
              <a:rPr sz="2400" spc="-10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help</a:t>
            </a:r>
            <a:r>
              <a:rPr sz="2400" spc="-10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or</a:t>
            </a:r>
            <a:r>
              <a:rPr sz="2400" spc="-10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5658"/>
                </a:solidFill>
                <a:latin typeface="Carlito"/>
                <a:cs typeface="Carlito"/>
              </a:rPr>
              <a:t>offers</a:t>
            </a:r>
            <a:r>
              <a:rPr sz="2400" spc="-10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of</a:t>
            </a:r>
            <a:r>
              <a:rPr sz="2400" spc="-10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5658"/>
                </a:solidFill>
                <a:latin typeface="Carlito"/>
                <a:cs typeface="Carlito"/>
              </a:rPr>
              <a:t>help</a:t>
            </a:r>
            <a:endParaRPr sz="2400" dirty="0">
              <a:latin typeface="Carlito"/>
              <a:cs typeface="Carlito"/>
            </a:endParaRPr>
          </a:p>
          <a:p>
            <a:pPr marL="754380" lvl="1" indent="-285115">
              <a:lnSpc>
                <a:spcPct val="100000"/>
              </a:lnSpc>
              <a:buClr>
                <a:srgbClr val="F3901C"/>
              </a:buClr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Don’t</a:t>
            </a:r>
            <a:r>
              <a:rPr sz="2400" spc="-8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let</a:t>
            </a:r>
            <a:r>
              <a:rPr sz="2400" spc="-10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a</a:t>
            </a:r>
            <a:r>
              <a:rPr sz="2400" spc="-8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link</a:t>
            </a:r>
            <a:r>
              <a:rPr sz="2400" spc="-10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in</a:t>
            </a:r>
            <a:r>
              <a:rPr sz="2400" spc="-9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5658"/>
                </a:solidFill>
                <a:latin typeface="Carlito"/>
                <a:cs typeface="Carlito"/>
              </a:rPr>
              <a:t>control</a:t>
            </a:r>
            <a:r>
              <a:rPr sz="2400" spc="-9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of</a:t>
            </a:r>
            <a:r>
              <a:rPr sz="2400" spc="-7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5658"/>
                </a:solidFill>
                <a:latin typeface="Carlito"/>
                <a:cs typeface="Carlito"/>
              </a:rPr>
              <a:t>where</a:t>
            </a:r>
            <a:r>
              <a:rPr sz="2400" spc="-9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you</a:t>
            </a:r>
            <a:r>
              <a:rPr sz="2400" spc="-9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545658"/>
                </a:solidFill>
                <a:latin typeface="Carlito"/>
                <a:cs typeface="Carlito"/>
              </a:rPr>
              <a:t>land</a:t>
            </a:r>
            <a:endParaRPr sz="2400" dirty="0">
              <a:latin typeface="Carlito"/>
              <a:cs typeface="Carlito"/>
            </a:endParaRPr>
          </a:p>
          <a:p>
            <a:pPr marL="754380" lvl="1" indent="-285115">
              <a:lnSpc>
                <a:spcPct val="100000"/>
              </a:lnSpc>
              <a:buClr>
                <a:srgbClr val="F3901C"/>
              </a:buClr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Do</a:t>
            </a:r>
            <a:r>
              <a:rPr sz="2400" spc="-10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not</a:t>
            </a:r>
            <a:r>
              <a:rPr sz="2400" spc="-9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post</a:t>
            </a:r>
            <a:r>
              <a:rPr sz="2400" spc="-9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545658"/>
                </a:solidFill>
                <a:latin typeface="Carlito"/>
                <a:cs typeface="Carlito"/>
              </a:rPr>
              <a:t>your</a:t>
            </a:r>
            <a:r>
              <a:rPr sz="2400" spc="-10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5658"/>
                </a:solidFill>
                <a:latin typeface="Carlito"/>
                <a:cs typeface="Carlito"/>
              </a:rPr>
              <a:t>personal</a:t>
            </a:r>
            <a:r>
              <a:rPr sz="2400" spc="-10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5658"/>
                </a:solidFill>
                <a:latin typeface="Carlito"/>
                <a:cs typeface="Carlito"/>
              </a:rPr>
              <a:t>data</a:t>
            </a:r>
            <a:r>
              <a:rPr sz="2400" spc="-9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or</a:t>
            </a:r>
            <a:r>
              <a:rPr sz="2400" spc="-9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5658"/>
                </a:solidFill>
                <a:latin typeface="Carlito"/>
                <a:cs typeface="Carlito"/>
              </a:rPr>
              <a:t>photos</a:t>
            </a:r>
            <a:endParaRPr sz="2400" dirty="0">
              <a:latin typeface="Carlito"/>
              <a:cs typeface="Carlito"/>
            </a:endParaRPr>
          </a:p>
          <a:p>
            <a:pPr marL="754380" lvl="1" indent="-285115">
              <a:lnSpc>
                <a:spcPct val="100000"/>
              </a:lnSpc>
              <a:buClr>
                <a:srgbClr val="F3901C"/>
              </a:buClr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Do</a:t>
            </a:r>
            <a:r>
              <a:rPr sz="2400" spc="-9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not</a:t>
            </a:r>
            <a:r>
              <a:rPr sz="2400" spc="-8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5658"/>
                </a:solidFill>
                <a:latin typeface="Carlito"/>
                <a:cs typeface="Carlito"/>
              </a:rPr>
              <a:t>reveal</a:t>
            </a:r>
            <a:r>
              <a:rPr sz="2400" spc="-8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5658"/>
                </a:solidFill>
                <a:latin typeface="Carlito"/>
                <a:cs typeface="Carlito"/>
              </a:rPr>
              <a:t>sensitive</a:t>
            </a:r>
            <a:r>
              <a:rPr sz="2400" spc="-8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5658"/>
                </a:solidFill>
                <a:latin typeface="Carlito"/>
                <a:cs typeface="Carlito"/>
              </a:rPr>
              <a:t>data</a:t>
            </a:r>
            <a:r>
              <a:rPr sz="2400" spc="-9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(</a:t>
            </a:r>
            <a:r>
              <a:rPr lang="en-US" sz="2400" dirty="0">
                <a:solidFill>
                  <a:srgbClr val="545658"/>
                </a:solidFill>
                <a:latin typeface="Carlito"/>
                <a:cs typeface="Carlito"/>
              </a:rPr>
              <a:t>e.g.,</a:t>
            </a:r>
            <a:r>
              <a:rPr sz="2400" spc="-9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5658"/>
                </a:solidFill>
                <a:latin typeface="Carlito"/>
                <a:cs typeface="Carlito"/>
              </a:rPr>
              <a:t>passwords)</a:t>
            </a:r>
            <a:endParaRPr sz="2400" dirty="0">
              <a:latin typeface="Carlito"/>
              <a:cs typeface="Carlito"/>
            </a:endParaRPr>
          </a:p>
          <a:p>
            <a:pPr marL="754380" lvl="1" indent="-285115">
              <a:lnSpc>
                <a:spcPct val="100000"/>
              </a:lnSpc>
              <a:buClr>
                <a:srgbClr val="F3901C"/>
              </a:buClr>
              <a:buFont typeface="Arial"/>
              <a:buChar char="–"/>
              <a:tabLst>
                <a:tab pos="754380" algn="l"/>
              </a:tabLst>
            </a:pPr>
            <a:r>
              <a:rPr sz="2400" spc="-10" dirty="0">
                <a:solidFill>
                  <a:srgbClr val="545658"/>
                </a:solidFill>
                <a:latin typeface="Carlito"/>
                <a:cs typeface="Carlito"/>
              </a:rPr>
              <a:t>Report</a:t>
            </a:r>
            <a:r>
              <a:rPr sz="2400" spc="-114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658"/>
                </a:solidFill>
                <a:latin typeface="Carlito"/>
                <a:cs typeface="Carlito"/>
              </a:rPr>
              <a:t>any</a:t>
            </a:r>
            <a:r>
              <a:rPr sz="2400" spc="-8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5658"/>
                </a:solidFill>
                <a:latin typeface="Carlito"/>
                <a:cs typeface="Carlito"/>
              </a:rPr>
              <a:t>suspicious</a:t>
            </a:r>
            <a:r>
              <a:rPr sz="2400" spc="-9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45658"/>
                </a:solidFill>
                <a:latin typeface="Carlito"/>
                <a:cs typeface="Carlito"/>
              </a:rPr>
              <a:t>activity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Social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/>
              <a:t>Engineering: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25" dirty="0"/>
              <a:t>end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1225" y="2624327"/>
            <a:ext cx="1877567" cy="25968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66803" y="3398010"/>
            <a:ext cx="39058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solidFill>
                  <a:srgbClr val="545658"/>
                </a:solidFill>
                <a:latin typeface="Carlito"/>
                <a:cs typeface="Carlito"/>
              </a:rPr>
              <a:t>Thank</a:t>
            </a:r>
            <a:r>
              <a:rPr sz="6600" spc="-22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6600" b="1" spc="-20" dirty="0">
                <a:solidFill>
                  <a:srgbClr val="545658"/>
                </a:solidFill>
                <a:latin typeface="Carlito"/>
                <a:cs typeface="Carlito"/>
              </a:rPr>
              <a:t>you!</a:t>
            </a:r>
            <a:endParaRPr sz="6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7085">
              <a:lnSpc>
                <a:spcPct val="100000"/>
              </a:lnSpc>
              <a:spcBef>
                <a:spcPts val="100"/>
              </a:spcBef>
            </a:pPr>
            <a:r>
              <a:rPr dirty="0"/>
              <a:t>Social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dirty="0"/>
              <a:t>Engineering: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pc="-10" dirty="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41" y="2314439"/>
            <a:ext cx="7365365" cy="2169183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4"/>
              </a:spcBef>
              <a:buClr>
                <a:srgbClr val="F3901C"/>
              </a:buClr>
              <a:buFont typeface="Arial"/>
              <a:buChar char="•"/>
              <a:tabLst>
                <a:tab pos="354965" algn="l"/>
              </a:tabLst>
            </a:pPr>
            <a:r>
              <a:rPr sz="3200" b="1" spc="-10" dirty="0">
                <a:solidFill>
                  <a:srgbClr val="545658"/>
                </a:solidFill>
                <a:latin typeface="Carlito"/>
                <a:cs typeface="Carlito"/>
              </a:rPr>
              <a:t>Content:</a:t>
            </a:r>
            <a:endParaRPr sz="3200" dirty="0">
              <a:latin typeface="Carlito"/>
              <a:cs typeface="Carlito"/>
            </a:endParaRPr>
          </a:p>
          <a:p>
            <a:pPr marL="755015" lvl="1" indent="-285750">
              <a:lnSpc>
                <a:spcPct val="100000"/>
              </a:lnSpc>
              <a:spcBef>
                <a:spcPts val="690"/>
              </a:spcBef>
              <a:buClr>
                <a:srgbClr val="F3901C"/>
              </a:buClr>
              <a:buFont typeface="Arial"/>
              <a:buChar char="–"/>
              <a:tabLst>
                <a:tab pos="755015" algn="l"/>
              </a:tabLst>
            </a:pP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What</a:t>
            </a:r>
            <a:r>
              <a:rPr sz="2800" spc="-10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is</a:t>
            </a:r>
            <a:r>
              <a:rPr sz="2800" spc="-9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social</a:t>
            </a:r>
            <a:r>
              <a:rPr sz="2800" spc="-11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45658"/>
                </a:solidFill>
                <a:latin typeface="Carlito"/>
                <a:cs typeface="Carlito"/>
              </a:rPr>
              <a:t>engineering?</a:t>
            </a:r>
            <a:endParaRPr sz="2800" dirty="0">
              <a:latin typeface="Carlito"/>
              <a:cs typeface="Carlito"/>
            </a:endParaRPr>
          </a:p>
          <a:p>
            <a:pPr marL="755015" lvl="1" indent="-285750">
              <a:lnSpc>
                <a:spcPct val="100000"/>
              </a:lnSpc>
              <a:spcBef>
                <a:spcPts val="670"/>
              </a:spcBef>
              <a:buClr>
                <a:srgbClr val="F3901C"/>
              </a:buClr>
              <a:buFont typeface="Arial"/>
              <a:buChar char="–"/>
              <a:tabLst>
                <a:tab pos="755015" algn="l"/>
              </a:tabLst>
            </a:pPr>
            <a:r>
              <a:rPr sz="2800" spc="-20" dirty="0">
                <a:solidFill>
                  <a:srgbClr val="545658"/>
                </a:solidFill>
                <a:latin typeface="Carlito"/>
                <a:cs typeface="Carlito"/>
              </a:rPr>
              <a:t>Types</a:t>
            </a:r>
            <a:r>
              <a:rPr sz="2800" spc="-10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of</a:t>
            </a:r>
            <a:r>
              <a:rPr sz="2800" spc="-114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social</a:t>
            </a:r>
            <a:r>
              <a:rPr sz="2800" spc="-10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engineering</a:t>
            </a:r>
            <a:endParaRPr sz="2800" dirty="0">
              <a:latin typeface="Carlito"/>
              <a:cs typeface="Carlito"/>
            </a:endParaRPr>
          </a:p>
          <a:p>
            <a:pPr marL="755015" lvl="1" indent="-285750">
              <a:lnSpc>
                <a:spcPct val="100000"/>
              </a:lnSpc>
              <a:spcBef>
                <a:spcPts val="675"/>
              </a:spcBef>
              <a:buClr>
                <a:srgbClr val="F3901C"/>
              </a:buClr>
              <a:buFont typeface="Arial"/>
              <a:buChar char="–"/>
              <a:tabLst>
                <a:tab pos="755015" algn="l"/>
              </a:tabLst>
            </a:pPr>
            <a:r>
              <a:rPr sz="2800" spc="-10" dirty="0">
                <a:solidFill>
                  <a:srgbClr val="545658"/>
                </a:solidFill>
                <a:latin typeface="Carlito"/>
                <a:cs typeface="Carlito"/>
              </a:rPr>
              <a:t>Countermeasures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6166" y="3255264"/>
            <a:ext cx="3031235" cy="27157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4825">
              <a:lnSpc>
                <a:spcPct val="100000"/>
              </a:lnSpc>
              <a:spcBef>
                <a:spcPts val="100"/>
              </a:spcBef>
            </a:pPr>
            <a:r>
              <a:rPr dirty="0"/>
              <a:t>Social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dirty="0"/>
              <a:t>Engineering: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/>
              <a:t>Basics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10" dirty="0"/>
              <a:t>Succeed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1541" y="2314570"/>
            <a:ext cx="6228080" cy="349454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09"/>
              </a:spcBef>
              <a:buClr>
                <a:srgbClr val="F3901C"/>
              </a:buClr>
              <a:buFont typeface="Arial"/>
              <a:buChar char="•"/>
              <a:tabLst>
                <a:tab pos="354965" algn="l"/>
              </a:tabLst>
            </a:pPr>
            <a:r>
              <a:rPr sz="2300" b="1" dirty="0">
                <a:solidFill>
                  <a:srgbClr val="545658"/>
                </a:solidFill>
                <a:latin typeface="Carlito"/>
                <a:cs typeface="Carlito"/>
              </a:rPr>
              <a:t>What</a:t>
            </a:r>
            <a:r>
              <a:rPr sz="2300" spc="-12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545658"/>
                </a:solidFill>
                <a:latin typeface="Carlito"/>
                <a:cs typeface="Carlito"/>
              </a:rPr>
              <a:t>is</a:t>
            </a:r>
            <a:r>
              <a:rPr sz="2300" spc="-9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545658"/>
                </a:solidFill>
                <a:latin typeface="Carlito"/>
                <a:cs typeface="Carlito"/>
              </a:rPr>
              <a:t>social</a:t>
            </a:r>
            <a:r>
              <a:rPr sz="2300" spc="-13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300" b="1" spc="-10" dirty="0">
                <a:solidFill>
                  <a:srgbClr val="545658"/>
                </a:solidFill>
                <a:latin typeface="Carlito"/>
                <a:cs typeface="Carlito"/>
              </a:rPr>
              <a:t>engineering?</a:t>
            </a:r>
            <a:endParaRPr sz="2300" dirty="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350"/>
              </a:spcBef>
            </a:pPr>
            <a:r>
              <a:rPr sz="2300" dirty="0">
                <a:solidFill>
                  <a:srgbClr val="545658"/>
                </a:solidFill>
                <a:latin typeface="Carlito"/>
                <a:cs typeface="Carlito"/>
              </a:rPr>
              <a:t>The</a:t>
            </a:r>
            <a:r>
              <a:rPr sz="2300" spc="-10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300" spc="-20" dirty="0">
                <a:solidFill>
                  <a:srgbClr val="545658"/>
                </a:solidFill>
                <a:latin typeface="Carlito"/>
                <a:cs typeface="Carlito"/>
              </a:rPr>
              <a:t>attempt</a:t>
            </a:r>
            <a:r>
              <a:rPr sz="2300" spc="-10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545658"/>
                </a:solidFill>
                <a:latin typeface="Carlito"/>
                <a:cs typeface="Carlito"/>
              </a:rPr>
              <a:t>to</a:t>
            </a:r>
            <a:r>
              <a:rPr sz="2300" spc="-10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300" spc="-20" dirty="0">
                <a:solidFill>
                  <a:srgbClr val="545658"/>
                </a:solidFill>
                <a:latin typeface="Carlito"/>
                <a:cs typeface="Carlito"/>
              </a:rPr>
              <a:t>control</a:t>
            </a:r>
            <a:r>
              <a:rPr sz="2300" spc="-9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545658"/>
                </a:solidFill>
                <a:latin typeface="Carlito"/>
                <a:cs typeface="Carlito"/>
              </a:rPr>
              <a:t>social</a:t>
            </a:r>
            <a:r>
              <a:rPr sz="2300" spc="-11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545658"/>
                </a:solidFill>
                <a:latin typeface="Carlito"/>
                <a:cs typeface="Carlito"/>
              </a:rPr>
              <a:t>behavior</a:t>
            </a:r>
            <a:r>
              <a:rPr lang="en-US" sz="2300" spc="-10" dirty="0">
                <a:solidFill>
                  <a:srgbClr val="545658"/>
                </a:solidFill>
                <a:latin typeface="Carlito"/>
                <a:cs typeface="Carlito"/>
              </a:rPr>
              <a:t> with the use of sensitive methods – psychological manipulation</a:t>
            </a:r>
            <a:r>
              <a:rPr sz="2300" spc="-10" dirty="0">
                <a:solidFill>
                  <a:srgbClr val="545658"/>
                </a:solidFill>
                <a:latin typeface="Carlito"/>
                <a:cs typeface="Carlito"/>
              </a:rPr>
              <a:t>.</a:t>
            </a:r>
            <a:endParaRPr sz="2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2300" dirty="0">
              <a:latin typeface="Carlito"/>
              <a:cs typeface="Carlito"/>
            </a:endParaRPr>
          </a:p>
          <a:p>
            <a:pPr marL="755015" lvl="1" indent="-285750">
              <a:lnSpc>
                <a:spcPct val="100000"/>
              </a:lnSpc>
              <a:buClr>
                <a:srgbClr val="F3901C"/>
              </a:buClr>
              <a:buFont typeface="Arial"/>
              <a:buChar char="–"/>
              <a:tabLst>
                <a:tab pos="755015" algn="l"/>
              </a:tabLst>
            </a:pPr>
            <a:r>
              <a:rPr sz="2300" b="1" dirty="0">
                <a:solidFill>
                  <a:srgbClr val="545658"/>
                </a:solidFill>
                <a:latin typeface="Carlito"/>
                <a:cs typeface="Carlito"/>
              </a:rPr>
              <a:t>The</a:t>
            </a:r>
            <a:r>
              <a:rPr sz="2300" spc="-114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545658"/>
                </a:solidFill>
                <a:latin typeface="Carlito"/>
                <a:cs typeface="Carlito"/>
              </a:rPr>
              <a:t>3</a:t>
            </a:r>
            <a:r>
              <a:rPr sz="2300" spc="-11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545658"/>
                </a:solidFill>
                <a:latin typeface="Carlito"/>
                <a:cs typeface="Carlito"/>
              </a:rPr>
              <a:t>Critical</a:t>
            </a:r>
            <a:r>
              <a:rPr sz="2300" spc="-9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545658"/>
                </a:solidFill>
                <a:latin typeface="Carlito"/>
                <a:cs typeface="Carlito"/>
              </a:rPr>
              <a:t>Success</a:t>
            </a:r>
            <a:r>
              <a:rPr sz="2300" spc="-11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300" b="1" spc="-10" dirty="0">
                <a:solidFill>
                  <a:srgbClr val="545658"/>
                </a:solidFill>
                <a:latin typeface="Carlito"/>
                <a:cs typeface="Carlito"/>
              </a:rPr>
              <a:t>Factors:</a:t>
            </a:r>
            <a:endParaRPr sz="2300" dirty="0">
              <a:latin typeface="Carlito"/>
              <a:cs typeface="Carlito"/>
            </a:endParaRPr>
          </a:p>
          <a:p>
            <a:pPr marL="1153795" lvl="2" indent="-227329">
              <a:lnSpc>
                <a:spcPct val="100000"/>
              </a:lnSpc>
              <a:spcBef>
                <a:spcPts val="315"/>
              </a:spcBef>
              <a:buClr>
                <a:srgbClr val="F3901C"/>
              </a:buClr>
              <a:buFont typeface="Arial"/>
              <a:buChar char="•"/>
              <a:tabLst>
                <a:tab pos="1153795" algn="l"/>
              </a:tabLst>
            </a:pPr>
            <a:r>
              <a:rPr sz="2300" spc="-10" dirty="0">
                <a:solidFill>
                  <a:srgbClr val="545658"/>
                </a:solidFill>
                <a:latin typeface="Carlito"/>
                <a:cs typeface="Carlito"/>
              </a:rPr>
              <a:t>trust</a:t>
            </a:r>
            <a:endParaRPr sz="2300" dirty="0">
              <a:latin typeface="Carlito"/>
              <a:cs typeface="Carlito"/>
            </a:endParaRPr>
          </a:p>
          <a:p>
            <a:pPr marL="1153795" lvl="2" indent="-227329">
              <a:lnSpc>
                <a:spcPct val="100000"/>
              </a:lnSpc>
              <a:spcBef>
                <a:spcPts val="290"/>
              </a:spcBef>
              <a:buClr>
                <a:srgbClr val="F3901C"/>
              </a:buClr>
              <a:buFont typeface="Arial"/>
              <a:buChar char="•"/>
              <a:tabLst>
                <a:tab pos="1153795" algn="l"/>
              </a:tabLst>
            </a:pPr>
            <a:r>
              <a:rPr sz="2300" spc="-10" dirty="0">
                <a:solidFill>
                  <a:srgbClr val="545658"/>
                </a:solidFill>
                <a:latin typeface="Carlito"/>
                <a:cs typeface="Carlito"/>
              </a:rPr>
              <a:t>satisfaction</a:t>
            </a:r>
            <a:endParaRPr sz="2300" dirty="0">
              <a:latin typeface="Carlito"/>
              <a:cs typeface="Carlito"/>
            </a:endParaRPr>
          </a:p>
          <a:p>
            <a:pPr marL="1153795" lvl="2" indent="-227329">
              <a:lnSpc>
                <a:spcPct val="100000"/>
              </a:lnSpc>
              <a:spcBef>
                <a:spcPts val="290"/>
              </a:spcBef>
              <a:buClr>
                <a:srgbClr val="F3901C"/>
              </a:buClr>
              <a:buFont typeface="Arial"/>
              <a:buChar char="•"/>
              <a:tabLst>
                <a:tab pos="1153795" algn="l"/>
              </a:tabLst>
            </a:pPr>
            <a:r>
              <a:rPr sz="2300" spc="-10" dirty="0">
                <a:solidFill>
                  <a:srgbClr val="545658"/>
                </a:solidFill>
                <a:latin typeface="Carlito"/>
                <a:cs typeface="Carlito"/>
              </a:rPr>
              <a:t>relationship</a:t>
            </a:r>
            <a:endParaRPr sz="23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1455" y="1560067"/>
            <a:ext cx="4171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Social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dirty="0"/>
              <a:t>Engineering: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41" y="2378455"/>
            <a:ext cx="7982584" cy="312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F3901C"/>
              </a:buClr>
              <a:buFont typeface="Arial"/>
              <a:buChar char="•"/>
              <a:tabLst>
                <a:tab pos="354965" algn="l"/>
              </a:tabLst>
            </a:pPr>
            <a:r>
              <a:rPr sz="2700" spc="-20" dirty="0">
                <a:solidFill>
                  <a:srgbClr val="545658"/>
                </a:solidFill>
                <a:latin typeface="Carlito"/>
                <a:cs typeface="Carlito"/>
              </a:rPr>
              <a:t>Types</a:t>
            </a:r>
            <a:r>
              <a:rPr sz="2700" spc="-13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545658"/>
                </a:solidFill>
                <a:latin typeface="Carlito"/>
                <a:cs typeface="Carlito"/>
              </a:rPr>
              <a:t>of</a:t>
            </a:r>
            <a:r>
              <a:rPr sz="2700" spc="-10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545658"/>
                </a:solidFill>
                <a:latin typeface="Carlito"/>
                <a:cs typeface="Carlito"/>
              </a:rPr>
              <a:t>Social</a:t>
            </a:r>
            <a:r>
              <a:rPr sz="2700" spc="-12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545658"/>
                </a:solidFill>
                <a:latin typeface="Carlito"/>
                <a:cs typeface="Carlito"/>
              </a:rPr>
              <a:t>Engineering</a:t>
            </a:r>
            <a:r>
              <a:rPr sz="2700" spc="-13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545658"/>
                </a:solidFill>
                <a:latin typeface="Carlito"/>
                <a:cs typeface="Carlito"/>
              </a:rPr>
              <a:t>Techniques:</a:t>
            </a:r>
            <a:endParaRPr sz="2700" dirty="0">
              <a:latin typeface="Carlito"/>
              <a:cs typeface="Carlito"/>
            </a:endParaRPr>
          </a:p>
          <a:p>
            <a:pPr marL="754380" lvl="1" indent="-285115">
              <a:lnSpc>
                <a:spcPct val="100000"/>
              </a:lnSpc>
              <a:spcBef>
                <a:spcPts val="2410"/>
              </a:spcBef>
              <a:buClr>
                <a:srgbClr val="F3901C"/>
              </a:buClr>
              <a:buFont typeface="Arial"/>
              <a:buChar char="–"/>
              <a:tabLst>
                <a:tab pos="754380" algn="l"/>
              </a:tabLst>
            </a:pPr>
            <a:r>
              <a:rPr lang="en-US" sz="2400" dirty="0">
                <a:solidFill>
                  <a:srgbClr val="545658"/>
                </a:solidFill>
                <a:latin typeface="Carlito"/>
                <a:cs typeface="Carlito"/>
              </a:rPr>
              <a:t>Baiting</a:t>
            </a:r>
            <a:endParaRPr sz="2400" dirty="0">
              <a:latin typeface="Carlito"/>
              <a:cs typeface="Carlito"/>
            </a:endParaRPr>
          </a:p>
          <a:p>
            <a:pPr marL="754380" lvl="1" indent="-285115">
              <a:lnSpc>
                <a:spcPct val="100000"/>
              </a:lnSpc>
              <a:spcBef>
                <a:spcPts val="290"/>
              </a:spcBef>
              <a:buClr>
                <a:srgbClr val="F3901C"/>
              </a:buClr>
              <a:buFont typeface="Arial"/>
              <a:buChar char="–"/>
              <a:tabLst>
                <a:tab pos="754380" algn="l"/>
              </a:tabLst>
            </a:pPr>
            <a:r>
              <a:rPr lang="en-US" sz="2400" spc="-10" dirty="0">
                <a:solidFill>
                  <a:srgbClr val="545658"/>
                </a:solidFill>
                <a:latin typeface="Carlito"/>
                <a:cs typeface="Carlito"/>
              </a:rPr>
              <a:t>Phishing</a:t>
            </a:r>
            <a:endParaRPr sz="2400" dirty="0">
              <a:latin typeface="Carlito"/>
              <a:cs typeface="Carlito"/>
            </a:endParaRPr>
          </a:p>
          <a:p>
            <a:pPr marL="754380" lvl="1" indent="-285115">
              <a:lnSpc>
                <a:spcPct val="100000"/>
              </a:lnSpc>
              <a:spcBef>
                <a:spcPts val="285"/>
              </a:spcBef>
              <a:buClr>
                <a:srgbClr val="F3901C"/>
              </a:buClr>
              <a:buFont typeface="Arial"/>
              <a:buChar char="–"/>
              <a:tabLst>
                <a:tab pos="754380" algn="l"/>
              </a:tabLst>
            </a:pPr>
            <a:r>
              <a:rPr lang="en-US" sz="2400" dirty="0">
                <a:solidFill>
                  <a:srgbClr val="545658"/>
                </a:solidFill>
                <a:latin typeface="Carlito"/>
                <a:cs typeface="Carlito"/>
              </a:rPr>
              <a:t>Smishing</a:t>
            </a:r>
            <a:endParaRPr sz="2400" dirty="0">
              <a:latin typeface="Carlito"/>
              <a:cs typeface="Carlito"/>
            </a:endParaRPr>
          </a:p>
          <a:p>
            <a:pPr marL="754380" lvl="1" indent="-285115">
              <a:lnSpc>
                <a:spcPct val="100000"/>
              </a:lnSpc>
              <a:spcBef>
                <a:spcPts val="290"/>
              </a:spcBef>
              <a:buClr>
                <a:srgbClr val="F3901C"/>
              </a:buClr>
              <a:buFont typeface="Arial"/>
              <a:buChar char="–"/>
              <a:tabLst>
                <a:tab pos="754380" algn="l"/>
              </a:tabLst>
            </a:pPr>
            <a:r>
              <a:rPr lang="en-US" sz="2400" spc="-30" dirty="0">
                <a:solidFill>
                  <a:srgbClr val="545658"/>
                </a:solidFill>
                <a:latin typeface="Carlito"/>
                <a:cs typeface="Carlito"/>
              </a:rPr>
              <a:t>Vishing</a:t>
            </a:r>
            <a:endParaRPr sz="2400" dirty="0">
              <a:latin typeface="Carlito"/>
              <a:cs typeface="Carlito"/>
            </a:endParaRPr>
          </a:p>
          <a:p>
            <a:pPr marL="754380" lvl="1" indent="-285115">
              <a:lnSpc>
                <a:spcPct val="100000"/>
              </a:lnSpc>
              <a:spcBef>
                <a:spcPts val="285"/>
              </a:spcBef>
              <a:buClr>
                <a:srgbClr val="F3901C"/>
              </a:buClr>
              <a:buFont typeface="Arial"/>
              <a:buChar char="–"/>
              <a:tabLst>
                <a:tab pos="754380" algn="l"/>
              </a:tabLst>
            </a:pPr>
            <a:r>
              <a:rPr lang="en-US" sz="2400" spc="-10" dirty="0">
                <a:solidFill>
                  <a:srgbClr val="545658"/>
                </a:solidFill>
                <a:latin typeface="Carlito"/>
                <a:cs typeface="Carlito"/>
              </a:rPr>
              <a:t>Scareware</a:t>
            </a:r>
            <a:endParaRPr sz="2400" dirty="0">
              <a:latin typeface="Carlito"/>
              <a:cs typeface="Carlito"/>
            </a:endParaRPr>
          </a:p>
          <a:p>
            <a:pPr marL="754380" lvl="1" indent="-285115">
              <a:lnSpc>
                <a:spcPct val="100000"/>
              </a:lnSpc>
              <a:spcBef>
                <a:spcPts val="290"/>
              </a:spcBef>
              <a:buClr>
                <a:srgbClr val="F3901C"/>
              </a:buClr>
              <a:buFont typeface="Arial"/>
              <a:buChar char="–"/>
              <a:tabLst>
                <a:tab pos="754380" algn="l"/>
              </a:tabLst>
            </a:pPr>
            <a:r>
              <a:rPr lang="en-US" sz="2400" dirty="0">
                <a:solidFill>
                  <a:srgbClr val="545658"/>
                </a:solidFill>
                <a:latin typeface="Carlito"/>
                <a:cs typeface="Carlito"/>
              </a:rPr>
              <a:t>…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9081" y="3172967"/>
            <a:ext cx="1798320" cy="27965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85547C-4C9B-22E1-26F2-8722E96A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912" y="1560067"/>
            <a:ext cx="6618605" cy="492443"/>
          </a:xfrm>
        </p:spPr>
        <p:txBody>
          <a:bodyPr/>
          <a:lstStyle/>
          <a:p>
            <a:pPr algn="r"/>
            <a:r>
              <a:rPr lang="en-US" dirty="0"/>
              <a:t>Baiting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CDE5DEA-2EBE-3106-FDD5-1ADB01A22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85875" y="2314575"/>
            <a:ext cx="7261225" cy="19287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F3901C"/>
              </a:buClr>
              <a:buFont typeface="Arial"/>
              <a:buChar char="•"/>
              <a:tabLst>
                <a:tab pos="354965" algn="l"/>
              </a:tabLst>
            </a:pPr>
            <a:r>
              <a:rPr lang="en-US" sz="2700" spc="-20" dirty="0">
                <a:solidFill>
                  <a:srgbClr val="545658"/>
                </a:solidFill>
                <a:latin typeface="Carlito"/>
                <a:cs typeface="Carlito"/>
              </a:rPr>
              <a:t>The attacker lures the victim with attractive offers or rewards.</a:t>
            </a:r>
            <a:endParaRPr sz="2700" dirty="0">
              <a:latin typeface="Carlito"/>
              <a:cs typeface="Carlito"/>
            </a:endParaRPr>
          </a:p>
          <a:p>
            <a:pPr marL="754380" lvl="1" indent="-285115">
              <a:lnSpc>
                <a:spcPct val="100000"/>
              </a:lnSpc>
              <a:spcBef>
                <a:spcPts val="2410"/>
              </a:spcBef>
              <a:buClr>
                <a:srgbClr val="F3901C"/>
              </a:buClr>
              <a:buFont typeface="Arial"/>
              <a:buChar char="–"/>
              <a:tabLst>
                <a:tab pos="754380" algn="l"/>
              </a:tabLst>
            </a:pPr>
            <a:r>
              <a:rPr lang="en-US" sz="2400" dirty="0">
                <a:solidFill>
                  <a:srgbClr val="545658"/>
                </a:solidFill>
                <a:latin typeface="Carlito"/>
                <a:cs typeface="Carlito"/>
              </a:rPr>
              <a:t>Malvertising (scam)</a:t>
            </a:r>
            <a:endParaRPr sz="2400" dirty="0">
              <a:latin typeface="Carlito"/>
              <a:cs typeface="Carlito"/>
            </a:endParaRPr>
          </a:p>
          <a:p>
            <a:pPr marL="754380" lvl="1" indent="-285115">
              <a:lnSpc>
                <a:spcPct val="100000"/>
              </a:lnSpc>
              <a:spcBef>
                <a:spcPts val="290"/>
              </a:spcBef>
              <a:buClr>
                <a:srgbClr val="F3901C"/>
              </a:buClr>
              <a:buFont typeface="Arial"/>
              <a:buChar char="–"/>
              <a:tabLst>
                <a:tab pos="754380" algn="l"/>
              </a:tabLst>
            </a:pPr>
            <a:r>
              <a:rPr lang="en-US" sz="2400" spc="-10" dirty="0">
                <a:solidFill>
                  <a:srgbClr val="545658"/>
                </a:solidFill>
                <a:latin typeface="Carlito"/>
                <a:cs typeface="Carlito"/>
              </a:rPr>
              <a:t>Physical baiting (leaving USB or QR code)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39118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85547C-4C9B-22E1-26F2-8722E96A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912" y="1560067"/>
            <a:ext cx="6618605" cy="492443"/>
          </a:xfrm>
        </p:spPr>
        <p:txBody>
          <a:bodyPr/>
          <a:lstStyle/>
          <a:p>
            <a:pPr algn="r"/>
            <a:r>
              <a:rPr lang="en-US" dirty="0"/>
              <a:t>Phishing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CDE5DEA-2EBE-3106-FDD5-1ADB01A22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85875" y="2314575"/>
            <a:ext cx="7261225" cy="2459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F3901C"/>
              </a:buClr>
              <a:buFont typeface="Arial"/>
              <a:buChar char="•"/>
              <a:tabLst>
                <a:tab pos="354965" algn="l"/>
              </a:tabLst>
            </a:pPr>
            <a:r>
              <a:rPr lang="en-US" sz="2700" spc="-20" dirty="0">
                <a:solidFill>
                  <a:srgbClr val="545658"/>
                </a:solidFill>
                <a:latin typeface="Carlito"/>
                <a:cs typeface="Carlito"/>
              </a:rPr>
              <a:t>The attacker baits to catch a fish</a:t>
            </a:r>
            <a:endParaRPr sz="2700" dirty="0">
              <a:latin typeface="Carlito"/>
              <a:cs typeface="Carlito"/>
            </a:endParaRPr>
          </a:p>
          <a:p>
            <a:pPr marL="754380" lvl="1" indent="-285115">
              <a:lnSpc>
                <a:spcPct val="100000"/>
              </a:lnSpc>
              <a:spcBef>
                <a:spcPts val="2410"/>
              </a:spcBef>
              <a:buClr>
                <a:srgbClr val="F3901C"/>
              </a:buClr>
              <a:buFont typeface="Arial"/>
              <a:buChar char="–"/>
              <a:tabLst>
                <a:tab pos="754380" algn="l"/>
              </a:tabLst>
            </a:pPr>
            <a:r>
              <a:rPr lang="en-US" sz="2400" dirty="0">
                <a:solidFill>
                  <a:srgbClr val="545658"/>
                </a:solidFill>
                <a:latin typeface="Carlito"/>
                <a:cs typeface="Carlito"/>
              </a:rPr>
              <a:t>Malicious link</a:t>
            </a:r>
          </a:p>
          <a:p>
            <a:pPr marL="754380" lvl="1" indent="-285115">
              <a:lnSpc>
                <a:spcPct val="100000"/>
              </a:lnSpc>
              <a:spcBef>
                <a:spcPts val="2410"/>
              </a:spcBef>
              <a:buClr>
                <a:srgbClr val="F3901C"/>
              </a:buClr>
              <a:buFont typeface="Arial"/>
              <a:buChar char="–"/>
              <a:tabLst>
                <a:tab pos="754380" algn="l"/>
              </a:tabLst>
            </a:pPr>
            <a:r>
              <a:rPr lang="en-US" sz="2400" dirty="0">
                <a:solidFill>
                  <a:srgbClr val="545658"/>
                </a:solidFill>
                <a:latin typeface="Carlito"/>
                <a:cs typeface="Carlito"/>
              </a:rPr>
              <a:t>Phishing website</a:t>
            </a:r>
          </a:p>
          <a:p>
            <a:pPr marL="754380" lvl="1" indent="-285115">
              <a:lnSpc>
                <a:spcPct val="100000"/>
              </a:lnSpc>
              <a:spcBef>
                <a:spcPts val="2410"/>
              </a:spcBef>
              <a:buClr>
                <a:srgbClr val="F3901C"/>
              </a:buClr>
              <a:buFont typeface="Arial"/>
              <a:buChar char="–"/>
              <a:tabLst>
                <a:tab pos="754380" algn="l"/>
              </a:tabLst>
            </a:pPr>
            <a:r>
              <a:rPr lang="en-US" sz="2400" dirty="0">
                <a:latin typeface="Carlito"/>
                <a:cs typeface="Carlito"/>
              </a:rPr>
              <a:t>Whaling</a:t>
            </a:r>
          </a:p>
        </p:txBody>
      </p:sp>
    </p:spTree>
    <p:extLst>
      <p:ext uri="{BB962C8B-B14F-4D97-AF65-F5344CB8AC3E}">
        <p14:creationId xmlns:p14="http://schemas.microsoft.com/office/powerpoint/2010/main" val="335420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1455" y="1560067"/>
            <a:ext cx="4171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Smishing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311541" y="2238247"/>
            <a:ext cx="7277734" cy="566822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solidFill>
                  <a:srgbClr val="545658"/>
                </a:solidFill>
                <a:latin typeface="Carlito"/>
                <a:cs typeface="Carlito"/>
              </a:rPr>
              <a:t>Phishing</a:t>
            </a:r>
            <a:r>
              <a:rPr sz="2400" spc="-6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45658"/>
                </a:solidFill>
                <a:latin typeface="Carlito"/>
                <a:cs typeface="Carlito"/>
              </a:rPr>
              <a:t>with</a:t>
            </a:r>
            <a:r>
              <a:rPr sz="2400" spc="-6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45658"/>
                </a:solidFill>
                <a:latin typeface="Carlito"/>
                <a:cs typeface="Carlito"/>
              </a:rPr>
              <a:t>new</a:t>
            </a:r>
            <a:r>
              <a:rPr sz="2400" spc="-8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545658"/>
                </a:solidFill>
                <a:latin typeface="Carlito"/>
                <a:cs typeface="Carlito"/>
              </a:rPr>
              <a:t>lethal-</a:t>
            </a:r>
            <a:r>
              <a:rPr sz="2400" b="1" spc="-10" dirty="0">
                <a:solidFill>
                  <a:srgbClr val="545658"/>
                </a:solidFill>
                <a:latin typeface="Carlito"/>
                <a:cs typeface="Carlito"/>
              </a:rPr>
              <a:t>strains</a:t>
            </a:r>
            <a:r>
              <a:rPr sz="2400" spc="-6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45658"/>
                </a:solidFill>
                <a:latin typeface="Carlito"/>
                <a:cs typeface="Carlito"/>
              </a:rPr>
              <a:t>of</a:t>
            </a:r>
            <a:r>
              <a:rPr sz="2400" spc="-8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545658"/>
                </a:solidFill>
                <a:latin typeface="Carlito"/>
                <a:cs typeface="Carlito"/>
              </a:rPr>
              <a:t>ransomware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6770" y="3617976"/>
            <a:ext cx="4119371" cy="21366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1455" y="1560067"/>
            <a:ext cx="4171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Vishing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603500" y="3537655"/>
            <a:ext cx="5712460" cy="856615"/>
            <a:chOff x="2514478" y="4155948"/>
            <a:chExt cx="5712460" cy="856615"/>
          </a:xfrm>
        </p:grpSpPr>
        <p:sp>
          <p:nvSpPr>
            <p:cNvPr id="4" name="object 4"/>
            <p:cNvSpPr/>
            <p:nvPr/>
          </p:nvSpPr>
          <p:spPr>
            <a:xfrm>
              <a:off x="2526669" y="4169664"/>
              <a:ext cx="5687695" cy="830580"/>
            </a:xfrm>
            <a:custGeom>
              <a:avLst/>
              <a:gdLst/>
              <a:ahLst/>
              <a:cxnLst/>
              <a:rect l="l" t="t" r="r" b="b"/>
              <a:pathLst>
                <a:path w="5687695" h="830579">
                  <a:moveTo>
                    <a:pt x="5687567" y="830579"/>
                  </a:moveTo>
                  <a:lnTo>
                    <a:pt x="5687567" y="0"/>
                  </a:lnTo>
                  <a:lnTo>
                    <a:pt x="0" y="0"/>
                  </a:lnTo>
                  <a:lnTo>
                    <a:pt x="0" y="830579"/>
                  </a:lnTo>
                  <a:lnTo>
                    <a:pt x="5687567" y="8305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14478" y="4155948"/>
              <a:ext cx="5712460" cy="856615"/>
            </a:xfrm>
            <a:custGeom>
              <a:avLst/>
              <a:gdLst/>
              <a:ahLst/>
              <a:cxnLst/>
              <a:rect l="l" t="t" r="r" b="b"/>
              <a:pathLst>
                <a:path w="5712459" h="856614">
                  <a:moveTo>
                    <a:pt x="5711952" y="851916"/>
                  </a:moveTo>
                  <a:lnTo>
                    <a:pt x="5711952" y="6096"/>
                  </a:lnTo>
                  <a:lnTo>
                    <a:pt x="5705856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851916"/>
                  </a:lnTo>
                  <a:lnTo>
                    <a:pt x="6096" y="856488"/>
                  </a:lnTo>
                  <a:lnTo>
                    <a:pt x="12192" y="856488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5686044" y="25908"/>
                  </a:lnTo>
                  <a:lnTo>
                    <a:pt x="5686044" y="13716"/>
                  </a:lnTo>
                  <a:lnTo>
                    <a:pt x="5699760" y="25908"/>
                  </a:lnTo>
                  <a:lnTo>
                    <a:pt x="5699760" y="856488"/>
                  </a:lnTo>
                  <a:lnTo>
                    <a:pt x="5705856" y="856488"/>
                  </a:lnTo>
                  <a:lnTo>
                    <a:pt x="5711952" y="851916"/>
                  </a:lnTo>
                  <a:close/>
                </a:path>
                <a:path w="5712459" h="856614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5712459" h="856614">
                  <a:moveTo>
                    <a:pt x="25908" y="832104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832104"/>
                  </a:lnTo>
                  <a:lnTo>
                    <a:pt x="25908" y="832104"/>
                  </a:lnTo>
                  <a:close/>
                </a:path>
                <a:path w="5712459" h="856614">
                  <a:moveTo>
                    <a:pt x="5699760" y="832104"/>
                  </a:moveTo>
                  <a:lnTo>
                    <a:pt x="12192" y="832104"/>
                  </a:lnTo>
                  <a:lnTo>
                    <a:pt x="25908" y="844296"/>
                  </a:lnTo>
                  <a:lnTo>
                    <a:pt x="25908" y="856488"/>
                  </a:lnTo>
                  <a:lnTo>
                    <a:pt x="5686044" y="856488"/>
                  </a:lnTo>
                  <a:lnTo>
                    <a:pt x="5686044" y="844296"/>
                  </a:lnTo>
                  <a:lnTo>
                    <a:pt x="5699760" y="832104"/>
                  </a:lnTo>
                  <a:close/>
                </a:path>
                <a:path w="5712459" h="856614">
                  <a:moveTo>
                    <a:pt x="25908" y="856488"/>
                  </a:moveTo>
                  <a:lnTo>
                    <a:pt x="25908" y="844296"/>
                  </a:lnTo>
                  <a:lnTo>
                    <a:pt x="12192" y="832104"/>
                  </a:lnTo>
                  <a:lnTo>
                    <a:pt x="12192" y="856488"/>
                  </a:lnTo>
                  <a:lnTo>
                    <a:pt x="25908" y="856488"/>
                  </a:lnTo>
                  <a:close/>
                </a:path>
                <a:path w="5712459" h="856614">
                  <a:moveTo>
                    <a:pt x="5699760" y="25908"/>
                  </a:moveTo>
                  <a:lnTo>
                    <a:pt x="5686044" y="13716"/>
                  </a:lnTo>
                  <a:lnTo>
                    <a:pt x="5686044" y="25908"/>
                  </a:lnTo>
                  <a:lnTo>
                    <a:pt x="5699760" y="25908"/>
                  </a:lnTo>
                  <a:close/>
                </a:path>
                <a:path w="5712459" h="856614">
                  <a:moveTo>
                    <a:pt x="5699760" y="832104"/>
                  </a:moveTo>
                  <a:lnTo>
                    <a:pt x="5699760" y="25908"/>
                  </a:lnTo>
                  <a:lnTo>
                    <a:pt x="5686044" y="25908"/>
                  </a:lnTo>
                  <a:lnTo>
                    <a:pt x="5686044" y="832104"/>
                  </a:lnTo>
                  <a:lnTo>
                    <a:pt x="5699760" y="832104"/>
                  </a:lnTo>
                  <a:close/>
                </a:path>
                <a:path w="5712459" h="856614">
                  <a:moveTo>
                    <a:pt x="5699760" y="856488"/>
                  </a:moveTo>
                  <a:lnTo>
                    <a:pt x="5699760" y="832104"/>
                  </a:lnTo>
                  <a:lnTo>
                    <a:pt x="5686044" y="844296"/>
                  </a:lnTo>
                  <a:lnTo>
                    <a:pt x="5686044" y="856488"/>
                  </a:lnTo>
                  <a:lnTo>
                    <a:pt x="5699760" y="856488"/>
                  </a:lnTo>
                  <a:close/>
                </a:path>
              </a:pathLst>
            </a:custGeom>
            <a:solidFill>
              <a:srgbClr val="F79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1460" y="2203459"/>
            <a:ext cx="7277734" cy="2146742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40"/>
              </a:spcBef>
              <a:buClr>
                <a:srgbClr val="F3901C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545658"/>
                </a:solidFill>
                <a:latin typeface="Carlito"/>
                <a:cs typeface="Carlito"/>
              </a:rPr>
              <a:t>IVR</a:t>
            </a:r>
            <a:r>
              <a:rPr sz="2400" spc="-8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45658"/>
                </a:solidFill>
                <a:latin typeface="Carlito"/>
                <a:cs typeface="Carlito"/>
              </a:rPr>
              <a:t>and</a:t>
            </a:r>
            <a:r>
              <a:rPr sz="2400" spc="-8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545658"/>
                </a:solidFill>
                <a:latin typeface="Carlito"/>
                <a:cs typeface="Carlito"/>
              </a:rPr>
              <a:t>robocalls</a:t>
            </a:r>
            <a:r>
              <a:rPr sz="2400" spc="-11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45658"/>
                </a:solidFill>
                <a:latin typeface="Carlito"/>
                <a:cs typeface="Carlito"/>
              </a:rPr>
              <a:t>for</a:t>
            </a:r>
            <a:r>
              <a:rPr sz="2400" spc="-9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545658"/>
                </a:solidFill>
                <a:latin typeface="Carlito"/>
                <a:cs typeface="Carlito"/>
              </a:rPr>
              <a:t>sensitive </a:t>
            </a:r>
            <a:r>
              <a:rPr sz="2400" b="1" spc="-10" dirty="0">
                <a:solidFill>
                  <a:srgbClr val="545658"/>
                </a:solidFill>
                <a:latin typeface="Carlito"/>
                <a:cs typeface="Carlito"/>
              </a:rPr>
              <a:t>information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2400" dirty="0">
              <a:latin typeface="Carlito"/>
              <a:cs typeface="Carlito"/>
            </a:endParaRPr>
          </a:p>
          <a:p>
            <a:pPr marL="2023745">
              <a:lnSpc>
                <a:spcPct val="100000"/>
              </a:lnSpc>
            </a:pPr>
            <a:r>
              <a:rPr lang="en-US" sz="2400" dirty="0">
                <a:latin typeface="Carlito"/>
                <a:cs typeface="Carlito"/>
              </a:rPr>
              <a:t>We are the police! Please provide us your personal information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100"/>
              </a:spcBef>
            </a:pPr>
            <a:r>
              <a:rPr dirty="0"/>
              <a:t>Social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dirty="0"/>
              <a:t>Engineering: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10" dirty="0"/>
              <a:t>Practical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681" y="2314439"/>
            <a:ext cx="7355205" cy="11283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sz="3200" b="1" dirty="0">
                <a:solidFill>
                  <a:srgbClr val="545658"/>
                </a:solidFill>
                <a:latin typeface="Carlito"/>
                <a:cs typeface="Carlito"/>
              </a:rPr>
              <a:t>How</a:t>
            </a:r>
            <a:r>
              <a:rPr sz="3200" spc="-12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45658"/>
                </a:solidFill>
                <a:latin typeface="Carlito"/>
                <a:cs typeface="Carlito"/>
              </a:rPr>
              <a:t>to</a:t>
            </a:r>
            <a:r>
              <a:rPr sz="3200" spc="-11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45658"/>
                </a:solidFill>
                <a:latin typeface="Carlito"/>
                <a:cs typeface="Carlito"/>
              </a:rPr>
              <a:t>use</a:t>
            </a:r>
            <a:r>
              <a:rPr sz="3200" spc="-14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545658"/>
                </a:solidFill>
                <a:latin typeface="Carlito"/>
                <a:cs typeface="Carlito"/>
              </a:rPr>
              <a:t>Facebook</a:t>
            </a:r>
            <a:r>
              <a:rPr sz="3200" spc="-13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45658"/>
                </a:solidFill>
                <a:latin typeface="Carlito"/>
                <a:cs typeface="Carlito"/>
              </a:rPr>
              <a:t>to</a:t>
            </a:r>
            <a:r>
              <a:rPr sz="3200" spc="-12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545658"/>
                </a:solidFill>
                <a:latin typeface="Carlito"/>
                <a:cs typeface="Carlito"/>
              </a:rPr>
              <a:t>ruin</a:t>
            </a:r>
            <a:r>
              <a:rPr sz="3200" spc="-14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545658"/>
                </a:solidFill>
                <a:latin typeface="Carlito"/>
                <a:cs typeface="Carlito"/>
              </a:rPr>
              <a:t>someone’s</a:t>
            </a:r>
            <a:r>
              <a:rPr sz="3200" spc="-13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545658"/>
                </a:solidFill>
                <a:latin typeface="Carlito"/>
                <a:cs typeface="Carlito"/>
              </a:rPr>
              <a:t>life</a:t>
            </a:r>
            <a:endParaRPr sz="3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sz="2800" spc="-10" dirty="0">
                <a:solidFill>
                  <a:srgbClr val="545658"/>
                </a:solidFill>
                <a:latin typeface="Carlito"/>
                <a:cs typeface="Carlito"/>
              </a:rPr>
              <a:t>(attack</a:t>
            </a:r>
            <a:r>
              <a:rPr sz="2800" spc="-114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on</a:t>
            </a:r>
            <a:r>
              <a:rPr sz="2800" spc="-105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5658"/>
                </a:solidFill>
                <a:latin typeface="Carlito"/>
                <a:cs typeface="Carlito"/>
              </a:rPr>
              <a:t>an</a:t>
            </a:r>
            <a:r>
              <a:rPr sz="2800" spc="-100" dirty="0">
                <a:solidFill>
                  <a:srgbClr val="545658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45658"/>
                </a:solidFill>
                <a:latin typeface="Carlito"/>
                <a:cs typeface="Carlito"/>
              </a:rPr>
              <a:t>employee)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9818" y="3566159"/>
            <a:ext cx="4032503" cy="22661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385</Words>
  <Application>Microsoft Office PowerPoint</Application>
  <PresentationFormat>Vlastní</PresentationFormat>
  <Paragraphs>80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Arial</vt:lpstr>
      <vt:lpstr>Carlito</vt:lpstr>
      <vt:lpstr>Times New Roman</vt:lpstr>
      <vt:lpstr>Office Theme</vt:lpstr>
      <vt:lpstr>Viet Anh Phan</vt:lpstr>
      <vt:lpstr>Social Engineering: Content</vt:lpstr>
      <vt:lpstr>Social Engineering: Basics to Succeed</vt:lpstr>
      <vt:lpstr>Social Engineering: Types</vt:lpstr>
      <vt:lpstr>Baiting</vt:lpstr>
      <vt:lpstr>Phishing</vt:lpstr>
      <vt:lpstr>Smishing</vt:lpstr>
      <vt:lpstr>Vishing</vt:lpstr>
      <vt:lpstr>Social Engineering: Practical example</vt:lpstr>
      <vt:lpstr>Social Engineering: Practical example</vt:lpstr>
      <vt:lpstr>Social Engineering: Practical example</vt:lpstr>
      <vt:lpstr>Social Engineering: Practical example</vt:lpstr>
      <vt:lpstr>Social Engineering: Practical example</vt:lpstr>
      <vt:lpstr>Social Engineering: Countermeasure</vt:lpstr>
      <vt:lpstr>Social Engineering: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Social Engineering_OWASP_2014_v2</dc:title>
  <dc:creator>matejsaksida</dc:creator>
  <cp:keywords>()</cp:keywords>
  <cp:lastModifiedBy>Phan Viet Anh (243760)</cp:lastModifiedBy>
  <cp:revision>2</cp:revision>
  <dcterms:created xsi:type="dcterms:W3CDTF">2024-04-01T21:19:08Z</dcterms:created>
  <dcterms:modified xsi:type="dcterms:W3CDTF">2024-04-01T22:51:11Z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2014-05-02T00:00:00Z</vt:filetime>
  </property>
  <property fmtid="{D5CDD505-2E9C-101B-9397-08002B2CF9AE}" pid="3" name="Creator">
    <vt:lpwstr>PDFCreator Version 1.7.2</vt:lpwstr>
  </property>
  <property fmtid="{D5CDD505-2E9C-101B-9397-08002B2CF9AE}" pid="4" name="LastSaved">
    <vt:filetime>2024-04-01T00:00:00Z</vt:filetime>
  </property>
  <property fmtid="{D5CDD505-2E9C-101B-9397-08002B2CF9AE}" pid="5" name="Producer">
    <vt:lpwstr>3-Heights(TM) PDF Security Shell 4.8.25.2 (http://www.pdf-tools.com)</vt:lpwstr>
  </property>
</Properties>
</file>