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/>
    <p:restoredTop sz="76840"/>
  </p:normalViewPr>
  <p:slideViewPr>
    <p:cSldViewPr snapToGrid="0" snapToObjects="1">
      <p:cViewPr>
        <p:scale>
          <a:sx n="81" d="100"/>
          <a:sy n="81" d="100"/>
        </p:scale>
        <p:origin x="72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486C4-76CE-0148-908E-DE91780EED2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34227-3558-9A4F-8AC3-9EF86625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support.illumina.com</a:t>
            </a:r>
            <a:r>
              <a:rPr lang="en-US" dirty="0"/>
              <a:t>/bulletins/2016/06/how-to-achieve-more-consistent-cluster-density-on-illumina-sequencing-platforms.html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34227-3558-9A4F-8AC3-9EF866258F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Lightning kit (Lightning Conversion Reagent) uses ammonium bisulfite; gold uses sodium bisulfite (CT conversion reagent). Sodium bisulfite is less damaging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34227-3558-9A4F-8AC3-9EF866258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2A2F-8BC8-1B49-950A-A32DBBDE9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883E-26C6-464E-82DD-DFFF14FB2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52B3-E041-D645-BB0B-658D682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77E0-1B90-E34F-8453-1BC7C29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0597-D1B2-5647-A0C6-3B19EE5A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7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0A34-F849-2B4F-A405-BFBEDA6B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D81E3-6FD0-7D45-A355-7E0AACF2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ADD7-A853-C841-80F7-586A4446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E1F2-C6F6-9847-9C2B-7C0F8D45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49AD-DFDB-C142-9677-64B789BC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2F2D9-0EBC-F24A-ABB1-A0413F17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A55A7-4E26-8940-A4BD-F5AA38558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BE7E-4CAE-E844-BB94-BF5C6F0B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2D6A-B276-0D48-A2F6-2B22F3CE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38AA-C08F-B047-B6AA-20BA36C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1F7-996D-C04A-B8D1-4C8B1CA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C9C9-F661-A345-8646-55AEFC8C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6752-EF93-B346-9195-EFAFB6E0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028F-8DE9-014D-8FD1-5E196343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4373-1702-D641-AD6F-7619A009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B3EF-7903-6B43-B0CA-6BE1AA52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934DC-B0ED-0548-B264-7F6CB94E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0B59-BD63-8F45-9075-CEE153CF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127DC-AE3D-F240-89CC-89BE82E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90EC-0251-B640-BFFA-DA1F50BB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3625-E5A2-7B48-8B54-DE2F0060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9C85-4901-D744-8C3D-F8FFF533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188C0-3009-374D-806F-6CB497096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1B0BB-F0DB-0141-9B0C-A594D84D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BAE15-F9AE-BA4A-B4B5-52EFCB70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A5B6D-87A7-1D48-BCBD-FF28F96C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0F16-77FA-B64E-AB51-5EFC9159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93829-5949-D341-9867-28757CF7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34AF5-4E63-CA47-B861-43E3E1C8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6B2C0-1DC2-594B-858A-7ED1C17E7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DBFF5-FB41-5A41-9CA5-52625D4A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5A8C-D993-4C44-8DF3-7211BBCA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F010D-E3AA-414E-BFE5-5562DBD3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10B75-6068-7B43-90F4-B4270F17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F10C-A4BE-DC4D-AFAD-67517380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59FB-464B-AE4E-97F1-C70685B2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488F5-9DCE-DF48-818E-340D54EB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A7824-1EC7-EE45-8B33-D17DACBE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1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AD2E7-069B-BF40-BA3A-10056BD2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3469E-6D6F-1A43-8356-C409D48E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FFE0D-94BD-CE47-905C-5E688576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3458-894E-8F46-98CD-8E019831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21BD-0E7E-F14C-B48E-5DA59233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C45-95E0-1243-8C81-A4ABE1FE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B308-D245-4B48-B7CF-F56AF7EF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25F5-C0F9-3745-B851-21C59836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28D8-4878-AD4D-8462-86A568EF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3D68-9FF1-564D-A7ED-F1904688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DA92-7B45-CF4E-BA50-3C1503209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6B4A-C6E2-AC41-A71F-F5DC6ED9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6ACC4-4BA3-3C4D-B229-C43F569C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F6C13-B3FD-C94C-8CFB-FE633B8A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9505-F882-3846-A805-5303FBED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A8FC2-7172-9F45-A954-F26169ED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1EAB-2779-5246-B305-30885783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9CC1-4E5F-824D-BC8E-88307B76A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4B4B-A74C-CC45-8825-50B90A54138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73A6-3E82-7348-80CB-47CA38A17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D345-4561-2F4D-A4A5-D4B2D77CC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B6BD-CA05-924E-AD45-224245A7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951-BB95-AC43-8935-0EA4FB98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Tn5-based WGBS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B2D1-2936-894F-B2BD-C85C6194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Verda Agan </a:t>
            </a:r>
          </a:p>
        </p:txBody>
      </p:sp>
    </p:spTree>
    <p:extLst>
      <p:ext uri="{BB962C8B-B14F-4D97-AF65-F5344CB8AC3E}">
        <p14:creationId xmlns:p14="http://schemas.microsoft.com/office/powerpoint/2010/main" val="360430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8B112-F6D3-144F-9BCA-38B820747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975" y="214062"/>
            <a:ext cx="5014332" cy="6324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3104C-1802-1F45-B6AB-5127187DDA83}"/>
              </a:ext>
            </a:extLst>
          </p:cNvPr>
          <p:cNvSpPr txBox="1"/>
          <p:nvPr/>
        </p:nvSpPr>
        <p:spPr>
          <a:xfrm>
            <a:off x="6092282" y="629648"/>
            <a:ext cx="55979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BS treatment, fragments of the sequencing library should should have a size range of 200-600 </a:t>
            </a:r>
            <a:r>
              <a:rPr lang="en-US" dirty="0" err="1"/>
              <a:t>bp</a:t>
            </a:r>
            <a:r>
              <a:rPr lang="en-US" dirty="0"/>
              <a:t> with a peak at about 300-400 </a:t>
            </a:r>
            <a:r>
              <a:rPr lang="en-US" dirty="0" err="1"/>
              <a:t>bp.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B1: Here, we obtained DNA fragments in the 200-600 </a:t>
            </a:r>
            <a:r>
              <a:rPr lang="en-US" dirty="0" err="1"/>
              <a:t>bp</a:t>
            </a:r>
            <a:r>
              <a:rPr lang="en-US" dirty="0"/>
              <a:t> range, but there were more 200 and 600 </a:t>
            </a:r>
            <a:r>
              <a:rPr lang="en-US" dirty="0" err="1"/>
              <a:t>bp</a:t>
            </a:r>
            <a:r>
              <a:rPr lang="en-US" dirty="0"/>
              <a:t> fragments than 300/400 </a:t>
            </a:r>
            <a:r>
              <a:rPr lang="en-US" dirty="0" err="1"/>
              <a:t>bp</a:t>
            </a:r>
            <a:r>
              <a:rPr lang="en-US" dirty="0"/>
              <a:t> fragments.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can we improve fragmentation?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Start with less input DNA in order to get a smaller library size. I used 50 ng this first time.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“T-WGBS is particularly suited for low input DNA amounts and has been optimized for 10-30 ng of human or mouse input DNA.” (Nature Protocols)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 tagmentation time (and/our amount of enzyme?).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Troubleshoot bisulfite conversion step.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See next slide.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Previously used EZ DNA Methylation Kit and didn’t see cytosine to uracil conversion. Try again?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D1: Here, peak is ~700 </a:t>
            </a:r>
            <a:r>
              <a:rPr lang="en-US" dirty="0" err="1"/>
              <a:t>bp.</a:t>
            </a:r>
            <a:r>
              <a:rPr lang="en-US" dirty="0"/>
              <a:t> How can we skew distribution towards smaller fragment sizes?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F769B-3424-D14A-B91E-8D537BD86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17838"/>
            <a:ext cx="11938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4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2383-8818-544F-B4A3-D99F3765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433"/>
            <a:ext cx="10515600" cy="1325563"/>
          </a:xfrm>
        </p:spPr>
        <p:txBody>
          <a:bodyPr/>
          <a:lstStyle/>
          <a:p>
            <a:r>
              <a:rPr lang="en-US" dirty="0"/>
              <a:t>Troubleshooting BS conversion step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F0C00-0EC9-7B49-A1A7-E3E362D2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96214"/>
            <a:ext cx="4613694" cy="1827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21F1D-24B5-9C44-9719-16CB600A4CD7}"/>
              </a:ext>
            </a:extLst>
          </p:cNvPr>
          <p:cNvSpPr txBox="1"/>
          <p:nvPr/>
        </p:nvSpPr>
        <p:spPr>
          <a:xfrm>
            <a:off x="838200" y="1500996"/>
            <a:ext cx="435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EZ DNA Methylation Gold Kit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A8D9C-2B0A-224B-B931-E1A44B286AF6}"/>
              </a:ext>
            </a:extLst>
          </p:cNvPr>
          <p:cNvSpPr txBox="1"/>
          <p:nvPr/>
        </p:nvSpPr>
        <p:spPr>
          <a:xfrm>
            <a:off x="838200" y="3840673"/>
            <a:ext cx="59421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Longer incubation time and lower heat/variable cycling results in longer fragment sizes and less DNA degradation. Alternative options also suggest longer DNA fragments will be produced.</a:t>
            </a:r>
            <a:endParaRPr lang="en-US" sz="2400" b="1" i="1" dirty="0"/>
          </a:p>
          <a:p>
            <a:endParaRPr lang="en-US" sz="2400" b="1" i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549BC-7722-7444-9395-865F1065A182}"/>
              </a:ext>
            </a:extLst>
          </p:cNvPr>
          <p:cNvSpPr txBox="1"/>
          <p:nvPr/>
        </p:nvSpPr>
        <p:spPr>
          <a:xfrm>
            <a:off x="6526216" y="1500996"/>
            <a:ext cx="435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EZ DNA Lightning Kit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CC79CF-8914-4C4C-BC7A-109FAA2C7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056" y="1932532"/>
            <a:ext cx="5430665" cy="1989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A415B-FCE4-7A45-A6E2-9E8ACCD29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365" y="5036448"/>
            <a:ext cx="4770048" cy="1433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1B67BE-8217-0D45-968B-C09813983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71" y="5095227"/>
            <a:ext cx="4177159" cy="13158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5A9BED-74FE-1C40-8660-4886D1570ED4}"/>
              </a:ext>
            </a:extLst>
          </p:cNvPr>
          <p:cNvSpPr txBox="1"/>
          <p:nvPr/>
        </p:nvSpPr>
        <p:spPr>
          <a:xfrm>
            <a:off x="6873087" y="3823420"/>
            <a:ext cx="415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Shorter incubation time and higher heat results in shorter fragment sizes and more DNA degradation (Lindsey tested).</a:t>
            </a:r>
          </a:p>
        </p:txBody>
      </p:sp>
    </p:spTree>
    <p:extLst>
      <p:ext uri="{BB962C8B-B14F-4D97-AF65-F5344CB8AC3E}">
        <p14:creationId xmlns:p14="http://schemas.microsoft.com/office/powerpoint/2010/main" val="382796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FFFD-84ED-434B-81B0-B28E3152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BS conversion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7C8C-3AEE-934E-B3F2-37204E18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options are to: </a:t>
            </a:r>
          </a:p>
          <a:p>
            <a:pPr lvl="1"/>
            <a:r>
              <a:rPr lang="en-US" dirty="0"/>
              <a:t>A) Test different amounts of input DNA (10, 25, 30, etc..) </a:t>
            </a:r>
          </a:p>
          <a:p>
            <a:pPr lvl="1"/>
            <a:r>
              <a:rPr lang="en-US" dirty="0"/>
              <a:t>B) Use EZ DNA Methylation Kit.</a:t>
            </a:r>
          </a:p>
          <a:p>
            <a:pPr lvl="1"/>
            <a:r>
              <a:rPr lang="en-US" dirty="0"/>
              <a:t>C) Use EZ DNA Methylation Gold Kit but use the thermocycler conditions recommended in the EZ DNA Methylation Kit.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4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2C14-C019-894A-A949-703478F2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83E32-6A13-E044-A8EE-335F3A189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899" y="1825625"/>
            <a:ext cx="6238201" cy="4351338"/>
          </a:xfrm>
        </p:spPr>
      </p:pic>
    </p:spTree>
    <p:extLst>
      <p:ext uri="{BB962C8B-B14F-4D97-AF65-F5344CB8AC3E}">
        <p14:creationId xmlns:p14="http://schemas.microsoft.com/office/powerpoint/2010/main" val="171559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B128-8690-D843-84EE-C7318255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12319-CABF-6F4E-B375-FE5F7C3A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127" y="1825625"/>
            <a:ext cx="6653745" cy="4351338"/>
          </a:xfrm>
        </p:spPr>
      </p:pic>
    </p:spTree>
    <p:extLst>
      <p:ext uri="{BB962C8B-B14F-4D97-AF65-F5344CB8AC3E}">
        <p14:creationId xmlns:p14="http://schemas.microsoft.com/office/powerpoint/2010/main" val="26079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8F2A-1DEF-BD4F-B96F-6D592CDA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7F02E-EFF5-4747-AA1A-815028B92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593" y="1825625"/>
            <a:ext cx="6170813" cy="4351338"/>
          </a:xfrm>
        </p:spPr>
      </p:pic>
    </p:spTree>
    <p:extLst>
      <p:ext uri="{BB962C8B-B14F-4D97-AF65-F5344CB8AC3E}">
        <p14:creationId xmlns:p14="http://schemas.microsoft.com/office/powerpoint/2010/main" val="4162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330</Words>
  <Application>Microsoft Macintosh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Tn5-based WGBS</vt:lpstr>
      <vt:lpstr>PowerPoint Presentation</vt:lpstr>
      <vt:lpstr>Troubleshooting BS conversion step </vt:lpstr>
      <vt:lpstr>Troubleshooting BS conversion step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Tn5-based WGBS</dc:title>
  <dc:creator>Verda Agan</dc:creator>
  <cp:lastModifiedBy>Verda Agan</cp:lastModifiedBy>
  <cp:revision>11</cp:revision>
  <dcterms:created xsi:type="dcterms:W3CDTF">2020-09-25T22:19:39Z</dcterms:created>
  <dcterms:modified xsi:type="dcterms:W3CDTF">2020-09-25T23:46:12Z</dcterms:modified>
</cp:coreProperties>
</file>