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ooper BT Bold" charset="1" panose="0208080404030B0204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42074" y="2621139"/>
            <a:ext cx="12803853" cy="1371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1"/>
              </a:lnSpc>
            </a:pPr>
            <a:r>
              <a:rPr lang="en-US" sz="4565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PREDICTING CREDIT CARD APPROVAL USING MACHINE LEARNING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889093" y="-2025661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46247">
            <a:off x="-1156514" y="5381726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690362">
            <a:off x="12526631" y="-2276459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659771">
            <a:off x="16282858" y="6968873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87707" y="7105844"/>
            <a:ext cx="9512586" cy="7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Presented By : Vagdevi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22200" y="4705846"/>
            <a:ext cx="10043599" cy="968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8"/>
              </a:lnSpc>
            </a:pPr>
            <a:r>
              <a:rPr lang="en-US" sz="562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Internship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9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268771" y="1953161"/>
            <a:ext cx="7574362" cy="5917470"/>
          </a:xfrm>
          <a:custGeom>
            <a:avLst/>
            <a:gdLst/>
            <a:ahLst/>
            <a:cxnLst/>
            <a:rect r="r" b="b" t="t" l="l"/>
            <a:pathLst>
              <a:path h="5917470" w="7574362">
                <a:moveTo>
                  <a:pt x="0" y="0"/>
                </a:moveTo>
                <a:lnTo>
                  <a:pt x="7574362" y="0"/>
                </a:lnTo>
                <a:lnTo>
                  <a:pt x="7574362" y="5917471"/>
                </a:lnTo>
                <a:lnTo>
                  <a:pt x="0" y="59174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465742" y="2664375"/>
            <a:ext cx="5115238" cy="5206256"/>
          </a:xfrm>
          <a:custGeom>
            <a:avLst/>
            <a:gdLst/>
            <a:ahLst/>
            <a:cxnLst/>
            <a:rect r="r" b="b" t="t" l="l"/>
            <a:pathLst>
              <a:path h="5206256" w="5115238">
                <a:moveTo>
                  <a:pt x="0" y="0"/>
                </a:moveTo>
                <a:lnTo>
                  <a:pt x="5115237" y="0"/>
                </a:lnTo>
                <a:lnTo>
                  <a:pt x="5115237" y="5206257"/>
                </a:lnTo>
                <a:lnTo>
                  <a:pt x="0" y="52062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373183" y="1631710"/>
            <a:ext cx="5300355" cy="70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5"/>
              </a:lnSpc>
              <a:spcBef>
                <a:spcPct val="0"/>
              </a:spcBef>
            </a:pPr>
            <a:r>
              <a:rPr lang="en-US" sz="4118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Based on ROC curve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DE0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10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919777" y="2051445"/>
            <a:ext cx="12204300" cy="6737927"/>
          </a:xfrm>
          <a:custGeom>
            <a:avLst/>
            <a:gdLst/>
            <a:ahLst/>
            <a:cxnLst/>
            <a:rect r="r" b="b" t="t" l="l"/>
            <a:pathLst>
              <a:path h="6737927" w="12204300">
                <a:moveTo>
                  <a:pt x="0" y="0"/>
                </a:moveTo>
                <a:lnTo>
                  <a:pt x="12204299" y="0"/>
                </a:lnTo>
                <a:lnTo>
                  <a:pt x="12204299" y="6737927"/>
                </a:lnTo>
                <a:lnTo>
                  <a:pt x="0" y="67379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711865" y="740132"/>
            <a:ext cx="10157470" cy="962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8"/>
              </a:lnSpc>
            </a:pPr>
            <a:r>
              <a:rPr lang="en-US" sz="562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FEATURE IMPORTANCE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71400" y="923925"/>
            <a:ext cx="12459771" cy="948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0"/>
              </a:lnSpc>
            </a:pPr>
            <a:r>
              <a:rPr lang="en-US" sz="5514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﻿RESULT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11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179580" y="2099541"/>
            <a:ext cx="12885837" cy="7422111"/>
          </a:xfrm>
          <a:custGeom>
            <a:avLst/>
            <a:gdLst/>
            <a:ahLst/>
            <a:cxnLst/>
            <a:rect r="r" b="b" t="t" l="l"/>
            <a:pathLst>
              <a:path h="7422111" w="12885837">
                <a:moveTo>
                  <a:pt x="0" y="0"/>
                </a:moveTo>
                <a:lnTo>
                  <a:pt x="12885837" y="0"/>
                </a:lnTo>
                <a:lnTo>
                  <a:pt x="12885837" y="7422111"/>
                </a:lnTo>
                <a:lnTo>
                  <a:pt x="0" y="74221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75411" y="3921589"/>
            <a:ext cx="12737178" cy="2224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83"/>
              </a:lnSpc>
            </a:pPr>
            <a:r>
              <a:rPr lang="en-US" sz="12987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690362">
            <a:off x="12526631" y="-2276459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46247">
            <a:off x="-1156514" y="5381726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889093" y="-2025661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659771">
            <a:off x="16282858" y="6968873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904875"/>
            <a:ext cx="13180039" cy="1194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OVERVIEW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1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15873" y="3531963"/>
            <a:ext cx="14768337" cy="3117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7027" indent="-473513" lvl="1">
              <a:lnSpc>
                <a:spcPts val="6140"/>
              </a:lnSpc>
              <a:buFont typeface="Arial"/>
              <a:buChar char="•"/>
            </a:pPr>
            <a:r>
              <a:rPr lang="en-US" sz="4386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Problem Statement: Predict the approval or rejection of credit card applications.</a:t>
            </a:r>
          </a:p>
          <a:p>
            <a:pPr algn="l" marL="947027" indent="-473513" lvl="1">
              <a:lnSpc>
                <a:spcPts val="6140"/>
              </a:lnSpc>
              <a:buFont typeface="Arial"/>
              <a:buChar char="•"/>
            </a:pPr>
            <a:r>
              <a:rPr lang="en-US" sz="4386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Objective: Build a predictive model to assist in the decision-making process.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1340" y="2558099"/>
            <a:ext cx="14688090" cy="1326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7957" indent="-408978" lvl="1">
              <a:lnSpc>
                <a:spcPts val="5304"/>
              </a:lnSpc>
              <a:buFont typeface="Arial"/>
              <a:buChar char="•"/>
            </a:pPr>
            <a:r>
              <a:rPr lang="en-US" sz="3788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Conduct univariate and bivariate analysis.</a:t>
            </a:r>
          </a:p>
          <a:p>
            <a:pPr algn="l" marL="817957" indent="-408978" lvl="1">
              <a:lnSpc>
                <a:spcPts val="5304"/>
              </a:lnSpc>
              <a:buFont typeface="Arial"/>
              <a:buChar char="•"/>
            </a:pPr>
            <a:r>
              <a:rPr lang="en-US" sz="3788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Data visualization and summary statistics.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53980" y="942975"/>
            <a:ext cx="12301607" cy="788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7"/>
              </a:lnSpc>
            </a:pPr>
            <a:r>
              <a:rPr lang="en-US" sz="4605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EXPLORATORY  DATA  ANALYSIS (EDA)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2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544982" y="4047955"/>
            <a:ext cx="8333521" cy="5002011"/>
          </a:xfrm>
          <a:custGeom>
            <a:avLst/>
            <a:gdLst/>
            <a:ahLst/>
            <a:cxnLst/>
            <a:rect r="r" b="b" t="t" l="l"/>
            <a:pathLst>
              <a:path h="5002011" w="8333521">
                <a:moveTo>
                  <a:pt x="0" y="0"/>
                </a:moveTo>
                <a:lnTo>
                  <a:pt x="8333521" y="0"/>
                </a:lnTo>
                <a:lnTo>
                  <a:pt x="8333521" y="5002011"/>
                </a:lnTo>
                <a:lnTo>
                  <a:pt x="0" y="50020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4722906"/>
            <a:ext cx="6297484" cy="322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06"/>
              </a:lnSpc>
            </a:pPr>
            <a:r>
              <a:rPr lang="en-US" sz="3647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Explanation:</a:t>
            </a:r>
          </a:p>
          <a:p>
            <a:pPr algn="just" marL="787515" indent="-393758" lvl="1">
              <a:lnSpc>
                <a:spcPts val="5106"/>
              </a:lnSpc>
              <a:spcBef>
                <a:spcPct val="0"/>
              </a:spcBef>
              <a:buFont typeface="Arial"/>
              <a:buChar char="•"/>
            </a:pPr>
            <a:r>
              <a:rPr lang="en-US" sz="3647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Loading and displaying basic information about the training and testing datasets.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3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661072" y="1253768"/>
            <a:ext cx="7847963" cy="1696353"/>
          </a:xfrm>
          <a:custGeom>
            <a:avLst/>
            <a:gdLst/>
            <a:ahLst/>
            <a:cxnLst/>
            <a:rect r="r" b="b" t="t" l="l"/>
            <a:pathLst>
              <a:path h="1696353" w="7847963">
                <a:moveTo>
                  <a:pt x="0" y="0"/>
                </a:moveTo>
                <a:lnTo>
                  <a:pt x="7847963" y="0"/>
                </a:lnTo>
                <a:lnTo>
                  <a:pt x="7847963" y="1696353"/>
                </a:lnTo>
                <a:lnTo>
                  <a:pt x="0" y="16963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517986" y="3608163"/>
            <a:ext cx="9741314" cy="2985619"/>
          </a:xfrm>
          <a:custGeom>
            <a:avLst/>
            <a:gdLst/>
            <a:ahLst/>
            <a:cxnLst/>
            <a:rect r="r" b="b" t="t" l="l"/>
            <a:pathLst>
              <a:path h="2985619" w="9741314">
                <a:moveTo>
                  <a:pt x="0" y="0"/>
                </a:moveTo>
                <a:lnTo>
                  <a:pt x="9741314" y="0"/>
                </a:lnTo>
                <a:lnTo>
                  <a:pt x="9741314" y="2985619"/>
                </a:lnTo>
                <a:lnTo>
                  <a:pt x="0" y="29856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630033" y="1196618"/>
            <a:ext cx="7106213" cy="2039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1"/>
              </a:lnSpc>
            </a:pPr>
            <a:r>
              <a:rPr lang="en-US" sz="2943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Explanation:</a:t>
            </a:r>
          </a:p>
          <a:p>
            <a:pPr algn="l" marL="635523" indent="-317762" lvl="1">
              <a:lnSpc>
                <a:spcPts val="4121"/>
              </a:lnSpc>
              <a:buFont typeface="Arial"/>
              <a:buChar char="•"/>
            </a:pPr>
            <a:r>
              <a:rPr lang="en-US" sz="2943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Summary statistics for understanding the distribution of data.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60038" y="3551013"/>
            <a:ext cx="5757803" cy="216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1"/>
              </a:lnSpc>
            </a:pPr>
            <a:r>
              <a:rPr lang="en-US" sz="3065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Explanation:</a:t>
            </a:r>
          </a:p>
          <a:p>
            <a:pPr algn="l" marL="661864" indent="-330932" lvl="1">
              <a:lnSpc>
                <a:spcPts val="4291"/>
              </a:lnSpc>
              <a:spcBef>
                <a:spcPct val="0"/>
              </a:spcBef>
              <a:buFont typeface="Arial"/>
              <a:buChar char="•"/>
            </a:pPr>
            <a:r>
              <a:rPr lang="en-US" sz="3065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Histograms for numerical features to visualize their distributions.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338049" y="5936234"/>
            <a:ext cx="6001782" cy="2534202"/>
          </a:xfrm>
          <a:custGeom>
            <a:avLst/>
            <a:gdLst/>
            <a:ahLst/>
            <a:cxnLst/>
            <a:rect r="r" b="b" t="t" l="l"/>
            <a:pathLst>
              <a:path h="2534202" w="6001782">
                <a:moveTo>
                  <a:pt x="0" y="0"/>
                </a:moveTo>
                <a:lnTo>
                  <a:pt x="6001782" y="0"/>
                </a:lnTo>
                <a:lnTo>
                  <a:pt x="6001782" y="2534202"/>
                </a:lnTo>
                <a:lnTo>
                  <a:pt x="0" y="25342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4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16059" y="2172876"/>
            <a:ext cx="7890138" cy="5024452"/>
          </a:xfrm>
          <a:custGeom>
            <a:avLst/>
            <a:gdLst/>
            <a:ahLst/>
            <a:cxnLst/>
            <a:rect r="r" b="b" t="t" l="l"/>
            <a:pathLst>
              <a:path h="5024452" w="7890138">
                <a:moveTo>
                  <a:pt x="0" y="0"/>
                </a:moveTo>
                <a:lnTo>
                  <a:pt x="7890138" y="0"/>
                </a:lnTo>
                <a:lnTo>
                  <a:pt x="7890138" y="5024452"/>
                </a:lnTo>
                <a:lnTo>
                  <a:pt x="0" y="50244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335903" y="2172876"/>
            <a:ext cx="7608849" cy="5024452"/>
          </a:xfrm>
          <a:custGeom>
            <a:avLst/>
            <a:gdLst/>
            <a:ahLst/>
            <a:cxnLst/>
            <a:rect r="r" b="b" t="t" l="l"/>
            <a:pathLst>
              <a:path h="5024452" w="7608849">
                <a:moveTo>
                  <a:pt x="0" y="0"/>
                </a:moveTo>
                <a:lnTo>
                  <a:pt x="7608849" y="0"/>
                </a:lnTo>
                <a:lnTo>
                  <a:pt x="7608849" y="5024452"/>
                </a:lnTo>
                <a:lnTo>
                  <a:pt x="0" y="50244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DE0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5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8700" y="3441816"/>
            <a:ext cx="6971503" cy="1993543"/>
          </a:xfrm>
          <a:custGeom>
            <a:avLst/>
            <a:gdLst/>
            <a:ahLst/>
            <a:cxnLst/>
            <a:rect r="r" b="b" t="t" l="l"/>
            <a:pathLst>
              <a:path h="1993543" w="6971503">
                <a:moveTo>
                  <a:pt x="0" y="0"/>
                </a:moveTo>
                <a:lnTo>
                  <a:pt x="6971503" y="0"/>
                </a:lnTo>
                <a:lnTo>
                  <a:pt x="6971503" y="1993543"/>
                </a:lnTo>
                <a:lnTo>
                  <a:pt x="0" y="19935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170375" y="1908356"/>
            <a:ext cx="8905815" cy="5829381"/>
          </a:xfrm>
          <a:custGeom>
            <a:avLst/>
            <a:gdLst/>
            <a:ahLst/>
            <a:cxnLst/>
            <a:rect r="r" b="b" t="t" l="l"/>
            <a:pathLst>
              <a:path h="5829381" w="8905815">
                <a:moveTo>
                  <a:pt x="0" y="0"/>
                </a:moveTo>
                <a:lnTo>
                  <a:pt x="8905815" y="0"/>
                </a:lnTo>
                <a:lnTo>
                  <a:pt x="8905815" y="5829380"/>
                </a:lnTo>
                <a:lnTo>
                  <a:pt x="0" y="58293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48473" y="904875"/>
            <a:ext cx="11881050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DATA PREPROCESSING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6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139508" y="2663202"/>
            <a:ext cx="9709641" cy="4868865"/>
          </a:xfrm>
          <a:custGeom>
            <a:avLst/>
            <a:gdLst/>
            <a:ahLst/>
            <a:cxnLst/>
            <a:rect r="r" b="b" t="t" l="l"/>
            <a:pathLst>
              <a:path h="4868865" w="9709641">
                <a:moveTo>
                  <a:pt x="0" y="0"/>
                </a:moveTo>
                <a:lnTo>
                  <a:pt x="9709641" y="0"/>
                </a:lnTo>
                <a:lnTo>
                  <a:pt x="9709641" y="4868866"/>
                </a:lnTo>
                <a:lnTo>
                  <a:pt x="0" y="48688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87061" y="3551013"/>
            <a:ext cx="5952447" cy="2379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2"/>
              </a:lnSpc>
            </a:pPr>
            <a:r>
              <a:rPr lang="en-US" sz="268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Key Steps:</a:t>
            </a:r>
          </a:p>
          <a:p>
            <a:pPr algn="l" marL="578672" indent="-289336" lvl="1">
              <a:lnSpc>
                <a:spcPts val="3752"/>
              </a:lnSpc>
              <a:buFont typeface="Arial"/>
              <a:buChar char="•"/>
            </a:pPr>
            <a:r>
              <a:rPr lang="en-US" sz="268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Handling missing values.</a:t>
            </a:r>
          </a:p>
          <a:p>
            <a:pPr algn="l" marL="578672" indent="-289336" lvl="1">
              <a:lnSpc>
                <a:spcPts val="3752"/>
              </a:lnSpc>
              <a:buFont typeface="Arial"/>
              <a:buChar char="•"/>
            </a:pPr>
            <a:r>
              <a:rPr lang="en-US" sz="268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Encoding categorical variables.</a:t>
            </a:r>
          </a:p>
          <a:p>
            <a:pPr algn="l" marL="578672" indent="-289336" lvl="1">
              <a:lnSpc>
                <a:spcPts val="3752"/>
              </a:lnSpc>
              <a:buFont typeface="Arial"/>
              <a:buChar char="•"/>
            </a:pPr>
            <a:r>
              <a:rPr lang="en-US" sz="268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Scaling or normalizing features.</a:t>
            </a:r>
          </a:p>
          <a:p>
            <a:pPr algn="l">
              <a:lnSpc>
                <a:spcPts val="3752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33083" y="904875"/>
            <a:ext cx="11931542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 FEATURE ENGINEERING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7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15965" y="4675134"/>
            <a:ext cx="13456070" cy="3795302"/>
          </a:xfrm>
          <a:custGeom>
            <a:avLst/>
            <a:gdLst/>
            <a:ahLst/>
            <a:cxnLst/>
            <a:rect r="r" b="b" t="t" l="l"/>
            <a:pathLst>
              <a:path h="3795302" w="13456070">
                <a:moveTo>
                  <a:pt x="0" y="0"/>
                </a:moveTo>
                <a:lnTo>
                  <a:pt x="13456070" y="0"/>
                </a:lnTo>
                <a:lnTo>
                  <a:pt x="13456070" y="3795302"/>
                </a:lnTo>
                <a:lnTo>
                  <a:pt x="0" y="37953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95848" y="2667778"/>
            <a:ext cx="11431810" cy="2118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 Key Steps:</a:t>
            </a:r>
          </a:p>
          <a:p>
            <a:pPr algn="l" marL="652158" indent="-32607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Create new features or transform existing ones.</a:t>
            </a:r>
          </a:p>
          <a:p>
            <a:pPr algn="l" marL="652158" indent="-32607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Aggregating information and creating interaction terms.</a:t>
            </a:r>
          </a:p>
          <a:p>
            <a:pPr algn="l">
              <a:lnSpc>
                <a:spcPts val="4228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8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931767" y="2123393"/>
            <a:ext cx="5667337" cy="7633382"/>
          </a:xfrm>
          <a:custGeom>
            <a:avLst/>
            <a:gdLst/>
            <a:ahLst/>
            <a:cxnLst/>
            <a:rect r="r" b="b" t="t" l="l"/>
            <a:pathLst>
              <a:path h="7633382" w="5667337">
                <a:moveTo>
                  <a:pt x="0" y="0"/>
                </a:moveTo>
                <a:lnTo>
                  <a:pt x="5667337" y="0"/>
                </a:lnTo>
                <a:lnTo>
                  <a:pt x="5667337" y="7633382"/>
                </a:lnTo>
                <a:lnTo>
                  <a:pt x="0" y="76333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730654" y="962025"/>
            <a:ext cx="8977662" cy="1161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6"/>
              </a:lnSpc>
            </a:pPr>
            <a:r>
              <a:rPr lang="en-US" sz="331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MODEL DEVELOPMENT AND MODEL EVALUATION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87842" y="3744692"/>
            <a:ext cx="6469168" cy="2436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4"/>
              </a:lnSpc>
            </a:pPr>
            <a:r>
              <a:rPr lang="en-US" sz="2288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Key Steps:</a:t>
            </a:r>
          </a:p>
          <a:p>
            <a:pPr algn="l" marL="494182" indent="-247091" lvl="1">
              <a:lnSpc>
                <a:spcPts val="3204"/>
              </a:lnSpc>
              <a:buFont typeface="Arial"/>
              <a:buChar char="•"/>
            </a:pPr>
            <a:r>
              <a:rPr lang="en-US" sz="2288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Train various machine learning models.</a:t>
            </a:r>
          </a:p>
          <a:p>
            <a:pPr algn="l" marL="494182" indent="-247091" lvl="1">
              <a:lnSpc>
                <a:spcPts val="3204"/>
              </a:lnSpc>
              <a:buFont typeface="Arial"/>
              <a:buChar char="•"/>
            </a:pPr>
            <a:r>
              <a:rPr lang="en-US" sz="2288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Experiment with different algorithms.</a:t>
            </a:r>
          </a:p>
          <a:p>
            <a:pPr algn="l" marL="494182" indent="-247091" lvl="1">
              <a:lnSpc>
                <a:spcPts val="3204"/>
              </a:lnSpc>
              <a:buFont typeface="Arial"/>
              <a:buChar char="•"/>
            </a:pPr>
            <a:r>
              <a:rPr lang="en-US" sz="2288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Assess model performance using metrics like accuracy, precision, recall, F1-score, confusion matrix, and ROC AUC.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DAGLS9Ncy_M</dc:identifier>
  <dcterms:modified xsi:type="dcterms:W3CDTF">2011-08-01T06:04:30Z</dcterms:modified>
  <cp:revision>1</cp:revision>
  <dc:title>Cream Purple Abstract Thesis Defense Presentation</dc:title>
</cp:coreProperties>
</file>