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Yeseva One" charset="1" panose="00000500000000000000"/>
      <p:regular r:id="rId16"/>
    </p:embeddedFont>
    <p:embeddedFont>
      <p:font typeface="Libre Baskerville" charset="1" panose="02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1.pn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80963" y="3170424"/>
            <a:ext cx="9076834" cy="2416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50"/>
              </a:lnSpc>
            </a:pPr>
            <a:r>
              <a:rPr lang="en-US" sz="625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Predictive Model for Data Professionals' Salaries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458562" y="6201666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Project Overview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58562" y="8858250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Presented by Vagdevi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83182" y="3632200"/>
            <a:ext cx="11721636" cy="3251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00"/>
              </a:lnSpc>
            </a:pPr>
            <a:r>
              <a:rPr lang="en-US" sz="12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Thank</a:t>
            </a:r>
          </a:p>
          <a:p>
            <a:pPr algn="ctr">
              <a:lnSpc>
                <a:spcPts val="12500"/>
              </a:lnSpc>
            </a:pPr>
            <a:r>
              <a:rPr lang="en-US" sz="12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59645" y="1315904"/>
            <a:ext cx="8626474" cy="970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64"/>
              </a:lnSpc>
            </a:pPr>
            <a:r>
              <a:rPr lang="en-US" sz="7264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Project Overview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827646" y="2622987"/>
            <a:ext cx="12570274" cy="6283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37"/>
              </a:lnSpc>
            </a:pPr>
            <a:r>
              <a:rPr lang="en-US" sz="2868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•Problem Statement:</a:t>
            </a:r>
          </a:p>
          <a:p>
            <a:pPr algn="just">
              <a:lnSpc>
                <a:spcPts val="5737"/>
              </a:lnSpc>
            </a:pPr>
            <a:r>
              <a:rPr lang="en-US" sz="2868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•Salaries in the field of data professions vary widely based on factors such as experience, job role, and performance.</a:t>
            </a:r>
          </a:p>
          <a:p>
            <a:pPr algn="just">
              <a:lnSpc>
                <a:spcPts val="5737"/>
              </a:lnSpc>
            </a:pPr>
            <a:r>
              <a:rPr lang="en-US" sz="2868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•Accurately predicting salaries for data professionals is essential for both job seekers and employers.</a:t>
            </a:r>
          </a:p>
          <a:p>
            <a:pPr algn="just">
              <a:lnSpc>
                <a:spcPts val="5737"/>
              </a:lnSpc>
            </a:pPr>
          </a:p>
          <a:p>
            <a:pPr algn="just">
              <a:lnSpc>
                <a:spcPts val="5737"/>
              </a:lnSpc>
            </a:pPr>
            <a:r>
              <a:rPr lang="en-US" sz="2868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•Mission:</a:t>
            </a:r>
          </a:p>
          <a:p>
            <a:pPr algn="just">
              <a:lnSpc>
                <a:spcPts val="5737"/>
              </a:lnSpc>
            </a:pPr>
            <a:r>
              <a:rPr lang="en-US" sz="2868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•Build a predictive model for salaries of data professionals.</a:t>
            </a:r>
          </a:p>
          <a:p>
            <a:pPr algn="ctr">
              <a:lnSpc>
                <a:spcPts val="2868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141936" y="4392325"/>
            <a:ext cx="13076747" cy="3303924"/>
          </a:xfrm>
          <a:custGeom>
            <a:avLst/>
            <a:gdLst/>
            <a:ahLst/>
            <a:cxnLst/>
            <a:rect r="r" b="b" t="t" l="l"/>
            <a:pathLst>
              <a:path h="3303924" w="13076747">
                <a:moveTo>
                  <a:pt x="0" y="0"/>
                </a:moveTo>
                <a:lnTo>
                  <a:pt x="13076748" y="0"/>
                </a:lnTo>
                <a:lnTo>
                  <a:pt x="13076748" y="3303924"/>
                </a:lnTo>
                <a:lnTo>
                  <a:pt x="0" y="330392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710108" y="1152525"/>
            <a:ext cx="8417587" cy="949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63"/>
              </a:lnSpc>
            </a:pPr>
            <a:r>
              <a:rPr lang="en-US" sz="7063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Data Acquisition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96749" y="2841953"/>
            <a:ext cx="8115300" cy="1493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•Downloading Data from Google Drive</a:t>
            </a:r>
          </a:p>
          <a:p>
            <a:pPr algn="l">
              <a:lnSpc>
                <a:spcPts val="399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•Loading Data into a DataFrame</a:t>
            </a:r>
          </a:p>
          <a:p>
            <a:pPr algn="l">
              <a:lnSpc>
                <a:spcPts val="399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411278" y="1953678"/>
            <a:ext cx="6918485" cy="7774968"/>
          </a:xfrm>
          <a:custGeom>
            <a:avLst/>
            <a:gdLst/>
            <a:ahLst/>
            <a:cxnLst/>
            <a:rect r="r" b="b" t="t" l="l"/>
            <a:pathLst>
              <a:path h="7774968" w="6918485">
                <a:moveTo>
                  <a:pt x="0" y="0"/>
                </a:moveTo>
                <a:lnTo>
                  <a:pt x="6918485" y="0"/>
                </a:lnTo>
                <a:lnTo>
                  <a:pt x="6918485" y="7774969"/>
                </a:lnTo>
                <a:lnTo>
                  <a:pt x="0" y="777496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927202" y="1346200"/>
            <a:ext cx="9650803" cy="1300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0"/>
              </a:lnSpc>
            </a:pPr>
            <a:r>
              <a:rPr lang="en-US" sz="498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Exploratory Data Analysis (EDA)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87139" y="4823117"/>
            <a:ext cx="4963220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•Summary Statistics</a:t>
            </a:r>
          </a:p>
          <a:p>
            <a:pPr algn="l">
              <a:lnSpc>
                <a:spcPts val="300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59053" y="3850062"/>
            <a:ext cx="7619393" cy="5408238"/>
          </a:xfrm>
          <a:custGeom>
            <a:avLst/>
            <a:gdLst/>
            <a:ahLst/>
            <a:cxnLst/>
            <a:rect r="r" b="b" t="t" l="l"/>
            <a:pathLst>
              <a:path h="5408238" w="7619393">
                <a:moveTo>
                  <a:pt x="0" y="0"/>
                </a:moveTo>
                <a:lnTo>
                  <a:pt x="7619393" y="0"/>
                </a:lnTo>
                <a:lnTo>
                  <a:pt x="7619393" y="5408238"/>
                </a:lnTo>
                <a:lnTo>
                  <a:pt x="0" y="540823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308791" y="3876334"/>
            <a:ext cx="7220200" cy="5355695"/>
          </a:xfrm>
          <a:custGeom>
            <a:avLst/>
            <a:gdLst/>
            <a:ahLst/>
            <a:cxnLst/>
            <a:rect r="r" b="b" t="t" l="l"/>
            <a:pathLst>
              <a:path h="5355695" w="7220200">
                <a:moveTo>
                  <a:pt x="0" y="0"/>
                </a:moveTo>
                <a:lnTo>
                  <a:pt x="7220200" y="0"/>
                </a:lnTo>
                <a:lnTo>
                  <a:pt x="7220200" y="5355695"/>
                </a:lnTo>
                <a:lnTo>
                  <a:pt x="0" y="535569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63183" y="1377950"/>
            <a:ext cx="4992171" cy="178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•Data Visualizations:</a:t>
            </a: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   1.Salary Distribution</a:t>
            </a:r>
          </a:p>
          <a:p>
            <a:pPr algn="l">
              <a:lnSpc>
                <a:spcPts val="350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9308791" y="2114550"/>
            <a:ext cx="5147072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3500" strike="noStrike" u="none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2.Job Role Distribution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2481379"/>
            <a:ext cx="7745185" cy="5407375"/>
          </a:xfrm>
          <a:custGeom>
            <a:avLst/>
            <a:gdLst/>
            <a:ahLst/>
            <a:cxnLst/>
            <a:rect r="r" b="b" t="t" l="l"/>
            <a:pathLst>
              <a:path h="5407375" w="7745185">
                <a:moveTo>
                  <a:pt x="0" y="0"/>
                </a:moveTo>
                <a:lnTo>
                  <a:pt x="7745185" y="0"/>
                </a:lnTo>
                <a:lnTo>
                  <a:pt x="7745185" y="5407375"/>
                </a:lnTo>
                <a:lnTo>
                  <a:pt x="0" y="540737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245808" y="2481379"/>
            <a:ext cx="7777333" cy="5407375"/>
          </a:xfrm>
          <a:custGeom>
            <a:avLst/>
            <a:gdLst/>
            <a:ahLst/>
            <a:cxnLst/>
            <a:rect r="r" b="b" t="t" l="l"/>
            <a:pathLst>
              <a:path h="5407375" w="7777333">
                <a:moveTo>
                  <a:pt x="0" y="0"/>
                </a:moveTo>
                <a:lnTo>
                  <a:pt x="7777334" y="0"/>
                </a:lnTo>
                <a:lnTo>
                  <a:pt x="7777334" y="5407375"/>
                </a:lnTo>
                <a:lnTo>
                  <a:pt x="0" y="540737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377950"/>
            <a:ext cx="3816926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3.Age vs. Salary</a:t>
            </a:r>
          </a:p>
          <a:p>
            <a:pPr algn="l">
              <a:lnSpc>
                <a:spcPts val="350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1806577" y="1317625"/>
            <a:ext cx="3816926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3500" strike="noStrike" u="none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4.Salary by Unit</a:t>
            </a:r>
          </a:p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133475"/>
            <a:ext cx="14217696" cy="1607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2"/>
              </a:lnSpc>
            </a:pPr>
            <a:r>
              <a:rPr lang="en-US" sz="6152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Data Preprocessing &amp; Feature Engineering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12284" y="3608428"/>
            <a:ext cx="14473372" cy="5006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195"/>
              </a:lnSpc>
            </a:pPr>
            <a:r>
              <a:rPr lang="en-US" sz="3921" strike="noStrike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•Encoding Categorical Variables</a:t>
            </a:r>
          </a:p>
          <a:p>
            <a:pPr algn="l" marL="0" indent="0" lvl="0">
              <a:lnSpc>
                <a:spcPts val="6195"/>
              </a:lnSpc>
            </a:pPr>
            <a:r>
              <a:rPr lang="en-US" sz="3921" strike="noStrike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•Handling Missing Values</a:t>
            </a:r>
          </a:p>
          <a:p>
            <a:pPr algn="l" marL="0" indent="0" lvl="0">
              <a:lnSpc>
                <a:spcPts val="6195"/>
              </a:lnSpc>
            </a:pPr>
            <a:r>
              <a:rPr lang="en-US" sz="3921" strike="noStrike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•Scaling Features</a:t>
            </a:r>
          </a:p>
          <a:p>
            <a:pPr algn="l" marL="0" indent="0" lvl="0">
              <a:lnSpc>
                <a:spcPts val="6195"/>
              </a:lnSpc>
            </a:pPr>
            <a:r>
              <a:rPr lang="en-US" sz="3921" strike="noStrike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•Creating New Features</a:t>
            </a:r>
          </a:p>
          <a:p>
            <a:pPr algn="l" marL="0" indent="0" lvl="0">
              <a:lnSpc>
                <a:spcPts val="6195"/>
              </a:lnSpc>
            </a:pPr>
            <a:r>
              <a:rPr lang="en-US" sz="3921" strike="noStrike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•Transforming Existing Features</a:t>
            </a:r>
          </a:p>
          <a:p>
            <a:pPr algn="l" marL="0" indent="0" lvl="0">
              <a:lnSpc>
                <a:spcPts val="3921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92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871373" y="2286000"/>
            <a:ext cx="5899638" cy="6972300"/>
          </a:xfrm>
          <a:custGeom>
            <a:avLst/>
            <a:gdLst/>
            <a:ahLst/>
            <a:cxnLst/>
            <a:rect r="r" b="b" t="t" l="l"/>
            <a:pathLst>
              <a:path h="6972300" w="5899638">
                <a:moveTo>
                  <a:pt x="0" y="0"/>
                </a:moveTo>
                <a:lnTo>
                  <a:pt x="5899638" y="0"/>
                </a:lnTo>
                <a:lnTo>
                  <a:pt x="5899638" y="6972300"/>
                </a:lnTo>
                <a:lnTo>
                  <a:pt x="0" y="69723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67780" y="1133475"/>
            <a:ext cx="13976118" cy="787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1"/>
              </a:lnSpc>
            </a:pPr>
            <a:r>
              <a:rPr lang="en-US" sz="5871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Model Training and Evaluation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67780" y="4029075"/>
            <a:ext cx="7157252" cy="305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2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•Splitting Data</a:t>
            </a:r>
          </a:p>
          <a:p>
            <a:pPr algn="l">
              <a:lnSpc>
                <a:spcPts val="492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•Training Models</a:t>
            </a:r>
          </a:p>
          <a:p>
            <a:pPr algn="l">
              <a:lnSpc>
                <a:spcPts val="492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•Evaluating Models</a:t>
            </a:r>
          </a:p>
          <a:p>
            <a:pPr algn="l">
              <a:lnSpc>
                <a:spcPts val="492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•RMSE, MAE, MSE, R-squared</a:t>
            </a:r>
          </a:p>
          <a:p>
            <a:pPr algn="l">
              <a:lnSpc>
                <a:spcPts val="492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47327" y="1190625"/>
            <a:ext cx="13976118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Model Deployment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42270" y="3240592"/>
            <a:ext cx="10723220" cy="5073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3659" indent="-366829" lvl="1">
              <a:lnSpc>
                <a:spcPts val="6014"/>
              </a:lnSpc>
              <a:buFont typeface="Arial"/>
              <a:buChar char="•"/>
            </a:pPr>
            <a:r>
              <a:rPr lang="en-US" sz="3398" strike="noStrike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Define a pipeline that combines preprocessing and the model</a:t>
            </a:r>
          </a:p>
          <a:p>
            <a:pPr algn="l" marL="733659" indent="-366829" lvl="1">
              <a:lnSpc>
                <a:spcPts val="6014"/>
              </a:lnSpc>
              <a:buFont typeface="Arial"/>
              <a:buChar char="•"/>
            </a:pPr>
            <a:r>
              <a:rPr lang="en-US" sz="3398" strike="noStrike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Building Flask Application</a:t>
            </a:r>
          </a:p>
          <a:p>
            <a:pPr algn="l" marL="733659" indent="-366829" lvl="1">
              <a:lnSpc>
                <a:spcPts val="6014"/>
              </a:lnSpc>
              <a:buFont typeface="Arial"/>
              <a:buChar char="•"/>
            </a:pPr>
            <a:r>
              <a:rPr lang="en-US" sz="3398" strike="noStrike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Creating Endpoints</a:t>
            </a:r>
          </a:p>
          <a:p>
            <a:pPr algn="l" marL="733659" indent="-366829" lvl="1">
              <a:lnSpc>
                <a:spcPts val="6014"/>
              </a:lnSpc>
              <a:buFont typeface="Arial"/>
              <a:buChar char="•"/>
            </a:pPr>
            <a:r>
              <a:rPr lang="en-US" sz="3398" strike="noStrike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Exposing Server with ngrok</a:t>
            </a:r>
          </a:p>
          <a:p>
            <a:pPr algn="l" marL="733659" indent="-366829" lvl="1">
              <a:lnSpc>
                <a:spcPts val="6014"/>
              </a:lnSpc>
              <a:buFont typeface="Arial"/>
              <a:buChar char="•"/>
            </a:pPr>
            <a:r>
              <a:rPr lang="en-US" sz="3398" strike="noStrike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Testing the API</a:t>
            </a:r>
          </a:p>
          <a:p>
            <a:pPr algn="l">
              <a:lnSpc>
                <a:spcPts val="3398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DAGKpMLt-w4</dc:identifier>
  <dcterms:modified xsi:type="dcterms:W3CDTF">2011-08-01T06:04:30Z</dcterms:modified>
  <cp:revision>1</cp:revision>
  <dc:title>Soft Sand Minimalist Modern Thesis Defense Presentation</dc:title>
</cp:coreProperties>
</file>