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8" r:id="rId6"/>
    <p:sldId id="264" r:id="rId7"/>
    <p:sldId id="262" r:id="rId8"/>
    <p:sldId id="289" r:id="rId9"/>
    <p:sldId id="268" r:id="rId10"/>
    <p:sldId id="266" r:id="rId11"/>
    <p:sldId id="293" r:id="rId12"/>
    <p:sldId id="275" r:id="rId13"/>
    <p:sldId id="276"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7C80"/>
    <a:srgbClr val="CC0099"/>
    <a:srgbClr val="FFFFCC"/>
    <a:srgbClr val="660033"/>
    <a:srgbClr val="CC6600"/>
    <a:srgbClr val="CC0066"/>
    <a:srgbClr val="666699"/>
    <a:srgbClr val="9933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4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C51C6-8CD9-4F7F-B899-B259B522AF31}" type="datetime1">
              <a:rPr lang="en-GB" smtClean="0"/>
              <a:t>14/02/2024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BA25-0AFC-482A-A4F4-4C60B04CD784}" type="datetime1">
              <a:rPr lang="en-GB" smtClean="0"/>
              <a:pPr/>
              <a:t>14/02/2024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66152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10</a:t>
            </a:fld>
            <a:endParaRPr lang="en-GB"/>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67827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37272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88854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366315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3682465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137081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239162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1236766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n-US" noProof="0"/>
              <a:t>Click icon to add SmartArt graphic</a:t>
            </a:r>
            <a:endParaRPr lang="en-GB" noProof="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gaussianwaves.com/2018/10/sinc-pulse-shaping/"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hyperlink" Target="https://www.gaussianwaves.com/2011/02/window-functions-an-analysis/" TargetMode="External"/><Relationship Id="rId4" Type="http://schemas.openxmlformats.org/officeDocument/2006/relationships/hyperlink" Target="https://www.gaussianwaves.com/2015/11/interpreting-fft-results-complex-dft-frequency-bins-and-fftshi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5442585" cy="1122202"/>
          </a:xfrm>
        </p:spPr>
        <p:txBody>
          <a:bodyPr rtlCol="0"/>
          <a:lstStyle/>
          <a:p>
            <a:pPr rtl="0"/>
            <a:r>
              <a:rPr lang="en-US" sz="4000" b="1" dirty="0">
                <a:effectLst>
                  <a:outerShdw blurRad="38100" dist="38100" dir="2700000" algn="tl">
                    <a:srgbClr val="000000">
                      <a:alpha val="43137"/>
                    </a:srgbClr>
                  </a:outerShdw>
                </a:effectLst>
                <a:highlight>
                  <a:srgbClr val="E9E6DF"/>
                </a:highlight>
              </a:rPr>
              <a:t>GIBBS PHENOMENON </a:t>
            </a:r>
            <a:endParaRPr lang="en-GB" sz="4000" b="1" dirty="0">
              <a:effectLst>
                <a:outerShdw blurRad="38100" dist="38100" dir="2700000" algn="tl">
                  <a:srgbClr val="000000">
                    <a:alpha val="43137"/>
                  </a:srgbClr>
                </a:outerShdw>
              </a:effectLst>
              <a:highlight>
                <a:srgbClr val="E9E6DF"/>
              </a:highlight>
            </a:endParaRP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829050" y="1615736"/>
            <a:ext cx="4617720" cy="1524735"/>
          </a:xfrm>
        </p:spPr>
        <p:txBody>
          <a:bodyPr rtlCol="0"/>
          <a:lstStyle/>
          <a:p>
            <a:pPr rtl="0"/>
            <a:r>
              <a:rPr lang="en-GB" sz="4800" dirty="0">
                <a:solidFill>
                  <a:srgbClr val="008080"/>
                </a:solidFill>
                <a:effectLst>
                  <a:outerShdw blurRad="38100" dist="38100" dir="2700000" algn="tl">
                    <a:srgbClr val="000000">
                      <a:alpha val="43137"/>
                    </a:srgbClr>
                  </a:outerShdw>
                </a:effectLst>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05275" y="3088484"/>
            <a:ext cx="2400300" cy="629046"/>
          </a:xfrm>
        </p:spPr>
        <p:txBody>
          <a:bodyPr rtlCol="0">
            <a:normAutofit fontScale="70000" lnSpcReduction="20000"/>
          </a:bodyPr>
          <a:lstStyle/>
          <a:p>
            <a:pPr rtl="0"/>
            <a:r>
              <a:rPr lang="en-GB" b="1" dirty="0"/>
              <a:t>VAGGE SNEHA</a:t>
            </a:r>
          </a:p>
          <a:p>
            <a:pPr rtl="0"/>
            <a:r>
              <a:rPr lang="en-GB" b="1" dirty="0"/>
              <a:t>vaggesneha@mail.com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10</a:t>
            </a:fld>
            <a:endParaRPr lang="en-GB"/>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n-GB" smtClean="0"/>
              <a:pPr rtl="0"/>
              <a:t>2</a:t>
            </a:fld>
            <a:endParaRPr lang="en-GB" dirty="0"/>
          </a:p>
        </p:txBody>
      </p:sp>
      <p:sp>
        <p:nvSpPr>
          <p:cNvPr id="24" name="TextBox 23">
            <a:extLst>
              <a:ext uri="{FF2B5EF4-FFF2-40B4-BE49-F238E27FC236}">
                <a16:creationId xmlns:a16="http://schemas.microsoft.com/office/drawing/2014/main" id="{EBB4A3A4-3229-04F1-9923-BD8BDAC205C0}"/>
              </a:ext>
            </a:extLst>
          </p:cNvPr>
          <p:cNvSpPr txBox="1"/>
          <p:nvPr/>
        </p:nvSpPr>
        <p:spPr>
          <a:xfrm>
            <a:off x="5257799" y="1142110"/>
            <a:ext cx="6096000" cy="5016758"/>
          </a:xfrm>
          <a:prstGeom prst="rect">
            <a:avLst/>
          </a:prstGeom>
          <a:noFill/>
        </p:spPr>
        <p:txBody>
          <a:bodyPr wrap="square">
            <a:spAutoFit/>
          </a:bodyPr>
          <a:lstStyle/>
          <a:p>
            <a:pPr rtl="0"/>
            <a:r>
              <a:rPr lang="en-US" sz="5000" b="1" noProof="1">
                <a:solidFill>
                  <a:srgbClr val="008080"/>
                </a:solidFill>
              </a:rPr>
              <a:t>W</a:t>
            </a:r>
            <a:r>
              <a:rPr lang="en-US" sz="2000" b="1" noProof="1">
                <a:solidFill>
                  <a:srgbClr val="008080"/>
                </a:solidFill>
              </a:rPr>
              <a:t>hat is GIBBS PHENOMENON?</a:t>
            </a:r>
          </a:p>
          <a:p>
            <a:pPr rtl="0"/>
            <a:endParaRPr lang="en-US" noProof="1"/>
          </a:p>
          <a:p>
            <a:pPr algn="just" rtl="0"/>
            <a:r>
              <a:rPr lang="en-US" noProof="1">
                <a:solidFill>
                  <a:srgbClr val="0070C0"/>
                </a:solidFill>
              </a:rPr>
              <a:t>For a periodic signal with discontinuities, if the signal is reconstructed by adding the Fourier series, then overshoots appear around the edges. These overshoots decay outwards in a damped oscillatory manner away from the edges. This is known as GIBBS phenomenon.</a:t>
            </a:r>
          </a:p>
          <a:p>
            <a:pPr rtl="0"/>
            <a:endParaRPr lang="en-US" noProof="1"/>
          </a:p>
          <a:p>
            <a:pPr algn="just" rtl="0"/>
            <a:r>
              <a:rPr lang="en-US" noProof="1"/>
              <a:t>In this tutorial, as I gave the maximum number of harmonics, the less number of overshoots occured, hence I started from 20 number of harmonics the overshoots are up to the level. when I increase my harmonics ( say 100,120,500 harmonics) my overshoots got minimized and thus I obtained the complete square waveform from sin waveform(at 500 harmonics) without any overshoots thus the Gibbs phenomenon is concluded within. </a:t>
            </a:r>
            <a:endParaRPr lang="en-GB" noProof="1"/>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3</a:t>
            </a:fld>
            <a:endParaRPr lang="en-GB" dirty="0"/>
          </a:p>
        </p:txBody>
      </p:sp>
      <p:pic>
        <p:nvPicPr>
          <p:cNvPr id="12" name="Picture 11">
            <a:extLst>
              <a:ext uri="{FF2B5EF4-FFF2-40B4-BE49-F238E27FC236}">
                <a16:creationId xmlns:a16="http://schemas.microsoft.com/office/drawing/2014/main" id="{34D68414-8EF1-CFFC-92B1-F49F37C6BF86}"/>
              </a:ext>
            </a:extLst>
          </p:cNvPr>
          <p:cNvPicPr>
            <a:picLocks noChangeAspect="1"/>
          </p:cNvPicPr>
          <p:nvPr/>
        </p:nvPicPr>
        <p:blipFill>
          <a:blip r:embed="rId3"/>
          <a:stretch>
            <a:fillRect/>
          </a:stretch>
        </p:blipFill>
        <p:spPr>
          <a:xfrm>
            <a:off x="938494" y="959424"/>
            <a:ext cx="3143250" cy="1571625"/>
          </a:xfrm>
          <a:prstGeom prst="rect">
            <a:avLst/>
          </a:prstGeom>
        </p:spPr>
      </p:pic>
      <p:pic>
        <p:nvPicPr>
          <p:cNvPr id="14" name="Picture 13">
            <a:extLst>
              <a:ext uri="{FF2B5EF4-FFF2-40B4-BE49-F238E27FC236}">
                <a16:creationId xmlns:a16="http://schemas.microsoft.com/office/drawing/2014/main" id="{7D29B503-DFF2-7455-DEBA-4D1AD49B8F33}"/>
              </a:ext>
            </a:extLst>
          </p:cNvPr>
          <p:cNvPicPr>
            <a:picLocks noChangeAspect="1"/>
          </p:cNvPicPr>
          <p:nvPr/>
        </p:nvPicPr>
        <p:blipFill>
          <a:blip r:embed="rId4"/>
          <a:stretch>
            <a:fillRect/>
          </a:stretch>
        </p:blipFill>
        <p:spPr>
          <a:xfrm>
            <a:off x="4760819" y="953973"/>
            <a:ext cx="3143250" cy="1571625"/>
          </a:xfrm>
          <a:prstGeom prst="rect">
            <a:avLst/>
          </a:prstGeom>
        </p:spPr>
      </p:pic>
      <p:pic>
        <p:nvPicPr>
          <p:cNvPr id="16" name="Picture 15">
            <a:extLst>
              <a:ext uri="{FF2B5EF4-FFF2-40B4-BE49-F238E27FC236}">
                <a16:creationId xmlns:a16="http://schemas.microsoft.com/office/drawing/2014/main" id="{8E0290AA-EEE7-E39E-9663-63CDA02CA3B8}"/>
              </a:ext>
            </a:extLst>
          </p:cNvPr>
          <p:cNvPicPr>
            <a:picLocks noChangeAspect="1"/>
          </p:cNvPicPr>
          <p:nvPr/>
        </p:nvPicPr>
        <p:blipFill>
          <a:blip r:embed="rId5"/>
          <a:stretch>
            <a:fillRect/>
          </a:stretch>
        </p:blipFill>
        <p:spPr>
          <a:xfrm>
            <a:off x="2837330" y="3549952"/>
            <a:ext cx="3143250" cy="1571625"/>
          </a:xfrm>
          <a:prstGeom prst="rect">
            <a:avLst/>
          </a:prstGeom>
        </p:spPr>
      </p:pic>
      <p:sp>
        <p:nvSpPr>
          <p:cNvPr id="18" name="TextBox 17">
            <a:extLst>
              <a:ext uri="{FF2B5EF4-FFF2-40B4-BE49-F238E27FC236}">
                <a16:creationId xmlns:a16="http://schemas.microsoft.com/office/drawing/2014/main" id="{F4BB21F4-779B-F527-FEDA-ED5CB6FA3A54}"/>
              </a:ext>
            </a:extLst>
          </p:cNvPr>
          <p:cNvSpPr txBox="1"/>
          <p:nvPr/>
        </p:nvSpPr>
        <p:spPr>
          <a:xfrm>
            <a:off x="1069042" y="2552040"/>
            <a:ext cx="2882153" cy="553998"/>
          </a:xfrm>
          <a:prstGeom prst="rect">
            <a:avLst/>
          </a:prstGeom>
          <a:noFill/>
        </p:spPr>
        <p:txBody>
          <a:bodyPr wrap="square">
            <a:spAutoFit/>
          </a:bodyPr>
          <a:lstStyle/>
          <a:p>
            <a:r>
              <a:rPr lang="en-US" sz="1500" b="0" i="0" dirty="0">
                <a:solidFill>
                  <a:srgbClr val="660033"/>
                </a:solidFill>
                <a:effectLst/>
                <a:latin typeface="Tenorite (Body)"/>
              </a:rPr>
              <a:t>Functional approximation of sine wave using 20 harmonics</a:t>
            </a:r>
            <a:endParaRPr lang="en-GB" sz="1500" dirty="0">
              <a:solidFill>
                <a:srgbClr val="660033"/>
              </a:solidFill>
              <a:latin typeface="Tenorite (Body)"/>
            </a:endParaRPr>
          </a:p>
        </p:txBody>
      </p:sp>
      <p:sp>
        <p:nvSpPr>
          <p:cNvPr id="20" name="TextBox 19">
            <a:extLst>
              <a:ext uri="{FF2B5EF4-FFF2-40B4-BE49-F238E27FC236}">
                <a16:creationId xmlns:a16="http://schemas.microsoft.com/office/drawing/2014/main" id="{1B845244-EDB7-D7F2-B6CF-1B5C9D29CF3B}"/>
              </a:ext>
            </a:extLst>
          </p:cNvPr>
          <p:cNvSpPr txBox="1"/>
          <p:nvPr/>
        </p:nvSpPr>
        <p:spPr>
          <a:xfrm>
            <a:off x="4900893" y="2531049"/>
            <a:ext cx="3473824" cy="553998"/>
          </a:xfrm>
          <a:prstGeom prst="rect">
            <a:avLst/>
          </a:prstGeom>
          <a:noFill/>
        </p:spPr>
        <p:txBody>
          <a:bodyPr wrap="square">
            <a:spAutoFit/>
          </a:bodyPr>
          <a:lstStyle/>
          <a:p>
            <a:r>
              <a:rPr lang="en-US" sz="1500" b="0" i="0" dirty="0">
                <a:solidFill>
                  <a:srgbClr val="660033"/>
                </a:solidFill>
                <a:effectLst/>
                <a:latin typeface="Tenorite (Body)"/>
              </a:rPr>
              <a:t>Functional approximation of square wave using </a:t>
            </a:r>
            <a:r>
              <a:rPr lang="en-US" sz="1500" dirty="0">
                <a:solidFill>
                  <a:srgbClr val="660033"/>
                </a:solidFill>
                <a:latin typeface="Tenorite (Body)"/>
              </a:rPr>
              <a:t>120</a:t>
            </a:r>
            <a:r>
              <a:rPr lang="en-US" sz="1500" b="0" i="0" dirty="0">
                <a:solidFill>
                  <a:srgbClr val="660033"/>
                </a:solidFill>
                <a:effectLst/>
                <a:latin typeface="Tenorite (Body)"/>
              </a:rPr>
              <a:t> harmonics</a:t>
            </a:r>
            <a:endParaRPr lang="en-GB" sz="1500" dirty="0">
              <a:solidFill>
                <a:srgbClr val="660033"/>
              </a:solidFill>
              <a:latin typeface="Tenorite (Body)"/>
            </a:endParaRPr>
          </a:p>
        </p:txBody>
      </p:sp>
      <p:sp>
        <p:nvSpPr>
          <p:cNvPr id="22" name="TextBox 21">
            <a:extLst>
              <a:ext uri="{FF2B5EF4-FFF2-40B4-BE49-F238E27FC236}">
                <a16:creationId xmlns:a16="http://schemas.microsoft.com/office/drawing/2014/main" id="{479C55B0-3FB4-1173-E4A1-D2C8DCE7AF7E}"/>
              </a:ext>
            </a:extLst>
          </p:cNvPr>
          <p:cNvSpPr txBox="1"/>
          <p:nvPr/>
        </p:nvSpPr>
        <p:spPr>
          <a:xfrm>
            <a:off x="2837330" y="5121577"/>
            <a:ext cx="3143250" cy="553998"/>
          </a:xfrm>
          <a:prstGeom prst="rect">
            <a:avLst/>
          </a:prstGeom>
          <a:noFill/>
        </p:spPr>
        <p:txBody>
          <a:bodyPr wrap="square">
            <a:spAutoFit/>
          </a:bodyPr>
          <a:lstStyle/>
          <a:p>
            <a:r>
              <a:rPr lang="en-US" sz="1500" b="0" i="0" dirty="0">
                <a:solidFill>
                  <a:srgbClr val="660033"/>
                </a:solidFill>
                <a:effectLst/>
                <a:latin typeface="Tenorite (Body)"/>
              </a:rPr>
              <a:t>Functional approximation of square wave using 500 harmonics</a:t>
            </a:r>
            <a:endParaRPr lang="en-GB" sz="1500" dirty="0">
              <a:solidFill>
                <a:srgbClr val="660033"/>
              </a:solidFill>
              <a:latin typeface="Tenorite (Body)"/>
            </a:endParaRPr>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489697" y="1174376"/>
            <a:ext cx="9212606" cy="4723532"/>
          </a:xfrm>
        </p:spPr>
        <p:txBody>
          <a:bodyPr rtlCol="0">
            <a:normAutofit/>
          </a:bodyPr>
          <a:lstStyle/>
          <a:p>
            <a:pPr rtl="0"/>
            <a:r>
              <a:rPr lang="en-US" sz="1600" b="0" i="0" cap="none" dirty="0">
                <a:solidFill>
                  <a:srgbClr val="CC6600"/>
                </a:solidFill>
                <a:effectLst/>
                <a:latin typeface="Tenorite (Body)"/>
              </a:rPr>
              <a:t>The sinusoidal components of the signal that occur at multiples of the fundamental frequency are called harmonics</a:t>
            </a:r>
            <a:br>
              <a:rPr lang="en-US" sz="1600" b="0" i="0" cap="none" dirty="0">
                <a:solidFill>
                  <a:srgbClr val="CC6600"/>
                </a:solidFill>
                <a:effectLst/>
                <a:latin typeface="Tenorite (Body)"/>
              </a:rPr>
            </a:br>
            <a:br>
              <a:rPr lang="en-US" sz="1600" b="0" i="0" cap="none" dirty="0">
                <a:solidFill>
                  <a:srgbClr val="000000"/>
                </a:solidFill>
                <a:effectLst/>
                <a:latin typeface="Tenorite (Body)"/>
              </a:rPr>
            </a:br>
            <a:r>
              <a:rPr lang="en-US" sz="1600" b="0" i="0" cap="none" dirty="0">
                <a:solidFill>
                  <a:srgbClr val="000000"/>
                </a:solidFill>
                <a:effectLst/>
                <a:latin typeface="Tenorite (Body)"/>
              </a:rPr>
              <a:t>.</a:t>
            </a:r>
            <a:br>
              <a:rPr lang="en-US" sz="1600" cap="none" dirty="0">
                <a:latin typeface="Tenorite (Body)"/>
              </a:rPr>
            </a:br>
            <a:r>
              <a:rPr lang="en-US" sz="1600" b="0" i="0" cap="none" dirty="0">
                <a:solidFill>
                  <a:srgbClr val="993366"/>
                </a:solidFill>
                <a:effectLst/>
                <a:latin typeface="Tenorite (Body)"/>
              </a:rPr>
              <a:t>In general, for well-behaved (continuous) periodic signals, a sufficiently large number of harmonics can be used to approximate the signal reasonably well. For periodic signals with discontinuities, however, such as a periodic square wave, even a large number of harmonics will not be sufficient to reproduce the square wave exactly. This effect is known as </a:t>
            </a:r>
            <a:r>
              <a:rPr lang="en-US" sz="1600" cap="none" dirty="0">
                <a:solidFill>
                  <a:srgbClr val="993366"/>
                </a:solidFill>
                <a:latin typeface="Tenorite (Body)"/>
              </a:rPr>
              <a:t>G</a:t>
            </a:r>
            <a:r>
              <a:rPr lang="en-US" sz="1600" b="0" i="0" cap="none" dirty="0">
                <a:solidFill>
                  <a:srgbClr val="993366"/>
                </a:solidFill>
                <a:effectLst/>
                <a:latin typeface="Tenorite (Body)"/>
              </a:rPr>
              <a:t>ibbs phenomenon and it manifests itself in the form of ripples of increasing frequency and closer to the transitions of the square signal.</a:t>
            </a:r>
            <a:br>
              <a:rPr lang="en-US" sz="1600" cap="none" dirty="0">
                <a:solidFill>
                  <a:srgbClr val="993366"/>
                </a:solidFill>
                <a:latin typeface="Tenorite (Body)"/>
              </a:rPr>
            </a:br>
            <a:r>
              <a:rPr lang="en-US" sz="1600" b="0" i="0" cap="none" dirty="0">
                <a:solidFill>
                  <a:srgbClr val="993366"/>
                </a:solidFill>
                <a:effectLst/>
                <a:latin typeface="Tenorite (Body)"/>
              </a:rPr>
              <a:t> </a:t>
            </a:r>
            <a:endParaRPr lang="en-GB" sz="1600" cap="none" dirty="0">
              <a:solidFill>
                <a:srgbClr val="993366"/>
              </a:solidFill>
              <a:latin typeface="Tenorite (Body)"/>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en-GB"/>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4</a:t>
            </a:fld>
            <a:endParaRPr lang="en-GB"/>
          </a:p>
        </p:txBody>
      </p:sp>
    </p:spTree>
    <p:extLst>
      <p:ext uri="{BB962C8B-B14F-4D97-AF65-F5344CB8AC3E}">
        <p14:creationId xmlns:p14="http://schemas.microsoft.com/office/powerpoint/2010/main" val="159392080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GB" smtClean="0"/>
              <a:pPr rtl="0"/>
              <a:t>5</a:t>
            </a:fld>
            <a:endParaRPr lang="en-GB"/>
          </a:p>
        </p:txBody>
      </p:sp>
      <p:sp>
        <p:nvSpPr>
          <p:cNvPr id="31" name="TextBox 30">
            <a:extLst>
              <a:ext uri="{FF2B5EF4-FFF2-40B4-BE49-F238E27FC236}">
                <a16:creationId xmlns:a16="http://schemas.microsoft.com/office/drawing/2014/main" id="{2B33242A-94E2-E52A-E973-1F35A2DAEB92}"/>
              </a:ext>
            </a:extLst>
          </p:cNvPr>
          <p:cNvSpPr txBox="1"/>
          <p:nvPr/>
        </p:nvSpPr>
        <p:spPr>
          <a:xfrm>
            <a:off x="2676237" y="1055500"/>
            <a:ext cx="8481620" cy="1200329"/>
          </a:xfrm>
          <a:prstGeom prst="rect">
            <a:avLst/>
          </a:prstGeom>
          <a:noFill/>
        </p:spPr>
        <p:txBody>
          <a:bodyPr wrap="square">
            <a:spAutoFit/>
          </a:bodyPr>
          <a:lstStyle/>
          <a:p>
            <a:r>
              <a:rPr lang="en-US" b="0" i="0" dirty="0">
                <a:solidFill>
                  <a:srgbClr val="993366"/>
                </a:solidFill>
                <a:effectLst/>
                <a:latin typeface="Tenorite (Body)"/>
              </a:rPr>
              <a:t>An illustration of Gibbs phenomenon is shown in the figure below. The figure shows the result of adding one, three, five, seven, and nine harmonics. In all cases, and regardless of the number of harmonics, it is observed that the overshoot of the ripples has a constant magnitude (around 18%).</a:t>
            </a:r>
            <a:endParaRPr lang="en-GB" dirty="0">
              <a:solidFill>
                <a:srgbClr val="993366"/>
              </a:solidFill>
              <a:latin typeface="Tenorite (Body)"/>
            </a:endParaRPr>
          </a:p>
        </p:txBody>
      </p:sp>
      <p:pic>
        <p:nvPicPr>
          <p:cNvPr id="33" name="Picture 32">
            <a:extLst>
              <a:ext uri="{FF2B5EF4-FFF2-40B4-BE49-F238E27FC236}">
                <a16:creationId xmlns:a16="http://schemas.microsoft.com/office/drawing/2014/main" id="{E4F7AE41-7E30-F7EE-25EE-7C4F3ECD0EB9}"/>
              </a:ext>
            </a:extLst>
          </p:cNvPr>
          <p:cNvPicPr>
            <a:picLocks noChangeAspect="1"/>
          </p:cNvPicPr>
          <p:nvPr/>
        </p:nvPicPr>
        <p:blipFill>
          <a:blip r:embed="rId3"/>
          <a:stretch>
            <a:fillRect/>
          </a:stretch>
        </p:blipFill>
        <p:spPr>
          <a:xfrm>
            <a:off x="3762375" y="3058680"/>
            <a:ext cx="5334000" cy="3297670"/>
          </a:xfrm>
          <a:prstGeom prst="rect">
            <a:avLst/>
          </a:prstGeom>
        </p:spPr>
      </p:pic>
    </p:spTree>
    <p:extLst>
      <p:ext uri="{BB962C8B-B14F-4D97-AF65-F5344CB8AC3E}">
        <p14:creationId xmlns:p14="http://schemas.microsoft.com/office/powerpoint/2010/main" val="184494182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6</a:t>
            </a:fld>
            <a:endParaRPr lang="en-GB" dirty="0"/>
          </a:p>
        </p:txBody>
      </p:sp>
      <p:sp>
        <p:nvSpPr>
          <p:cNvPr id="21" name="TextBox 20">
            <a:extLst>
              <a:ext uri="{FF2B5EF4-FFF2-40B4-BE49-F238E27FC236}">
                <a16:creationId xmlns:a16="http://schemas.microsoft.com/office/drawing/2014/main" id="{1DCF789C-10D6-5D92-3FBF-F5E13B92B04C}"/>
              </a:ext>
            </a:extLst>
          </p:cNvPr>
          <p:cNvSpPr txBox="1"/>
          <p:nvPr/>
        </p:nvSpPr>
        <p:spPr>
          <a:xfrm>
            <a:off x="2501153" y="777732"/>
            <a:ext cx="9144000" cy="1569660"/>
          </a:xfrm>
          <a:prstGeom prst="rect">
            <a:avLst/>
          </a:prstGeom>
          <a:noFill/>
        </p:spPr>
        <p:txBody>
          <a:bodyPr wrap="square">
            <a:spAutoFit/>
          </a:bodyPr>
          <a:lstStyle/>
          <a:p>
            <a:pPr algn="l"/>
            <a:r>
              <a:rPr lang="en-US" sz="1600" b="0" i="0" dirty="0">
                <a:solidFill>
                  <a:srgbClr val="666699"/>
                </a:solidFill>
                <a:effectLst/>
                <a:latin typeface="Tenorite (Body)"/>
              </a:rPr>
              <a:t>Fourier transform represents signals in frequency domain as summation of unique combination of sinusoidal waves. Fourier transforms of various signals are shown in the Figure. Some of these signals, square wave and impulse, have abrupt discontinuities (sudden changes) in time domain. They also have infinite frequency content in the frequency domain.</a:t>
            </a:r>
          </a:p>
          <a:p>
            <a:br>
              <a:rPr lang="en-US" sz="1600" b="0" i="0" dirty="0">
                <a:solidFill>
                  <a:srgbClr val="666699"/>
                </a:solidFill>
                <a:effectLst/>
                <a:latin typeface="Tenorite (Body)"/>
              </a:rPr>
            </a:br>
            <a:endParaRPr lang="en-GB" sz="1600" dirty="0">
              <a:solidFill>
                <a:srgbClr val="666699"/>
              </a:solidFill>
              <a:latin typeface="Tenorite (Body)"/>
            </a:endParaRPr>
          </a:p>
        </p:txBody>
      </p:sp>
      <p:pic>
        <p:nvPicPr>
          <p:cNvPr id="22" name="Picture 21">
            <a:extLst>
              <a:ext uri="{FF2B5EF4-FFF2-40B4-BE49-F238E27FC236}">
                <a16:creationId xmlns:a16="http://schemas.microsoft.com/office/drawing/2014/main" id="{A36E11C4-8CA4-C9A0-4DA9-A30E2C8410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49000"/>
                    </a14:imgEffect>
                    <a14:imgEffect>
                      <a14:brightnessContrast bright="21000"/>
                    </a14:imgEffect>
                  </a14:imgLayer>
                </a14:imgProps>
              </a:ext>
            </a:extLst>
          </a:blip>
          <a:stretch>
            <a:fillRect/>
          </a:stretch>
        </p:blipFill>
        <p:spPr>
          <a:xfrm>
            <a:off x="2893920" y="2228231"/>
            <a:ext cx="6539752" cy="4310681"/>
          </a:xfrm>
          <a:prstGeom prst="rect">
            <a:avLst/>
          </a:prstGeom>
        </p:spPr>
      </p:pic>
    </p:spTree>
    <p:extLst>
      <p:ext uri="{BB962C8B-B14F-4D97-AF65-F5344CB8AC3E}">
        <p14:creationId xmlns:p14="http://schemas.microsoft.com/office/powerpoint/2010/main" val="4151694508"/>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7</a:t>
            </a:fld>
            <a:endParaRPr lang="en-GB" dirty="0"/>
          </a:p>
        </p:txBody>
      </p:sp>
      <p:sp>
        <p:nvSpPr>
          <p:cNvPr id="29" name="TextBox 28">
            <a:extLst>
              <a:ext uri="{FF2B5EF4-FFF2-40B4-BE49-F238E27FC236}">
                <a16:creationId xmlns:a16="http://schemas.microsoft.com/office/drawing/2014/main" id="{D0724AEF-CBFE-F23C-D950-65E18BD19010}"/>
              </a:ext>
            </a:extLst>
          </p:cNvPr>
          <p:cNvSpPr txBox="1"/>
          <p:nvPr/>
        </p:nvSpPr>
        <p:spPr>
          <a:xfrm>
            <a:off x="2038349" y="469464"/>
            <a:ext cx="9858375" cy="1323439"/>
          </a:xfrm>
          <a:prstGeom prst="rect">
            <a:avLst/>
          </a:prstGeom>
          <a:noFill/>
        </p:spPr>
        <p:txBody>
          <a:bodyPr wrap="square">
            <a:spAutoFit/>
          </a:bodyPr>
          <a:lstStyle/>
          <a:p>
            <a:r>
              <a:rPr lang="en-US" sz="1600" b="0" i="0" dirty="0">
                <a:solidFill>
                  <a:srgbClr val="008080"/>
                </a:solidFill>
                <a:effectLst/>
                <a:latin typeface="Tenorite (Body)"/>
              </a:rPr>
              <a:t>Therefore, abrupt discontinuities in the signals require infinite frequency content in frequency domain. As we know, in order to represent these signals in computer memory, we cannot dispense infinite memory (or infinite bandwidth when capturing/measurement) to hold those infinite frequency terms. Somewhere, the number of frequency terms has to be truncated. This truncation in frequency domain manifests are ringing artifacts in time domain and vice-versa. This is called</a:t>
            </a:r>
            <a:r>
              <a:rPr lang="en-US" sz="1600" b="1" i="0" dirty="0">
                <a:solidFill>
                  <a:srgbClr val="008080"/>
                </a:solidFill>
                <a:effectLst/>
                <a:latin typeface="Tenorite (Body)"/>
              </a:rPr>
              <a:t> </a:t>
            </a:r>
            <a:r>
              <a:rPr lang="en-US" sz="1600" b="1" i="0" dirty="0">
                <a:solidFill>
                  <a:srgbClr val="660033"/>
                </a:solidFill>
                <a:effectLst/>
                <a:latin typeface="Tenorite (Body)"/>
              </a:rPr>
              <a:t>Gibbs phenomenon.</a:t>
            </a:r>
            <a:endParaRPr lang="en-GB" sz="1600" b="1" dirty="0">
              <a:solidFill>
                <a:srgbClr val="660033"/>
              </a:solidFill>
              <a:latin typeface="Tenorite (Body)"/>
            </a:endParaRPr>
          </a:p>
        </p:txBody>
      </p:sp>
      <p:pic>
        <p:nvPicPr>
          <p:cNvPr id="31" name="Picture 30">
            <a:extLst>
              <a:ext uri="{FF2B5EF4-FFF2-40B4-BE49-F238E27FC236}">
                <a16:creationId xmlns:a16="http://schemas.microsoft.com/office/drawing/2014/main" id="{86C1AA5F-85A1-EB31-5E79-6F7F5ACCD6F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40000"/>
                    </a14:imgEffect>
                    <a14:imgEffect>
                      <a14:brightnessContrast bright="-3000"/>
                    </a14:imgEffect>
                  </a14:imgLayer>
                </a14:imgProps>
              </a:ext>
            </a:extLst>
          </a:blip>
          <a:stretch>
            <a:fillRect/>
          </a:stretch>
        </p:blipFill>
        <p:spPr>
          <a:xfrm>
            <a:off x="4055268" y="2271712"/>
            <a:ext cx="3910014" cy="2962275"/>
          </a:xfrm>
          <a:prstGeom prst="rect">
            <a:avLst/>
          </a:prstGeom>
        </p:spPr>
      </p:pic>
      <p:sp>
        <p:nvSpPr>
          <p:cNvPr id="33" name="TextBox 32">
            <a:extLst>
              <a:ext uri="{FF2B5EF4-FFF2-40B4-BE49-F238E27FC236}">
                <a16:creationId xmlns:a16="http://schemas.microsoft.com/office/drawing/2014/main" id="{A3242356-F607-294C-7995-6843D24244EC}"/>
              </a:ext>
            </a:extLst>
          </p:cNvPr>
          <p:cNvSpPr txBox="1"/>
          <p:nvPr/>
        </p:nvSpPr>
        <p:spPr>
          <a:xfrm>
            <a:off x="4443412" y="5372873"/>
            <a:ext cx="3305175" cy="1015663"/>
          </a:xfrm>
          <a:prstGeom prst="rect">
            <a:avLst/>
          </a:prstGeom>
          <a:noFill/>
        </p:spPr>
        <p:txBody>
          <a:bodyPr wrap="square">
            <a:spAutoFit/>
          </a:bodyPr>
          <a:lstStyle/>
          <a:p>
            <a:pPr algn="ctr"/>
            <a:r>
              <a:rPr lang="en-US" sz="1500" b="0" i="1" dirty="0">
                <a:solidFill>
                  <a:srgbClr val="3A3A3A"/>
                </a:solidFill>
                <a:effectLst/>
                <a:latin typeface="Libre Franklin" panose="020F0502020204030204" pitchFamily="2" charset="0"/>
              </a:rPr>
              <a:t>Figure : Ringing artifact (Gibbs phenomenon) on a square wave when the number of frequency terms is truncate</a:t>
            </a:r>
            <a:endParaRPr lang="en-GB" sz="1500" dirty="0"/>
          </a:p>
        </p:txBody>
      </p:sp>
    </p:spTree>
    <p:extLst>
      <p:ext uri="{BB962C8B-B14F-4D97-AF65-F5344CB8AC3E}">
        <p14:creationId xmlns:p14="http://schemas.microsoft.com/office/powerpoint/2010/main" val="2121178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smtClean="0"/>
              <a:pPr rtl="0"/>
              <a:t>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FBC131-346E-0800-72E8-CD0A37408AAD}"/>
              </a:ext>
            </a:extLst>
          </p:cNvPr>
          <p:cNvSpPr txBox="1"/>
          <p:nvPr/>
        </p:nvSpPr>
        <p:spPr>
          <a:xfrm>
            <a:off x="1671638" y="1415143"/>
            <a:ext cx="7891462" cy="3416320"/>
          </a:xfrm>
          <a:prstGeom prst="rect">
            <a:avLst/>
          </a:prstGeom>
          <a:noFill/>
        </p:spPr>
        <p:txBody>
          <a:bodyPr wrap="square">
            <a:spAutoFit/>
          </a:bodyPr>
          <a:lstStyle/>
          <a:p>
            <a:pPr algn="l"/>
            <a:r>
              <a:rPr lang="en-US" b="0" i="0" dirty="0">
                <a:solidFill>
                  <a:srgbClr val="CC0066"/>
                </a:solidFill>
                <a:effectLst/>
              </a:rPr>
              <a:t>These ringing artifacts result from trying to describe the given signal with less number of frequency terms than the ideal. In practical applications, the ringing artifacts can result from:-</a:t>
            </a:r>
          </a:p>
          <a:p>
            <a:pPr algn="l"/>
            <a:endParaRPr lang="en-US" b="0" i="0" dirty="0">
              <a:solidFill>
                <a:srgbClr val="3A3A3A"/>
              </a:solidFill>
              <a:effectLst/>
            </a:endParaRPr>
          </a:p>
          <a:p>
            <a:pPr algn="l"/>
            <a:r>
              <a:rPr lang="en-US" b="1" i="0" dirty="0">
                <a:solidFill>
                  <a:srgbClr val="3A3A3A"/>
                </a:solidFill>
                <a:effectLst/>
              </a:rPr>
              <a:t>● </a:t>
            </a:r>
            <a:r>
              <a:rPr lang="en-US" b="1" i="0" dirty="0">
                <a:solidFill>
                  <a:srgbClr val="CC6600"/>
                </a:solidFill>
                <a:effectLst/>
              </a:rPr>
              <a:t>Truncation of frequency terms</a:t>
            </a:r>
            <a:r>
              <a:rPr lang="en-US" b="0" i="0" dirty="0">
                <a:solidFill>
                  <a:srgbClr val="CC6600"/>
                </a:solidFill>
                <a:effectLst/>
              </a:rPr>
              <a:t> </a:t>
            </a:r>
            <a:r>
              <a:rPr lang="en-US" b="0" i="0" dirty="0">
                <a:solidFill>
                  <a:srgbClr val="3A3A3A"/>
                </a:solidFill>
                <a:effectLst/>
              </a:rPr>
              <a:t>– For example, to represent a perfect square wave, an infinite number of frequency terms are required. Since we cannot have an instrument with infinite bandwidth, the measurement truncates the number of frequency terms, resulting in the ringing artifact.</a:t>
            </a:r>
          </a:p>
          <a:p>
            <a:pPr algn="l"/>
            <a:endParaRPr lang="en-US" b="0" i="0" dirty="0">
              <a:solidFill>
                <a:srgbClr val="3A3A3A"/>
              </a:solidFill>
              <a:effectLst/>
            </a:endParaRPr>
          </a:p>
          <a:p>
            <a:pPr algn="l"/>
            <a:r>
              <a:rPr lang="en-US" b="1" i="0" dirty="0">
                <a:solidFill>
                  <a:srgbClr val="3A3A3A"/>
                </a:solidFill>
                <a:effectLst/>
              </a:rPr>
              <a:t>● </a:t>
            </a:r>
            <a:r>
              <a:rPr lang="en-US" b="1" i="0" dirty="0">
                <a:solidFill>
                  <a:srgbClr val="CC6600"/>
                </a:solidFill>
                <a:effectLst/>
              </a:rPr>
              <a:t>Shape of filters</a:t>
            </a:r>
            <a:r>
              <a:rPr lang="en-US" b="0" i="0" dirty="0">
                <a:solidFill>
                  <a:srgbClr val="CC6600"/>
                </a:solidFill>
                <a:effectLst/>
              </a:rPr>
              <a:t> – </a:t>
            </a:r>
            <a:r>
              <a:rPr lang="en-US" b="0" i="0" dirty="0">
                <a:solidFill>
                  <a:srgbClr val="3A3A3A"/>
                </a:solidFill>
                <a:effectLst/>
              </a:rPr>
              <a:t>The ringing artifacts resulting from filtering operation is related to the sharp transitions present in the shape of the filter impulse response.</a:t>
            </a:r>
          </a:p>
        </p:txBody>
      </p:sp>
    </p:spTree>
    <p:extLst>
      <p:ext uri="{BB962C8B-B14F-4D97-AF65-F5344CB8AC3E}">
        <p14:creationId xmlns:p14="http://schemas.microsoft.com/office/powerpoint/2010/main" val="473871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246757"/>
            <a:ext cx="5111750" cy="1204912"/>
          </a:xfrm>
        </p:spPr>
        <p:txBody>
          <a:bodyPr rtlCol="0">
            <a:normAutofit/>
          </a:bodyPr>
          <a:lstStyle/>
          <a:p>
            <a:pPr algn="ctr" rtl="0"/>
            <a:r>
              <a:rPr lang="en-GB" sz="4800" dirty="0">
                <a:solidFill>
                  <a:srgbClr val="FF7C80"/>
                </a:solidFill>
                <a:effectLst>
                  <a:outerShdw blurRad="38100" dist="38100" dir="2700000" algn="tl">
                    <a:srgbClr val="000000">
                      <a:alpha val="43137"/>
                    </a:srgbClr>
                  </a:outerShdw>
                </a:effectLst>
              </a:rPr>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222875" y="3090862"/>
            <a:ext cx="5619750" cy="1525588"/>
          </a:xfrm>
        </p:spPr>
        <p:txBody>
          <a:bodyPr vert="horz" lIns="91440" tIns="45720" rIns="91440" bIns="45720" rtlCol="0" anchor="b">
            <a:noAutofit/>
          </a:bodyPr>
          <a:lstStyle/>
          <a:p>
            <a:pPr algn="just" rtl="0"/>
            <a:r>
              <a:rPr lang="en-US" sz="1600" b="0" i="0" dirty="0">
                <a:solidFill>
                  <a:srgbClr val="008080"/>
                </a:solidFill>
                <a:effectLst/>
                <a:latin typeface="+mj-lt"/>
              </a:rPr>
              <a:t>In this demonstration, a </a:t>
            </a:r>
            <a:r>
              <a:rPr lang="en-US" sz="1600" b="0" i="0" u="none" strike="noStrike" dirty="0">
                <a:solidFill>
                  <a:srgbClr val="008080"/>
                </a:solidFill>
                <a:effectLst/>
                <a:latin typeface="+mj-lt"/>
                <a:hlinkClick r:id="rId3">
                  <a:extLst>
                    <a:ext uri="{A12FA001-AC4F-418D-AE19-62706E023703}">
                      <ahyp:hlinkClr xmlns:ahyp="http://schemas.microsoft.com/office/drawing/2018/hyperlinkcolor" val="tx"/>
                    </a:ext>
                  </a:extLst>
                </a:hlinkClick>
              </a:rPr>
              <a:t>sin pulse</a:t>
            </a:r>
            <a:r>
              <a:rPr lang="en-US" sz="1600" b="0" i="0" dirty="0">
                <a:solidFill>
                  <a:srgbClr val="008080"/>
                </a:solidFill>
                <a:effectLst/>
                <a:latin typeface="+mj-lt"/>
              </a:rPr>
              <a:t> in time domain is considered. Sin pulse with infinite duration in time domain, manifests as perfect square shape in frequency domain. In this demo, we truncate the sin pulse in the time domain at various length and use </a:t>
            </a:r>
            <a:r>
              <a:rPr lang="en-US" sz="1600" b="0" i="0" u="none" strike="noStrike" dirty="0">
                <a:solidFill>
                  <a:srgbClr val="008080"/>
                </a:solidFill>
                <a:effectLst/>
                <a:latin typeface="+mj-lt"/>
                <a:hlinkClick r:id="rId4">
                  <a:extLst>
                    <a:ext uri="{A12FA001-AC4F-418D-AE19-62706E023703}">
                      <ahyp:hlinkClr xmlns:ahyp="http://schemas.microsoft.com/office/drawing/2018/hyperlinkcolor" val="tx"/>
                    </a:ext>
                  </a:extLst>
                </a:hlinkClick>
              </a:rPr>
              <a:t>FFT (Fast Fourier Transform)</a:t>
            </a:r>
            <a:r>
              <a:rPr lang="en-US" sz="1600" b="0" i="0" dirty="0">
                <a:solidFill>
                  <a:srgbClr val="008080"/>
                </a:solidFill>
                <a:effectLst/>
                <a:latin typeface="+mj-lt"/>
              </a:rPr>
              <a:t> to visualize it frequency domain. As the duration of time domain samples increases, the ringing artifact become less pronounced and the shape approaches ideal brick wall filter response.</a:t>
            </a:r>
          </a:p>
          <a:p>
            <a:pPr rtl="0"/>
            <a:endParaRPr lang="en-GB" sz="1600" dirty="0">
              <a:solidFill>
                <a:srgbClr val="008080"/>
              </a:solidFill>
              <a:latin typeface="+mj-lt"/>
            </a:endParaRP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9</a:t>
            </a:fld>
            <a:endParaRPr lang="en-GB" dirty="0"/>
          </a:p>
        </p:txBody>
      </p:sp>
      <p:sp>
        <p:nvSpPr>
          <p:cNvPr id="10" name="TextBox 9">
            <a:extLst>
              <a:ext uri="{FF2B5EF4-FFF2-40B4-BE49-F238E27FC236}">
                <a16:creationId xmlns:a16="http://schemas.microsoft.com/office/drawing/2014/main" id="{B6256E0A-6FFB-5CE4-237C-7B2B4890EBFC}"/>
              </a:ext>
            </a:extLst>
          </p:cNvPr>
          <p:cNvSpPr txBox="1"/>
          <p:nvPr/>
        </p:nvSpPr>
        <p:spPr>
          <a:xfrm>
            <a:off x="5222874" y="4616450"/>
            <a:ext cx="6130925" cy="1077218"/>
          </a:xfrm>
          <a:prstGeom prst="rect">
            <a:avLst/>
          </a:prstGeom>
          <a:noFill/>
        </p:spPr>
        <p:txBody>
          <a:bodyPr wrap="square">
            <a:spAutoFit/>
          </a:bodyPr>
          <a:lstStyle/>
          <a:p>
            <a:pPr algn="just"/>
            <a:r>
              <a:rPr lang="en-US" sz="1600" b="0" i="0" dirty="0">
                <a:solidFill>
                  <a:srgbClr val="660033"/>
                </a:solidFill>
                <a:effectLst/>
              </a:rPr>
              <a:t>This effect due to abrupt discontinuities will exists no matter how large the number of samples  is made. The situation can be improved by using a</a:t>
            </a:r>
            <a:r>
              <a:rPr lang="en-US" sz="1600" b="0" i="0" u="none" strike="noStrike" dirty="0">
                <a:solidFill>
                  <a:srgbClr val="008080"/>
                </a:solidFill>
                <a:effectLst/>
                <a:hlinkClick r:id="rId5">
                  <a:extLst>
                    <a:ext uri="{A12FA001-AC4F-418D-AE19-62706E023703}">
                      <ahyp:hlinkClr xmlns:ahyp="http://schemas.microsoft.com/office/drawing/2018/hyperlinkcolor" val="tx"/>
                    </a:ext>
                  </a:extLst>
                </a:hlinkClick>
              </a:rPr>
              <a:t> </a:t>
            </a:r>
            <a:r>
              <a:rPr lang="en-US" sz="1600" b="0" i="0" u="none" strike="noStrike" dirty="0">
                <a:solidFill>
                  <a:srgbClr val="CC0099"/>
                </a:solidFill>
                <a:effectLst/>
                <a:hlinkClick r:id="rId5">
                  <a:extLst>
                    <a:ext uri="{A12FA001-AC4F-418D-AE19-62706E023703}">
                      <ahyp:hlinkClr xmlns:ahyp="http://schemas.microsoft.com/office/drawing/2018/hyperlinkcolor" val="tx"/>
                    </a:ext>
                  </a:extLst>
                </a:hlinkClick>
              </a:rPr>
              <a:t>smoothly tapering windows like Blackman, Hamming , </a:t>
            </a:r>
            <a:r>
              <a:rPr lang="en-US" sz="1600" b="0" i="0" u="none" strike="noStrike" dirty="0" err="1">
                <a:solidFill>
                  <a:srgbClr val="CC0099"/>
                </a:solidFill>
                <a:effectLst/>
                <a:hlinkClick r:id="rId5">
                  <a:extLst>
                    <a:ext uri="{A12FA001-AC4F-418D-AE19-62706E023703}">
                      <ahyp:hlinkClr xmlns:ahyp="http://schemas.microsoft.com/office/drawing/2018/hyperlinkcolor" val="tx"/>
                    </a:ext>
                  </a:extLst>
                </a:hlinkClick>
              </a:rPr>
              <a:t>Hanning</a:t>
            </a:r>
            <a:r>
              <a:rPr lang="en-US" sz="1600" b="0" i="0" u="none" strike="noStrike" dirty="0">
                <a:solidFill>
                  <a:srgbClr val="CC0099"/>
                </a:solidFill>
                <a:effectLst/>
                <a:hlinkClick r:id="rId5">
                  <a:extLst>
                    <a:ext uri="{A12FA001-AC4F-418D-AE19-62706E023703}">
                      <ahyp:hlinkClr xmlns:ahyp="http://schemas.microsoft.com/office/drawing/2018/hyperlinkcolor" val="tx"/>
                    </a:ext>
                  </a:extLst>
                </a:hlinkClick>
              </a:rPr>
              <a:t> , Keiser windows</a:t>
            </a:r>
            <a:r>
              <a:rPr lang="en-US" sz="1600" b="0" i="0" dirty="0">
                <a:solidFill>
                  <a:srgbClr val="CC0099"/>
                </a:solidFill>
                <a:effectLst/>
              </a:rPr>
              <a:t> etc.,</a:t>
            </a:r>
            <a:endParaRPr lang="en-GB" sz="1600" dirty="0">
              <a:solidFill>
                <a:srgbClr val="CC0099"/>
              </a:solidFill>
            </a:endParaRPr>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7_TF56180624_Win32" id="{9C9DE05E-573F-4B74-9E07-5048A314E5F0}" vid="{CC422194-82DE-4560-A159-6C2CDC237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61</TotalTime>
  <Words>755</Words>
  <Application>Microsoft Office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Libre Franklin</vt:lpstr>
      <vt:lpstr>Tenorite</vt:lpstr>
      <vt:lpstr>Tenorite (Body)</vt:lpstr>
      <vt:lpstr>Monoline</vt:lpstr>
      <vt:lpstr>GIBBS PHENOMENON </vt:lpstr>
      <vt:lpstr>PowerPoint Presentation</vt:lpstr>
      <vt:lpstr>PowerPoint Presentation</vt:lpstr>
      <vt:lpstr>The sinusoidal components of the signal that occur at multiples of the fundamental frequency are called harmonics  . In general, for well-behaved (continuous) periodic signals, a sufficiently large number of harmonics can be used to approximate the signal reasonably well. For periodic signals with discontinuities, however, such as a periodic square wave, even a large number of harmonics will not be sufficient to reproduce the square wave exactly. This effect is known as Gibbs phenomenon and it manifests itself in the form of ripples of increasing frequency and closer to the transitions of the square signal.  </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GIBBS PHENOMENON </dc:title>
  <dc:creator>miracle rock</dc:creator>
  <cp:lastModifiedBy>miracle rock</cp:lastModifiedBy>
  <cp:revision>2</cp:revision>
  <dcterms:created xsi:type="dcterms:W3CDTF">2024-02-14T11:32:58Z</dcterms:created>
  <dcterms:modified xsi:type="dcterms:W3CDTF">2024-02-14T12:33:59Z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